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741" r:id="rId2"/>
    <p:sldId id="590" r:id="rId3"/>
    <p:sldId id="763" r:id="rId4"/>
    <p:sldId id="761" r:id="rId5"/>
    <p:sldId id="629" r:id="rId6"/>
    <p:sldId id="712" r:id="rId7"/>
    <p:sldId id="762" r:id="rId8"/>
    <p:sldId id="681" r:id="rId9"/>
    <p:sldId id="717" r:id="rId10"/>
    <p:sldId id="671" r:id="rId11"/>
    <p:sldId id="674" r:id="rId12"/>
    <p:sldId id="677" r:id="rId13"/>
    <p:sldId id="678" r:id="rId14"/>
    <p:sldId id="718" r:id="rId15"/>
    <p:sldId id="676" r:id="rId16"/>
    <p:sldId id="675" r:id="rId17"/>
    <p:sldId id="679" r:id="rId18"/>
    <p:sldId id="680" r:id="rId19"/>
    <p:sldId id="639" r:id="rId20"/>
    <p:sldId id="659" r:id="rId21"/>
    <p:sldId id="660" r:id="rId22"/>
    <p:sldId id="661" r:id="rId23"/>
    <p:sldId id="662" r:id="rId24"/>
    <p:sldId id="683" r:id="rId25"/>
    <p:sldId id="684" r:id="rId26"/>
    <p:sldId id="685" r:id="rId27"/>
    <p:sldId id="719" r:id="rId28"/>
    <p:sldId id="739" r:id="rId29"/>
    <p:sldId id="735" r:id="rId30"/>
    <p:sldId id="740" r:id="rId31"/>
    <p:sldId id="736" r:id="rId32"/>
    <p:sldId id="710" r:id="rId33"/>
    <p:sldId id="711" r:id="rId34"/>
    <p:sldId id="705" r:id="rId35"/>
    <p:sldId id="706" r:id="rId36"/>
    <p:sldId id="704" r:id="rId37"/>
    <p:sldId id="709" r:id="rId38"/>
    <p:sldId id="707" r:id="rId39"/>
    <p:sldId id="708" r:id="rId40"/>
    <p:sldId id="691" r:id="rId41"/>
    <p:sldId id="644" r:id="rId42"/>
    <p:sldId id="692" r:id="rId43"/>
    <p:sldId id="693" r:id="rId44"/>
    <p:sldId id="694" r:id="rId45"/>
    <p:sldId id="695" r:id="rId46"/>
    <p:sldId id="696" r:id="rId47"/>
    <p:sldId id="697" r:id="rId48"/>
    <p:sldId id="698" r:id="rId49"/>
    <p:sldId id="699" r:id="rId50"/>
    <p:sldId id="721" r:id="rId51"/>
    <p:sldId id="730" r:id="rId52"/>
    <p:sldId id="731" r:id="rId53"/>
    <p:sldId id="728" r:id="rId54"/>
    <p:sldId id="729" r:id="rId55"/>
    <p:sldId id="720" r:id="rId56"/>
    <p:sldId id="732" r:id="rId57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5F4FF"/>
    <a:srgbClr val="008A3E"/>
    <a:srgbClr val="9900CC"/>
    <a:srgbClr val="FF00FF"/>
    <a:srgbClr val="1D0E0C"/>
    <a:srgbClr val="006600"/>
    <a:srgbClr val="FF3300"/>
    <a:srgbClr val="0099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0" autoAdjust="0"/>
    <p:restoredTop sz="99625" autoAdjust="0"/>
  </p:normalViewPr>
  <p:slideViewPr>
    <p:cSldViewPr snapToGrid="0">
      <p:cViewPr>
        <p:scale>
          <a:sx n="70" d="100"/>
          <a:sy n="70" d="100"/>
        </p:scale>
        <p:origin x="1786" y="33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048" cy="468803"/>
          </a:xfrm>
          <a:prstGeom prst="rect">
            <a:avLst/>
          </a:prstGeom>
        </p:spPr>
        <p:txBody>
          <a:bodyPr vert="horz" lIns="94200" tIns="47099" rIns="94200" bIns="4709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886" y="0"/>
            <a:ext cx="3078048" cy="468803"/>
          </a:xfrm>
          <a:prstGeom prst="rect">
            <a:avLst/>
          </a:prstGeom>
        </p:spPr>
        <p:txBody>
          <a:bodyPr vert="horz" lIns="94200" tIns="47099" rIns="94200" bIns="4709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2BE05EE-DD1D-468D-9A8F-5F65C199C307}" type="datetimeFigureOut">
              <a:rPr lang="en-US"/>
              <a:pPr>
                <a:defRPr/>
              </a:pPr>
              <a:t>8/16/2019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00" tIns="47099" rIns="94200" bIns="4709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557" y="4459837"/>
            <a:ext cx="5681363" cy="4223882"/>
          </a:xfrm>
          <a:prstGeom prst="rect">
            <a:avLst/>
          </a:prstGeom>
        </p:spPr>
        <p:txBody>
          <a:bodyPr vert="horz" lIns="94200" tIns="47099" rIns="94200" bIns="4709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121"/>
            <a:ext cx="3078048" cy="468803"/>
          </a:xfrm>
          <a:prstGeom prst="rect">
            <a:avLst/>
          </a:prstGeom>
        </p:spPr>
        <p:txBody>
          <a:bodyPr vert="horz" lIns="94200" tIns="47099" rIns="94200" bIns="4709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886" y="8918121"/>
            <a:ext cx="3078048" cy="468803"/>
          </a:xfrm>
          <a:prstGeom prst="rect">
            <a:avLst/>
          </a:prstGeom>
        </p:spPr>
        <p:txBody>
          <a:bodyPr vert="horz" lIns="94200" tIns="47099" rIns="94200" bIns="4709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A83C83-814F-4BD3-8FC2-6BA303FF7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842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F2E4FBB-45CD-467F-BF58-C63AFB8CAC46}" type="datetimeFigureOut">
              <a:rPr lang="en-US"/>
              <a:pPr>
                <a:defRPr/>
              </a:pPr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45A5B0-7D4E-4458-A7EF-718A25E77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31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73F4479-F087-4AA8-8F35-3E89A0BDEC06}" type="datetimeFigureOut">
              <a:rPr lang="en-US"/>
              <a:pPr>
                <a:defRPr/>
              </a:pPr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0E1A9DF-8D08-4560-8F48-6BA8C3A08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55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</a:defRPr>
            </a:lvl1pPr>
            <a:lvl2pPr marL="630238" indent="-227013">
              <a:spcBef>
                <a:spcPts val="300"/>
              </a:spcBef>
              <a:defRPr sz="2400">
                <a:solidFill>
                  <a:schemeClr val="tx1"/>
                </a:solidFill>
              </a:defRPr>
            </a:lvl2pPr>
            <a:lvl3pPr marL="912813" indent="-222250">
              <a:spcBef>
                <a:spcPts val="0"/>
              </a:spcBef>
              <a:buFont typeface="Arial" pitchFamily="34" charset="0"/>
              <a:buChar char="»"/>
              <a:defRPr sz="2000" i="1">
                <a:solidFill>
                  <a:schemeClr val="tx1"/>
                </a:solidFill>
              </a:defRPr>
            </a:lvl3pPr>
            <a:lvl4pPr marL="1254125" indent="-234950" defTabSz="1087438">
              <a:spcBef>
                <a:spcPts val="0"/>
              </a:spcBef>
              <a:defRPr sz="1800">
                <a:solidFill>
                  <a:schemeClr val="tx1"/>
                </a:solidFill>
              </a:defRPr>
            </a:lvl4pPr>
            <a:lvl5pPr marL="1600200" indent="-220663">
              <a:spcBef>
                <a:spcPts val="0"/>
              </a:spcBef>
              <a:defRPr sz="1800" i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7438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961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D41B675-0EC5-4F47-AD5B-9892A09ACA8D}" type="datetimeFigureOut">
              <a:rPr lang="en-US"/>
              <a:pPr>
                <a:defRPr/>
              </a:pPr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6B0E890-5A7C-42FB-A2B4-4329902FA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35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6BF3143-AA04-4600-A179-AA5251F1F7D9}" type="datetimeFigureOut">
              <a:rPr lang="en-US"/>
              <a:pPr>
                <a:defRPr/>
              </a:pPr>
              <a:t>8/16/2019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A451D3-FD4E-4EFE-9E09-E5F8FBA3C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9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191CAFD-9E56-4E69-A90E-EDDFA35CC4F8}" type="datetimeFigureOut">
              <a:rPr lang="en-US"/>
              <a:pPr>
                <a:defRPr/>
              </a:pPr>
              <a:t>8/16/2019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B0A55A8-04F9-445F-B847-EA3256F1F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89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E0FF88D-3B31-4CEA-99D4-56D184CB3F06}" type="datetimeFigureOut">
              <a:rPr lang="en-US"/>
              <a:pPr>
                <a:defRPr/>
              </a:pPr>
              <a:t>8/16/2019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4CC2421-6F9F-4982-B3A3-300E40A20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25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A5AD909-40AB-4C6F-92C4-246A9BA1AADA}" type="datetimeFigureOut">
              <a:rPr lang="en-US"/>
              <a:pPr>
                <a:defRPr/>
              </a:pPr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58CE8E2-44E4-451A-97A9-48554F552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76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6E82CA4-DFA5-4E7D-B29E-2FC7516F04DF}" type="datetimeFigureOut">
              <a:rPr lang="en-US"/>
              <a:pPr>
                <a:defRPr/>
              </a:pPr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88CDD5-9159-44B0-B69C-A5ECB95AA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38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2563" y="274638"/>
            <a:ext cx="87788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563" y="1296988"/>
            <a:ext cx="8778875" cy="512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TextBox 6"/>
          <p:cNvSpPr txBox="1">
            <a:spLocks noChangeArrowheads="1"/>
          </p:cNvSpPr>
          <p:nvPr userDrawn="1"/>
        </p:nvSpPr>
        <p:spPr bwMode="auto">
          <a:xfrm>
            <a:off x="8458200" y="6596063"/>
            <a:ext cx="685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altLang="en-US" sz="1100">
                <a:latin typeface="Arial" charset="0"/>
              </a:rPr>
              <a:t>slide </a:t>
            </a:r>
            <a:fld id="{F23424E0-1781-4D89-9BBD-DB8FC2B2F9B9}" type="slidenum">
              <a:rPr lang="en-US" altLang="en-US" sz="1100" smtClean="0">
                <a:latin typeface="Arial" charset="0"/>
              </a:rPr>
              <a:pPr algn="r">
                <a:defRPr/>
              </a:pPr>
              <a:t>‹#›</a:t>
            </a:fld>
            <a:endParaRPr lang="en-US" altLang="en-US" sz="110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70C0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631825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9144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2400" i="1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2573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6002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»"/>
        <a:defRPr sz="2000" i="1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F43CA-F1AD-4E4D-8466-434E620B34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Scientific Notation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B39D99D-5EBC-48C4-B714-63C379C6E3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7781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981" y="108860"/>
            <a:ext cx="4206240" cy="1003012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Standard into Scientific Notation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36795" y="1386536"/>
            <a:ext cx="1436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81,400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0576" y="6090412"/>
            <a:ext cx="2231701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coefficient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82277" y="6090412"/>
            <a:ext cx="1208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x  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24428" y="5478904"/>
            <a:ext cx="1095172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exponent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sign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8506" y="5478904"/>
            <a:ext cx="1095172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exponent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26281" y="2286445"/>
            <a:ext cx="384048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Move the decimal point until number is ≥1 and &lt;10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5562" y="2288344"/>
            <a:ext cx="1465465" cy="704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coefficient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2476511" y="2288344"/>
            <a:ext cx="544285" cy="704088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26281" y="3316388"/>
            <a:ext cx="384048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Count how many place the decimal was moved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6774" y="3316388"/>
            <a:ext cx="146304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exponent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2476511" y="3318287"/>
            <a:ext cx="544285" cy="70408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26281" y="4346330"/>
            <a:ext cx="384048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If number &gt; 1, sign is positive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If number &lt; 1, sign is negative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6774" y="4346330"/>
            <a:ext cx="146304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exponent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sign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2476511" y="4350128"/>
            <a:ext cx="544285" cy="70408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32-Point Star 32"/>
          <p:cNvSpPr>
            <a:spLocks noChangeAspect="1"/>
          </p:cNvSpPr>
          <p:nvPr/>
        </p:nvSpPr>
        <p:spPr>
          <a:xfrm>
            <a:off x="7591687" y="2003774"/>
            <a:ext cx="1280160" cy="1280160"/>
          </a:xfrm>
          <a:prstGeom prst="star32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sig figs only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57460" y="136689"/>
            <a:ext cx="31822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pc="2000" dirty="0">
                <a:latin typeface="Arial" panose="020B0604020202020204" pitchFamily="34" charset="0"/>
                <a:cs typeface="Arial" panose="020B0604020202020204" pitchFamily="34" charset="0"/>
              </a:rPr>
              <a:t>81400</a:t>
            </a:r>
          </a:p>
        </p:txBody>
      </p:sp>
      <p:sp>
        <p:nvSpPr>
          <p:cNvPr id="18" name="Arc 17"/>
          <p:cNvSpPr/>
          <p:nvPr/>
        </p:nvSpPr>
        <p:spPr>
          <a:xfrm flipV="1">
            <a:off x="7830049" y="403983"/>
            <a:ext cx="502920" cy="914400"/>
          </a:xfrm>
          <a:prstGeom prst="arc">
            <a:avLst>
              <a:gd name="adj1" fmla="val 10573832"/>
              <a:gd name="adj2" fmla="val 0"/>
            </a:avLst>
          </a:prstGeom>
          <a:ln w="5715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flipV="1">
            <a:off x="7234501" y="400037"/>
            <a:ext cx="502920" cy="914400"/>
          </a:xfrm>
          <a:prstGeom prst="arc">
            <a:avLst>
              <a:gd name="adj1" fmla="val 10573832"/>
              <a:gd name="adj2" fmla="val 0"/>
            </a:avLst>
          </a:prstGeom>
          <a:ln w="5715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flipV="1">
            <a:off x="6638953" y="400037"/>
            <a:ext cx="502920" cy="914400"/>
          </a:xfrm>
          <a:prstGeom prst="arc">
            <a:avLst>
              <a:gd name="adj1" fmla="val 10573832"/>
              <a:gd name="adj2" fmla="val 0"/>
            </a:avLst>
          </a:prstGeom>
          <a:ln w="5715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flipV="1">
            <a:off x="6043405" y="403983"/>
            <a:ext cx="502920" cy="914400"/>
          </a:xfrm>
          <a:prstGeom prst="arc">
            <a:avLst>
              <a:gd name="adj1" fmla="val 10573832"/>
              <a:gd name="adj2" fmla="val 0"/>
            </a:avLst>
          </a:prstGeom>
          <a:ln w="5715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6102344" y="1320669"/>
            <a:ext cx="2171686" cy="523220"/>
            <a:chOff x="6102344" y="1320669"/>
            <a:chExt cx="2171686" cy="523220"/>
          </a:xfrm>
        </p:grpSpPr>
        <p:sp>
          <p:nvSpPr>
            <p:cNvPr id="25" name="TextBox 24"/>
            <p:cNvSpPr txBox="1"/>
            <p:nvPr/>
          </p:nvSpPr>
          <p:spPr>
            <a:xfrm>
              <a:off x="7888988" y="1320669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293440" y="1320669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97892" y="1320669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102344" y="1320669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30" name="Oval 29"/>
          <p:cNvSpPr>
            <a:spLocks noChangeAspect="1"/>
          </p:cNvSpPr>
          <p:nvPr/>
        </p:nvSpPr>
        <p:spPr>
          <a:xfrm>
            <a:off x="8268949" y="683723"/>
            <a:ext cx="118872" cy="11887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5983472" y="683723"/>
            <a:ext cx="118872" cy="11887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170448" y="5943667"/>
            <a:ext cx="2233304" cy="7315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none" rtlCol="0" anchor="b" anchorCtr="0"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8.14 x  10</a:t>
            </a:r>
            <a:r>
              <a:rPr lang="en-US" sz="4000" b="1" baseline="5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200" b="1" baseline="5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75747" y="6092079"/>
            <a:ext cx="981359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8.14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889913" y="5540459"/>
            <a:ext cx="364202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047998" y="5540459"/>
            <a:ext cx="35618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3430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5" grpId="0"/>
      <p:bldP spid="6" grpId="0" animBg="1"/>
      <p:bldP spid="6" grpId="1" animBg="1"/>
      <p:bldP spid="7" grpId="0" animBg="1"/>
      <p:bldP spid="7" grpId="1" animBg="1"/>
      <p:bldP spid="8" grpId="0" animBg="1"/>
      <p:bldP spid="11" grpId="0" animBg="1"/>
      <p:bldP spid="15" grpId="0" animBg="1"/>
      <p:bldP spid="10" grpId="0" animBg="1"/>
      <p:bldP spid="13" grpId="0" animBg="1"/>
      <p:bldP spid="16" grpId="0" animBg="1"/>
      <p:bldP spid="9" grpId="0" animBg="1"/>
      <p:bldP spid="12" grpId="0" animBg="1"/>
      <p:bldP spid="17" grpId="0" animBg="1"/>
      <p:bldP spid="33" grpId="0" animBg="1"/>
      <p:bldP spid="14" grpId="0"/>
      <p:bldP spid="18" grpId="0" animBg="1"/>
      <p:bldP spid="22" grpId="0" animBg="1"/>
      <p:bldP spid="23" grpId="0" animBg="1"/>
      <p:bldP spid="24" grpId="0" animBg="1"/>
      <p:bldP spid="30" grpId="0" animBg="1"/>
      <p:bldP spid="30" grpId="1" animBg="1"/>
      <p:bldP spid="45" grpId="0" animBg="1"/>
      <p:bldP spid="54" grpId="0" animBg="1"/>
      <p:bldP spid="57" grpId="0" animBg="1"/>
      <p:bldP spid="59" grpId="0" animBg="1"/>
      <p:bldP spid="6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981" y="108860"/>
            <a:ext cx="4206240" cy="1003012"/>
          </a:xfrm>
          <a:solidFill>
            <a:srgbClr val="0070C0"/>
          </a:solidFill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Standard into Scientific Notation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22983" y="1386536"/>
            <a:ext cx="1664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0.00708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0576" y="6090412"/>
            <a:ext cx="2231701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coefficient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82277" y="6090412"/>
            <a:ext cx="1208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x  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24428" y="5478904"/>
            <a:ext cx="1095172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exponent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sign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8506" y="5478904"/>
            <a:ext cx="1095172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exponent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26281" y="2286445"/>
            <a:ext cx="384048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Move the decimal point until number is ≥1 and &lt;10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5562" y="2288344"/>
            <a:ext cx="1465465" cy="704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coefficient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2476511" y="2288344"/>
            <a:ext cx="544285" cy="704088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26281" y="3316388"/>
            <a:ext cx="384048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Count how many place the decimal was moved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6774" y="3316388"/>
            <a:ext cx="146304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exponent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2476511" y="3318287"/>
            <a:ext cx="544285" cy="70408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26281" y="4346330"/>
            <a:ext cx="384048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If number &gt; 1, sign is positive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If number &lt; 1, sign is negative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6774" y="4346330"/>
            <a:ext cx="146304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exponent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sign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2476511" y="4350128"/>
            <a:ext cx="544285" cy="70408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157700" y="136689"/>
            <a:ext cx="37818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spc="2000" dirty="0">
                <a:latin typeface="Arial" panose="020B0604020202020204" pitchFamily="34" charset="0"/>
                <a:cs typeface="Arial" panose="020B0604020202020204" pitchFamily="34" charset="0"/>
              </a:rPr>
              <a:t>000708</a:t>
            </a:r>
          </a:p>
        </p:txBody>
      </p:sp>
      <p:sp>
        <p:nvSpPr>
          <p:cNvPr id="22" name="Arc 21"/>
          <p:cNvSpPr/>
          <p:nvPr/>
        </p:nvSpPr>
        <p:spPr>
          <a:xfrm flipH="1" flipV="1">
            <a:off x="6940579" y="400037"/>
            <a:ext cx="502920" cy="914400"/>
          </a:xfrm>
          <a:prstGeom prst="arc">
            <a:avLst>
              <a:gd name="adj1" fmla="val 10573832"/>
              <a:gd name="adj2" fmla="val 0"/>
            </a:avLst>
          </a:prstGeom>
          <a:ln w="5715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flipH="1" flipV="1">
            <a:off x="6345031" y="400037"/>
            <a:ext cx="502920" cy="914400"/>
          </a:xfrm>
          <a:prstGeom prst="arc">
            <a:avLst>
              <a:gd name="adj1" fmla="val 10573832"/>
              <a:gd name="adj2" fmla="val 0"/>
            </a:avLst>
          </a:prstGeom>
          <a:ln w="5715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flipH="1" flipV="1">
            <a:off x="5749483" y="403983"/>
            <a:ext cx="502920" cy="914400"/>
          </a:xfrm>
          <a:prstGeom prst="arc">
            <a:avLst>
              <a:gd name="adj1" fmla="val 10573832"/>
              <a:gd name="adj2" fmla="val 0"/>
            </a:avLst>
          </a:prstGeom>
          <a:ln w="5715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5808422" y="1320669"/>
            <a:ext cx="1576138" cy="523220"/>
            <a:chOff x="5808422" y="1320669"/>
            <a:chExt cx="1576138" cy="523220"/>
          </a:xfrm>
        </p:grpSpPr>
        <p:sp>
          <p:nvSpPr>
            <p:cNvPr id="26" name="TextBox 25"/>
            <p:cNvSpPr txBox="1"/>
            <p:nvPr/>
          </p:nvSpPr>
          <p:spPr>
            <a:xfrm>
              <a:off x="6999518" y="1320669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403970" y="1320669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808422" y="1320669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0" name="Oval 29"/>
          <p:cNvSpPr>
            <a:spLocks noChangeAspect="1"/>
          </p:cNvSpPr>
          <p:nvPr/>
        </p:nvSpPr>
        <p:spPr>
          <a:xfrm>
            <a:off x="7441613" y="683723"/>
            <a:ext cx="118872" cy="11887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5689550" y="683723"/>
            <a:ext cx="118872" cy="11887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170448" y="5943667"/>
            <a:ext cx="2387192" cy="7315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none" rtlCol="0" anchor="b" anchorCtr="0"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7.08 x  10</a:t>
            </a:r>
            <a:r>
              <a:rPr lang="en-US" sz="4000" b="1" baseline="5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–3</a:t>
            </a:r>
            <a:endParaRPr lang="en-US" sz="3200" b="1" baseline="5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75747" y="6092079"/>
            <a:ext cx="981359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7.08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893921" y="5540459"/>
            <a:ext cx="35618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047998" y="5540459"/>
            <a:ext cx="35618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8664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1" grpId="0" animBg="1"/>
      <p:bldP spid="15" grpId="0" animBg="1"/>
      <p:bldP spid="10" grpId="0" animBg="1"/>
      <p:bldP spid="13" grpId="0" animBg="1"/>
      <p:bldP spid="16" grpId="0" animBg="1"/>
      <p:bldP spid="9" grpId="0" animBg="1"/>
      <p:bldP spid="12" grpId="0" animBg="1"/>
      <p:bldP spid="17" grpId="0" animBg="1"/>
      <p:bldP spid="14" grpId="0"/>
      <p:bldP spid="22" grpId="0" animBg="1"/>
      <p:bldP spid="23" grpId="0" animBg="1"/>
      <p:bldP spid="24" grpId="0" animBg="1"/>
      <p:bldP spid="30" grpId="0" animBg="1"/>
      <p:bldP spid="45" grpId="0" animBg="1"/>
      <p:bldP spid="45" grpId="1" animBg="1"/>
      <p:bldP spid="54" grpId="0" animBg="1"/>
      <p:bldP spid="57" grpId="0" animBg="1"/>
      <p:bldP spid="59" grpId="0" animBg="1"/>
      <p:bldP spid="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981" y="108860"/>
            <a:ext cx="4206240" cy="1121226"/>
          </a:xfrm>
          <a:solidFill>
            <a:srgbClr val="C00000"/>
          </a:solidFill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Check for Understanding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50611" y="1386536"/>
            <a:ext cx="1208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50.40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26281" y="2471507"/>
            <a:ext cx="384048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Move the decimal point until number is ≥1 and &lt;10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5562" y="2473406"/>
            <a:ext cx="1465465" cy="704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coefficient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2476511" y="2473406"/>
            <a:ext cx="544285" cy="704088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26281" y="3501450"/>
            <a:ext cx="384048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Count how many place the decimal was moved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6774" y="3501450"/>
            <a:ext cx="146304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exponent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2476511" y="3503349"/>
            <a:ext cx="544285" cy="70408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26281" y="4531392"/>
            <a:ext cx="384048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If number &gt; 1, sign is positive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If number &lt; 1, sign is negative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6774" y="4531392"/>
            <a:ext cx="146304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exponent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sign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2476511" y="4535190"/>
            <a:ext cx="544285" cy="70408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629061" y="5943667"/>
            <a:ext cx="2387192" cy="7315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none" rtlCol="0" anchor="b" anchorCtr="0">
            <a:no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5.040 x  10</a:t>
            </a:r>
            <a:r>
              <a:rPr lang="en-US" sz="4000" b="1" baseline="5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baseline="5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32-Point Star 30"/>
          <p:cNvSpPr>
            <a:spLocks noChangeAspect="1"/>
          </p:cNvSpPr>
          <p:nvPr/>
        </p:nvSpPr>
        <p:spPr>
          <a:xfrm>
            <a:off x="4456601" y="5435018"/>
            <a:ext cx="1280160" cy="1280160"/>
          </a:xfrm>
          <a:prstGeom prst="star3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use all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sig figs</a:t>
            </a:r>
          </a:p>
        </p:txBody>
      </p:sp>
    </p:spTree>
    <p:extLst>
      <p:ext uri="{BB962C8B-B14F-4D97-AF65-F5344CB8AC3E}">
        <p14:creationId xmlns:p14="http://schemas.microsoft.com/office/powerpoint/2010/main" val="327051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981" y="108860"/>
            <a:ext cx="4206240" cy="1121226"/>
          </a:xfrm>
          <a:solidFill>
            <a:srgbClr val="008A3E"/>
          </a:solidFill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Check for Understanding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81546" y="1386536"/>
            <a:ext cx="23471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0.00000720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26281" y="2471507"/>
            <a:ext cx="384048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Move the decimal point until number is ≥1 and &lt;10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5562" y="2473406"/>
            <a:ext cx="1465465" cy="704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coefficient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2476511" y="2473406"/>
            <a:ext cx="544285" cy="704088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26281" y="3501450"/>
            <a:ext cx="384048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Count how many place the decimal was moved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6774" y="3501450"/>
            <a:ext cx="146304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exponent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2476511" y="3503349"/>
            <a:ext cx="544285" cy="70408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26281" y="4531392"/>
            <a:ext cx="384048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If number &gt; 1, sign is positive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If number &lt; 1, sign is negative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6774" y="4531392"/>
            <a:ext cx="146304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exponent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sign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2476511" y="4535190"/>
            <a:ext cx="544285" cy="70408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629061" y="5943667"/>
            <a:ext cx="2560320" cy="7315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none" rtlCol="0" anchor="b" anchorCtr="0">
            <a:no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7.20 x  10</a:t>
            </a:r>
            <a:r>
              <a:rPr lang="en-US" sz="4000" baseline="5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4000" b="1" baseline="5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200" b="1" baseline="5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32-Point Star 30"/>
          <p:cNvSpPr>
            <a:spLocks noChangeAspect="1"/>
          </p:cNvSpPr>
          <p:nvPr/>
        </p:nvSpPr>
        <p:spPr>
          <a:xfrm>
            <a:off x="4456601" y="5435018"/>
            <a:ext cx="1280160" cy="1280160"/>
          </a:xfrm>
          <a:prstGeom prst="star3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use all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sig figs</a:t>
            </a:r>
          </a:p>
        </p:txBody>
      </p:sp>
    </p:spTree>
    <p:extLst>
      <p:ext uri="{BB962C8B-B14F-4D97-AF65-F5344CB8AC3E}">
        <p14:creationId xmlns:p14="http://schemas.microsoft.com/office/powerpoint/2010/main" val="53355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Must Be Able To: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372" y="1191995"/>
            <a:ext cx="6865256" cy="5148942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752600" y="3461675"/>
            <a:ext cx="5867400" cy="762000"/>
          </a:xfrm>
          <a:prstGeom prst="roundRect">
            <a:avLst>
              <a:gd name="adj" fmla="val 25238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729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981" y="108860"/>
            <a:ext cx="4206240" cy="1003012"/>
          </a:xfrm>
          <a:solidFill>
            <a:srgbClr val="7030A0"/>
          </a:solidFill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Scientific into Standard Notation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7517" y="1386536"/>
            <a:ext cx="1095172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26281" y="4422532"/>
            <a:ext cx="4096512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Write the coefficient as shown but without the decimal point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5562" y="4424431"/>
            <a:ext cx="1465465" cy="704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coefficient</a:t>
            </a:r>
          </a:p>
        </p:txBody>
      </p:sp>
      <p:sp>
        <p:nvSpPr>
          <p:cNvPr id="15" name="Down Arrow 14"/>
          <p:cNvSpPr/>
          <p:nvPr/>
        </p:nvSpPr>
        <p:spPr>
          <a:xfrm flipV="1">
            <a:off x="2476511" y="4424431"/>
            <a:ext cx="544285" cy="704088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26281" y="2362647"/>
            <a:ext cx="4096512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Move decimal point as many places as the exponent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6774" y="2362647"/>
            <a:ext cx="146304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exponent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</a:p>
        </p:txBody>
      </p:sp>
      <p:sp>
        <p:nvSpPr>
          <p:cNvPr id="16" name="Down Arrow 15"/>
          <p:cNvSpPr/>
          <p:nvPr/>
        </p:nvSpPr>
        <p:spPr>
          <a:xfrm flipV="1">
            <a:off x="2476511" y="2364546"/>
            <a:ext cx="544285" cy="70408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26281" y="3392589"/>
            <a:ext cx="4097597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If positive, number gets bigger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If negative, number gets smaller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6774" y="3392589"/>
            <a:ext cx="146304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exponent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sign</a:t>
            </a:r>
          </a:p>
        </p:txBody>
      </p:sp>
      <p:sp>
        <p:nvSpPr>
          <p:cNvPr id="17" name="Down Arrow 16"/>
          <p:cNvSpPr/>
          <p:nvPr/>
        </p:nvSpPr>
        <p:spPr>
          <a:xfrm flipV="1">
            <a:off x="2476511" y="3396387"/>
            <a:ext cx="544285" cy="70408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458255" y="136689"/>
            <a:ext cx="19832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800" b="1" spc="2000" dirty="0">
                <a:latin typeface="Arial" panose="020B0604020202020204" pitchFamily="34" charset="0"/>
                <a:cs typeface="Arial" panose="020B0604020202020204" pitchFamily="34" charset="0"/>
              </a:rPr>
              <a:t>610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263977" y="403983"/>
            <a:ext cx="502920" cy="1439906"/>
            <a:chOff x="7263977" y="403983"/>
            <a:chExt cx="502920" cy="1439906"/>
          </a:xfrm>
        </p:grpSpPr>
        <p:sp>
          <p:nvSpPr>
            <p:cNvPr id="18" name="Arc 17"/>
            <p:cNvSpPr/>
            <p:nvPr/>
          </p:nvSpPr>
          <p:spPr>
            <a:xfrm flipH="1" flipV="1">
              <a:off x="7263977" y="403983"/>
              <a:ext cx="502920" cy="914400"/>
            </a:xfrm>
            <a:prstGeom prst="arc">
              <a:avLst>
                <a:gd name="adj1" fmla="val 10573832"/>
                <a:gd name="adj2" fmla="val 0"/>
              </a:avLst>
            </a:prstGeom>
            <a:ln w="5715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22916" y="1320669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668429" y="400037"/>
            <a:ext cx="502920" cy="1443852"/>
            <a:chOff x="6668429" y="400037"/>
            <a:chExt cx="502920" cy="1443852"/>
          </a:xfrm>
        </p:grpSpPr>
        <p:sp>
          <p:nvSpPr>
            <p:cNvPr id="22" name="Arc 21"/>
            <p:cNvSpPr/>
            <p:nvPr/>
          </p:nvSpPr>
          <p:spPr>
            <a:xfrm flipH="1" flipV="1">
              <a:off x="6668429" y="400037"/>
              <a:ext cx="502920" cy="914400"/>
            </a:xfrm>
            <a:prstGeom prst="arc">
              <a:avLst>
                <a:gd name="adj1" fmla="val 10573832"/>
                <a:gd name="adj2" fmla="val 0"/>
              </a:avLst>
            </a:prstGeom>
            <a:ln w="5715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727368" y="1320669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072881" y="400037"/>
            <a:ext cx="502920" cy="1443852"/>
            <a:chOff x="6072881" y="400037"/>
            <a:chExt cx="502920" cy="1443852"/>
          </a:xfrm>
        </p:grpSpPr>
        <p:sp>
          <p:nvSpPr>
            <p:cNvPr id="23" name="Arc 22"/>
            <p:cNvSpPr/>
            <p:nvPr/>
          </p:nvSpPr>
          <p:spPr>
            <a:xfrm flipH="1" flipV="1">
              <a:off x="6072881" y="400037"/>
              <a:ext cx="502920" cy="914400"/>
            </a:xfrm>
            <a:prstGeom prst="arc">
              <a:avLst>
                <a:gd name="adj1" fmla="val 10573832"/>
                <a:gd name="adj2" fmla="val 0"/>
              </a:avLst>
            </a:prstGeom>
            <a:ln w="5715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131820" y="1320669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0" name="Oval 29"/>
          <p:cNvSpPr>
            <a:spLocks noChangeAspect="1"/>
          </p:cNvSpPr>
          <p:nvPr/>
        </p:nvSpPr>
        <p:spPr>
          <a:xfrm>
            <a:off x="7702877" y="683723"/>
            <a:ext cx="118872" cy="11887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5994358" y="683723"/>
            <a:ext cx="118872" cy="11887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463591" y="5681977"/>
            <a:ext cx="3003085" cy="994877"/>
            <a:chOff x="1463591" y="5681977"/>
            <a:chExt cx="3003085" cy="994877"/>
          </a:xfrm>
        </p:grpSpPr>
        <p:sp>
          <p:nvSpPr>
            <p:cNvPr id="5" name="TextBox 4"/>
            <p:cNvSpPr txBox="1"/>
            <p:nvPr/>
          </p:nvSpPr>
          <p:spPr>
            <a:xfrm>
              <a:off x="2482277" y="6090412"/>
              <a:ext cx="12089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x  10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463591" y="6092079"/>
              <a:ext cx="981359" cy="58477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6.10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628649" y="5681977"/>
              <a:ext cx="364202" cy="46166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100916" y="5681977"/>
              <a:ext cx="365760" cy="46166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34" name="32-Point Star 33"/>
          <p:cNvSpPr>
            <a:spLocks noChangeAspect="1"/>
          </p:cNvSpPr>
          <p:nvPr/>
        </p:nvSpPr>
        <p:spPr>
          <a:xfrm>
            <a:off x="7733205" y="2039949"/>
            <a:ext cx="1371600" cy="1371600"/>
          </a:xfrm>
          <a:prstGeom prst="star32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add non-sig zeros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245145" y="136689"/>
            <a:ext cx="7841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800" b="1" spc="2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55461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1" grpId="0" animBg="1"/>
      <p:bldP spid="15" grpId="0" animBg="1"/>
      <p:bldP spid="10" grpId="0" animBg="1"/>
      <p:bldP spid="13" grpId="0" animBg="1"/>
      <p:bldP spid="16" grpId="0" animBg="1"/>
      <p:bldP spid="9" grpId="0" animBg="1"/>
      <p:bldP spid="12" grpId="0" animBg="1"/>
      <p:bldP spid="17" grpId="0" animBg="1"/>
      <p:bldP spid="14" grpId="0"/>
      <p:bldP spid="30" grpId="0" animBg="1"/>
      <p:bldP spid="45" grpId="0" animBg="1"/>
      <p:bldP spid="45" grpId="1" animBg="1"/>
      <p:bldP spid="34" grpId="0" animBg="1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981" y="108860"/>
            <a:ext cx="4206240" cy="1003012"/>
          </a:xfrm>
          <a:solidFill>
            <a:srgbClr val="00B050"/>
          </a:solidFill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Scientific into Standard Notation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9170" y="1386536"/>
            <a:ext cx="1891865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0.000537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26281" y="4422532"/>
            <a:ext cx="4096512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Write the coefficient as shown but without the decimal point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5562" y="4424431"/>
            <a:ext cx="1465465" cy="704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coefficient</a:t>
            </a:r>
          </a:p>
        </p:txBody>
      </p:sp>
      <p:sp>
        <p:nvSpPr>
          <p:cNvPr id="15" name="Down Arrow 14"/>
          <p:cNvSpPr/>
          <p:nvPr/>
        </p:nvSpPr>
        <p:spPr>
          <a:xfrm flipV="1">
            <a:off x="2476511" y="4424431"/>
            <a:ext cx="544285" cy="704088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26281" y="2362647"/>
            <a:ext cx="4096512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Move decimal point as many places as the exponent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6774" y="2362647"/>
            <a:ext cx="146304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exponent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</a:p>
        </p:txBody>
      </p:sp>
      <p:sp>
        <p:nvSpPr>
          <p:cNvPr id="16" name="Down Arrow 15"/>
          <p:cNvSpPr/>
          <p:nvPr/>
        </p:nvSpPr>
        <p:spPr>
          <a:xfrm flipV="1">
            <a:off x="2476511" y="2364546"/>
            <a:ext cx="544285" cy="70408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26281" y="3392589"/>
            <a:ext cx="4097597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If positive, number gets bigger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If negative, number gets smaller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6774" y="3392589"/>
            <a:ext cx="146304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exponent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sign</a:t>
            </a:r>
          </a:p>
        </p:txBody>
      </p:sp>
      <p:sp>
        <p:nvSpPr>
          <p:cNvPr id="17" name="Down Arrow 16"/>
          <p:cNvSpPr/>
          <p:nvPr/>
        </p:nvSpPr>
        <p:spPr>
          <a:xfrm flipV="1">
            <a:off x="2476511" y="3396387"/>
            <a:ext cx="544285" cy="70408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205854" y="136689"/>
            <a:ext cx="19832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800" b="1" spc="2000" dirty="0">
                <a:latin typeface="Arial" panose="020B0604020202020204" pitchFamily="34" charset="0"/>
                <a:cs typeface="Arial" panose="020B0604020202020204" pitchFamily="34" charset="0"/>
              </a:rPr>
              <a:t>537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7263977" y="403983"/>
            <a:ext cx="502920" cy="1439906"/>
            <a:chOff x="7263977" y="403983"/>
            <a:chExt cx="502920" cy="1439906"/>
          </a:xfrm>
        </p:grpSpPr>
        <p:sp>
          <p:nvSpPr>
            <p:cNvPr id="18" name="Arc 17"/>
            <p:cNvSpPr/>
            <p:nvPr/>
          </p:nvSpPr>
          <p:spPr>
            <a:xfrm flipV="1">
              <a:off x="7263977" y="403983"/>
              <a:ext cx="502920" cy="914400"/>
            </a:xfrm>
            <a:prstGeom prst="arc">
              <a:avLst>
                <a:gd name="adj1" fmla="val 10573832"/>
                <a:gd name="adj2" fmla="val 0"/>
              </a:avLst>
            </a:prstGeom>
            <a:ln w="5715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22916" y="1320669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668429" y="400037"/>
            <a:ext cx="502920" cy="1443852"/>
            <a:chOff x="6668429" y="400037"/>
            <a:chExt cx="502920" cy="1443852"/>
          </a:xfrm>
        </p:grpSpPr>
        <p:sp>
          <p:nvSpPr>
            <p:cNvPr id="22" name="Arc 21"/>
            <p:cNvSpPr/>
            <p:nvPr/>
          </p:nvSpPr>
          <p:spPr>
            <a:xfrm flipV="1">
              <a:off x="6668429" y="400037"/>
              <a:ext cx="502920" cy="914400"/>
            </a:xfrm>
            <a:prstGeom prst="arc">
              <a:avLst>
                <a:gd name="adj1" fmla="val 10573832"/>
                <a:gd name="adj2" fmla="val 0"/>
              </a:avLst>
            </a:prstGeom>
            <a:ln w="5715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727368" y="1320669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072881" y="400037"/>
            <a:ext cx="502920" cy="1443852"/>
            <a:chOff x="6072881" y="400037"/>
            <a:chExt cx="502920" cy="1443852"/>
          </a:xfrm>
        </p:grpSpPr>
        <p:sp>
          <p:nvSpPr>
            <p:cNvPr id="23" name="Arc 22"/>
            <p:cNvSpPr/>
            <p:nvPr/>
          </p:nvSpPr>
          <p:spPr>
            <a:xfrm flipV="1">
              <a:off x="6072881" y="400037"/>
              <a:ext cx="502920" cy="914400"/>
            </a:xfrm>
            <a:prstGeom prst="arc">
              <a:avLst>
                <a:gd name="adj1" fmla="val 10573832"/>
                <a:gd name="adj2" fmla="val 0"/>
              </a:avLst>
            </a:prstGeom>
            <a:ln w="5715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131820" y="1320669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477333" y="403983"/>
            <a:ext cx="502920" cy="1439906"/>
            <a:chOff x="5477333" y="403983"/>
            <a:chExt cx="502920" cy="1439906"/>
          </a:xfrm>
        </p:grpSpPr>
        <p:sp>
          <p:nvSpPr>
            <p:cNvPr id="24" name="Arc 23"/>
            <p:cNvSpPr/>
            <p:nvPr/>
          </p:nvSpPr>
          <p:spPr>
            <a:xfrm flipV="1">
              <a:off x="5477333" y="403983"/>
              <a:ext cx="502920" cy="914400"/>
            </a:xfrm>
            <a:prstGeom prst="arc">
              <a:avLst>
                <a:gd name="adj1" fmla="val 10573832"/>
                <a:gd name="adj2" fmla="val 0"/>
              </a:avLst>
            </a:prstGeom>
            <a:ln w="5715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536272" y="1320669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30" name="Oval 29"/>
          <p:cNvSpPr>
            <a:spLocks noChangeAspect="1"/>
          </p:cNvSpPr>
          <p:nvPr/>
        </p:nvSpPr>
        <p:spPr>
          <a:xfrm>
            <a:off x="7702877" y="683723"/>
            <a:ext cx="118872" cy="11887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5417400" y="683723"/>
            <a:ext cx="118872" cy="11887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463591" y="5681977"/>
            <a:ext cx="3003085" cy="994877"/>
            <a:chOff x="1463591" y="5681977"/>
            <a:chExt cx="3003085" cy="994877"/>
          </a:xfrm>
        </p:grpSpPr>
        <p:sp>
          <p:nvSpPr>
            <p:cNvPr id="5" name="TextBox 4"/>
            <p:cNvSpPr txBox="1"/>
            <p:nvPr/>
          </p:nvSpPr>
          <p:spPr>
            <a:xfrm>
              <a:off x="2482277" y="6090412"/>
              <a:ext cx="12089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x  10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463591" y="6092079"/>
              <a:ext cx="981359" cy="58477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5.37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628649" y="5681977"/>
              <a:ext cx="364202" cy="46166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100916" y="5681977"/>
              <a:ext cx="365760" cy="46166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34" name="32-Point Star 33"/>
          <p:cNvSpPr>
            <a:spLocks noChangeAspect="1"/>
          </p:cNvSpPr>
          <p:nvPr/>
        </p:nvSpPr>
        <p:spPr>
          <a:xfrm>
            <a:off x="7733205" y="2039949"/>
            <a:ext cx="1371600" cy="1371600"/>
          </a:xfrm>
          <a:prstGeom prst="star32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add non-sig zeros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58255" y="136689"/>
            <a:ext cx="19832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spc="2000" dirty="0"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</a:p>
        </p:txBody>
      </p:sp>
    </p:spTree>
    <p:extLst>
      <p:ext uri="{BB962C8B-B14F-4D97-AF65-F5344CB8AC3E}">
        <p14:creationId xmlns:p14="http://schemas.microsoft.com/office/powerpoint/2010/main" val="346571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1" grpId="0" animBg="1"/>
      <p:bldP spid="15" grpId="0" animBg="1"/>
      <p:bldP spid="10" grpId="0" animBg="1"/>
      <p:bldP spid="13" grpId="0" animBg="1"/>
      <p:bldP spid="16" grpId="0" animBg="1"/>
      <p:bldP spid="9" grpId="0" animBg="1"/>
      <p:bldP spid="12" grpId="0" animBg="1"/>
      <p:bldP spid="17" grpId="0" animBg="1"/>
      <p:bldP spid="14" grpId="0"/>
      <p:bldP spid="30" grpId="0" animBg="1"/>
      <p:bldP spid="30" grpId="1" animBg="1"/>
      <p:bldP spid="45" grpId="0" animBg="1"/>
      <p:bldP spid="34" grpId="0" animBg="1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981" y="108859"/>
            <a:ext cx="4206240" cy="1129391"/>
          </a:xfrm>
          <a:solidFill>
            <a:srgbClr val="0099FF"/>
          </a:solidFill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Check for Understanding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5359" y="1386536"/>
            <a:ext cx="2119491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0.0000409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26281" y="4422532"/>
            <a:ext cx="4096512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Write the coefficient as shown but without the decimal point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5562" y="4424431"/>
            <a:ext cx="1465465" cy="704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coefficient</a:t>
            </a:r>
          </a:p>
        </p:txBody>
      </p:sp>
      <p:sp>
        <p:nvSpPr>
          <p:cNvPr id="15" name="Down Arrow 14"/>
          <p:cNvSpPr/>
          <p:nvPr/>
        </p:nvSpPr>
        <p:spPr>
          <a:xfrm flipV="1">
            <a:off x="2476511" y="4424431"/>
            <a:ext cx="544285" cy="704088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26281" y="2362647"/>
            <a:ext cx="4096512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Move decimal point as many places as the exponent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6774" y="2362647"/>
            <a:ext cx="146304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exponent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</a:p>
        </p:txBody>
      </p:sp>
      <p:sp>
        <p:nvSpPr>
          <p:cNvPr id="16" name="Down Arrow 15"/>
          <p:cNvSpPr/>
          <p:nvPr/>
        </p:nvSpPr>
        <p:spPr>
          <a:xfrm flipV="1">
            <a:off x="2476511" y="2364546"/>
            <a:ext cx="544285" cy="70408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26281" y="3392589"/>
            <a:ext cx="4097597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If positive, number gets bigger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If negative, number gets smaller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6774" y="3392589"/>
            <a:ext cx="146304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exponent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sign</a:t>
            </a:r>
          </a:p>
        </p:txBody>
      </p:sp>
      <p:sp>
        <p:nvSpPr>
          <p:cNvPr id="17" name="Down Arrow 16"/>
          <p:cNvSpPr/>
          <p:nvPr/>
        </p:nvSpPr>
        <p:spPr>
          <a:xfrm flipV="1">
            <a:off x="2476511" y="3396387"/>
            <a:ext cx="544285" cy="70408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32-Point Star 33"/>
          <p:cNvSpPr>
            <a:spLocks noChangeAspect="1"/>
          </p:cNvSpPr>
          <p:nvPr/>
        </p:nvSpPr>
        <p:spPr>
          <a:xfrm>
            <a:off x="7733205" y="2039949"/>
            <a:ext cx="1371600" cy="1371600"/>
          </a:xfrm>
          <a:prstGeom prst="star32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add non-sig zeros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474943" y="5762692"/>
            <a:ext cx="2560320" cy="731520"/>
          </a:xfrm>
          <a:prstGeom prst="rect">
            <a:avLst/>
          </a:prstGeom>
          <a:noFill/>
          <a:ln w="28575">
            <a:noFill/>
          </a:ln>
        </p:spPr>
        <p:txBody>
          <a:bodyPr wrap="none" rtlCol="0" anchor="b" anchorCtr="0">
            <a:no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4.09 x  10</a:t>
            </a:r>
            <a:r>
              <a:rPr lang="en-US" sz="4000" baseline="50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4000" b="1" baseline="5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200" b="1" baseline="5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17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981" y="108859"/>
            <a:ext cx="4206240" cy="1129391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Check for Understanding 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22987" y="1386536"/>
            <a:ext cx="166423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409,000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26281" y="4422532"/>
            <a:ext cx="4096512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Write the coefficient as shown but without the decimal point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5562" y="4424431"/>
            <a:ext cx="1465465" cy="704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coefficient</a:t>
            </a:r>
          </a:p>
        </p:txBody>
      </p:sp>
      <p:sp>
        <p:nvSpPr>
          <p:cNvPr id="15" name="Down Arrow 14"/>
          <p:cNvSpPr/>
          <p:nvPr/>
        </p:nvSpPr>
        <p:spPr>
          <a:xfrm flipV="1">
            <a:off x="2476511" y="4424431"/>
            <a:ext cx="544285" cy="704088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26281" y="2362647"/>
            <a:ext cx="4096512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Move decimal point as many places as the exponent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6774" y="2362647"/>
            <a:ext cx="146304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exponent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</a:p>
        </p:txBody>
      </p:sp>
      <p:sp>
        <p:nvSpPr>
          <p:cNvPr id="16" name="Down Arrow 15"/>
          <p:cNvSpPr/>
          <p:nvPr/>
        </p:nvSpPr>
        <p:spPr>
          <a:xfrm flipV="1">
            <a:off x="2476511" y="2364546"/>
            <a:ext cx="544285" cy="70408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26281" y="3392589"/>
            <a:ext cx="4097597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If positive, number gets bigger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If negative, number gets smaller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6774" y="3392589"/>
            <a:ext cx="146304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exponent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sign</a:t>
            </a:r>
          </a:p>
        </p:txBody>
      </p:sp>
      <p:sp>
        <p:nvSpPr>
          <p:cNvPr id="17" name="Down Arrow 16"/>
          <p:cNvSpPr/>
          <p:nvPr/>
        </p:nvSpPr>
        <p:spPr>
          <a:xfrm flipV="1">
            <a:off x="2476511" y="3396387"/>
            <a:ext cx="544285" cy="70408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32-Point Star 33"/>
          <p:cNvSpPr>
            <a:spLocks noChangeAspect="1"/>
          </p:cNvSpPr>
          <p:nvPr/>
        </p:nvSpPr>
        <p:spPr>
          <a:xfrm>
            <a:off x="7733205" y="2039949"/>
            <a:ext cx="1371600" cy="1371600"/>
          </a:xfrm>
          <a:prstGeom prst="star32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add non-sig zeros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474943" y="5762692"/>
            <a:ext cx="2560320" cy="731520"/>
          </a:xfrm>
          <a:prstGeom prst="rect">
            <a:avLst/>
          </a:prstGeom>
          <a:noFill/>
          <a:ln w="28575">
            <a:noFill/>
          </a:ln>
        </p:spPr>
        <p:txBody>
          <a:bodyPr wrap="none" rtlCol="0" anchor="b" anchorCtr="0">
            <a:no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4.09 x  10</a:t>
            </a:r>
            <a:r>
              <a:rPr lang="en-US" sz="4000" b="1" baseline="5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200" b="1" baseline="5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90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Check for Understanding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800" b="1" dirty="0"/>
              <a:t>Convert 8,340,000 into scientific notation</a:t>
            </a:r>
          </a:p>
          <a:p>
            <a:pPr marL="909638" lvl="1" indent="0">
              <a:spcBef>
                <a:spcPts val="1200"/>
              </a:spcBef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800" b="1" dirty="0"/>
              <a:t>Convert 0.00556 into scientific notation</a:t>
            </a:r>
          </a:p>
          <a:p>
            <a:pPr marL="919163" lvl="1" indent="0">
              <a:spcBef>
                <a:spcPts val="1200"/>
              </a:spcBef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 marL="514350" lvl="1" indent="-514350">
              <a:spcBef>
                <a:spcPts val="1200"/>
              </a:spcBef>
              <a:buFont typeface="+mj-lt"/>
              <a:buAutoNum type="arabicParenR" startAt="3"/>
            </a:pPr>
            <a:r>
              <a:rPr lang="en-US" sz="2800" b="1" dirty="0"/>
              <a:t>Convert 4.06 x 10</a:t>
            </a:r>
            <a:r>
              <a:rPr lang="en-US" sz="3600" b="1" baseline="30000" dirty="0"/>
              <a:t>-8</a:t>
            </a:r>
            <a:r>
              <a:rPr lang="en-US" sz="2800" b="1" dirty="0"/>
              <a:t> into normal notation</a:t>
            </a:r>
          </a:p>
          <a:p>
            <a:pPr marL="919163" lvl="1" indent="0">
              <a:spcBef>
                <a:spcPts val="1200"/>
              </a:spcBef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arenR" startAt="4"/>
            </a:pPr>
            <a:r>
              <a:rPr lang="en-US" sz="2800" b="1" dirty="0"/>
              <a:t>Convert 9.11 x 10</a:t>
            </a:r>
            <a:r>
              <a:rPr lang="en-US" sz="3600" b="1" baseline="30000" dirty="0"/>
              <a:t>12</a:t>
            </a:r>
            <a:r>
              <a:rPr lang="en-US" sz="2800" b="1" dirty="0"/>
              <a:t> into normal notation</a:t>
            </a:r>
          </a:p>
          <a:p>
            <a:pPr marL="919163" lvl="1" indent="0">
              <a:spcBef>
                <a:spcPts val="1200"/>
              </a:spcBef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57699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charset="0"/>
              </a:rPr>
              <a:t>Scientific Notation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54700" y="1296988"/>
            <a:ext cx="7834601" cy="512921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>
                <a:latin typeface="Arial" charset="0"/>
              </a:rPr>
              <a:t>SWBAT:</a:t>
            </a:r>
          </a:p>
          <a:p>
            <a:pPr marL="798513" lvl="1" indent="-514350" eaLnBrk="1" hangingPunct="1">
              <a:buFont typeface="+mj-lt"/>
              <a:buAutoNum type="arabicParenR"/>
            </a:pPr>
            <a:r>
              <a:rPr lang="en-US" altLang="en-US" sz="2800" dirty="0">
                <a:latin typeface="Arial" charset="0"/>
              </a:rPr>
              <a:t>convert from standard notation to scientific notation</a:t>
            </a:r>
          </a:p>
          <a:p>
            <a:pPr marL="798513" lvl="1" indent="-514350" eaLnBrk="1" hangingPunct="1">
              <a:buFont typeface="+mj-lt"/>
              <a:buAutoNum type="arabicParenR"/>
            </a:pPr>
            <a:r>
              <a:rPr lang="en-US" altLang="en-US" sz="2800" dirty="0">
                <a:latin typeface="Arial" charset="0"/>
              </a:rPr>
              <a:t>convert from scientific notation to standard notation</a:t>
            </a:r>
          </a:p>
          <a:p>
            <a:pPr marL="798513" lvl="1" indent="-514350" eaLnBrk="1" hangingPunct="1">
              <a:buFont typeface="+mj-lt"/>
              <a:buAutoNum type="arabicParenR"/>
            </a:pPr>
            <a:r>
              <a:rPr lang="en-US" altLang="en-US" sz="2800" dirty="0">
                <a:latin typeface="Arial" charset="0"/>
              </a:rPr>
              <a:t>use a calculator to do math on numbers in scientific notation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8201890" y="0"/>
            <a:ext cx="942109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rgbClr val="FF0000"/>
                </a:solidFill>
                <a:latin typeface="+mn-lt"/>
              </a:rPr>
              <a:t>Write this in your notes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Check for Understanding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800" b="1" dirty="0"/>
              <a:t>Convert 8,340,000 into scientific notation</a:t>
            </a:r>
          </a:p>
          <a:p>
            <a:pPr marL="909638" lvl="1" indent="0">
              <a:spcBef>
                <a:spcPts val="1200"/>
              </a:spcBef>
              <a:buNone/>
            </a:pPr>
            <a:r>
              <a:rPr lang="en-US" sz="2800" b="1" dirty="0">
                <a:solidFill>
                  <a:srgbClr val="FF0000"/>
                </a:solidFill>
              </a:rPr>
              <a:t>8.34 x 10</a:t>
            </a:r>
            <a:r>
              <a:rPr lang="en-US" sz="3600" b="1" baseline="30000" dirty="0">
                <a:solidFill>
                  <a:srgbClr val="FF0000"/>
                </a:solidFill>
              </a:rPr>
              <a:t>6</a:t>
            </a:r>
            <a:endParaRPr lang="en-US" sz="2800" b="1" baseline="30000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800" b="1" dirty="0"/>
              <a:t>Convert 0.00556 into scientific notation</a:t>
            </a:r>
          </a:p>
          <a:p>
            <a:pPr marL="919163" lvl="1" indent="0">
              <a:spcBef>
                <a:spcPts val="1200"/>
              </a:spcBef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 marL="514350" lvl="1" indent="-514350">
              <a:spcBef>
                <a:spcPts val="1200"/>
              </a:spcBef>
              <a:buFont typeface="+mj-lt"/>
              <a:buAutoNum type="arabicParenR" startAt="3"/>
            </a:pPr>
            <a:r>
              <a:rPr lang="en-US" sz="2800" b="1" dirty="0"/>
              <a:t>Convert 4.06 x 10</a:t>
            </a:r>
            <a:r>
              <a:rPr lang="en-US" sz="3600" b="1" baseline="30000" dirty="0"/>
              <a:t>-8</a:t>
            </a:r>
            <a:r>
              <a:rPr lang="en-US" sz="2800" b="1" dirty="0"/>
              <a:t> into normal notation</a:t>
            </a:r>
          </a:p>
          <a:p>
            <a:pPr marL="919163" lvl="1" indent="0">
              <a:spcBef>
                <a:spcPts val="1200"/>
              </a:spcBef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arenR" startAt="4"/>
            </a:pPr>
            <a:r>
              <a:rPr lang="en-US" sz="2800" b="1" dirty="0"/>
              <a:t>Convert 9.11 x 10</a:t>
            </a:r>
            <a:r>
              <a:rPr lang="en-US" sz="3600" b="1" baseline="30000" dirty="0"/>
              <a:t>12</a:t>
            </a:r>
            <a:r>
              <a:rPr lang="en-US" sz="2800" b="1" dirty="0"/>
              <a:t> into normal notation</a:t>
            </a:r>
          </a:p>
          <a:p>
            <a:pPr marL="919163" lvl="1" indent="0">
              <a:spcBef>
                <a:spcPts val="1200"/>
              </a:spcBef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04759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Check for Understanding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800" b="1" dirty="0"/>
              <a:t>Convert 8,340,000 into scientific notation</a:t>
            </a:r>
          </a:p>
          <a:p>
            <a:pPr marL="909638" lvl="1" indent="0">
              <a:spcBef>
                <a:spcPts val="1200"/>
              </a:spcBef>
              <a:buNone/>
            </a:pPr>
            <a:r>
              <a:rPr lang="en-US" sz="2800" b="1" dirty="0">
                <a:solidFill>
                  <a:srgbClr val="FF0000"/>
                </a:solidFill>
              </a:rPr>
              <a:t>8.34 x 10</a:t>
            </a:r>
            <a:r>
              <a:rPr lang="en-US" sz="3600" b="1" baseline="30000" dirty="0">
                <a:solidFill>
                  <a:srgbClr val="FF0000"/>
                </a:solidFill>
              </a:rPr>
              <a:t>6</a:t>
            </a:r>
            <a:endParaRPr lang="en-US" sz="2800" b="1" baseline="30000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800" b="1" dirty="0"/>
              <a:t>Convert 0.00556 into scientific notation</a:t>
            </a:r>
          </a:p>
          <a:p>
            <a:pPr marL="919163" lvl="1" indent="0">
              <a:spcBef>
                <a:spcPts val="1200"/>
              </a:spcBef>
              <a:buNone/>
            </a:pPr>
            <a:r>
              <a:rPr lang="en-US" sz="2800" b="1" dirty="0">
                <a:solidFill>
                  <a:srgbClr val="FF0000"/>
                </a:solidFill>
              </a:rPr>
              <a:t>5.56 x 10</a:t>
            </a:r>
            <a:r>
              <a:rPr lang="en-US" sz="3600" b="1" baseline="30000" dirty="0">
                <a:solidFill>
                  <a:srgbClr val="FF0000"/>
                </a:solidFill>
              </a:rPr>
              <a:t>-3</a:t>
            </a:r>
            <a:endParaRPr lang="en-US" sz="2800" b="1" baseline="30000" dirty="0">
              <a:solidFill>
                <a:srgbClr val="FF0000"/>
              </a:solidFill>
            </a:endParaRPr>
          </a:p>
          <a:p>
            <a:pPr marL="514350" lvl="1" indent="-514350">
              <a:spcBef>
                <a:spcPts val="1200"/>
              </a:spcBef>
              <a:buFont typeface="+mj-lt"/>
              <a:buAutoNum type="arabicParenR" startAt="3"/>
            </a:pPr>
            <a:r>
              <a:rPr lang="en-US" sz="2800" b="1" dirty="0"/>
              <a:t>Convert 4.06 x 10</a:t>
            </a:r>
            <a:r>
              <a:rPr lang="en-US" sz="3600" b="1" baseline="30000" dirty="0"/>
              <a:t>-8</a:t>
            </a:r>
            <a:r>
              <a:rPr lang="en-US" sz="2800" b="1" dirty="0"/>
              <a:t> into normal notation</a:t>
            </a:r>
          </a:p>
          <a:p>
            <a:pPr marL="919163" lvl="1" indent="0">
              <a:spcBef>
                <a:spcPts val="1200"/>
              </a:spcBef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arenR" startAt="4"/>
            </a:pPr>
            <a:r>
              <a:rPr lang="en-US" sz="2800" b="1" dirty="0"/>
              <a:t>Convert 9.11 x 10</a:t>
            </a:r>
            <a:r>
              <a:rPr lang="en-US" sz="3600" b="1" baseline="30000" dirty="0"/>
              <a:t>12</a:t>
            </a:r>
            <a:r>
              <a:rPr lang="en-US" sz="2800" b="1" dirty="0"/>
              <a:t> into normal notation</a:t>
            </a:r>
          </a:p>
          <a:p>
            <a:pPr marL="919163" lvl="1" indent="0">
              <a:spcBef>
                <a:spcPts val="1200"/>
              </a:spcBef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04759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Check for Understanding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800" b="1" dirty="0"/>
              <a:t>Convert 8,340,000 into scientific notation</a:t>
            </a:r>
          </a:p>
          <a:p>
            <a:pPr marL="909638" lvl="1" indent="0">
              <a:spcBef>
                <a:spcPts val="1200"/>
              </a:spcBef>
              <a:buNone/>
            </a:pPr>
            <a:r>
              <a:rPr lang="en-US" sz="2800" b="1" dirty="0">
                <a:solidFill>
                  <a:srgbClr val="FF0000"/>
                </a:solidFill>
              </a:rPr>
              <a:t>8.34 x 10</a:t>
            </a:r>
            <a:r>
              <a:rPr lang="en-US" sz="3600" b="1" baseline="30000" dirty="0">
                <a:solidFill>
                  <a:srgbClr val="FF0000"/>
                </a:solidFill>
              </a:rPr>
              <a:t>6</a:t>
            </a:r>
            <a:endParaRPr lang="en-US" sz="2800" b="1" baseline="30000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800" b="1" dirty="0"/>
              <a:t>Convert 0.00556 into scientific notation</a:t>
            </a:r>
          </a:p>
          <a:p>
            <a:pPr marL="919163" lvl="1" indent="0">
              <a:spcBef>
                <a:spcPts val="1200"/>
              </a:spcBef>
              <a:buNone/>
            </a:pPr>
            <a:r>
              <a:rPr lang="en-US" sz="2800" b="1" dirty="0">
                <a:solidFill>
                  <a:srgbClr val="FF0000"/>
                </a:solidFill>
              </a:rPr>
              <a:t>5.56 x 10</a:t>
            </a:r>
            <a:r>
              <a:rPr lang="en-US" sz="3600" b="1" baseline="30000" dirty="0">
                <a:solidFill>
                  <a:srgbClr val="FF0000"/>
                </a:solidFill>
              </a:rPr>
              <a:t>-3</a:t>
            </a:r>
            <a:endParaRPr lang="en-US" sz="2800" b="1" baseline="30000" dirty="0">
              <a:solidFill>
                <a:srgbClr val="FF0000"/>
              </a:solidFill>
            </a:endParaRPr>
          </a:p>
          <a:p>
            <a:pPr marL="514350" lvl="1" indent="-514350">
              <a:spcBef>
                <a:spcPts val="1200"/>
              </a:spcBef>
              <a:buFont typeface="+mj-lt"/>
              <a:buAutoNum type="arabicParenR" startAt="3"/>
            </a:pPr>
            <a:r>
              <a:rPr lang="en-US" sz="2800" b="1" dirty="0"/>
              <a:t>Convert 4.06 x 10</a:t>
            </a:r>
            <a:r>
              <a:rPr lang="en-US" sz="3600" b="1" baseline="30000" dirty="0"/>
              <a:t>-8</a:t>
            </a:r>
            <a:r>
              <a:rPr lang="en-US" sz="2800" b="1" dirty="0"/>
              <a:t> into normal notation</a:t>
            </a:r>
          </a:p>
          <a:p>
            <a:pPr marL="919163" lvl="1" indent="0">
              <a:spcBef>
                <a:spcPts val="1200"/>
              </a:spcBef>
              <a:buNone/>
            </a:pPr>
            <a:r>
              <a:rPr lang="en-US" sz="2800" b="1" dirty="0">
                <a:solidFill>
                  <a:srgbClr val="FF0000"/>
                </a:solidFill>
              </a:rPr>
              <a:t>0.0000000406</a:t>
            </a:r>
          </a:p>
          <a:p>
            <a:pPr marL="514350" indent="-514350">
              <a:buFont typeface="+mj-lt"/>
              <a:buAutoNum type="arabicParenR" startAt="4"/>
            </a:pPr>
            <a:r>
              <a:rPr lang="en-US" sz="2800" b="1" dirty="0"/>
              <a:t>Convert 9.11 x 10</a:t>
            </a:r>
            <a:r>
              <a:rPr lang="en-US" sz="3600" b="1" baseline="30000" dirty="0"/>
              <a:t>12</a:t>
            </a:r>
            <a:r>
              <a:rPr lang="en-US" sz="2800" b="1" dirty="0"/>
              <a:t> into normal notation</a:t>
            </a:r>
          </a:p>
          <a:p>
            <a:pPr marL="919163" lvl="1" indent="0">
              <a:spcBef>
                <a:spcPts val="1200"/>
              </a:spcBef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04759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Check for Understanding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800" b="1" dirty="0"/>
              <a:t>Convert 8,340,000 into scientific notation</a:t>
            </a:r>
          </a:p>
          <a:p>
            <a:pPr marL="909638" lvl="1" indent="0">
              <a:spcBef>
                <a:spcPts val="1200"/>
              </a:spcBef>
              <a:buNone/>
            </a:pPr>
            <a:r>
              <a:rPr lang="en-US" sz="2800" b="1" dirty="0">
                <a:solidFill>
                  <a:srgbClr val="FF0000"/>
                </a:solidFill>
              </a:rPr>
              <a:t>8.34 x 10</a:t>
            </a:r>
            <a:r>
              <a:rPr lang="en-US" sz="3600" b="1" baseline="30000" dirty="0">
                <a:solidFill>
                  <a:srgbClr val="FF0000"/>
                </a:solidFill>
              </a:rPr>
              <a:t>6</a:t>
            </a:r>
            <a:endParaRPr lang="en-US" sz="2800" b="1" baseline="30000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800" b="1" dirty="0"/>
              <a:t>Convert 0.00556 into scientific notation</a:t>
            </a:r>
          </a:p>
          <a:p>
            <a:pPr marL="919163" lvl="1" indent="0">
              <a:spcBef>
                <a:spcPts val="1200"/>
              </a:spcBef>
              <a:buNone/>
            </a:pPr>
            <a:r>
              <a:rPr lang="en-US" sz="2800" b="1" dirty="0">
                <a:solidFill>
                  <a:srgbClr val="FF0000"/>
                </a:solidFill>
              </a:rPr>
              <a:t>5.56 x 10</a:t>
            </a:r>
            <a:r>
              <a:rPr lang="en-US" sz="3600" b="1" baseline="30000" dirty="0">
                <a:solidFill>
                  <a:srgbClr val="FF0000"/>
                </a:solidFill>
              </a:rPr>
              <a:t>-3</a:t>
            </a:r>
            <a:endParaRPr lang="en-US" sz="2800" b="1" baseline="30000" dirty="0">
              <a:solidFill>
                <a:srgbClr val="FF0000"/>
              </a:solidFill>
            </a:endParaRPr>
          </a:p>
          <a:p>
            <a:pPr marL="514350" lvl="1" indent="-514350">
              <a:spcBef>
                <a:spcPts val="1200"/>
              </a:spcBef>
              <a:buFont typeface="+mj-lt"/>
              <a:buAutoNum type="arabicParenR" startAt="3"/>
            </a:pPr>
            <a:r>
              <a:rPr lang="en-US" sz="2800" b="1" dirty="0"/>
              <a:t>Convert 4.06 x 10</a:t>
            </a:r>
            <a:r>
              <a:rPr lang="en-US" sz="3600" b="1" baseline="30000" dirty="0"/>
              <a:t>-8</a:t>
            </a:r>
            <a:r>
              <a:rPr lang="en-US" sz="2800" b="1" dirty="0"/>
              <a:t> into normal notation</a:t>
            </a:r>
          </a:p>
          <a:p>
            <a:pPr marL="919163" lvl="1" indent="0">
              <a:spcBef>
                <a:spcPts val="1200"/>
              </a:spcBef>
              <a:buNone/>
            </a:pPr>
            <a:r>
              <a:rPr lang="en-US" sz="2800" b="1" dirty="0">
                <a:solidFill>
                  <a:srgbClr val="FF0000"/>
                </a:solidFill>
              </a:rPr>
              <a:t>0.0000000406</a:t>
            </a:r>
          </a:p>
          <a:p>
            <a:pPr marL="514350" indent="-514350">
              <a:buFont typeface="+mj-lt"/>
              <a:buAutoNum type="arabicParenR" startAt="4"/>
            </a:pPr>
            <a:r>
              <a:rPr lang="en-US" sz="2800" b="1" dirty="0"/>
              <a:t>Convert 9.11 x 10</a:t>
            </a:r>
            <a:r>
              <a:rPr lang="en-US" sz="3600" b="1" baseline="30000" dirty="0"/>
              <a:t>12</a:t>
            </a:r>
            <a:r>
              <a:rPr lang="en-US" sz="2800" b="1" dirty="0"/>
              <a:t> into normal notation</a:t>
            </a:r>
          </a:p>
          <a:p>
            <a:pPr marL="919163" lvl="1" indent="0">
              <a:spcBef>
                <a:spcPts val="1200"/>
              </a:spcBef>
              <a:buNone/>
            </a:pPr>
            <a:r>
              <a:rPr lang="en-US" sz="2800" b="1" dirty="0">
                <a:solidFill>
                  <a:srgbClr val="FF0000"/>
                </a:solidFill>
              </a:rPr>
              <a:t>9,110,000,000,000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04759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Hope Diamond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2920" y="1296988"/>
            <a:ext cx="8138160" cy="51292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Write these values in scientific notation</a:t>
            </a:r>
          </a:p>
          <a:p>
            <a:pPr>
              <a:spcBef>
                <a:spcPts val="3600"/>
              </a:spcBef>
            </a:pPr>
            <a:r>
              <a:rPr lang="en-US" dirty="0"/>
              <a:t>Contains lots of carbon atoms</a:t>
            </a:r>
          </a:p>
          <a:p>
            <a:pPr marL="461963" indent="0">
              <a:buNone/>
            </a:pPr>
            <a:r>
              <a:rPr lang="en-US" dirty="0"/>
              <a:t>460,000,000,000,000,000,000,000 atoms</a:t>
            </a:r>
          </a:p>
          <a:p>
            <a:pPr marL="461963" indent="0"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ts val="3600"/>
              </a:spcBef>
            </a:pPr>
            <a:r>
              <a:rPr lang="en-US" dirty="0"/>
              <a:t>Each atom has very little mass</a:t>
            </a:r>
          </a:p>
          <a:p>
            <a:pPr marL="461963" indent="0">
              <a:buNone/>
            </a:pPr>
            <a:r>
              <a:rPr lang="en-US" dirty="0"/>
              <a:t>0.00000000000000000000002 grams</a:t>
            </a:r>
          </a:p>
        </p:txBody>
      </p:sp>
    </p:spTree>
    <p:extLst>
      <p:ext uri="{BB962C8B-B14F-4D97-AF65-F5344CB8AC3E}">
        <p14:creationId xmlns:p14="http://schemas.microsoft.com/office/powerpoint/2010/main" val="15812998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Hope Diamond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2920" y="1296988"/>
            <a:ext cx="8138160" cy="51292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Write these values in scientific notation</a:t>
            </a:r>
          </a:p>
          <a:p>
            <a:pPr>
              <a:spcBef>
                <a:spcPts val="3600"/>
              </a:spcBef>
            </a:pPr>
            <a:r>
              <a:rPr lang="en-US" dirty="0"/>
              <a:t>Contains lots of carbon atoms</a:t>
            </a:r>
          </a:p>
          <a:p>
            <a:pPr marL="461963" indent="0">
              <a:buNone/>
            </a:pPr>
            <a:r>
              <a:rPr lang="en-US" dirty="0"/>
              <a:t>460,000,000,000,000,000,000,000 atoms</a:t>
            </a:r>
          </a:p>
          <a:p>
            <a:pPr marL="461963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4.6</a:t>
            </a:r>
            <a:r>
              <a:rPr lang="en-US" sz="2800" dirty="0">
                <a:solidFill>
                  <a:srgbClr val="FF0000"/>
                </a:solidFill>
              </a:rPr>
              <a:t> x </a:t>
            </a:r>
            <a:r>
              <a:rPr lang="en-US" sz="2800" b="1" dirty="0">
                <a:solidFill>
                  <a:srgbClr val="FF0000"/>
                </a:solidFill>
              </a:rPr>
              <a:t>10</a:t>
            </a:r>
            <a:r>
              <a:rPr lang="en-US" sz="3600" b="1" baseline="30000" dirty="0">
                <a:solidFill>
                  <a:srgbClr val="FF0000"/>
                </a:solidFill>
              </a:rPr>
              <a:t>23</a:t>
            </a:r>
            <a:r>
              <a:rPr lang="en-US" sz="2800" b="1" dirty="0">
                <a:solidFill>
                  <a:srgbClr val="FF0000"/>
                </a:solidFill>
              </a:rPr>
              <a:t> atoms</a:t>
            </a:r>
          </a:p>
          <a:p>
            <a:pPr>
              <a:spcBef>
                <a:spcPts val="3600"/>
              </a:spcBef>
            </a:pPr>
            <a:r>
              <a:rPr lang="en-US" dirty="0"/>
              <a:t>Each atom has very little mass</a:t>
            </a:r>
          </a:p>
          <a:p>
            <a:pPr marL="461963" indent="0">
              <a:buNone/>
            </a:pPr>
            <a:r>
              <a:rPr lang="en-US" dirty="0"/>
              <a:t>0.00000000000000000000002 grams</a:t>
            </a:r>
          </a:p>
        </p:txBody>
      </p:sp>
    </p:spTree>
    <p:extLst>
      <p:ext uri="{BB962C8B-B14F-4D97-AF65-F5344CB8AC3E}">
        <p14:creationId xmlns:p14="http://schemas.microsoft.com/office/powerpoint/2010/main" val="41055509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Hope Diamond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2920" y="1296988"/>
            <a:ext cx="8138160" cy="51292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Write these values in scientific notation</a:t>
            </a:r>
          </a:p>
          <a:p>
            <a:pPr>
              <a:spcBef>
                <a:spcPts val="3600"/>
              </a:spcBef>
            </a:pPr>
            <a:r>
              <a:rPr lang="en-US" dirty="0"/>
              <a:t>Contains lots of carbon atoms</a:t>
            </a:r>
          </a:p>
          <a:p>
            <a:pPr marL="461963" indent="0">
              <a:buNone/>
            </a:pPr>
            <a:r>
              <a:rPr lang="en-US" dirty="0"/>
              <a:t>460,000,000,000,000,000,000,000 atoms</a:t>
            </a:r>
          </a:p>
          <a:p>
            <a:pPr marL="461963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4.6</a:t>
            </a:r>
            <a:r>
              <a:rPr lang="en-US" sz="2800" dirty="0">
                <a:solidFill>
                  <a:srgbClr val="FF0000"/>
                </a:solidFill>
              </a:rPr>
              <a:t> x </a:t>
            </a:r>
            <a:r>
              <a:rPr lang="en-US" sz="2800" b="1" dirty="0">
                <a:solidFill>
                  <a:srgbClr val="FF0000"/>
                </a:solidFill>
              </a:rPr>
              <a:t>10</a:t>
            </a:r>
            <a:r>
              <a:rPr lang="en-US" sz="3600" b="1" baseline="30000" dirty="0">
                <a:solidFill>
                  <a:srgbClr val="FF0000"/>
                </a:solidFill>
              </a:rPr>
              <a:t>23</a:t>
            </a:r>
            <a:r>
              <a:rPr lang="en-US" sz="2800" b="1" dirty="0">
                <a:solidFill>
                  <a:srgbClr val="FF0000"/>
                </a:solidFill>
              </a:rPr>
              <a:t> atoms</a:t>
            </a:r>
          </a:p>
          <a:p>
            <a:pPr>
              <a:spcBef>
                <a:spcPts val="3600"/>
              </a:spcBef>
            </a:pPr>
            <a:r>
              <a:rPr lang="en-US" dirty="0"/>
              <a:t>Each atom has very little mass</a:t>
            </a:r>
          </a:p>
          <a:p>
            <a:pPr marL="461963" indent="0">
              <a:buNone/>
            </a:pPr>
            <a:r>
              <a:rPr lang="en-US" dirty="0"/>
              <a:t>0.00000000000000000000002 grams</a:t>
            </a:r>
          </a:p>
          <a:p>
            <a:pPr marL="461963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2</a:t>
            </a:r>
            <a:r>
              <a:rPr lang="en-US" sz="2800" dirty="0">
                <a:solidFill>
                  <a:srgbClr val="FF0000"/>
                </a:solidFill>
              </a:rPr>
              <a:t> x </a:t>
            </a:r>
            <a:r>
              <a:rPr lang="en-US" sz="2800" b="1" dirty="0">
                <a:solidFill>
                  <a:srgbClr val="FF0000"/>
                </a:solidFill>
              </a:rPr>
              <a:t>10</a:t>
            </a:r>
            <a:r>
              <a:rPr lang="en-US" sz="3600" b="1" baseline="30000" dirty="0">
                <a:solidFill>
                  <a:srgbClr val="FF0000"/>
                </a:solidFill>
              </a:rPr>
              <a:t>-23</a:t>
            </a:r>
            <a:r>
              <a:rPr lang="en-US" sz="2800" b="1" dirty="0">
                <a:solidFill>
                  <a:srgbClr val="FF0000"/>
                </a:solidFill>
              </a:rPr>
              <a:t> grams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550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Must Be Able To: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372" y="1191995"/>
            <a:ext cx="6865256" cy="5148942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752600" y="4158379"/>
            <a:ext cx="5867400" cy="762000"/>
          </a:xfrm>
          <a:prstGeom prst="roundRect">
            <a:avLst>
              <a:gd name="adj" fmla="val 25238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584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Scientific Notation Computations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2564" y="1548882"/>
            <a:ext cx="8304212" cy="265922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2400"/>
              </a:spcBef>
              <a:buNone/>
              <a:tabLst>
                <a:tab pos="7943850" algn="r"/>
              </a:tabLst>
            </a:pPr>
            <a:r>
              <a:rPr lang="en-US" sz="3600" b="1" dirty="0"/>
              <a:t>2.2 x 10</a:t>
            </a:r>
            <a:r>
              <a:rPr lang="en-US" sz="4400" b="1" baseline="30000" dirty="0"/>
              <a:t>–11</a:t>
            </a:r>
            <a:r>
              <a:rPr lang="en-US" sz="3600" b="1" dirty="0">
                <a:cs typeface="Arial" panose="020B0604020202020204" pitchFamily="34" charset="0"/>
              </a:rPr>
              <a:t>   x    </a:t>
            </a:r>
            <a:r>
              <a:rPr lang="en-US" sz="3600" b="1" dirty="0"/>
              <a:t>9.7 x 10</a:t>
            </a:r>
            <a:r>
              <a:rPr lang="en-US" sz="4400" b="1" baseline="30000" dirty="0"/>
              <a:t>15   </a:t>
            </a:r>
          </a:p>
          <a:p>
            <a:pPr marL="514350" indent="-514350">
              <a:spcBef>
                <a:spcPts val="2400"/>
              </a:spcBef>
              <a:buNone/>
              <a:tabLst>
                <a:tab pos="4572000" algn="l"/>
                <a:tab pos="7943850" algn="r"/>
              </a:tabLst>
            </a:pPr>
            <a:r>
              <a:rPr lang="en-US" sz="3600" b="1" dirty="0"/>
              <a:t>		=    2.134 x 10</a:t>
            </a:r>
            <a:r>
              <a:rPr lang="en-US" sz="4400" b="1" baseline="30000" dirty="0"/>
              <a:t>5	</a:t>
            </a:r>
            <a:endParaRPr lang="en-US" sz="3600" b="1" baseline="30000" dirty="0"/>
          </a:p>
          <a:p>
            <a:pPr marL="514350" lvl="1" indent="-514350">
              <a:spcBef>
                <a:spcPts val="2400"/>
              </a:spcBef>
              <a:buNone/>
              <a:tabLst>
                <a:tab pos="4572000" algn="l"/>
                <a:tab pos="7943850" algn="r"/>
              </a:tabLst>
            </a:pPr>
            <a:r>
              <a:rPr lang="en-US" sz="3600" b="1" dirty="0"/>
              <a:t>		=    2.1 x 10</a:t>
            </a:r>
            <a:r>
              <a:rPr lang="en-US" sz="4400" b="1" baseline="30000" dirty="0"/>
              <a:t>5 	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51130" y="4599992"/>
            <a:ext cx="2841740" cy="723275"/>
          </a:xfrm>
          <a:prstGeom prst="rect">
            <a:avLst/>
          </a:prstGeom>
          <a:solidFill>
            <a:srgbClr val="E5F4FF"/>
          </a:solidFill>
          <a:ln w="190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i="1" dirty="0">
                <a:solidFill>
                  <a:srgbClr val="0070C0"/>
                </a:solidFill>
              </a:rPr>
              <a:t>Demo on TI calculator</a:t>
            </a:r>
          </a:p>
          <a:p>
            <a:pPr algn="ctr">
              <a:spcBef>
                <a:spcPts val="600"/>
              </a:spcBef>
            </a:pPr>
            <a:r>
              <a:rPr lang="en-US" i="1" dirty="0">
                <a:solidFill>
                  <a:srgbClr val="0070C0"/>
                </a:solidFill>
              </a:rPr>
              <a:t>Write equation on the board</a:t>
            </a:r>
          </a:p>
        </p:txBody>
      </p:sp>
    </p:spTree>
    <p:extLst>
      <p:ext uri="{BB962C8B-B14F-4D97-AF65-F5344CB8AC3E}">
        <p14:creationId xmlns:p14="http://schemas.microsoft.com/office/powerpoint/2010/main" val="417005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1600"/>
            <a:ext cx="2852928" cy="5486400"/>
            <a:chOff x="0" y="685800"/>
            <a:chExt cx="2852928" cy="5486400"/>
          </a:xfrm>
        </p:grpSpPr>
        <p:pic>
          <p:nvPicPr>
            <p:cNvPr id="3" name="Picture 4" descr="https://education.ti.com/en/us/~/media/Images/TI%20Education/Global/Products/Scientific/product-30xa-feature-imag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85800"/>
              <a:ext cx="2852928" cy="548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ounded Rectangle 4"/>
            <p:cNvSpPr/>
            <p:nvPr/>
          </p:nvSpPr>
          <p:spPr>
            <a:xfrm>
              <a:off x="744855" y="3901440"/>
              <a:ext cx="457200" cy="320040"/>
            </a:xfrm>
            <a:prstGeom prst="roundRect">
              <a:avLst/>
            </a:prstGeom>
            <a:noFill/>
            <a:ln w="762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852928" y="1371600"/>
            <a:ext cx="3124200" cy="5486400"/>
            <a:chOff x="2852928" y="685800"/>
            <a:chExt cx="3124200" cy="5486400"/>
          </a:xfrm>
        </p:grpSpPr>
        <p:pic>
          <p:nvPicPr>
            <p:cNvPr id="2053" name="Picture 5" descr="http://ecx.images-amazon.com/images/I/61tigfyzXmL._SL1000_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54" r="21702"/>
            <a:stretch/>
          </p:blipFill>
          <p:spPr bwMode="auto">
            <a:xfrm>
              <a:off x="2852928" y="685800"/>
              <a:ext cx="3124200" cy="548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ounded Rectangle 9"/>
            <p:cNvSpPr/>
            <p:nvPr/>
          </p:nvSpPr>
          <p:spPr>
            <a:xfrm>
              <a:off x="3244215" y="2796540"/>
              <a:ext cx="457200" cy="320040"/>
            </a:xfrm>
            <a:prstGeom prst="roundRect">
              <a:avLst/>
            </a:prstGeom>
            <a:noFill/>
            <a:ln w="762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716655" y="4015740"/>
              <a:ext cx="457200" cy="402336"/>
            </a:xfrm>
            <a:prstGeom prst="roundRect">
              <a:avLst/>
            </a:prstGeom>
            <a:noFill/>
            <a:ln w="762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067425" y="645695"/>
            <a:ext cx="3076575" cy="6212305"/>
            <a:chOff x="6067425" y="381000"/>
            <a:chExt cx="3076575" cy="6212305"/>
          </a:xfrm>
        </p:grpSpPr>
        <p:pic>
          <p:nvPicPr>
            <p:cNvPr id="2055" name="Picture 7" descr="http://educational-electronics.com/images/products/detail/ti84plusse_hi.1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9" r="4826" b="4086"/>
            <a:stretch/>
          </p:blipFill>
          <p:spPr bwMode="auto">
            <a:xfrm>
              <a:off x="6067425" y="381000"/>
              <a:ext cx="3076575" cy="6212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ounded Rectangle 11"/>
            <p:cNvSpPr/>
            <p:nvPr/>
          </p:nvSpPr>
          <p:spPr>
            <a:xfrm>
              <a:off x="6962775" y="4125468"/>
              <a:ext cx="457200" cy="402336"/>
            </a:xfrm>
            <a:prstGeom prst="roundRect">
              <a:avLst/>
            </a:prstGeom>
            <a:noFill/>
            <a:ln w="762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543675" y="2941320"/>
              <a:ext cx="457200" cy="320040"/>
            </a:xfrm>
            <a:prstGeom prst="roundRect">
              <a:avLst/>
            </a:prstGeom>
            <a:noFill/>
            <a:ln w="762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-10622" y="0"/>
            <a:ext cx="6492240" cy="1371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Texas Instruments - </a:t>
            </a:r>
          </a:p>
          <a:p>
            <a:r>
              <a:rPr lang="en-US" sz="28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Use EE button.  It automatically links the coefficient and exponent</a:t>
            </a:r>
          </a:p>
        </p:txBody>
      </p:sp>
    </p:spTree>
    <p:extLst>
      <p:ext uri="{BB962C8B-B14F-4D97-AF65-F5344CB8AC3E}">
        <p14:creationId xmlns:p14="http://schemas.microsoft.com/office/powerpoint/2010/main" val="795521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DF5F4-3E13-44DE-BC39-E745DE9C1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Scientific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4C6E7-1883-43C9-8246-CE0E9E875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This unit will cover some basic skills you will need in chemistry this year</a:t>
            </a:r>
          </a:p>
          <a:p>
            <a:pPr marL="2854325" indent="-514350">
              <a:buFont typeface="+mj-lt"/>
              <a:buAutoNum type="arabicParenR"/>
            </a:pPr>
            <a:r>
              <a:rPr lang="en-US" dirty="0"/>
              <a:t>Measurement</a:t>
            </a:r>
          </a:p>
          <a:p>
            <a:pPr marL="2854325" indent="-514350">
              <a:buFont typeface="+mj-lt"/>
              <a:buAutoNum type="arabicParenR"/>
            </a:pPr>
            <a:r>
              <a:rPr lang="en-US" dirty="0"/>
              <a:t>Significant Digits</a:t>
            </a:r>
          </a:p>
          <a:p>
            <a:pPr marL="2854325" indent="-514350">
              <a:buFont typeface="+mj-lt"/>
              <a:buAutoNum type="arabicParenR"/>
            </a:pPr>
            <a:r>
              <a:rPr lang="en-US" dirty="0"/>
              <a:t>Units</a:t>
            </a:r>
          </a:p>
          <a:p>
            <a:pPr marL="2854325" indent="-514350">
              <a:buFont typeface="+mj-lt"/>
              <a:buAutoNum type="arabicParenR"/>
            </a:pPr>
            <a:r>
              <a:rPr lang="en-US" dirty="0"/>
              <a:t>Dimensional Analysis</a:t>
            </a:r>
          </a:p>
          <a:p>
            <a:pPr marL="2854325" indent="-514350">
              <a:buFont typeface="+mj-lt"/>
              <a:buAutoNum type="arabicParenR"/>
            </a:pPr>
            <a:r>
              <a:rPr lang="en-US" dirty="0"/>
              <a:t>Scientific Notation</a:t>
            </a:r>
          </a:p>
          <a:p>
            <a:pPr marL="2854325" indent="-514350">
              <a:buFont typeface="+mj-lt"/>
              <a:buAutoNum type="arabicParenR"/>
            </a:pPr>
            <a:r>
              <a:rPr lang="en-US" dirty="0"/>
              <a:t>Graphing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001375-3D98-47D1-8FEF-8683ED5678E4}"/>
              </a:ext>
            </a:extLst>
          </p:cNvPr>
          <p:cNvSpPr txBox="1"/>
          <p:nvPr/>
        </p:nvSpPr>
        <p:spPr>
          <a:xfrm>
            <a:off x="8190490" y="0"/>
            <a:ext cx="953510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REVIEW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22B66-7CA0-41E8-92ED-E6D67E6F6B63}"/>
              </a:ext>
            </a:extLst>
          </p:cNvPr>
          <p:cNvSpPr/>
          <p:nvPr/>
        </p:nvSpPr>
        <p:spPr>
          <a:xfrm>
            <a:off x="2452255" y="5019629"/>
            <a:ext cx="4206240" cy="5486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374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Scientific Notation Computations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9767" y="1548882"/>
            <a:ext cx="2793901" cy="4877318"/>
          </a:xfrm>
        </p:spPr>
        <p:txBody>
          <a:bodyPr>
            <a:normAutofit/>
          </a:bodyPr>
          <a:lstStyle/>
          <a:p>
            <a:pPr marL="514350" indent="-514350" algn="r">
              <a:spcBef>
                <a:spcPts val="3600"/>
              </a:spcBef>
              <a:buNone/>
              <a:tabLst>
                <a:tab pos="7943850" algn="r"/>
              </a:tabLst>
            </a:pPr>
            <a:r>
              <a:rPr lang="en-US" sz="3600" b="1" dirty="0"/>
              <a:t>2.2 x 10</a:t>
            </a:r>
            <a:r>
              <a:rPr lang="en-US" sz="4400" b="1" baseline="30000" dirty="0"/>
              <a:t>–11</a:t>
            </a:r>
            <a:r>
              <a:rPr lang="en-US" sz="3600" b="1" dirty="0">
                <a:cs typeface="Arial" panose="020B0604020202020204" pitchFamily="34" charset="0"/>
              </a:rPr>
              <a:t>   </a:t>
            </a:r>
          </a:p>
          <a:p>
            <a:pPr marL="514350" indent="-514350" algn="r">
              <a:spcBef>
                <a:spcPts val="3600"/>
              </a:spcBef>
              <a:buNone/>
              <a:tabLst>
                <a:tab pos="7943850" algn="r"/>
              </a:tabLst>
            </a:pPr>
            <a:r>
              <a:rPr lang="en-US" sz="3600" b="1" dirty="0">
                <a:cs typeface="Arial" panose="020B0604020202020204" pitchFamily="34" charset="0"/>
              </a:rPr>
              <a:t>X    </a:t>
            </a:r>
          </a:p>
          <a:p>
            <a:pPr marL="514350" indent="-514350" algn="r">
              <a:spcBef>
                <a:spcPts val="3600"/>
              </a:spcBef>
              <a:buNone/>
              <a:tabLst>
                <a:tab pos="7943850" algn="r"/>
              </a:tabLst>
            </a:pPr>
            <a:r>
              <a:rPr lang="en-US" sz="3600" b="1" dirty="0"/>
              <a:t>9.7 x 10</a:t>
            </a:r>
            <a:r>
              <a:rPr lang="en-US" sz="4400" b="1" baseline="30000" dirty="0"/>
              <a:t>15   </a:t>
            </a:r>
          </a:p>
          <a:p>
            <a:pPr marL="514350" indent="-514350" algn="r">
              <a:spcBef>
                <a:spcPts val="3600"/>
              </a:spcBef>
              <a:buNone/>
              <a:tabLst>
                <a:tab pos="4572000" algn="l"/>
                <a:tab pos="7943850" algn="r"/>
              </a:tabLst>
            </a:pPr>
            <a:r>
              <a:rPr lang="en-US" sz="3600" b="1" dirty="0"/>
              <a:t>=	</a:t>
            </a:r>
          </a:p>
          <a:p>
            <a:pPr marL="514350" indent="-514350" algn="r">
              <a:spcBef>
                <a:spcPts val="3600"/>
              </a:spcBef>
              <a:buNone/>
              <a:tabLst>
                <a:tab pos="4572000" algn="l"/>
                <a:tab pos="7943850" algn="r"/>
              </a:tabLst>
            </a:pPr>
            <a:r>
              <a:rPr lang="en-US" sz="3600" b="1" dirty="0"/>
              <a:t>2.134 x 10</a:t>
            </a:r>
            <a:r>
              <a:rPr lang="en-US" sz="4400" b="1" baseline="30000" dirty="0"/>
              <a:t>5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748495" y="1572307"/>
            <a:ext cx="4817007" cy="548640"/>
            <a:chOff x="3623434" y="1600301"/>
            <a:chExt cx="4817007" cy="548640"/>
          </a:xfrm>
        </p:grpSpPr>
        <p:sp>
          <p:nvSpPr>
            <p:cNvPr id="3" name="Rounded Rectangle 2"/>
            <p:cNvSpPr>
              <a:spLocks/>
            </p:cNvSpPr>
            <p:nvPr/>
          </p:nvSpPr>
          <p:spPr>
            <a:xfrm>
              <a:off x="5757616" y="1600301"/>
              <a:ext cx="548640" cy="548640"/>
            </a:xfrm>
            <a:prstGeom prst="roundRect">
              <a:avLst/>
            </a:prstGeom>
            <a:solidFill>
              <a:srgbClr val="E5F4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3600" dirty="0">
                  <a:solidFill>
                    <a:srgbClr val="0070C0"/>
                  </a:solidFill>
                </a:rPr>
                <a:t>EE</a:t>
              </a:r>
            </a:p>
          </p:txBody>
        </p:sp>
        <p:sp>
          <p:nvSpPr>
            <p:cNvPr id="5" name="Rounded Rectangle 4"/>
            <p:cNvSpPr>
              <a:spLocks/>
            </p:cNvSpPr>
            <p:nvPr/>
          </p:nvSpPr>
          <p:spPr>
            <a:xfrm>
              <a:off x="4334828" y="1600301"/>
              <a:ext cx="548640" cy="548640"/>
            </a:xfrm>
            <a:prstGeom prst="roundRect">
              <a:avLst/>
            </a:prstGeom>
            <a:solidFill>
              <a:srgbClr val="E5F4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3600" dirty="0">
                  <a:solidFill>
                    <a:srgbClr val="0070C0"/>
                  </a:solidFill>
                </a:rPr>
                <a:t>.</a:t>
              </a:r>
            </a:p>
          </p:txBody>
        </p:sp>
        <p:sp>
          <p:nvSpPr>
            <p:cNvPr id="6" name="Rounded Rectangle 5"/>
            <p:cNvSpPr>
              <a:spLocks/>
            </p:cNvSpPr>
            <p:nvPr/>
          </p:nvSpPr>
          <p:spPr>
            <a:xfrm>
              <a:off x="5046222" y="1600301"/>
              <a:ext cx="548640" cy="548640"/>
            </a:xfrm>
            <a:prstGeom prst="roundRect">
              <a:avLst/>
            </a:prstGeom>
            <a:solidFill>
              <a:srgbClr val="E5F4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3600" dirty="0">
                  <a:solidFill>
                    <a:srgbClr val="0070C0"/>
                  </a:solidFill>
                </a:rPr>
                <a:t>2</a:t>
              </a:r>
            </a:p>
          </p:txBody>
        </p:sp>
        <p:sp>
          <p:nvSpPr>
            <p:cNvPr id="7" name="Rounded Rectangle 6"/>
            <p:cNvSpPr>
              <a:spLocks/>
            </p:cNvSpPr>
            <p:nvPr/>
          </p:nvSpPr>
          <p:spPr>
            <a:xfrm>
              <a:off x="3623434" y="1600301"/>
              <a:ext cx="548640" cy="548640"/>
            </a:xfrm>
            <a:prstGeom prst="roundRect">
              <a:avLst/>
            </a:prstGeom>
            <a:solidFill>
              <a:srgbClr val="E5F4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3600" dirty="0">
                  <a:solidFill>
                    <a:srgbClr val="0070C0"/>
                  </a:solidFill>
                </a:rPr>
                <a:t>2</a:t>
              </a:r>
            </a:p>
          </p:txBody>
        </p:sp>
        <p:sp>
          <p:nvSpPr>
            <p:cNvPr id="8" name="Rounded Rectangle 7"/>
            <p:cNvSpPr>
              <a:spLocks/>
            </p:cNvSpPr>
            <p:nvPr/>
          </p:nvSpPr>
          <p:spPr>
            <a:xfrm>
              <a:off x="6469010" y="1600301"/>
              <a:ext cx="548640" cy="548640"/>
            </a:xfrm>
            <a:prstGeom prst="roundRect">
              <a:avLst/>
            </a:prstGeom>
            <a:solidFill>
              <a:srgbClr val="E5F4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3600" dirty="0">
                  <a:solidFill>
                    <a:srgbClr val="0070C0"/>
                  </a:solidFill>
                </a:rPr>
                <a:t>(-)</a:t>
              </a:r>
            </a:p>
          </p:txBody>
        </p:sp>
        <p:sp>
          <p:nvSpPr>
            <p:cNvPr id="9" name="Rounded Rectangle 8"/>
            <p:cNvSpPr>
              <a:spLocks/>
            </p:cNvSpPr>
            <p:nvPr/>
          </p:nvSpPr>
          <p:spPr>
            <a:xfrm>
              <a:off x="7891801" y="1600301"/>
              <a:ext cx="548640" cy="548640"/>
            </a:xfrm>
            <a:prstGeom prst="roundRect">
              <a:avLst/>
            </a:prstGeom>
            <a:solidFill>
              <a:srgbClr val="E5F4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3600" dirty="0">
                  <a:solidFill>
                    <a:srgbClr val="0070C0"/>
                  </a:solidFill>
                </a:rPr>
                <a:t>1</a:t>
              </a:r>
            </a:p>
          </p:txBody>
        </p:sp>
        <p:sp>
          <p:nvSpPr>
            <p:cNvPr id="10" name="Rounded Rectangle 9"/>
            <p:cNvSpPr>
              <a:spLocks/>
            </p:cNvSpPr>
            <p:nvPr/>
          </p:nvSpPr>
          <p:spPr>
            <a:xfrm>
              <a:off x="7180404" y="1600301"/>
              <a:ext cx="548640" cy="548640"/>
            </a:xfrm>
            <a:prstGeom prst="roundRect">
              <a:avLst/>
            </a:prstGeom>
            <a:solidFill>
              <a:srgbClr val="E5F4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3600" dirty="0">
                  <a:solidFill>
                    <a:srgbClr val="0070C0"/>
                  </a:solidFill>
                </a:rPr>
                <a:t>1</a:t>
              </a:r>
            </a:p>
          </p:txBody>
        </p:sp>
      </p:grpSp>
      <p:sp>
        <p:nvSpPr>
          <p:cNvPr id="16" name="Rounded Rectangle 15"/>
          <p:cNvSpPr>
            <a:spLocks/>
          </p:cNvSpPr>
          <p:nvPr/>
        </p:nvSpPr>
        <p:spPr>
          <a:xfrm>
            <a:off x="3748495" y="2582349"/>
            <a:ext cx="548640" cy="548640"/>
          </a:xfrm>
          <a:prstGeom prst="roundRect">
            <a:avLst/>
          </a:prstGeom>
          <a:solidFill>
            <a:srgbClr val="E5F4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X</a:t>
            </a:r>
          </a:p>
        </p:txBody>
      </p:sp>
      <p:sp>
        <p:nvSpPr>
          <p:cNvPr id="24" name="Rounded Rectangle 23"/>
          <p:cNvSpPr>
            <a:spLocks/>
          </p:cNvSpPr>
          <p:nvPr/>
        </p:nvSpPr>
        <p:spPr>
          <a:xfrm>
            <a:off x="3748495" y="4602432"/>
            <a:ext cx="1371600" cy="548640"/>
          </a:xfrm>
          <a:prstGeom prst="roundRect">
            <a:avLst/>
          </a:prstGeom>
          <a:solidFill>
            <a:srgbClr val="E5F4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ENTER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3748495" y="3592391"/>
            <a:ext cx="4105610" cy="548640"/>
            <a:chOff x="3928234" y="3312210"/>
            <a:chExt cx="4105610" cy="548640"/>
          </a:xfrm>
        </p:grpSpPr>
        <p:sp>
          <p:nvSpPr>
            <p:cNvPr id="29" name="Rounded Rectangle 28"/>
            <p:cNvSpPr>
              <a:spLocks/>
            </p:cNvSpPr>
            <p:nvPr/>
          </p:nvSpPr>
          <p:spPr>
            <a:xfrm>
              <a:off x="6062416" y="3312210"/>
              <a:ext cx="548640" cy="548640"/>
            </a:xfrm>
            <a:prstGeom prst="roundRect">
              <a:avLst/>
            </a:prstGeom>
            <a:solidFill>
              <a:srgbClr val="E5F4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3600" dirty="0">
                  <a:solidFill>
                    <a:srgbClr val="0070C0"/>
                  </a:solidFill>
                </a:rPr>
                <a:t>EE</a:t>
              </a:r>
            </a:p>
          </p:txBody>
        </p:sp>
        <p:sp>
          <p:nvSpPr>
            <p:cNvPr id="30" name="Rounded Rectangle 29"/>
            <p:cNvSpPr>
              <a:spLocks/>
            </p:cNvSpPr>
            <p:nvPr/>
          </p:nvSpPr>
          <p:spPr>
            <a:xfrm>
              <a:off x="4639628" y="3312210"/>
              <a:ext cx="548640" cy="548640"/>
            </a:xfrm>
            <a:prstGeom prst="roundRect">
              <a:avLst/>
            </a:prstGeom>
            <a:solidFill>
              <a:srgbClr val="E5F4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3600" dirty="0">
                  <a:solidFill>
                    <a:srgbClr val="0070C0"/>
                  </a:solidFill>
                </a:rPr>
                <a:t>.</a:t>
              </a:r>
            </a:p>
          </p:txBody>
        </p:sp>
        <p:sp>
          <p:nvSpPr>
            <p:cNvPr id="31" name="Rounded Rectangle 30"/>
            <p:cNvSpPr>
              <a:spLocks/>
            </p:cNvSpPr>
            <p:nvPr/>
          </p:nvSpPr>
          <p:spPr>
            <a:xfrm>
              <a:off x="5351022" y="3312210"/>
              <a:ext cx="548640" cy="548640"/>
            </a:xfrm>
            <a:prstGeom prst="roundRect">
              <a:avLst/>
            </a:prstGeom>
            <a:solidFill>
              <a:srgbClr val="E5F4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3600" dirty="0">
                  <a:solidFill>
                    <a:srgbClr val="0070C0"/>
                  </a:solidFill>
                </a:rPr>
                <a:t>7</a:t>
              </a:r>
            </a:p>
          </p:txBody>
        </p:sp>
        <p:sp>
          <p:nvSpPr>
            <p:cNvPr id="32" name="Rounded Rectangle 31"/>
            <p:cNvSpPr>
              <a:spLocks/>
            </p:cNvSpPr>
            <p:nvPr/>
          </p:nvSpPr>
          <p:spPr>
            <a:xfrm>
              <a:off x="3928234" y="3312210"/>
              <a:ext cx="548640" cy="548640"/>
            </a:xfrm>
            <a:prstGeom prst="roundRect">
              <a:avLst/>
            </a:prstGeom>
            <a:solidFill>
              <a:srgbClr val="E5F4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3600" dirty="0">
                  <a:solidFill>
                    <a:srgbClr val="0070C0"/>
                  </a:solidFill>
                </a:rPr>
                <a:t>9</a:t>
              </a:r>
            </a:p>
          </p:txBody>
        </p:sp>
        <p:sp>
          <p:nvSpPr>
            <p:cNvPr id="33" name="Rounded Rectangle 32"/>
            <p:cNvSpPr>
              <a:spLocks/>
            </p:cNvSpPr>
            <p:nvPr/>
          </p:nvSpPr>
          <p:spPr>
            <a:xfrm>
              <a:off x="6773810" y="3312210"/>
              <a:ext cx="548640" cy="548640"/>
            </a:xfrm>
            <a:prstGeom prst="roundRect">
              <a:avLst/>
            </a:prstGeom>
            <a:solidFill>
              <a:srgbClr val="E5F4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3600" dirty="0">
                  <a:solidFill>
                    <a:srgbClr val="0070C0"/>
                  </a:solidFill>
                </a:rPr>
                <a:t>1</a:t>
              </a:r>
            </a:p>
          </p:txBody>
        </p:sp>
        <p:sp>
          <p:nvSpPr>
            <p:cNvPr id="35" name="Rounded Rectangle 34"/>
            <p:cNvSpPr>
              <a:spLocks/>
            </p:cNvSpPr>
            <p:nvPr/>
          </p:nvSpPr>
          <p:spPr>
            <a:xfrm>
              <a:off x="7485204" y="3312210"/>
              <a:ext cx="548640" cy="548640"/>
            </a:xfrm>
            <a:prstGeom prst="roundRect">
              <a:avLst/>
            </a:prstGeom>
            <a:solidFill>
              <a:srgbClr val="E5F4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3600" dirty="0">
                  <a:solidFill>
                    <a:srgbClr val="0070C0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869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6" grpId="0" animBg="1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0889" y="0"/>
            <a:ext cx="9002222" cy="9541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All others use 10</a:t>
            </a:r>
            <a:r>
              <a:rPr lang="en-US" sz="3600" b="1" baseline="30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x</a:t>
            </a:r>
            <a:r>
              <a:rPr lang="en-US" sz="28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or 10</a:t>
            </a:r>
            <a:r>
              <a:rPr lang="en-US" sz="3600" baseline="30000" dirty="0">
                <a:latin typeface="Wingdings" panose="05000000000000000000" pitchFamily="2" charset="2"/>
              </a:rPr>
              <a:t>n</a:t>
            </a:r>
            <a:r>
              <a:rPr lang="en-US" sz="3600" b="1" baseline="30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button, or if  you want to use the caret (^) button on a Texas Instruments - </a:t>
            </a:r>
          </a:p>
          <a:p>
            <a:pPr algn="ctr"/>
            <a:r>
              <a:rPr lang="en-US" sz="28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Put parentheses around the entire number (2 x 10</a:t>
            </a:r>
            <a:r>
              <a:rPr lang="en-US" sz="3600" b="1" baseline="30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-6</a:t>
            </a:r>
            <a:r>
              <a:rPr lang="en-US" sz="28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)</a:t>
            </a:r>
            <a:endParaRPr lang="en-US" sz="3600" b="1" baseline="300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58840" y="1371600"/>
            <a:ext cx="3185160" cy="5486400"/>
            <a:chOff x="5958840" y="1371600"/>
            <a:chExt cx="3185160" cy="54864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01" r="20644"/>
            <a:stretch/>
          </p:blipFill>
          <p:spPr bwMode="auto">
            <a:xfrm>
              <a:off x="5958840" y="1371600"/>
              <a:ext cx="3185160" cy="548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ounded Rectangle 10"/>
            <p:cNvSpPr/>
            <p:nvPr/>
          </p:nvSpPr>
          <p:spPr>
            <a:xfrm>
              <a:off x="7105106" y="3897086"/>
              <a:ext cx="457200" cy="404947"/>
            </a:xfrm>
            <a:prstGeom prst="roundRect">
              <a:avLst/>
            </a:prstGeom>
            <a:noFill/>
            <a:ln w="762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835356" y="4711700"/>
              <a:ext cx="902244" cy="333283"/>
            </a:xfrm>
            <a:prstGeom prst="roundRect">
              <a:avLst/>
            </a:prstGeom>
            <a:noFill/>
            <a:ln w="762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101340" y="1371600"/>
            <a:ext cx="2941320" cy="5486400"/>
            <a:chOff x="3101340" y="1371600"/>
            <a:chExt cx="2941320" cy="5486400"/>
          </a:xfrm>
        </p:grpSpPr>
        <p:pic>
          <p:nvPicPr>
            <p:cNvPr id="2050" name="Picture 2" descr="http://www.schoolmart.com/images/products/detail/fx55plu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33" r="21946"/>
            <a:stretch/>
          </p:blipFill>
          <p:spPr bwMode="auto">
            <a:xfrm>
              <a:off x="3101340" y="1371600"/>
              <a:ext cx="2941320" cy="548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ounded Rectangle 9"/>
            <p:cNvSpPr/>
            <p:nvPr/>
          </p:nvSpPr>
          <p:spPr>
            <a:xfrm>
              <a:off x="5220789" y="4074522"/>
              <a:ext cx="457200" cy="320040"/>
            </a:xfrm>
            <a:prstGeom prst="roundRect">
              <a:avLst/>
            </a:prstGeom>
            <a:noFill/>
            <a:ln w="762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177756" y="4058012"/>
              <a:ext cx="762544" cy="333283"/>
            </a:xfrm>
            <a:prstGeom prst="roundRect">
              <a:avLst/>
            </a:prstGeom>
            <a:noFill/>
            <a:ln w="762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0" y="1371600"/>
            <a:ext cx="3246120" cy="5486400"/>
            <a:chOff x="0" y="1371600"/>
            <a:chExt cx="3246120" cy="5486400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1371600"/>
              <a:ext cx="3246120" cy="5486400"/>
              <a:chOff x="0" y="1371600"/>
              <a:chExt cx="3246120" cy="5486400"/>
            </a:xfrm>
          </p:grpSpPr>
          <p:pic>
            <p:nvPicPr>
              <p:cNvPr id="4" name="Picture 5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277" r="20556"/>
              <a:stretch/>
            </p:blipFill>
            <p:spPr bwMode="auto">
              <a:xfrm>
                <a:off x="0" y="1371600"/>
                <a:ext cx="3246120" cy="5486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Rounded Rectangle 8"/>
              <p:cNvSpPr/>
              <p:nvPr/>
            </p:nvSpPr>
            <p:spPr>
              <a:xfrm>
                <a:off x="1623060" y="3347357"/>
                <a:ext cx="457200" cy="455023"/>
              </a:xfrm>
              <a:prstGeom prst="roundRect">
                <a:avLst/>
              </a:prstGeom>
              <a:noFill/>
              <a:ln w="76200"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ounded Rectangle 16"/>
            <p:cNvSpPr/>
            <p:nvPr/>
          </p:nvSpPr>
          <p:spPr>
            <a:xfrm>
              <a:off x="1178016" y="4263025"/>
              <a:ext cx="902244" cy="333283"/>
            </a:xfrm>
            <a:prstGeom prst="roundRect">
              <a:avLst/>
            </a:prstGeom>
            <a:noFill/>
            <a:ln w="762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181643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Check for Understanding 6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2564" y="1296988"/>
            <a:ext cx="8304212" cy="5129212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buNone/>
              <a:tabLst>
                <a:tab pos="7943850" algn="r"/>
              </a:tabLst>
            </a:pPr>
            <a:r>
              <a:rPr lang="en-US" sz="2800" dirty="0"/>
              <a:t>1)	6.0 x 10</a:t>
            </a:r>
            <a:r>
              <a:rPr lang="en-US" sz="3600" b="1" baseline="30000" dirty="0"/>
              <a:t>–</a:t>
            </a:r>
            <a:r>
              <a:rPr lang="en-US" sz="3600" baseline="30000" dirty="0"/>
              <a:t>7</a:t>
            </a:r>
            <a:r>
              <a:rPr lang="en-US" sz="2800" dirty="0"/>
              <a:t>  </a:t>
            </a:r>
            <a:r>
              <a:rPr lang="en-US" sz="2800" b="1" dirty="0">
                <a:latin typeface="Symbol" panose="05050102010706020507" pitchFamily="18" charset="2"/>
              </a:rPr>
              <a:t>*</a:t>
            </a:r>
            <a:r>
              <a:rPr lang="en-US" sz="2800" dirty="0"/>
              <a:t>  3.0 x 10</a:t>
            </a:r>
            <a:r>
              <a:rPr lang="en-US" sz="3600" baseline="30000" dirty="0"/>
              <a:t>3	</a:t>
            </a:r>
            <a:endParaRPr lang="en-US" sz="2800" baseline="30000" dirty="0"/>
          </a:p>
          <a:p>
            <a:pPr marL="514350" lvl="1" indent="-514350">
              <a:spcBef>
                <a:spcPts val="0"/>
              </a:spcBef>
              <a:buNone/>
              <a:tabLst>
                <a:tab pos="7943850" algn="r"/>
              </a:tabLst>
            </a:pPr>
            <a:r>
              <a:rPr lang="en-US" sz="2800" dirty="0"/>
              <a:t> </a:t>
            </a:r>
          </a:p>
          <a:p>
            <a:pPr marL="514350" lvl="1" indent="-514350">
              <a:spcBef>
                <a:spcPts val="0"/>
              </a:spcBef>
              <a:buNone/>
              <a:tabLst>
                <a:tab pos="7943850" algn="r"/>
              </a:tabLst>
            </a:pPr>
            <a:r>
              <a:rPr lang="en-US" sz="2800" dirty="0"/>
              <a:t>2)	6.7 x 10</a:t>
            </a:r>
            <a:r>
              <a:rPr lang="en-US" sz="3600" b="1" baseline="30000" dirty="0"/>
              <a:t>–</a:t>
            </a:r>
            <a:r>
              <a:rPr lang="en-US" sz="3600" baseline="30000" dirty="0"/>
              <a:t>7</a:t>
            </a:r>
            <a:r>
              <a:rPr lang="en-US" sz="2800" dirty="0"/>
              <a:t>  </a:t>
            </a:r>
            <a:r>
              <a:rPr lang="en-US" sz="2800" b="1" dirty="0">
                <a:latin typeface="Symbol" panose="05050102010706020507" pitchFamily="18" charset="2"/>
              </a:rPr>
              <a:t>*</a:t>
            </a:r>
            <a:r>
              <a:rPr lang="en-US" sz="2800" dirty="0"/>
              <a:t>  3.7 x 10</a:t>
            </a:r>
            <a:r>
              <a:rPr lang="en-US" sz="3600" baseline="30000" dirty="0"/>
              <a:t>3	</a:t>
            </a:r>
            <a:endParaRPr lang="en-US" sz="2800" b="1" dirty="0">
              <a:solidFill>
                <a:srgbClr val="FF0000"/>
              </a:solidFill>
            </a:endParaRPr>
          </a:p>
          <a:p>
            <a:pPr marL="514350" lvl="1" indent="-514350">
              <a:spcBef>
                <a:spcPts val="0"/>
              </a:spcBef>
              <a:buNone/>
              <a:tabLst>
                <a:tab pos="7943850" algn="r"/>
              </a:tabLst>
            </a:pPr>
            <a:r>
              <a:rPr lang="en-US" sz="2800" b="1" dirty="0">
                <a:solidFill>
                  <a:srgbClr val="FF0000"/>
                </a:solidFill>
              </a:rPr>
              <a:t>		</a:t>
            </a:r>
            <a:r>
              <a:rPr lang="en-US" sz="3600" b="1" baseline="30000" dirty="0">
                <a:solidFill>
                  <a:schemeClr val="bg1"/>
                </a:solidFill>
              </a:rPr>
              <a:t>3</a:t>
            </a:r>
            <a:endParaRPr lang="en-US" sz="2800" b="1" dirty="0">
              <a:solidFill>
                <a:schemeClr val="bg1"/>
              </a:solidFill>
            </a:endParaRPr>
          </a:p>
          <a:p>
            <a:pPr marL="514350" lvl="1" indent="-514350">
              <a:spcBef>
                <a:spcPts val="0"/>
              </a:spcBef>
              <a:buNone/>
              <a:tabLst>
                <a:tab pos="7943850" algn="r"/>
              </a:tabLst>
            </a:pPr>
            <a:r>
              <a:rPr lang="en-US" sz="2800" dirty="0"/>
              <a:t>3)	9.0 x 10</a:t>
            </a:r>
            <a:r>
              <a:rPr lang="en-US" sz="3600" b="1" baseline="30000" dirty="0"/>
              <a:t>–</a:t>
            </a:r>
            <a:r>
              <a:rPr lang="en-US" sz="3600" baseline="30000" dirty="0"/>
              <a:t>6 </a:t>
            </a:r>
            <a:r>
              <a:rPr lang="en-US" sz="2800" dirty="0"/>
              <a:t> +  9.6 x 10</a:t>
            </a:r>
            <a:r>
              <a:rPr lang="en-US" sz="3600" b="1" baseline="30000" dirty="0"/>
              <a:t>–</a:t>
            </a:r>
            <a:r>
              <a:rPr lang="en-US" sz="3600" baseline="30000" dirty="0"/>
              <a:t>4</a:t>
            </a:r>
            <a:r>
              <a:rPr lang="en-US" sz="3200" baseline="30000" dirty="0"/>
              <a:t>	</a:t>
            </a:r>
            <a:endParaRPr lang="en-US" sz="2800" baseline="30000" dirty="0"/>
          </a:p>
          <a:p>
            <a:pPr marL="514350" lvl="1" indent="-514350">
              <a:spcBef>
                <a:spcPts val="0"/>
              </a:spcBef>
              <a:buNone/>
              <a:tabLst>
                <a:tab pos="7943850" algn="r"/>
              </a:tabLst>
            </a:pPr>
            <a:r>
              <a:rPr lang="en-US" sz="2800" b="1" dirty="0">
                <a:solidFill>
                  <a:srgbClr val="FF0000"/>
                </a:solidFill>
              </a:rPr>
              <a:t> 		</a:t>
            </a:r>
            <a:r>
              <a:rPr lang="en-US" sz="3600" b="1" baseline="30000" dirty="0">
                <a:solidFill>
                  <a:schemeClr val="bg1"/>
                </a:solidFill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  <a:p>
            <a:pPr marL="514350" lvl="1" indent="-514350">
              <a:spcBef>
                <a:spcPts val="0"/>
              </a:spcBef>
              <a:buNone/>
              <a:tabLst>
                <a:tab pos="7943850" algn="r"/>
              </a:tabLst>
            </a:pPr>
            <a:r>
              <a:rPr lang="en-US" sz="2800" dirty="0"/>
              <a:t>4)	1.24 x 10</a:t>
            </a:r>
            <a:r>
              <a:rPr lang="en-US" sz="3600" baseline="30000" dirty="0"/>
              <a:t>6</a:t>
            </a:r>
            <a:r>
              <a:rPr lang="en-US" sz="2800" dirty="0"/>
              <a:t> –  8.3 x 10</a:t>
            </a:r>
            <a:r>
              <a:rPr lang="en-US" sz="3600" baseline="30000" dirty="0"/>
              <a:t>5	</a:t>
            </a:r>
            <a:endParaRPr lang="en-US" sz="2800" baseline="30000" dirty="0"/>
          </a:p>
          <a:p>
            <a:pPr marL="514350" lvl="1" indent="-514350">
              <a:spcBef>
                <a:spcPts val="0"/>
              </a:spcBef>
              <a:buNone/>
              <a:tabLst>
                <a:tab pos="7943850" algn="r"/>
              </a:tabLst>
            </a:pPr>
            <a:r>
              <a:rPr lang="en-US" sz="2800" b="1" dirty="0">
                <a:solidFill>
                  <a:srgbClr val="FF0000"/>
                </a:solidFill>
              </a:rPr>
              <a:t> </a:t>
            </a:r>
            <a:endParaRPr lang="en-US" sz="2800" b="1" baseline="30000" dirty="0">
              <a:solidFill>
                <a:srgbClr val="FF0000"/>
              </a:solidFill>
            </a:endParaRPr>
          </a:p>
          <a:p>
            <a:pPr marL="514350" lvl="1" indent="-514350">
              <a:spcBef>
                <a:spcPts val="0"/>
              </a:spcBef>
              <a:buNone/>
              <a:tabLst>
                <a:tab pos="7943850" algn="r"/>
              </a:tabLst>
            </a:pPr>
            <a:r>
              <a:rPr lang="en-US" sz="2800" dirty="0"/>
              <a:t>5)	8 x 10</a:t>
            </a:r>
            <a:r>
              <a:rPr lang="en-US" sz="3600" b="1" baseline="30000" dirty="0"/>
              <a:t>–</a:t>
            </a:r>
            <a:r>
              <a:rPr lang="en-US" sz="3600" baseline="30000" dirty="0"/>
              <a:t>3</a:t>
            </a:r>
            <a:r>
              <a:rPr lang="en-US" sz="2800" dirty="0"/>
              <a:t>  </a:t>
            </a:r>
            <a:r>
              <a:rPr lang="en-US" sz="3200" b="1" dirty="0">
                <a:latin typeface="Symbol" panose="05050102010706020507" pitchFamily="18" charset="2"/>
              </a:rPr>
              <a:t>¸</a:t>
            </a:r>
            <a:r>
              <a:rPr lang="en-US" sz="2800" dirty="0"/>
              <a:t>  2 x 10</a:t>
            </a:r>
            <a:r>
              <a:rPr lang="en-US" sz="3600" b="1" baseline="30000" dirty="0"/>
              <a:t>–</a:t>
            </a:r>
            <a:r>
              <a:rPr lang="en-US" sz="3600" baseline="30000" dirty="0"/>
              <a:t>6	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1148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Check for Understanding 6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2564" y="1296988"/>
            <a:ext cx="8304212" cy="5129212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buNone/>
              <a:tabLst>
                <a:tab pos="7943850" algn="r"/>
              </a:tabLst>
            </a:pPr>
            <a:r>
              <a:rPr lang="en-US" sz="2800" dirty="0"/>
              <a:t>1)	6.0 x 10</a:t>
            </a:r>
            <a:r>
              <a:rPr lang="en-US" sz="3600" b="1" baseline="30000" dirty="0"/>
              <a:t>–</a:t>
            </a:r>
            <a:r>
              <a:rPr lang="en-US" sz="3600" baseline="30000" dirty="0"/>
              <a:t>7</a:t>
            </a:r>
            <a:r>
              <a:rPr lang="en-US" sz="2800" dirty="0"/>
              <a:t>  </a:t>
            </a:r>
            <a:r>
              <a:rPr lang="en-US" sz="2800" b="1" dirty="0">
                <a:latin typeface="Symbol" panose="05050102010706020507" pitchFamily="18" charset="2"/>
              </a:rPr>
              <a:t>*</a:t>
            </a:r>
            <a:r>
              <a:rPr lang="en-US" sz="2800" dirty="0"/>
              <a:t>  3.0 x 10</a:t>
            </a:r>
            <a:r>
              <a:rPr lang="en-US" sz="3600" baseline="30000" dirty="0"/>
              <a:t>3	</a:t>
            </a:r>
            <a:r>
              <a:rPr lang="en-US" sz="2800" b="1" dirty="0">
                <a:solidFill>
                  <a:srgbClr val="FF0000"/>
                </a:solidFill>
              </a:rPr>
              <a:t> 1.8 x 10</a:t>
            </a:r>
            <a:r>
              <a:rPr lang="en-US" sz="3600" b="1" baseline="30000" dirty="0">
                <a:solidFill>
                  <a:srgbClr val="FF0000"/>
                </a:solidFill>
              </a:rPr>
              <a:t>–3</a:t>
            </a:r>
            <a:endParaRPr lang="en-US" sz="2800" baseline="30000" dirty="0"/>
          </a:p>
          <a:p>
            <a:pPr marL="514350" lvl="1" indent="-514350">
              <a:spcBef>
                <a:spcPts val="0"/>
              </a:spcBef>
              <a:buNone/>
              <a:tabLst>
                <a:tab pos="7943850" algn="r"/>
              </a:tabLst>
            </a:pPr>
            <a:r>
              <a:rPr lang="en-US" sz="2800" dirty="0"/>
              <a:t> </a:t>
            </a:r>
          </a:p>
          <a:p>
            <a:pPr marL="514350" lvl="1" indent="-514350">
              <a:spcBef>
                <a:spcPts val="0"/>
              </a:spcBef>
              <a:buNone/>
              <a:tabLst>
                <a:tab pos="7943850" algn="r"/>
              </a:tabLst>
            </a:pPr>
            <a:r>
              <a:rPr lang="en-US" sz="2800" dirty="0"/>
              <a:t>2)	6.7 x 10</a:t>
            </a:r>
            <a:r>
              <a:rPr lang="en-US" sz="3600" b="1" baseline="30000" dirty="0"/>
              <a:t>–</a:t>
            </a:r>
            <a:r>
              <a:rPr lang="en-US" sz="3600" baseline="30000" dirty="0"/>
              <a:t>7</a:t>
            </a:r>
            <a:r>
              <a:rPr lang="en-US" sz="2800" dirty="0"/>
              <a:t>  </a:t>
            </a:r>
            <a:r>
              <a:rPr lang="en-US" sz="2800" b="1" dirty="0">
                <a:latin typeface="Symbol" panose="05050102010706020507" pitchFamily="18" charset="2"/>
              </a:rPr>
              <a:t>*</a:t>
            </a:r>
            <a:r>
              <a:rPr lang="en-US" sz="2800" dirty="0"/>
              <a:t>  3.7 x 10</a:t>
            </a:r>
            <a:r>
              <a:rPr lang="en-US" sz="3600" baseline="30000" dirty="0"/>
              <a:t>3	</a:t>
            </a:r>
            <a:endParaRPr lang="en-US" sz="2800" b="1" dirty="0">
              <a:solidFill>
                <a:srgbClr val="FF0000"/>
              </a:solidFill>
            </a:endParaRPr>
          </a:p>
          <a:p>
            <a:pPr marL="514350" lvl="1" indent="-514350">
              <a:spcBef>
                <a:spcPts val="0"/>
              </a:spcBef>
              <a:buNone/>
              <a:tabLst>
                <a:tab pos="7943850" algn="r"/>
              </a:tabLst>
            </a:pPr>
            <a:r>
              <a:rPr lang="en-US" sz="2800" b="1" dirty="0">
                <a:solidFill>
                  <a:srgbClr val="FF0000"/>
                </a:solidFill>
              </a:rPr>
              <a:t>		</a:t>
            </a:r>
            <a:r>
              <a:rPr lang="en-US" sz="3600" b="1" baseline="30000" dirty="0">
                <a:solidFill>
                  <a:schemeClr val="bg1"/>
                </a:solidFill>
              </a:rPr>
              <a:t>3</a:t>
            </a:r>
            <a:endParaRPr lang="en-US" sz="2800" b="1" dirty="0">
              <a:solidFill>
                <a:schemeClr val="bg1"/>
              </a:solidFill>
            </a:endParaRPr>
          </a:p>
          <a:p>
            <a:pPr marL="514350" lvl="1" indent="-514350">
              <a:spcBef>
                <a:spcPts val="0"/>
              </a:spcBef>
              <a:buNone/>
              <a:tabLst>
                <a:tab pos="7943850" algn="r"/>
              </a:tabLst>
            </a:pPr>
            <a:r>
              <a:rPr lang="en-US" sz="2800" dirty="0"/>
              <a:t>3)	9.0 x 10</a:t>
            </a:r>
            <a:r>
              <a:rPr lang="en-US" sz="3600" b="1" baseline="30000" dirty="0"/>
              <a:t>–</a:t>
            </a:r>
            <a:r>
              <a:rPr lang="en-US" sz="3600" baseline="30000" dirty="0"/>
              <a:t>6 </a:t>
            </a:r>
            <a:r>
              <a:rPr lang="en-US" sz="2800" dirty="0"/>
              <a:t> +  9.6 x 10</a:t>
            </a:r>
            <a:r>
              <a:rPr lang="en-US" sz="3600" b="1" baseline="30000" dirty="0"/>
              <a:t>–</a:t>
            </a:r>
            <a:r>
              <a:rPr lang="en-US" sz="3600" baseline="30000" dirty="0"/>
              <a:t>4</a:t>
            </a:r>
            <a:r>
              <a:rPr lang="en-US" sz="3200" baseline="30000" dirty="0"/>
              <a:t>	</a:t>
            </a:r>
            <a:endParaRPr lang="en-US" sz="2800" baseline="30000" dirty="0"/>
          </a:p>
          <a:p>
            <a:pPr marL="514350" lvl="1" indent="-514350">
              <a:spcBef>
                <a:spcPts val="0"/>
              </a:spcBef>
              <a:buNone/>
              <a:tabLst>
                <a:tab pos="7943850" algn="r"/>
              </a:tabLst>
            </a:pPr>
            <a:r>
              <a:rPr lang="en-US" sz="2800" b="1" dirty="0">
                <a:solidFill>
                  <a:srgbClr val="FF0000"/>
                </a:solidFill>
              </a:rPr>
              <a:t> 		</a:t>
            </a:r>
            <a:r>
              <a:rPr lang="en-US" sz="3600" b="1" baseline="30000" dirty="0">
                <a:solidFill>
                  <a:schemeClr val="bg1"/>
                </a:solidFill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  <a:p>
            <a:pPr marL="514350" lvl="1" indent="-514350">
              <a:spcBef>
                <a:spcPts val="0"/>
              </a:spcBef>
              <a:buNone/>
              <a:tabLst>
                <a:tab pos="7943850" algn="r"/>
              </a:tabLst>
            </a:pPr>
            <a:r>
              <a:rPr lang="en-US" sz="2800" dirty="0"/>
              <a:t>4)	1.24 x 10</a:t>
            </a:r>
            <a:r>
              <a:rPr lang="en-US" sz="3600" baseline="30000" dirty="0"/>
              <a:t>6</a:t>
            </a:r>
            <a:r>
              <a:rPr lang="en-US" sz="2800" dirty="0"/>
              <a:t> –  8.3 x 10</a:t>
            </a:r>
            <a:r>
              <a:rPr lang="en-US" sz="3600" baseline="30000" dirty="0"/>
              <a:t>5	</a:t>
            </a:r>
            <a:endParaRPr lang="en-US" sz="2800" baseline="30000" dirty="0"/>
          </a:p>
          <a:p>
            <a:pPr marL="514350" lvl="1" indent="-514350">
              <a:spcBef>
                <a:spcPts val="0"/>
              </a:spcBef>
              <a:buNone/>
              <a:tabLst>
                <a:tab pos="7943850" algn="r"/>
              </a:tabLst>
            </a:pPr>
            <a:r>
              <a:rPr lang="en-US" sz="2800" b="1" dirty="0">
                <a:solidFill>
                  <a:srgbClr val="FF0000"/>
                </a:solidFill>
              </a:rPr>
              <a:t> </a:t>
            </a:r>
            <a:endParaRPr lang="en-US" sz="2800" b="1" baseline="30000" dirty="0">
              <a:solidFill>
                <a:srgbClr val="FF0000"/>
              </a:solidFill>
            </a:endParaRPr>
          </a:p>
          <a:p>
            <a:pPr marL="514350" lvl="1" indent="-514350">
              <a:spcBef>
                <a:spcPts val="0"/>
              </a:spcBef>
              <a:buNone/>
              <a:tabLst>
                <a:tab pos="7943850" algn="r"/>
              </a:tabLst>
            </a:pPr>
            <a:r>
              <a:rPr lang="en-US" sz="2800" dirty="0"/>
              <a:t>5)	8 x 10</a:t>
            </a:r>
            <a:r>
              <a:rPr lang="en-US" sz="3600" b="1" baseline="30000" dirty="0"/>
              <a:t>–</a:t>
            </a:r>
            <a:r>
              <a:rPr lang="en-US" sz="3600" baseline="30000" dirty="0"/>
              <a:t>3</a:t>
            </a:r>
            <a:r>
              <a:rPr lang="en-US" sz="2800" dirty="0"/>
              <a:t>  </a:t>
            </a:r>
            <a:r>
              <a:rPr lang="en-US" sz="3200" b="1" dirty="0">
                <a:latin typeface="Symbol" panose="05050102010706020507" pitchFamily="18" charset="2"/>
              </a:rPr>
              <a:t>¸</a:t>
            </a:r>
            <a:r>
              <a:rPr lang="en-US" sz="2800" dirty="0"/>
              <a:t>  2 x 10</a:t>
            </a:r>
            <a:r>
              <a:rPr lang="en-US" sz="3600" b="1" baseline="30000" dirty="0"/>
              <a:t>–</a:t>
            </a:r>
            <a:r>
              <a:rPr lang="en-US" sz="3600" baseline="30000" dirty="0"/>
              <a:t>6	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1148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Check for Understanding 6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2564" y="1296988"/>
            <a:ext cx="8304212" cy="5129212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buNone/>
              <a:tabLst>
                <a:tab pos="7943850" algn="r"/>
              </a:tabLst>
            </a:pPr>
            <a:r>
              <a:rPr lang="en-US" sz="2800" dirty="0"/>
              <a:t>1)	6.0 x 10</a:t>
            </a:r>
            <a:r>
              <a:rPr lang="en-US" sz="3600" b="1" baseline="30000" dirty="0"/>
              <a:t>–</a:t>
            </a:r>
            <a:r>
              <a:rPr lang="en-US" sz="3600" baseline="30000" dirty="0"/>
              <a:t>7</a:t>
            </a:r>
            <a:r>
              <a:rPr lang="en-US" sz="2800" dirty="0"/>
              <a:t>  </a:t>
            </a:r>
            <a:r>
              <a:rPr lang="en-US" sz="2800" b="1" dirty="0">
                <a:latin typeface="Symbol" panose="05050102010706020507" pitchFamily="18" charset="2"/>
              </a:rPr>
              <a:t>*</a:t>
            </a:r>
            <a:r>
              <a:rPr lang="en-US" sz="2800" dirty="0"/>
              <a:t>  3.0 x 10</a:t>
            </a:r>
            <a:r>
              <a:rPr lang="en-US" sz="3600" baseline="30000" dirty="0"/>
              <a:t>3	</a:t>
            </a:r>
            <a:r>
              <a:rPr lang="en-US" sz="2800" b="1" dirty="0">
                <a:solidFill>
                  <a:srgbClr val="FF0000"/>
                </a:solidFill>
              </a:rPr>
              <a:t> 1.8 x 10</a:t>
            </a:r>
            <a:r>
              <a:rPr lang="en-US" sz="3600" b="1" baseline="30000" dirty="0">
                <a:solidFill>
                  <a:srgbClr val="FF0000"/>
                </a:solidFill>
              </a:rPr>
              <a:t>–3</a:t>
            </a:r>
            <a:endParaRPr lang="en-US" sz="2800" baseline="30000" dirty="0"/>
          </a:p>
          <a:p>
            <a:pPr marL="514350" lvl="1" indent="-514350">
              <a:spcBef>
                <a:spcPts val="0"/>
              </a:spcBef>
              <a:buNone/>
              <a:tabLst>
                <a:tab pos="7943850" algn="r"/>
              </a:tabLst>
            </a:pPr>
            <a:r>
              <a:rPr lang="en-US" sz="2800" dirty="0"/>
              <a:t> </a:t>
            </a:r>
          </a:p>
          <a:p>
            <a:pPr marL="514350" lvl="1" indent="-514350">
              <a:spcBef>
                <a:spcPts val="0"/>
              </a:spcBef>
              <a:buNone/>
              <a:tabLst>
                <a:tab pos="7943850" algn="r"/>
              </a:tabLst>
            </a:pPr>
            <a:r>
              <a:rPr lang="en-US" sz="2800" dirty="0"/>
              <a:t>2)	6.7 x 10</a:t>
            </a:r>
            <a:r>
              <a:rPr lang="en-US" sz="3600" b="1" baseline="30000" dirty="0"/>
              <a:t>–</a:t>
            </a:r>
            <a:r>
              <a:rPr lang="en-US" sz="3600" baseline="30000" dirty="0"/>
              <a:t>7</a:t>
            </a:r>
            <a:r>
              <a:rPr lang="en-US" sz="2800" dirty="0"/>
              <a:t>  </a:t>
            </a:r>
            <a:r>
              <a:rPr lang="en-US" sz="2800" b="1" dirty="0">
                <a:latin typeface="Symbol" panose="05050102010706020507" pitchFamily="18" charset="2"/>
              </a:rPr>
              <a:t>*</a:t>
            </a:r>
            <a:r>
              <a:rPr lang="en-US" sz="2800" dirty="0"/>
              <a:t>  3.7 x 10</a:t>
            </a:r>
            <a:r>
              <a:rPr lang="en-US" sz="3600" baseline="30000" dirty="0"/>
              <a:t>3	</a:t>
            </a:r>
            <a:r>
              <a:rPr lang="en-US" sz="2800" b="1" dirty="0">
                <a:solidFill>
                  <a:srgbClr val="FF0000"/>
                </a:solidFill>
              </a:rPr>
              <a:t> 2.5 x 10</a:t>
            </a:r>
            <a:r>
              <a:rPr lang="en-US" sz="3600" b="1" baseline="30000" dirty="0">
                <a:solidFill>
                  <a:srgbClr val="FF0000"/>
                </a:solidFill>
              </a:rPr>
              <a:t>–3</a:t>
            </a:r>
            <a:endParaRPr lang="en-US" sz="2800" b="1" dirty="0">
              <a:solidFill>
                <a:srgbClr val="FF0000"/>
              </a:solidFill>
            </a:endParaRPr>
          </a:p>
          <a:p>
            <a:pPr marL="514350" lvl="1" indent="-514350">
              <a:spcBef>
                <a:spcPts val="0"/>
              </a:spcBef>
              <a:buNone/>
              <a:tabLst>
                <a:tab pos="7943850" algn="r"/>
              </a:tabLst>
            </a:pPr>
            <a:r>
              <a:rPr lang="en-US" sz="2800" b="1" dirty="0">
                <a:solidFill>
                  <a:srgbClr val="FF0000"/>
                </a:solidFill>
              </a:rPr>
              <a:t>		not 2.479 x 10</a:t>
            </a:r>
            <a:r>
              <a:rPr lang="en-US" sz="3600" b="1" baseline="30000" dirty="0">
                <a:solidFill>
                  <a:srgbClr val="FF0000"/>
                </a:solidFill>
              </a:rPr>
              <a:t>–3</a:t>
            </a:r>
            <a:endParaRPr lang="en-US" sz="2800" b="1" dirty="0">
              <a:solidFill>
                <a:srgbClr val="FF0000"/>
              </a:solidFill>
            </a:endParaRPr>
          </a:p>
          <a:p>
            <a:pPr marL="514350" lvl="1" indent="-514350">
              <a:spcBef>
                <a:spcPts val="0"/>
              </a:spcBef>
              <a:buNone/>
              <a:tabLst>
                <a:tab pos="7943850" algn="r"/>
              </a:tabLst>
            </a:pPr>
            <a:r>
              <a:rPr lang="en-US" sz="2800" dirty="0"/>
              <a:t>3)	9.0 x 10</a:t>
            </a:r>
            <a:r>
              <a:rPr lang="en-US" sz="3600" b="1" baseline="30000" dirty="0"/>
              <a:t>–</a:t>
            </a:r>
            <a:r>
              <a:rPr lang="en-US" sz="3600" baseline="30000" dirty="0"/>
              <a:t>6 </a:t>
            </a:r>
            <a:r>
              <a:rPr lang="en-US" sz="2800" dirty="0"/>
              <a:t> +  9.6 x 10</a:t>
            </a:r>
            <a:r>
              <a:rPr lang="en-US" sz="3600" b="1" baseline="30000" dirty="0"/>
              <a:t>–</a:t>
            </a:r>
            <a:r>
              <a:rPr lang="en-US" sz="3600" baseline="30000" dirty="0"/>
              <a:t>4</a:t>
            </a:r>
            <a:r>
              <a:rPr lang="en-US" sz="3200" baseline="30000" dirty="0"/>
              <a:t>	</a:t>
            </a:r>
            <a:endParaRPr lang="en-US" sz="2800" baseline="30000" dirty="0"/>
          </a:p>
          <a:p>
            <a:pPr marL="514350" lvl="1" indent="-514350">
              <a:spcBef>
                <a:spcPts val="0"/>
              </a:spcBef>
              <a:buNone/>
              <a:tabLst>
                <a:tab pos="7943850" algn="r"/>
              </a:tabLst>
            </a:pPr>
            <a:r>
              <a:rPr lang="en-US" sz="2800" b="1" dirty="0">
                <a:solidFill>
                  <a:srgbClr val="FF0000"/>
                </a:solidFill>
              </a:rPr>
              <a:t> 		</a:t>
            </a:r>
            <a:r>
              <a:rPr lang="en-US" sz="3600" b="1" baseline="30000" dirty="0">
                <a:solidFill>
                  <a:schemeClr val="bg1"/>
                </a:solidFill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  <a:p>
            <a:pPr marL="514350" lvl="1" indent="-514350">
              <a:spcBef>
                <a:spcPts val="0"/>
              </a:spcBef>
              <a:buNone/>
              <a:tabLst>
                <a:tab pos="7943850" algn="r"/>
              </a:tabLst>
            </a:pPr>
            <a:r>
              <a:rPr lang="en-US" sz="2800" dirty="0"/>
              <a:t>4)	1.24 x 10</a:t>
            </a:r>
            <a:r>
              <a:rPr lang="en-US" sz="3600" baseline="30000" dirty="0"/>
              <a:t>6</a:t>
            </a:r>
            <a:r>
              <a:rPr lang="en-US" sz="2800" dirty="0"/>
              <a:t> –  8.3 x 10</a:t>
            </a:r>
            <a:r>
              <a:rPr lang="en-US" sz="3600" baseline="30000" dirty="0"/>
              <a:t>5	</a:t>
            </a:r>
            <a:endParaRPr lang="en-US" sz="2800" baseline="30000" dirty="0"/>
          </a:p>
          <a:p>
            <a:pPr marL="514350" lvl="1" indent="-514350">
              <a:spcBef>
                <a:spcPts val="0"/>
              </a:spcBef>
              <a:buNone/>
              <a:tabLst>
                <a:tab pos="7943850" algn="r"/>
              </a:tabLst>
            </a:pPr>
            <a:r>
              <a:rPr lang="en-US" sz="2800" b="1" dirty="0">
                <a:solidFill>
                  <a:srgbClr val="FF0000"/>
                </a:solidFill>
              </a:rPr>
              <a:t> </a:t>
            </a:r>
            <a:endParaRPr lang="en-US" sz="2800" b="1" baseline="30000" dirty="0">
              <a:solidFill>
                <a:srgbClr val="FF0000"/>
              </a:solidFill>
            </a:endParaRPr>
          </a:p>
          <a:p>
            <a:pPr marL="514350" lvl="1" indent="-514350">
              <a:spcBef>
                <a:spcPts val="0"/>
              </a:spcBef>
              <a:buNone/>
              <a:tabLst>
                <a:tab pos="7943850" algn="r"/>
              </a:tabLst>
            </a:pPr>
            <a:r>
              <a:rPr lang="en-US" sz="2800" dirty="0"/>
              <a:t>5)	8 x 10</a:t>
            </a:r>
            <a:r>
              <a:rPr lang="en-US" sz="3600" b="1" baseline="30000" dirty="0"/>
              <a:t>–</a:t>
            </a:r>
            <a:r>
              <a:rPr lang="en-US" sz="3600" baseline="30000" dirty="0"/>
              <a:t>3</a:t>
            </a:r>
            <a:r>
              <a:rPr lang="en-US" sz="2800" dirty="0"/>
              <a:t>  </a:t>
            </a:r>
            <a:r>
              <a:rPr lang="en-US" sz="3200" b="1" dirty="0">
                <a:latin typeface="Symbol" panose="05050102010706020507" pitchFamily="18" charset="2"/>
              </a:rPr>
              <a:t>¸</a:t>
            </a:r>
            <a:r>
              <a:rPr lang="en-US" sz="2800" dirty="0"/>
              <a:t>  2 x 10</a:t>
            </a:r>
            <a:r>
              <a:rPr lang="en-US" sz="3600" b="1" baseline="30000" dirty="0"/>
              <a:t>–</a:t>
            </a:r>
            <a:r>
              <a:rPr lang="en-US" sz="3600" baseline="30000" dirty="0"/>
              <a:t>6	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125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Check for Understanding 6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2564" y="1296988"/>
            <a:ext cx="8304212" cy="5129212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buNone/>
              <a:tabLst>
                <a:tab pos="7943850" algn="r"/>
              </a:tabLst>
            </a:pPr>
            <a:r>
              <a:rPr lang="en-US" sz="2800" dirty="0"/>
              <a:t>1)	6.0 x 10</a:t>
            </a:r>
            <a:r>
              <a:rPr lang="en-US" sz="3600" b="1" baseline="30000" dirty="0"/>
              <a:t>–</a:t>
            </a:r>
            <a:r>
              <a:rPr lang="en-US" sz="3600" baseline="30000" dirty="0"/>
              <a:t>7</a:t>
            </a:r>
            <a:r>
              <a:rPr lang="en-US" sz="2800" dirty="0"/>
              <a:t>  </a:t>
            </a:r>
            <a:r>
              <a:rPr lang="en-US" sz="2800" b="1" dirty="0">
                <a:latin typeface="Symbol" panose="05050102010706020507" pitchFamily="18" charset="2"/>
              </a:rPr>
              <a:t>*</a:t>
            </a:r>
            <a:r>
              <a:rPr lang="en-US" sz="2800" dirty="0"/>
              <a:t>  3.0 x 10</a:t>
            </a:r>
            <a:r>
              <a:rPr lang="en-US" sz="3600" baseline="30000" dirty="0"/>
              <a:t>3	</a:t>
            </a:r>
            <a:r>
              <a:rPr lang="en-US" sz="2800" b="1" dirty="0">
                <a:solidFill>
                  <a:srgbClr val="FF0000"/>
                </a:solidFill>
              </a:rPr>
              <a:t> 1.8 x 10</a:t>
            </a:r>
            <a:r>
              <a:rPr lang="en-US" sz="3600" b="1" baseline="30000" dirty="0">
                <a:solidFill>
                  <a:srgbClr val="FF0000"/>
                </a:solidFill>
              </a:rPr>
              <a:t>–3</a:t>
            </a:r>
            <a:endParaRPr lang="en-US" sz="2800" baseline="30000" dirty="0"/>
          </a:p>
          <a:p>
            <a:pPr marL="514350" lvl="1" indent="-514350">
              <a:spcBef>
                <a:spcPts val="0"/>
              </a:spcBef>
              <a:buNone/>
              <a:tabLst>
                <a:tab pos="7943850" algn="r"/>
              </a:tabLst>
            </a:pPr>
            <a:r>
              <a:rPr lang="en-US" sz="2800" dirty="0"/>
              <a:t> </a:t>
            </a:r>
          </a:p>
          <a:p>
            <a:pPr marL="514350" lvl="1" indent="-514350">
              <a:spcBef>
                <a:spcPts val="0"/>
              </a:spcBef>
              <a:buNone/>
              <a:tabLst>
                <a:tab pos="7943850" algn="r"/>
              </a:tabLst>
            </a:pPr>
            <a:r>
              <a:rPr lang="en-US" sz="2800" dirty="0"/>
              <a:t>2)	6.7 x 10</a:t>
            </a:r>
            <a:r>
              <a:rPr lang="en-US" sz="3600" b="1" baseline="30000" dirty="0"/>
              <a:t>–</a:t>
            </a:r>
            <a:r>
              <a:rPr lang="en-US" sz="3600" baseline="30000" dirty="0"/>
              <a:t>7</a:t>
            </a:r>
            <a:r>
              <a:rPr lang="en-US" sz="2800" dirty="0"/>
              <a:t>  </a:t>
            </a:r>
            <a:r>
              <a:rPr lang="en-US" sz="2800" b="1" dirty="0">
                <a:latin typeface="Symbol" panose="05050102010706020507" pitchFamily="18" charset="2"/>
              </a:rPr>
              <a:t>*</a:t>
            </a:r>
            <a:r>
              <a:rPr lang="en-US" sz="2800" dirty="0"/>
              <a:t>  3.7 x 10</a:t>
            </a:r>
            <a:r>
              <a:rPr lang="en-US" sz="3600" baseline="30000" dirty="0"/>
              <a:t>3	</a:t>
            </a:r>
            <a:r>
              <a:rPr lang="en-US" sz="2800" b="1" dirty="0">
                <a:solidFill>
                  <a:srgbClr val="FF0000"/>
                </a:solidFill>
              </a:rPr>
              <a:t> 2.5 x 10</a:t>
            </a:r>
            <a:r>
              <a:rPr lang="en-US" sz="3600" b="1" baseline="30000" dirty="0">
                <a:solidFill>
                  <a:srgbClr val="FF0000"/>
                </a:solidFill>
              </a:rPr>
              <a:t>–3</a:t>
            </a:r>
            <a:endParaRPr lang="en-US" sz="2800" b="1" dirty="0">
              <a:solidFill>
                <a:srgbClr val="FF0000"/>
              </a:solidFill>
            </a:endParaRPr>
          </a:p>
          <a:p>
            <a:pPr marL="514350" lvl="1" indent="-514350">
              <a:spcBef>
                <a:spcPts val="0"/>
              </a:spcBef>
              <a:buNone/>
              <a:tabLst>
                <a:tab pos="7943850" algn="r"/>
              </a:tabLst>
            </a:pPr>
            <a:r>
              <a:rPr lang="en-US" sz="2800" b="1" dirty="0">
                <a:solidFill>
                  <a:srgbClr val="FF0000"/>
                </a:solidFill>
              </a:rPr>
              <a:t>		not 2.479 x 10</a:t>
            </a:r>
            <a:r>
              <a:rPr lang="en-US" sz="3600" b="1" baseline="30000" dirty="0">
                <a:solidFill>
                  <a:srgbClr val="FF0000"/>
                </a:solidFill>
              </a:rPr>
              <a:t>–3</a:t>
            </a:r>
            <a:endParaRPr lang="en-US" sz="2800" b="1" dirty="0">
              <a:solidFill>
                <a:srgbClr val="FF0000"/>
              </a:solidFill>
            </a:endParaRPr>
          </a:p>
          <a:p>
            <a:pPr marL="514350" lvl="1" indent="-514350">
              <a:spcBef>
                <a:spcPts val="0"/>
              </a:spcBef>
              <a:buNone/>
              <a:tabLst>
                <a:tab pos="7943850" algn="r"/>
              </a:tabLst>
            </a:pPr>
            <a:r>
              <a:rPr lang="en-US" sz="2800" dirty="0"/>
              <a:t>3)	9.0 x 10</a:t>
            </a:r>
            <a:r>
              <a:rPr lang="en-US" sz="3600" b="1" baseline="30000" dirty="0"/>
              <a:t>–</a:t>
            </a:r>
            <a:r>
              <a:rPr lang="en-US" sz="3600" baseline="30000" dirty="0"/>
              <a:t>6 </a:t>
            </a:r>
            <a:r>
              <a:rPr lang="en-US" sz="2800" dirty="0"/>
              <a:t> +  9.6 x 10</a:t>
            </a:r>
            <a:r>
              <a:rPr lang="en-US" sz="3600" b="1" baseline="30000" dirty="0"/>
              <a:t>–</a:t>
            </a:r>
            <a:r>
              <a:rPr lang="en-US" sz="3600" baseline="30000" dirty="0"/>
              <a:t>4</a:t>
            </a:r>
            <a:r>
              <a:rPr lang="en-US" sz="3200" baseline="30000" dirty="0"/>
              <a:t>	</a:t>
            </a:r>
            <a:r>
              <a:rPr lang="en-US" sz="2800" b="1" dirty="0">
                <a:solidFill>
                  <a:srgbClr val="FF0000"/>
                </a:solidFill>
              </a:rPr>
              <a:t>9.7 x 10</a:t>
            </a:r>
            <a:r>
              <a:rPr lang="en-US" sz="3600" b="1" baseline="30000" dirty="0">
                <a:solidFill>
                  <a:srgbClr val="FF0000"/>
                </a:solidFill>
              </a:rPr>
              <a:t>–4</a:t>
            </a:r>
            <a:endParaRPr lang="en-US" sz="2800" baseline="30000" dirty="0"/>
          </a:p>
          <a:p>
            <a:pPr marL="514350" lvl="1" indent="-514350">
              <a:spcBef>
                <a:spcPts val="0"/>
              </a:spcBef>
              <a:buNone/>
              <a:tabLst>
                <a:tab pos="7943850" algn="r"/>
              </a:tabLst>
            </a:pPr>
            <a:r>
              <a:rPr lang="en-US" sz="2800" b="1" dirty="0">
                <a:solidFill>
                  <a:srgbClr val="FF0000"/>
                </a:solidFill>
              </a:rPr>
              <a:t> 		not 9.69 x 10</a:t>
            </a:r>
            <a:r>
              <a:rPr lang="en-US" sz="3600" b="1" baseline="30000" dirty="0">
                <a:solidFill>
                  <a:srgbClr val="FF0000"/>
                </a:solidFill>
              </a:rPr>
              <a:t>–4</a:t>
            </a:r>
            <a:endParaRPr lang="en-US" sz="2800" b="1" dirty="0">
              <a:solidFill>
                <a:srgbClr val="FF0000"/>
              </a:solidFill>
            </a:endParaRPr>
          </a:p>
          <a:p>
            <a:pPr marL="514350" lvl="1" indent="-514350">
              <a:spcBef>
                <a:spcPts val="0"/>
              </a:spcBef>
              <a:buNone/>
              <a:tabLst>
                <a:tab pos="7943850" algn="r"/>
              </a:tabLst>
            </a:pPr>
            <a:r>
              <a:rPr lang="en-US" sz="2800" dirty="0"/>
              <a:t>4)	1.24 x 10</a:t>
            </a:r>
            <a:r>
              <a:rPr lang="en-US" sz="3600" baseline="30000" dirty="0"/>
              <a:t>6</a:t>
            </a:r>
            <a:r>
              <a:rPr lang="en-US" sz="2800" dirty="0"/>
              <a:t> –  8.3 x 10</a:t>
            </a:r>
            <a:r>
              <a:rPr lang="en-US" sz="3600" baseline="30000" dirty="0"/>
              <a:t>5	</a:t>
            </a:r>
            <a:endParaRPr lang="en-US" sz="2800" baseline="30000" dirty="0"/>
          </a:p>
          <a:p>
            <a:pPr marL="514350" lvl="1" indent="-514350">
              <a:spcBef>
                <a:spcPts val="0"/>
              </a:spcBef>
              <a:buNone/>
              <a:tabLst>
                <a:tab pos="7943850" algn="r"/>
              </a:tabLst>
            </a:pPr>
            <a:r>
              <a:rPr lang="en-US" sz="2800" b="1" dirty="0">
                <a:solidFill>
                  <a:srgbClr val="FF0000"/>
                </a:solidFill>
              </a:rPr>
              <a:t> </a:t>
            </a:r>
            <a:endParaRPr lang="en-US" sz="2800" b="1" baseline="30000" dirty="0">
              <a:solidFill>
                <a:srgbClr val="FF0000"/>
              </a:solidFill>
            </a:endParaRPr>
          </a:p>
          <a:p>
            <a:pPr marL="514350" lvl="1" indent="-514350">
              <a:spcBef>
                <a:spcPts val="0"/>
              </a:spcBef>
              <a:buNone/>
              <a:tabLst>
                <a:tab pos="7943850" algn="r"/>
              </a:tabLst>
            </a:pPr>
            <a:r>
              <a:rPr lang="en-US" sz="2800" dirty="0"/>
              <a:t>5)	8 x 10</a:t>
            </a:r>
            <a:r>
              <a:rPr lang="en-US" sz="3600" b="1" baseline="30000" dirty="0"/>
              <a:t>–</a:t>
            </a:r>
            <a:r>
              <a:rPr lang="en-US" sz="3600" baseline="30000" dirty="0"/>
              <a:t>3</a:t>
            </a:r>
            <a:r>
              <a:rPr lang="en-US" sz="2800" dirty="0"/>
              <a:t>  </a:t>
            </a:r>
            <a:r>
              <a:rPr lang="en-US" sz="3200" b="1" dirty="0">
                <a:latin typeface="Symbol" panose="05050102010706020507" pitchFamily="18" charset="2"/>
              </a:rPr>
              <a:t>¸</a:t>
            </a:r>
            <a:r>
              <a:rPr lang="en-US" sz="2800" dirty="0"/>
              <a:t>  2 x 10</a:t>
            </a:r>
            <a:r>
              <a:rPr lang="en-US" sz="3600" b="1" baseline="30000" dirty="0"/>
              <a:t>–</a:t>
            </a:r>
            <a:r>
              <a:rPr lang="en-US" sz="3600" baseline="30000" dirty="0"/>
              <a:t>6	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125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20884" y="2394854"/>
            <a:ext cx="347472" cy="3298371"/>
          </a:xfrm>
          <a:prstGeom prst="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76894" y="2394853"/>
            <a:ext cx="347472" cy="3298371"/>
          </a:xfrm>
          <a:prstGeom prst="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17664" y="2394852"/>
            <a:ext cx="347472" cy="3298371"/>
          </a:xfrm>
          <a:prstGeom prst="rect">
            <a:avLst/>
          </a:prstGeom>
          <a:solidFill>
            <a:schemeClr val="accent3">
              <a:lumMod val="40000"/>
              <a:lumOff val="60000"/>
              <a:alpha val="4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2757360" y="2394851"/>
            <a:ext cx="347472" cy="3298371"/>
          </a:xfrm>
          <a:prstGeom prst="rect">
            <a:avLst/>
          </a:prstGeom>
          <a:solidFill>
            <a:schemeClr val="accent3">
              <a:lumMod val="40000"/>
              <a:lumOff val="60000"/>
              <a:alpha val="4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 Fig Rules Apply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1" indent="-514350">
              <a:spcBef>
                <a:spcPts val="0"/>
              </a:spcBef>
              <a:buNone/>
              <a:tabLst>
                <a:tab pos="7943850" algn="r"/>
              </a:tabLst>
            </a:pPr>
            <a:r>
              <a:rPr lang="en-US" sz="2800" dirty="0"/>
              <a:t>3)	9.0 x 10</a:t>
            </a:r>
            <a:r>
              <a:rPr lang="en-US" sz="3600" b="1" baseline="30000" dirty="0"/>
              <a:t>–</a:t>
            </a:r>
            <a:r>
              <a:rPr lang="en-US" sz="3600" baseline="30000" dirty="0"/>
              <a:t>6 </a:t>
            </a:r>
            <a:r>
              <a:rPr lang="en-US" sz="2800" dirty="0"/>
              <a:t> +  9.6 x 10</a:t>
            </a:r>
            <a:r>
              <a:rPr lang="en-US" sz="3600" b="1" baseline="30000" dirty="0"/>
              <a:t>–</a:t>
            </a:r>
            <a:r>
              <a:rPr lang="en-US" sz="3600" baseline="30000" dirty="0"/>
              <a:t>4</a:t>
            </a:r>
            <a:r>
              <a:rPr lang="en-US" sz="3200" baseline="30000" dirty="0"/>
              <a:t>	</a:t>
            </a:r>
            <a:r>
              <a:rPr lang="en-US" sz="2800" b="1" dirty="0">
                <a:solidFill>
                  <a:srgbClr val="FF0000"/>
                </a:solidFill>
              </a:rPr>
              <a:t>9.7 x 10</a:t>
            </a:r>
            <a:r>
              <a:rPr lang="en-US" sz="3600" b="1" baseline="30000" dirty="0">
                <a:solidFill>
                  <a:srgbClr val="FF0000"/>
                </a:solidFill>
              </a:rPr>
              <a:t>–4</a:t>
            </a:r>
            <a:endParaRPr lang="en-US" sz="2800" baseline="30000" dirty="0"/>
          </a:p>
          <a:p>
            <a:pPr marL="514350" lvl="1" indent="-514350">
              <a:spcBef>
                <a:spcPts val="0"/>
              </a:spcBef>
              <a:buNone/>
              <a:tabLst>
                <a:tab pos="7943850" algn="r"/>
              </a:tabLst>
            </a:pPr>
            <a:r>
              <a:rPr lang="en-US" sz="2800" b="1" dirty="0">
                <a:solidFill>
                  <a:srgbClr val="FF0000"/>
                </a:solidFill>
              </a:rPr>
              <a:t> 		not 9.69 x 10</a:t>
            </a:r>
            <a:r>
              <a:rPr lang="en-US" sz="3600" b="1" baseline="30000" dirty="0">
                <a:solidFill>
                  <a:srgbClr val="FF0000"/>
                </a:solidFill>
              </a:rPr>
              <a:t>–4</a:t>
            </a:r>
            <a:endParaRPr lang="en-US" sz="2800" b="1" dirty="0">
              <a:solidFill>
                <a:srgbClr val="FF0000"/>
              </a:solidFill>
            </a:endParaRPr>
          </a:p>
          <a:p>
            <a:pPr marL="0" indent="0">
              <a:buNone/>
              <a:tabLst>
                <a:tab pos="347663" algn="l"/>
              </a:tabLst>
            </a:pPr>
            <a:r>
              <a:rPr lang="en-US" sz="4400" spc="350" dirty="0"/>
              <a:t>  	0.0000090</a:t>
            </a:r>
          </a:p>
          <a:p>
            <a:pPr marL="0" indent="0">
              <a:buNone/>
              <a:tabLst>
                <a:tab pos="347663" algn="l"/>
              </a:tabLst>
            </a:pPr>
            <a:r>
              <a:rPr lang="en-US" sz="4400" spc="350" dirty="0"/>
              <a:t>+	0.00096    </a:t>
            </a:r>
          </a:p>
          <a:p>
            <a:pPr marL="0" indent="0">
              <a:buNone/>
              <a:tabLst>
                <a:tab pos="347663" algn="l"/>
              </a:tabLst>
            </a:pPr>
            <a:r>
              <a:rPr lang="en-US" sz="4400" spc="350" dirty="0"/>
              <a:t>		0.0009690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245736" y="1864722"/>
            <a:ext cx="0" cy="42062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82556" y="4954580"/>
            <a:ext cx="8778875" cy="695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6075" indent="-346075" algn="l" rtl="0" eaLnBrk="0" fontAlgn="base" hangingPunct="0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0238" indent="-227013" algn="l" rtl="0" eaLnBrk="0" fontAlgn="base" hangingPunct="0"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2813" indent="-22225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pitchFamily="34" charset="0"/>
              <a:buChar char="»"/>
              <a:defRPr sz="20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4125" indent="-234950" algn="l" defTabSz="1087438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0663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18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tabLst>
                <a:tab pos="347663" algn="l"/>
              </a:tabLst>
            </a:pPr>
            <a:r>
              <a:rPr lang="en-US" sz="4400" spc="350" dirty="0"/>
              <a:t>		0.00097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235" y="2428597"/>
            <a:ext cx="4389119" cy="32918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111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4" grpId="0"/>
      <p:bldP spid="3" grpId="0" uiExpand="1" build="p"/>
      <p:bldP spid="1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Check for Understanding 6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2564" y="1296988"/>
            <a:ext cx="8304212" cy="5129212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buNone/>
              <a:tabLst>
                <a:tab pos="7943850" algn="r"/>
              </a:tabLst>
            </a:pPr>
            <a:r>
              <a:rPr lang="en-US" sz="2800" dirty="0"/>
              <a:t>1)	6.0 x 10</a:t>
            </a:r>
            <a:r>
              <a:rPr lang="en-US" sz="3600" b="1" baseline="30000" dirty="0"/>
              <a:t>–</a:t>
            </a:r>
            <a:r>
              <a:rPr lang="en-US" sz="3600" baseline="30000" dirty="0"/>
              <a:t>7</a:t>
            </a:r>
            <a:r>
              <a:rPr lang="en-US" sz="2800" dirty="0"/>
              <a:t>  </a:t>
            </a:r>
            <a:r>
              <a:rPr lang="en-US" sz="2800" b="1" dirty="0">
                <a:latin typeface="Symbol" panose="05050102010706020507" pitchFamily="18" charset="2"/>
              </a:rPr>
              <a:t>*</a:t>
            </a:r>
            <a:r>
              <a:rPr lang="en-US" sz="2800" dirty="0"/>
              <a:t>  3.0 x 10</a:t>
            </a:r>
            <a:r>
              <a:rPr lang="en-US" sz="3600" baseline="30000" dirty="0"/>
              <a:t>3	</a:t>
            </a:r>
            <a:r>
              <a:rPr lang="en-US" sz="2800" b="1" dirty="0">
                <a:solidFill>
                  <a:srgbClr val="FF0000"/>
                </a:solidFill>
              </a:rPr>
              <a:t> 1.8 x 10</a:t>
            </a:r>
            <a:r>
              <a:rPr lang="en-US" sz="3600" b="1" baseline="30000" dirty="0">
                <a:solidFill>
                  <a:srgbClr val="FF0000"/>
                </a:solidFill>
              </a:rPr>
              <a:t>–3</a:t>
            </a:r>
            <a:endParaRPr lang="en-US" sz="2800" baseline="30000" dirty="0"/>
          </a:p>
          <a:p>
            <a:pPr marL="514350" lvl="1" indent="-514350">
              <a:spcBef>
                <a:spcPts val="0"/>
              </a:spcBef>
              <a:buNone/>
              <a:tabLst>
                <a:tab pos="7943850" algn="r"/>
              </a:tabLst>
            </a:pPr>
            <a:r>
              <a:rPr lang="en-US" sz="2800" dirty="0"/>
              <a:t> </a:t>
            </a:r>
          </a:p>
          <a:p>
            <a:pPr marL="514350" lvl="1" indent="-514350">
              <a:spcBef>
                <a:spcPts val="0"/>
              </a:spcBef>
              <a:buNone/>
              <a:tabLst>
                <a:tab pos="7943850" algn="r"/>
              </a:tabLst>
            </a:pPr>
            <a:r>
              <a:rPr lang="en-US" sz="2800" dirty="0"/>
              <a:t>2)	6.7 x 10</a:t>
            </a:r>
            <a:r>
              <a:rPr lang="en-US" sz="3600" b="1" baseline="30000" dirty="0"/>
              <a:t>–</a:t>
            </a:r>
            <a:r>
              <a:rPr lang="en-US" sz="3600" baseline="30000" dirty="0"/>
              <a:t>7</a:t>
            </a:r>
            <a:r>
              <a:rPr lang="en-US" sz="2800" dirty="0"/>
              <a:t>  </a:t>
            </a:r>
            <a:r>
              <a:rPr lang="en-US" sz="2800" b="1" dirty="0">
                <a:latin typeface="Symbol" panose="05050102010706020507" pitchFamily="18" charset="2"/>
              </a:rPr>
              <a:t>*</a:t>
            </a:r>
            <a:r>
              <a:rPr lang="en-US" sz="2800" dirty="0"/>
              <a:t>  3.7 x 10</a:t>
            </a:r>
            <a:r>
              <a:rPr lang="en-US" sz="3600" baseline="30000" dirty="0"/>
              <a:t>3	</a:t>
            </a:r>
            <a:r>
              <a:rPr lang="en-US" sz="2800" b="1" dirty="0">
                <a:solidFill>
                  <a:srgbClr val="FF0000"/>
                </a:solidFill>
              </a:rPr>
              <a:t> 2.5 x 10</a:t>
            </a:r>
            <a:r>
              <a:rPr lang="en-US" sz="3600" b="1" baseline="30000" dirty="0">
                <a:solidFill>
                  <a:srgbClr val="FF0000"/>
                </a:solidFill>
              </a:rPr>
              <a:t>–3</a:t>
            </a:r>
            <a:endParaRPr lang="en-US" sz="2800" b="1" dirty="0">
              <a:solidFill>
                <a:srgbClr val="FF0000"/>
              </a:solidFill>
            </a:endParaRPr>
          </a:p>
          <a:p>
            <a:pPr marL="514350" lvl="1" indent="-514350">
              <a:spcBef>
                <a:spcPts val="0"/>
              </a:spcBef>
              <a:buNone/>
              <a:tabLst>
                <a:tab pos="7943850" algn="r"/>
              </a:tabLst>
            </a:pPr>
            <a:r>
              <a:rPr lang="en-US" sz="2800" b="1" dirty="0">
                <a:solidFill>
                  <a:srgbClr val="FF0000"/>
                </a:solidFill>
              </a:rPr>
              <a:t>		not 2.479 x 10</a:t>
            </a:r>
            <a:r>
              <a:rPr lang="en-US" sz="3600" b="1" baseline="30000" dirty="0">
                <a:solidFill>
                  <a:srgbClr val="FF0000"/>
                </a:solidFill>
              </a:rPr>
              <a:t>–3</a:t>
            </a:r>
            <a:endParaRPr lang="en-US" sz="2800" b="1" dirty="0">
              <a:solidFill>
                <a:srgbClr val="FF0000"/>
              </a:solidFill>
            </a:endParaRPr>
          </a:p>
          <a:p>
            <a:pPr marL="514350" lvl="1" indent="-514350">
              <a:spcBef>
                <a:spcPts val="0"/>
              </a:spcBef>
              <a:buNone/>
              <a:tabLst>
                <a:tab pos="7943850" algn="r"/>
              </a:tabLst>
            </a:pPr>
            <a:r>
              <a:rPr lang="en-US" sz="2800" dirty="0"/>
              <a:t>3)	9.0 x 10</a:t>
            </a:r>
            <a:r>
              <a:rPr lang="en-US" sz="3600" b="1" baseline="30000" dirty="0"/>
              <a:t>–</a:t>
            </a:r>
            <a:r>
              <a:rPr lang="en-US" sz="3600" baseline="30000" dirty="0"/>
              <a:t>6 </a:t>
            </a:r>
            <a:r>
              <a:rPr lang="en-US" sz="2800" dirty="0"/>
              <a:t> +  9.6 x 10</a:t>
            </a:r>
            <a:r>
              <a:rPr lang="en-US" sz="3600" b="1" baseline="30000" dirty="0"/>
              <a:t>–</a:t>
            </a:r>
            <a:r>
              <a:rPr lang="en-US" sz="3600" baseline="30000" dirty="0"/>
              <a:t>4</a:t>
            </a:r>
            <a:r>
              <a:rPr lang="en-US" sz="3200" baseline="30000" dirty="0"/>
              <a:t>	</a:t>
            </a:r>
            <a:r>
              <a:rPr lang="en-US" sz="2800" b="1" dirty="0">
                <a:solidFill>
                  <a:srgbClr val="FF0000"/>
                </a:solidFill>
              </a:rPr>
              <a:t>9.7 x 10</a:t>
            </a:r>
            <a:r>
              <a:rPr lang="en-US" sz="3600" b="1" baseline="30000" dirty="0">
                <a:solidFill>
                  <a:srgbClr val="FF0000"/>
                </a:solidFill>
              </a:rPr>
              <a:t>–4</a:t>
            </a:r>
            <a:endParaRPr lang="en-US" sz="2800" baseline="30000" dirty="0"/>
          </a:p>
          <a:p>
            <a:pPr marL="514350" lvl="1" indent="-514350">
              <a:spcBef>
                <a:spcPts val="0"/>
              </a:spcBef>
              <a:buNone/>
              <a:tabLst>
                <a:tab pos="7943850" algn="r"/>
              </a:tabLst>
            </a:pPr>
            <a:r>
              <a:rPr lang="en-US" sz="2800" b="1" dirty="0">
                <a:solidFill>
                  <a:srgbClr val="FF0000"/>
                </a:solidFill>
              </a:rPr>
              <a:t> 		not 9.69 x 10</a:t>
            </a:r>
            <a:r>
              <a:rPr lang="en-US" sz="3600" b="1" baseline="30000" dirty="0">
                <a:solidFill>
                  <a:srgbClr val="FF0000"/>
                </a:solidFill>
              </a:rPr>
              <a:t>–4</a:t>
            </a:r>
            <a:endParaRPr lang="en-US" sz="2800" b="1" dirty="0">
              <a:solidFill>
                <a:srgbClr val="FF0000"/>
              </a:solidFill>
            </a:endParaRPr>
          </a:p>
          <a:p>
            <a:pPr marL="514350" lvl="1" indent="-514350">
              <a:spcBef>
                <a:spcPts val="0"/>
              </a:spcBef>
              <a:buNone/>
              <a:tabLst>
                <a:tab pos="7943850" algn="r"/>
              </a:tabLst>
            </a:pPr>
            <a:r>
              <a:rPr lang="en-US" sz="2800" dirty="0"/>
              <a:t>4)	1.24 x 10</a:t>
            </a:r>
            <a:r>
              <a:rPr lang="en-US" sz="3600" baseline="30000" dirty="0"/>
              <a:t>6</a:t>
            </a:r>
            <a:r>
              <a:rPr lang="en-US" sz="2800" dirty="0"/>
              <a:t> –  8.3 x 10</a:t>
            </a:r>
            <a:r>
              <a:rPr lang="en-US" sz="3600" baseline="30000" dirty="0"/>
              <a:t>5	</a:t>
            </a:r>
            <a:endParaRPr lang="en-US" sz="2800" baseline="30000" dirty="0"/>
          </a:p>
          <a:p>
            <a:pPr marL="514350" lvl="1" indent="-514350">
              <a:spcBef>
                <a:spcPts val="0"/>
              </a:spcBef>
              <a:buNone/>
              <a:tabLst>
                <a:tab pos="7943850" algn="r"/>
              </a:tabLst>
            </a:pPr>
            <a:r>
              <a:rPr lang="en-US" sz="2800" b="1" dirty="0">
                <a:solidFill>
                  <a:srgbClr val="FF0000"/>
                </a:solidFill>
              </a:rPr>
              <a:t> </a:t>
            </a:r>
            <a:endParaRPr lang="en-US" sz="2800" b="1" baseline="30000" dirty="0">
              <a:solidFill>
                <a:srgbClr val="FF0000"/>
              </a:solidFill>
            </a:endParaRPr>
          </a:p>
          <a:p>
            <a:pPr marL="514350" lvl="1" indent="-514350">
              <a:spcBef>
                <a:spcPts val="0"/>
              </a:spcBef>
              <a:buNone/>
              <a:tabLst>
                <a:tab pos="7943850" algn="r"/>
              </a:tabLst>
            </a:pPr>
            <a:r>
              <a:rPr lang="en-US" sz="2800" dirty="0"/>
              <a:t>5)	8 x 10</a:t>
            </a:r>
            <a:r>
              <a:rPr lang="en-US" sz="3600" b="1" baseline="30000" dirty="0"/>
              <a:t>–</a:t>
            </a:r>
            <a:r>
              <a:rPr lang="en-US" sz="3600" baseline="30000" dirty="0"/>
              <a:t>3</a:t>
            </a:r>
            <a:r>
              <a:rPr lang="en-US" sz="2800" dirty="0"/>
              <a:t>  </a:t>
            </a:r>
            <a:r>
              <a:rPr lang="en-US" sz="3200" b="1" dirty="0">
                <a:latin typeface="Symbol" panose="05050102010706020507" pitchFamily="18" charset="2"/>
              </a:rPr>
              <a:t>¸</a:t>
            </a:r>
            <a:r>
              <a:rPr lang="en-US" sz="2800" dirty="0"/>
              <a:t>  2 x 10</a:t>
            </a:r>
            <a:r>
              <a:rPr lang="en-US" sz="3600" b="1" baseline="30000" dirty="0"/>
              <a:t>–</a:t>
            </a:r>
            <a:r>
              <a:rPr lang="en-US" sz="3600" baseline="30000" dirty="0"/>
              <a:t>6	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7462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Check for Understanding 6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2564" y="1296988"/>
            <a:ext cx="8304212" cy="5129212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buNone/>
              <a:tabLst>
                <a:tab pos="7943850" algn="r"/>
              </a:tabLst>
            </a:pPr>
            <a:r>
              <a:rPr lang="en-US" sz="2800" dirty="0"/>
              <a:t>1)	6.0 x 10</a:t>
            </a:r>
            <a:r>
              <a:rPr lang="en-US" sz="3600" b="1" baseline="30000" dirty="0"/>
              <a:t>–</a:t>
            </a:r>
            <a:r>
              <a:rPr lang="en-US" sz="3600" baseline="30000" dirty="0"/>
              <a:t>7</a:t>
            </a:r>
            <a:r>
              <a:rPr lang="en-US" sz="2800" dirty="0"/>
              <a:t>  </a:t>
            </a:r>
            <a:r>
              <a:rPr lang="en-US" sz="2800" b="1" dirty="0">
                <a:latin typeface="Symbol" panose="05050102010706020507" pitchFamily="18" charset="2"/>
              </a:rPr>
              <a:t>*</a:t>
            </a:r>
            <a:r>
              <a:rPr lang="en-US" sz="2800" dirty="0"/>
              <a:t>  3.0 x 10</a:t>
            </a:r>
            <a:r>
              <a:rPr lang="en-US" sz="3600" baseline="30000" dirty="0"/>
              <a:t>3	</a:t>
            </a:r>
            <a:r>
              <a:rPr lang="en-US" sz="2800" b="1" dirty="0">
                <a:solidFill>
                  <a:srgbClr val="FF0000"/>
                </a:solidFill>
              </a:rPr>
              <a:t> 1.8 x 10</a:t>
            </a:r>
            <a:r>
              <a:rPr lang="en-US" sz="3600" b="1" baseline="30000" dirty="0">
                <a:solidFill>
                  <a:srgbClr val="FF0000"/>
                </a:solidFill>
              </a:rPr>
              <a:t>–3</a:t>
            </a:r>
            <a:endParaRPr lang="en-US" sz="2800" baseline="30000" dirty="0"/>
          </a:p>
          <a:p>
            <a:pPr marL="514350" lvl="1" indent="-514350">
              <a:spcBef>
                <a:spcPts val="0"/>
              </a:spcBef>
              <a:buNone/>
              <a:tabLst>
                <a:tab pos="7943850" algn="r"/>
              </a:tabLst>
            </a:pPr>
            <a:r>
              <a:rPr lang="en-US" sz="2800" dirty="0"/>
              <a:t> </a:t>
            </a:r>
          </a:p>
          <a:p>
            <a:pPr marL="514350" lvl="1" indent="-514350">
              <a:spcBef>
                <a:spcPts val="0"/>
              </a:spcBef>
              <a:buNone/>
              <a:tabLst>
                <a:tab pos="7943850" algn="r"/>
              </a:tabLst>
            </a:pPr>
            <a:r>
              <a:rPr lang="en-US" sz="2800" dirty="0"/>
              <a:t>2)	6.7 x 10</a:t>
            </a:r>
            <a:r>
              <a:rPr lang="en-US" sz="3600" b="1" baseline="30000" dirty="0"/>
              <a:t>–</a:t>
            </a:r>
            <a:r>
              <a:rPr lang="en-US" sz="3600" baseline="30000" dirty="0"/>
              <a:t>7</a:t>
            </a:r>
            <a:r>
              <a:rPr lang="en-US" sz="2800" dirty="0"/>
              <a:t>  </a:t>
            </a:r>
            <a:r>
              <a:rPr lang="en-US" sz="2800" b="1" dirty="0">
                <a:latin typeface="Symbol" panose="05050102010706020507" pitchFamily="18" charset="2"/>
              </a:rPr>
              <a:t>*</a:t>
            </a:r>
            <a:r>
              <a:rPr lang="en-US" sz="2800" dirty="0"/>
              <a:t>  3.7 x 10</a:t>
            </a:r>
            <a:r>
              <a:rPr lang="en-US" sz="3600" baseline="30000" dirty="0"/>
              <a:t>3	</a:t>
            </a:r>
            <a:r>
              <a:rPr lang="en-US" sz="2800" b="1" dirty="0">
                <a:solidFill>
                  <a:srgbClr val="FF0000"/>
                </a:solidFill>
              </a:rPr>
              <a:t> 2.5 x 10</a:t>
            </a:r>
            <a:r>
              <a:rPr lang="en-US" sz="3600" b="1" baseline="30000" dirty="0">
                <a:solidFill>
                  <a:srgbClr val="FF0000"/>
                </a:solidFill>
              </a:rPr>
              <a:t>–3</a:t>
            </a:r>
            <a:endParaRPr lang="en-US" sz="2800" b="1" dirty="0">
              <a:solidFill>
                <a:srgbClr val="FF0000"/>
              </a:solidFill>
            </a:endParaRPr>
          </a:p>
          <a:p>
            <a:pPr marL="514350" lvl="1" indent="-514350">
              <a:spcBef>
                <a:spcPts val="0"/>
              </a:spcBef>
              <a:buNone/>
              <a:tabLst>
                <a:tab pos="7943850" algn="r"/>
              </a:tabLst>
            </a:pPr>
            <a:r>
              <a:rPr lang="en-US" sz="2800" b="1" dirty="0">
                <a:solidFill>
                  <a:srgbClr val="FF0000"/>
                </a:solidFill>
              </a:rPr>
              <a:t>		not 2.479 x 10</a:t>
            </a:r>
            <a:r>
              <a:rPr lang="en-US" sz="3600" b="1" baseline="30000" dirty="0">
                <a:solidFill>
                  <a:srgbClr val="FF0000"/>
                </a:solidFill>
              </a:rPr>
              <a:t>–3</a:t>
            </a:r>
            <a:endParaRPr lang="en-US" sz="2800" b="1" dirty="0">
              <a:solidFill>
                <a:srgbClr val="FF0000"/>
              </a:solidFill>
            </a:endParaRPr>
          </a:p>
          <a:p>
            <a:pPr marL="514350" lvl="1" indent="-514350">
              <a:spcBef>
                <a:spcPts val="0"/>
              </a:spcBef>
              <a:buNone/>
              <a:tabLst>
                <a:tab pos="7943850" algn="r"/>
              </a:tabLst>
            </a:pPr>
            <a:r>
              <a:rPr lang="en-US" sz="2800" dirty="0"/>
              <a:t>3)	9.0 x 10</a:t>
            </a:r>
            <a:r>
              <a:rPr lang="en-US" sz="3600" b="1" baseline="30000" dirty="0"/>
              <a:t>–</a:t>
            </a:r>
            <a:r>
              <a:rPr lang="en-US" sz="3600" baseline="30000" dirty="0"/>
              <a:t>6 </a:t>
            </a:r>
            <a:r>
              <a:rPr lang="en-US" sz="2800" dirty="0"/>
              <a:t> +  9.6 x 10</a:t>
            </a:r>
            <a:r>
              <a:rPr lang="en-US" sz="3600" b="1" baseline="30000" dirty="0"/>
              <a:t>–</a:t>
            </a:r>
            <a:r>
              <a:rPr lang="en-US" sz="3600" baseline="30000" dirty="0"/>
              <a:t>4</a:t>
            </a:r>
            <a:r>
              <a:rPr lang="en-US" sz="3200" baseline="30000" dirty="0"/>
              <a:t>	</a:t>
            </a:r>
            <a:r>
              <a:rPr lang="en-US" sz="2800" b="1" dirty="0">
                <a:solidFill>
                  <a:srgbClr val="FF0000"/>
                </a:solidFill>
              </a:rPr>
              <a:t>9.7 x 10</a:t>
            </a:r>
            <a:r>
              <a:rPr lang="en-US" sz="3600" b="1" baseline="30000" dirty="0">
                <a:solidFill>
                  <a:srgbClr val="FF0000"/>
                </a:solidFill>
              </a:rPr>
              <a:t>–4</a:t>
            </a:r>
            <a:endParaRPr lang="en-US" sz="2800" baseline="30000" dirty="0"/>
          </a:p>
          <a:p>
            <a:pPr marL="514350" lvl="1" indent="-514350">
              <a:spcBef>
                <a:spcPts val="0"/>
              </a:spcBef>
              <a:buNone/>
              <a:tabLst>
                <a:tab pos="7943850" algn="r"/>
              </a:tabLst>
            </a:pPr>
            <a:r>
              <a:rPr lang="en-US" sz="2800" b="1" dirty="0">
                <a:solidFill>
                  <a:srgbClr val="FF0000"/>
                </a:solidFill>
              </a:rPr>
              <a:t> 		not 9.69 x 10</a:t>
            </a:r>
            <a:r>
              <a:rPr lang="en-US" sz="3600" b="1" baseline="30000" dirty="0">
                <a:solidFill>
                  <a:srgbClr val="FF0000"/>
                </a:solidFill>
              </a:rPr>
              <a:t>–4</a:t>
            </a:r>
            <a:endParaRPr lang="en-US" sz="2800" b="1" dirty="0">
              <a:solidFill>
                <a:srgbClr val="FF0000"/>
              </a:solidFill>
            </a:endParaRPr>
          </a:p>
          <a:p>
            <a:pPr marL="514350" lvl="1" indent="-514350">
              <a:spcBef>
                <a:spcPts val="0"/>
              </a:spcBef>
              <a:buNone/>
              <a:tabLst>
                <a:tab pos="7943850" algn="r"/>
              </a:tabLst>
            </a:pPr>
            <a:r>
              <a:rPr lang="en-US" sz="2800" dirty="0"/>
              <a:t>4)	1.24 x 10</a:t>
            </a:r>
            <a:r>
              <a:rPr lang="en-US" sz="3600" baseline="30000" dirty="0"/>
              <a:t>6</a:t>
            </a:r>
            <a:r>
              <a:rPr lang="en-US" sz="2800" dirty="0"/>
              <a:t> –  8.3 x 10</a:t>
            </a:r>
            <a:r>
              <a:rPr lang="en-US" sz="3600" baseline="30000" dirty="0"/>
              <a:t>5	</a:t>
            </a:r>
            <a:r>
              <a:rPr lang="en-US" sz="2800" b="1" dirty="0">
                <a:solidFill>
                  <a:srgbClr val="FF0000"/>
                </a:solidFill>
              </a:rPr>
              <a:t>4.1 x 10</a:t>
            </a:r>
            <a:r>
              <a:rPr lang="en-US" sz="3600" b="1" baseline="30000" dirty="0">
                <a:solidFill>
                  <a:srgbClr val="FF0000"/>
                </a:solidFill>
              </a:rPr>
              <a:t>5</a:t>
            </a:r>
            <a:endParaRPr lang="en-US" sz="2800" baseline="30000" dirty="0"/>
          </a:p>
          <a:p>
            <a:pPr marL="514350" lvl="1" indent="-514350">
              <a:spcBef>
                <a:spcPts val="0"/>
              </a:spcBef>
              <a:buNone/>
              <a:tabLst>
                <a:tab pos="7943850" algn="r"/>
              </a:tabLst>
            </a:pPr>
            <a:r>
              <a:rPr lang="en-US" sz="2800" b="1" dirty="0">
                <a:solidFill>
                  <a:srgbClr val="FF0000"/>
                </a:solidFill>
              </a:rPr>
              <a:t> </a:t>
            </a:r>
            <a:endParaRPr lang="en-US" sz="2800" b="1" baseline="30000" dirty="0">
              <a:solidFill>
                <a:srgbClr val="FF0000"/>
              </a:solidFill>
            </a:endParaRPr>
          </a:p>
          <a:p>
            <a:pPr marL="514350" lvl="1" indent="-514350">
              <a:spcBef>
                <a:spcPts val="0"/>
              </a:spcBef>
              <a:buNone/>
              <a:tabLst>
                <a:tab pos="7943850" algn="r"/>
              </a:tabLst>
            </a:pPr>
            <a:r>
              <a:rPr lang="en-US" sz="2800" dirty="0"/>
              <a:t>5)	8 x 10</a:t>
            </a:r>
            <a:r>
              <a:rPr lang="en-US" sz="3600" b="1" baseline="30000" dirty="0"/>
              <a:t>–</a:t>
            </a:r>
            <a:r>
              <a:rPr lang="en-US" sz="3600" baseline="30000" dirty="0"/>
              <a:t>3</a:t>
            </a:r>
            <a:r>
              <a:rPr lang="en-US" sz="2800" dirty="0"/>
              <a:t>  </a:t>
            </a:r>
            <a:r>
              <a:rPr lang="en-US" sz="3200" b="1" dirty="0">
                <a:latin typeface="Symbol" panose="05050102010706020507" pitchFamily="18" charset="2"/>
              </a:rPr>
              <a:t>¸</a:t>
            </a:r>
            <a:r>
              <a:rPr lang="en-US" sz="2800" dirty="0"/>
              <a:t>  2 x 10</a:t>
            </a:r>
            <a:r>
              <a:rPr lang="en-US" sz="3600" b="1" baseline="30000" dirty="0"/>
              <a:t>–</a:t>
            </a:r>
            <a:r>
              <a:rPr lang="en-US" sz="3600" baseline="30000" dirty="0"/>
              <a:t>6	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125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Check for Understanding 6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2564" y="1296988"/>
            <a:ext cx="8304212" cy="5129212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buNone/>
              <a:tabLst>
                <a:tab pos="7943850" algn="r"/>
              </a:tabLst>
            </a:pPr>
            <a:r>
              <a:rPr lang="en-US" sz="2800" dirty="0"/>
              <a:t>1)	6.0 x 10</a:t>
            </a:r>
            <a:r>
              <a:rPr lang="en-US" sz="3600" b="1" baseline="30000" dirty="0"/>
              <a:t>–</a:t>
            </a:r>
            <a:r>
              <a:rPr lang="en-US" sz="3600" baseline="30000" dirty="0"/>
              <a:t>7</a:t>
            </a:r>
            <a:r>
              <a:rPr lang="en-US" sz="2800" dirty="0"/>
              <a:t>  </a:t>
            </a:r>
            <a:r>
              <a:rPr lang="en-US" sz="2800" b="1" dirty="0">
                <a:latin typeface="Symbol" panose="05050102010706020507" pitchFamily="18" charset="2"/>
              </a:rPr>
              <a:t>*</a:t>
            </a:r>
            <a:r>
              <a:rPr lang="en-US" sz="2800" dirty="0"/>
              <a:t>  3.0 x 10</a:t>
            </a:r>
            <a:r>
              <a:rPr lang="en-US" sz="3600" baseline="30000" dirty="0"/>
              <a:t>3	</a:t>
            </a:r>
            <a:r>
              <a:rPr lang="en-US" sz="2800" b="1" dirty="0">
                <a:solidFill>
                  <a:srgbClr val="FF0000"/>
                </a:solidFill>
              </a:rPr>
              <a:t> 1.8 x 10</a:t>
            </a:r>
            <a:r>
              <a:rPr lang="en-US" sz="3600" b="1" baseline="30000" dirty="0">
                <a:solidFill>
                  <a:srgbClr val="FF0000"/>
                </a:solidFill>
              </a:rPr>
              <a:t>–3</a:t>
            </a:r>
            <a:endParaRPr lang="en-US" sz="2800" baseline="30000" dirty="0"/>
          </a:p>
          <a:p>
            <a:pPr marL="514350" lvl="1" indent="-514350">
              <a:spcBef>
                <a:spcPts val="0"/>
              </a:spcBef>
              <a:buNone/>
              <a:tabLst>
                <a:tab pos="7943850" algn="r"/>
              </a:tabLst>
            </a:pPr>
            <a:r>
              <a:rPr lang="en-US" sz="2800" dirty="0"/>
              <a:t> </a:t>
            </a:r>
          </a:p>
          <a:p>
            <a:pPr marL="514350" lvl="1" indent="-514350">
              <a:spcBef>
                <a:spcPts val="0"/>
              </a:spcBef>
              <a:buNone/>
              <a:tabLst>
                <a:tab pos="7943850" algn="r"/>
              </a:tabLst>
            </a:pPr>
            <a:r>
              <a:rPr lang="en-US" sz="2800" dirty="0"/>
              <a:t>2)	6.7 x 10</a:t>
            </a:r>
            <a:r>
              <a:rPr lang="en-US" sz="3600" b="1" baseline="30000" dirty="0"/>
              <a:t>–</a:t>
            </a:r>
            <a:r>
              <a:rPr lang="en-US" sz="3600" baseline="30000" dirty="0"/>
              <a:t>7</a:t>
            </a:r>
            <a:r>
              <a:rPr lang="en-US" sz="2800" dirty="0"/>
              <a:t>  </a:t>
            </a:r>
            <a:r>
              <a:rPr lang="en-US" sz="2800" b="1" dirty="0">
                <a:latin typeface="Symbol" panose="05050102010706020507" pitchFamily="18" charset="2"/>
              </a:rPr>
              <a:t>*</a:t>
            </a:r>
            <a:r>
              <a:rPr lang="en-US" sz="2800" dirty="0"/>
              <a:t>  3.7 x 10</a:t>
            </a:r>
            <a:r>
              <a:rPr lang="en-US" sz="3600" baseline="30000" dirty="0"/>
              <a:t>3	</a:t>
            </a:r>
            <a:r>
              <a:rPr lang="en-US" sz="2800" b="1" dirty="0">
                <a:solidFill>
                  <a:srgbClr val="FF0000"/>
                </a:solidFill>
              </a:rPr>
              <a:t> 2.5 x 10</a:t>
            </a:r>
            <a:r>
              <a:rPr lang="en-US" sz="3600" b="1" baseline="30000" dirty="0">
                <a:solidFill>
                  <a:srgbClr val="FF0000"/>
                </a:solidFill>
              </a:rPr>
              <a:t>–3</a:t>
            </a:r>
            <a:endParaRPr lang="en-US" sz="2800" b="1" dirty="0">
              <a:solidFill>
                <a:srgbClr val="FF0000"/>
              </a:solidFill>
            </a:endParaRPr>
          </a:p>
          <a:p>
            <a:pPr marL="514350" lvl="1" indent="-514350">
              <a:spcBef>
                <a:spcPts val="0"/>
              </a:spcBef>
              <a:buNone/>
              <a:tabLst>
                <a:tab pos="7943850" algn="r"/>
              </a:tabLst>
            </a:pPr>
            <a:r>
              <a:rPr lang="en-US" sz="2800" b="1" dirty="0">
                <a:solidFill>
                  <a:srgbClr val="FF0000"/>
                </a:solidFill>
              </a:rPr>
              <a:t>		not 2.479 x 10</a:t>
            </a:r>
            <a:r>
              <a:rPr lang="en-US" sz="3600" b="1" baseline="30000" dirty="0">
                <a:solidFill>
                  <a:srgbClr val="FF0000"/>
                </a:solidFill>
              </a:rPr>
              <a:t>–3</a:t>
            </a:r>
            <a:endParaRPr lang="en-US" sz="2800" b="1" dirty="0">
              <a:solidFill>
                <a:srgbClr val="FF0000"/>
              </a:solidFill>
            </a:endParaRPr>
          </a:p>
          <a:p>
            <a:pPr marL="514350" lvl="1" indent="-514350">
              <a:spcBef>
                <a:spcPts val="0"/>
              </a:spcBef>
              <a:buNone/>
              <a:tabLst>
                <a:tab pos="7943850" algn="r"/>
              </a:tabLst>
            </a:pPr>
            <a:r>
              <a:rPr lang="en-US" sz="2800" dirty="0"/>
              <a:t>3)	9.0 x 10</a:t>
            </a:r>
            <a:r>
              <a:rPr lang="en-US" sz="3600" b="1" baseline="30000" dirty="0"/>
              <a:t>–</a:t>
            </a:r>
            <a:r>
              <a:rPr lang="en-US" sz="3600" baseline="30000" dirty="0"/>
              <a:t>6 </a:t>
            </a:r>
            <a:r>
              <a:rPr lang="en-US" sz="2800" dirty="0"/>
              <a:t> +  9.6 x 10</a:t>
            </a:r>
            <a:r>
              <a:rPr lang="en-US" sz="3600" b="1" baseline="30000" dirty="0"/>
              <a:t>–</a:t>
            </a:r>
            <a:r>
              <a:rPr lang="en-US" sz="3600" baseline="30000" dirty="0"/>
              <a:t>4</a:t>
            </a:r>
            <a:r>
              <a:rPr lang="en-US" sz="3200" baseline="30000" dirty="0"/>
              <a:t>	</a:t>
            </a:r>
            <a:r>
              <a:rPr lang="en-US" sz="2800" b="1" dirty="0">
                <a:solidFill>
                  <a:srgbClr val="FF0000"/>
                </a:solidFill>
              </a:rPr>
              <a:t>9.7 x 10</a:t>
            </a:r>
            <a:r>
              <a:rPr lang="en-US" sz="3600" b="1" baseline="30000" dirty="0">
                <a:solidFill>
                  <a:srgbClr val="FF0000"/>
                </a:solidFill>
              </a:rPr>
              <a:t>–4</a:t>
            </a:r>
            <a:endParaRPr lang="en-US" sz="2800" baseline="30000" dirty="0"/>
          </a:p>
          <a:p>
            <a:pPr marL="514350" lvl="1" indent="-514350">
              <a:spcBef>
                <a:spcPts val="0"/>
              </a:spcBef>
              <a:buNone/>
              <a:tabLst>
                <a:tab pos="7943850" algn="r"/>
              </a:tabLst>
            </a:pPr>
            <a:r>
              <a:rPr lang="en-US" sz="2800" b="1" dirty="0">
                <a:solidFill>
                  <a:srgbClr val="FF0000"/>
                </a:solidFill>
              </a:rPr>
              <a:t> 		not 9.69 x 10</a:t>
            </a:r>
            <a:r>
              <a:rPr lang="en-US" sz="3600" b="1" baseline="30000" dirty="0">
                <a:solidFill>
                  <a:srgbClr val="FF0000"/>
                </a:solidFill>
              </a:rPr>
              <a:t>–4</a:t>
            </a:r>
            <a:endParaRPr lang="en-US" sz="2800" b="1" dirty="0">
              <a:solidFill>
                <a:srgbClr val="FF0000"/>
              </a:solidFill>
            </a:endParaRPr>
          </a:p>
          <a:p>
            <a:pPr marL="514350" lvl="1" indent="-514350">
              <a:spcBef>
                <a:spcPts val="0"/>
              </a:spcBef>
              <a:buNone/>
              <a:tabLst>
                <a:tab pos="7943850" algn="r"/>
              </a:tabLst>
            </a:pPr>
            <a:r>
              <a:rPr lang="en-US" sz="2800" dirty="0"/>
              <a:t>4)	1.24 x 10</a:t>
            </a:r>
            <a:r>
              <a:rPr lang="en-US" sz="3600" baseline="30000" dirty="0"/>
              <a:t>6</a:t>
            </a:r>
            <a:r>
              <a:rPr lang="en-US" sz="2800" dirty="0"/>
              <a:t> –  8.3 x 10</a:t>
            </a:r>
            <a:r>
              <a:rPr lang="en-US" sz="3600" baseline="30000" dirty="0"/>
              <a:t>5	</a:t>
            </a:r>
            <a:r>
              <a:rPr lang="en-US" sz="2800" b="1" dirty="0">
                <a:solidFill>
                  <a:srgbClr val="FF0000"/>
                </a:solidFill>
              </a:rPr>
              <a:t>4.1 x 10</a:t>
            </a:r>
            <a:r>
              <a:rPr lang="en-US" sz="3600" b="1" baseline="30000" dirty="0">
                <a:solidFill>
                  <a:srgbClr val="FF0000"/>
                </a:solidFill>
              </a:rPr>
              <a:t>5</a:t>
            </a:r>
            <a:endParaRPr lang="en-US" sz="2800" baseline="30000" dirty="0"/>
          </a:p>
          <a:p>
            <a:pPr marL="514350" lvl="1" indent="-514350">
              <a:spcBef>
                <a:spcPts val="0"/>
              </a:spcBef>
              <a:buNone/>
              <a:tabLst>
                <a:tab pos="7943850" algn="r"/>
              </a:tabLst>
            </a:pPr>
            <a:r>
              <a:rPr lang="en-US" sz="2800" b="1" dirty="0">
                <a:solidFill>
                  <a:srgbClr val="FF0000"/>
                </a:solidFill>
              </a:rPr>
              <a:t> </a:t>
            </a:r>
            <a:endParaRPr lang="en-US" sz="2800" b="1" baseline="30000" dirty="0">
              <a:solidFill>
                <a:srgbClr val="FF0000"/>
              </a:solidFill>
            </a:endParaRPr>
          </a:p>
          <a:p>
            <a:pPr marL="514350" lvl="1" indent="-514350">
              <a:spcBef>
                <a:spcPts val="0"/>
              </a:spcBef>
              <a:buNone/>
              <a:tabLst>
                <a:tab pos="7943850" algn="r"/>
              </a:tabLst>
            </a:pPr>
            <a:r>
              <a:rPr lang="en-US" sz="2800" dirty="0"/>
              <a:t>5)	8 x 10</a:t>
            </a:r>
            <a:r>
              <a:rPr lang="en-US" sz="3600" b="1" baseline="30000" dirty="0"/>
              <a:t>–</a:t>
            </a:r>
            <a:r>
              <a:rPr lang="en-US" sz="3600" baseline="30000" dirty="0"/>
              <a:t>3</a:t>
            </a:r>
            <a:r>
              <a:rPr lang="en-US" sz="2800" dirty="0"/>
              <a:t>  </a:t>
            </a:r>
            <a:r>
              <a:rPr lang="en-US" sz="3200" b="1" dirty="0">
                <a:latin typeface="Symbol" panose="05050102010706020507" pitchFamily="18" charset="2"/>
              </a:rPr>
              <a:t>¸</a:t>
            </a:r>
            <a:r>
              <a:rPr lang="en-US" sz="2800" dirty="0"/>
              <a:t>  2 x 10</a:t>
            </a:r>
            <a:r>
              <a:rPr lang="en-US" sz="3600" b="1" baseline="30000" dirty="0"/>
              <a:t>–</a:t>
            </a:r>
            <a:r>
              <a:rPr lang="en-US" sz="3600" baseline="30000" dirty="0"/>
              <a:t>6	</a:t>
            </a:r>
            <a:r>
              <a:rPr lang="en-US" sz="2800" b="1" dirty="0">
                <a:solidFill>
                  <a:srgbClr val="FF0000"/>
                </a:solidFill>
              </a:rPr>
              <a:t>4 x 10</a:t>
            </a:r>
            <a:r>
              <a:rPr lang="en-US" sz="3600" b="1" baseline="30000" dirty="0">
                <a:solidFill>
                  <a:srgbClr val="FF0000"/>
                </a:solidFill>
              </a:rPr>
              <a:t>3</a:t>
            </a:r>
            <a:endParaRPr lang="en-US" sz="2800" b="1" dirty="0">
              <a:solidFill>
                <a:srgbClr val="FF0000"/>
              </a:solidFill>
            </a:endParaRPr>
          </a:p>
          <a:p>
            <a:pPr marL="514350" lvl="1" indent="-514350">
              <a:spcBef>
                <a:spcPts val="0"/>
              </a:spcBef>
              <a:buNone/>
              <a:tabLst>
                <a:tab pos="7943850" algn="r"/>
              </a:tabLst>
            </a:pPr>
            <a:r>
              <a:rPr lang="en-US" sz="2800" b="1" dirty="0">
                <a:solidFill>
                  <a:srgbClr val="FF0000"/>
                </a:solidFill>
              </a:rPr>
              <a:t>		not 4 x 10</a:t>
            </a:r>
            <a:r>
              <a:rPr lang="en-US" sz="3600" b="1" baseline="30000" dirty="0">
                <a:solidFill>
                  <a:srgbClr val="FF0000"/>
                </a:solidFill>
              </a:rPr>
              <a:t>–9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12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F3B-5405-4B69-88BB-EB3116C18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Scientific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63CB2-40D3-41A9-A5E4-AAD68C866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Scientific notation was created as a way to deal with very large and very small numbers</a:t>
            </a:r>
          </a:p>
          <a:p>
            <a:r>
              <a:rPr lang="en-US" sz="2800" dirty="0"/>
              <a:t>It has the added benefit of simplifying significant digits</a:t>
            </a:r>
          </a:p>
          <a:p>
            <a:r>
              <a:rPr lang="en-US" sz="2800" dirty="0"/>
              <a:t>In chemistry, you will have to do computations with very large and very small numbers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You will be expected to be able to use scientific notation to successfully get the correct answer</a:t>
            </a:r>
          </a:p>
        </p:txBody>
      </p:sp>
    </p:spTree>
    <p:extLst>
      <p:ext uri="{BB962C8B-B14F-4D97-AF65-F5344CB8AC3E}">
        <p14:creationId xmlns:p14="http://schemas.microsoft.com/office/powerpoint/2010/main" val="147889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65088"/>
            <a:ext cx="8778875" cy="731837"/>
          </a:xfrm>
        </p:spPr>
        <p:txBody>
          <a:bodyPr/>
          <a:lstStyle/>
          <a:p>
            <a:r>
              <a:rPr lang="en-US" dirty="0"/>
              <a:t>Common Calculator Error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2783" y="1003012"/>
            <a:ext cx="41184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8 x 10</a:t>
            </a:r>
            <a:r>
              <a:rPr lang="en-US" sz="4000" b="1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-3</a:t>
            </a:r>
            <a:r>
              <a:rPr lang="en-US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÷</a:t>
            </a:r>
            <a:r>
              <a:rPr lang="en-US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 2 x 10</a:t>
            </a:r>
            <a:r>
              <a:rPr lang="en-US" sz="4000" b="1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-6</a:t>
            </a:r>
            <a:r>
              <a:rPr lang="en-US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 = </a:t>
            </a:r>
            <a:endParaRPr lang="en-US" sz="4000" b="1" baseline="30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2446" y="4421247"/>
            <a:ext cx="37171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Why does this happen?</a:t>
            </a:r>
            <a:endParaRPr lang="en-US" sz="3600" baseline="30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446" y="4996875"/>
            <a:ext cx="8179109" cy="1527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When typing the equation into the calculator, the "2"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and the "10</a:t>
            </a:r>
            <a:r>
              <a:rPr lang="en-US" sz="36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-6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".  Instead of dividing by 10</a:t>
            </a:r>
            <a:r>
              <a:rPr lang="en-US" sz="36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-6,</a:t>
            </a:r>
            <a:r>
              <a:rPr lang="en-US" sz="28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we have</a:t>
            </a:r>
          </a:p>
          <a:p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multiplied by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10</a:t>
            </a:r>
            <a:r>
              <a:rPr lang="en-US" sz="36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-6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.   </a:t>
            </a:r>
          </a:p>
          <a:p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10472" y="3155860"/>
                <a:ext cx="3128741" cy="965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/>
                              <a:ea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2800" b="1" i="1">
                              <a:latin typeface="Cambria Math"/>
                              <a:ea typeface="Cambria Math" panose="02040503050406030204" pitchFamily="18" charset="0"/>
                            </a:rPr>
                            <m:t> × </m:t>
                          </m:r>
                          <m:sSup>
                            <m:sSup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× 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𝟔</m:t>
                              </m:r>
                            </m:sup>
                          </m:sSup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 panose="02040503050406030204" pitchFamily="18" charset="0"/>
                            </a:rPr>
                            <m:t>                                 </m:t>
                          </m:r>
                        </m:den>
                      </m:f>
                    </m:oMath>
                  </m:oMathPara>
                </a14:m>
                <a:endParaRPr lang="en-US" sz="28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472" y="3155860"/>
                <a:ext cx="3128741" cy="96532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581805" y="3376914"/>
            <a:ext cx="1570816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Incorrect</a:t>
            </a:r>
            <a:endParaRPr lang="en-US" sz="3600" b="1" baseline="30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33438" y="3372041"/>
                <a:ext cx="1841851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2800" b="1" i="1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× 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𝟗</m:t>
                          </m:r>
                        </m:sup>
                      </m:sSup>
                    </m:oMath>
                  </m:oMathPara>
                </a14:m>
                <a:endParaRPr lang="en-US" sz="28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438" y="3372041"/>
                <a:ext cx="1841851" cy="53296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53917" y="1887845"/>
                <a:ext cx="1841850" cy="9679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/>
                              <a:ea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2800" b="1" i="1">
                              <a:latin typeface="Cambria Math"/>
                              <a:ea typeface="Cambria Math" panose="02040503050406030204" pitchFamily="18" charset="0"/>
                            </a:rPr>
                            <m:t> × </m:t>
                          </m:r>
                          <m:sSup>
                            <m:sSup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1"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× 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𝟔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917" y="1887845"/>
                <a:ext cx="1841850" cy="96795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704435" y="2110213"/>
            <a:ext cx="1325556" cy="52322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Correct</a:t>
            </a:r>
            <a:endParaRPr lang="en-US" sz="3600" b="1" baseline="30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28817" y="2105340"/>
                <a:ext cx="1651093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2800" b="1" i="1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× 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28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817" y="2105340"/>
                <a:ext cx="1651093" cy="53296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8207828" y="0"/>
            <a:ext cx="936171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rgbClr val="FF0000"/>
                </a:solidFill>
                <a:latin typeface="+mn-lt"/>
              </a:rPr>
              <a:t>Write this in your notes</a:t>
            </a:r>
          </a:p>
        </p:txBody>
      </p:sp>
    </p:spTree>
    <p:extLst>
      <p:ext uri="{BB962C8B-B14F-4D97-AF65-F5344CB8AC3E}">
        <p14:creationId xmlns:p14="http://schemas.microsoft.com/office/powerpoint/2010/main" val="426049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7" grpId="0"/>
      <p:bldP spid="9" grpId="0" animBg="1"/>
      <p:bldP spid="12" grpId="0"/>
      <p:bldP spid="6" grpId="0"/>
      <p:bldP spid="8" grpId="0" animBg="1"/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202" y="1943100"/>
            <a:ext cx="7955596" cy="4483099"/>
          </a:xfrm>
        </p:spPr>
        <p:txBody>
          <a:bodyPr/>
          <a:lstStyle/>
          <a:p>
            <a:r>
              <a:rPr lang="en-US" dirty="0"/>
              <a:t>Enter the equation with "2" and "10</a:t>
            </a:r>
            <a:r>
              <a:rPr lang="en-US" sz="4000" baseline="30000" dirty="0"/>
              <a:t>-6</a:t>
            </a:r>
            <a:r>
              <a:rPr lang="en-US" dirty="0"/>
              <a:t>" in parentheses so you divide by "10</a:t>
            </a:r>
            <a:r>
              <a:rPr lang="en-US" sz="4000" baseline="30000" dirty="0"/>
              <a:t>-6</a:t>
            </a:r>
            <a:r>
              <a:rPr lang="en-US" dirty="0"/>
              <a:t>"</a:t>
            </a:r>
          </a:p>
          <a:p>
            <a:pPr marL="0" indent="0" algn="ctr">
              <a:spcBef>
                <a:spcPts val="3000"/>
              </a:spcBef>
              <a:buNone/>
            </a:pP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8 x 10</a:t>
            </a:r>
            <a:r>
              <a:rPr lang="en-US" sz="4000" b="1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-3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÷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en-US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2 x 10</a:t>
            </a:r>
            <a:r>
              <a:rPr lang="en-US" sz="4000" b="1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-6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 = </a:t>
            </a:r>
            <a:endParaRPr lang="en-US" dirty="0"/>
          </a:p>
          <a:p>
            <a:pPr>
              <a:spcBef>
                <a:spcPts val="3000"/>
              </a:spcBef>
            </a:pPr>
            <a:r>
              <a:rPr lang="en-US" dirty="0"/>
              <a:t>The best way to do this depends on the type of calculator you have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2783" y="1003012"/>
            <a:ext cx="41184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8 x 10</a:t>
            </a:r>
            <a:r>
              <a:rPr lang="en-US" sz="4000" b="1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-3</a:t>
            </a:r>
            <a:r>
              <a:rPr lang="en-US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÷</a:t>
            </a:r>
            <a:r>
              <a:rPr lang="en-US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 2 x 10</a:t>
            </a:r>
            <a:r>
              <a:rPr lang="en-US" sz="4000" b="1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-6</a:t>
            </a:r>
            <a:r>
              <a:rPr lang="en-US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 = </a:t>
            </a:r>
            <a:endParaRPr lang="en-US" sz="4000" b="1" baseline="30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82563" y="65088"/>
            <a:ext cx="87788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70C0"/>
                </a:solidFill>
                <a:latin typeface="Arial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How to Avoid this Error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B10BBFA1-F0CA-4ED0-BABD-2E5CE3917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7828" y="0"/>
            <a:ext cx="936171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rgbClr val="FF0000"/>
                </a:solidFill>
                <a:latin typeface="+mn-lt"/>
              </a:rPr>
              <a:t>Write this in your notes</a:t>
            </a:r>
          </a:p>
        </p:txBody>
      </p:sp>
    </p:spTree>
    <p:extLst>
      <p:ext uri="{BB962C8B-B14F-4D97-AF65-F5344CB8AC3E}">
        <p14:creationId xmlns:p14="http://schemas.microsoft.com/office/powerpoint/2010/main" val="113610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1600"/>
            <a:ext cx="2852928" cy="5486400"/>
            <a:chOff x="0" y="685800"/>
            <a:chExt cx="2852928" cy="5486400"/>
          </a:xfrm>
        </p:grpSpPr>
        <p:pic>
          <p:nvPicPr>
            <p:cNvPr id="3" name="Picture 4" descr="https://education.ti.com/en/us/~/media/Images/TI%20Education/Global/Products/Scientific/product-30xa-feature-imag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85800"/>
              <a:ext cx="2852928" cy="548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ounded Rectangle 4"/>
            <p:cNvSpPr/>
            <p:nvPr/>
          </p:nvSpPr>
          <p:spPr>
            <a:xfrm>
              <a:off x="744855" y="3901440"/>
              <a:ext cx="457200" cy="320040"/>
            </a:xfrm>
            <a:prstGeom prst="roundRect">
              <a:avLst/>
            </a:prstGeom>
            <a:noFill/>
            <a:ln w="762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852928" y="1371600"/>
            <a:ext cx="3124200" cy="5486400"/>
            <a:chOff x="2852928" y="685800"/>
            <a:chExt cx="3124200" cy="5486400"/>
          </a:xfrm>
        </p:grpSpPr>
        <p:pic>
          <p:nvPicPr>
            <p:cNvPr id="2053" name="Picture 5" descr="http://ecx.images-amazon.com/images/I/61tigfyzXmL._SL1000_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54" r="21702"/>
            <a:stretch/>
          </p:blipFill>
          <p:spPr bwMode="auto">
            <a:xfrm>
              <a:off x="2852928" y="685800"/>
              <a:ext cx="3124200" cy="548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ounded Rectangle 9"/>
            <p:cNvSpPr/>
            <p:nvPr/>
          </p:nvSpPr>
          <p:spPr>
            <a:xfrm>
              <a:off x="3244215" y="2796540"/>
              <a:ext cx="457200" cy="320040"/>
            </a:xfrm>
            <a:prstGeom prst="roundRect">
              <a:avLst/>
            </a:prstGeom>
            <a:noFill/>
            <a:ln w="762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716655" y="4015740"/>
              <a:ext cx="457200" cy="402336"/>
            </a:xfrm>
            <a:prstGeom prst="roundRect">
              <a:avLst/>
            </a:prstGeom>
            <a:noFill/>
            <a:ln w="762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067425" y="645695"/>
            <a:ext cx="3076575" cy="6212305"/>
            <a:chOff x="6067425" y="381000"/>
            <a:chExt cx="3076575" cy="6212305"/>
          </a:xfrm>
        </p:grpSpPr>
        <p:pic>
          <p:nvPicPr>
            <p:cNvPr id="2055" name="Picture 7" descr="http://educational-electronics.com/images/products/detail/ti84plusse_hi.1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9" r="4826" b="4086"/>
            <a:stretch/>
          </p:blipFill>
          <p:spPr bwMode="auto">
            <a:xfrm>
              <a:off x="6067425" y="381000"/>
              <a:ext cx="3076575" cy="6212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ounded Rectangle 11"/>
            <p:cNvSpPr/>
            <p:nvPr/>
          </p:nvSpPr>
          <p:spPr>
            <a:xfrm>
              <a:off x="6962775" y="4125468"/>
              <a:ext cx="457200" cy="402336"/>
            </a:xfrm>
            <a:prstGeom prst="roundRect">
              <a:avLst/>
            </a:prstGeom>
            <a:noFill/>
            <a:ln w="762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543675" y="2941320"/>
              <a:ext cx="457200" cy="320040"/>
            </a:xfrm>
            <a:prstGeom prst="roundRect">
              <a:avLst/>
            </a:prstGeom>
            <a:noFill/>
            <a:ln w="762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-10622" y="0"/>
            <a:ext cx="6492240" cy="1371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Texas Instruments - </a:t>
            </a:r>
          </a:p>
          <a:p>
            <a:r>
              <a:rPr lang="en-US" sz="28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Use EE button.  It automatically links the 2 with 10</a:t>
            </a:r>
            <a:r>
              <a:rPr lang="en-US" sz="3600" b="1" baseline="30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-6</a:t>
            </a:r>
            <a:r>
              <a:rPr lang="en-US" sz="28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for all calculations</a:t>
            </a:r>
          </a:p>
        </p:txBody>
      </p:sp>
    </p:spTree>
    <p:extLst>
      <p:ext uri="{BB962C8B-B14F-4D97-AF65-F5344CB8AC3E}">
        <p14:creationId xmlns:p14="http://schemas.microsoft.com/office/powerpoint/2010/main" val="22768373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0889" y="0"/>
            <a:ext cx="9002222" cy="9541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All others use 10</a:t>
            </a:r>
            <a:r>
              <a:rPr lang="en-US" sz="3600" b="1" baseline="30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x</a:t>
            </a:r>
            <a:r>
              <a:rPr lang="en-US" sz="28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or 10</a:t>
            </a:r>
            <a:r>
              <a:rPr lang="en-US" sz="3600" baseline="30000" dirty="0">
                <a:latin typeface="Wingdings" panose="05000000000000000000" pitchFamily="2" charset="2"/>
              </a:rPr>
              <a:t>n</a:t>
            </a:r>
            <a:r>
              <a:rPr lang="en-US" sz="3600" b="1" baseline="30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button, or if  you want to use the caret (^) button on a Texas Instruments - </a:t>
            </a:r>
          </a:p>
          <a:p>
            <a:pPr algn="ctr"/>
            <a:r>
              <a:rPr lang="en-US" sz="28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Put parentheses around the entire number (2 x 10</a:t>
            </a:r>
            <a:r>
              <a:rPr lang="en-US" sz="3600" b="1" baseline="30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-6</a:t>
            </a:r>
            <a:r>
              <a:rPr lang="en-US" sz="28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)</a:t>
            </a:r>
            <a:endParaRPr lang="en-US" sz="3600" b="1" baseline="300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58840" y="1371600"/>
            <a:ext cx="3185160" cy="5486400"/>
            <a:chOff x="5958840" y="1371600"/>
            <a:chExt cx="3185160" cy="54864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01" r="20644"/>
            <a:stretch/>
          </p:blipFill>
          <p:spPr bwMode="auto">
            <a:xfrm>
              <a:off x="5958840" y="1371600"/>
              <a:ext cx="3185160" cy="548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ounded Rectangle 10"/>
            <p:cNvSpPr/>
            <p:nvPr/>
          </p:nvSpPr>
          <p:spPr>
            <a:xfrm>
              <a:off x="7105106" y="3897086"/>
              <a:ext cx="457200" cy="404947"/>
            </a:xfrm>
            <a:prstGeom prst="roundRect">
              <a:avLst/>
            </a:prstGeom>
            <a:noFill/>
            <a:ln w="762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835356" y="4711700"/>
              <a:ext cx="902244" cy="333283"/>
            </a:xfrm>
            <a:prstGeom prst="roundRect">
              <a:avLst/>
            </a:prstGeom>
            <a:noFill/>
            <a:ln w="762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101340" y="1371600"/>
            <a:ext cx="2941320" cy="5486400"/>
            <a:chOff x="3101340" y="1371600"/>
            <a:chExt cx="2941320" cy="5486400"/>
          </a:xfrm>
        </p:grpSpPr>
        <p:pic>
          <p:nvPicPr>
            <p:cNvPr id="2050" name="Picture 2" descr="http://www.schoolmart.com/images/products/detail/fx55plu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33" r="21946"/>
            <a:stretch/>
          </p:blipFill>
          <p:spPr bwMode="auto">
            <a:xfrm>
              <a:off x="3101340" y="1371600"/>
              <a:ext cx="2941320" cy="548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ounded Rectangle 9"/>
            <p:cNvSpPr/>
            <p:nvPr/>
          </p:nvSpPr>
          <p:spPr>
            <a:xfrm>
              <a:off x="5220789" y="4074522"/>
              <a:ext cx="457200" cy="320040"/>
            </a:xfrm>
            <a:prstGeom prst="roundRect">
              <a:avLst/>
            </a:prstGeom>
            <a:noFill/>
            <a:ln w="762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177756" y="4058012"/>
              <a:ext cx="762544" cy="333283"/>
            </a:xfrm>
            <a:prstGeom prst="roundRect">
              <a:avLst/>
            </a:prstGeom>
            <a:noFill/>
            <a:ln w="762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0" y="1371600"/>
            <a:ext cx="3246120" cy="5486400"/>
            <a:chOff x="0" y="1371600"/>
            <a:chExt cx="3246120" cy="5486400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1371600"/>
              <a:ext cx="3246120" cy="5486400"/>
              <a:chOff x="0" y="1371600"/>
              <a:chExt cx="3246120" cy="5486400"/>
            </a:xfrm>
          </p:grpSpPr>
          <p:pic>
            <p:nvPicPr>
              <p:cNvPr id="4" name="Picture 5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277" r="20556"/>
              <a:stretch/>
            </p:blipFill>
            <p:spPr bwMode="auto">
              <a:xfrm>
                <a:off x="0" y="1371600"/>
                <a:ext cx="3246120" cy="5486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Rounded Rectangle 8"/>
              <p:cNvSpPr/>
              <p:nvPr/>
            </p:nvSpPr>
            <p:spPr>
              <a:xfrm>
                <a:off x="1623060" y="3347357"/>
                <a:ext cx="457200" cy="455023"/>
              </a:xfrm>
              <a:prstGeom prst="roundRect">
                <a:avLst/>
              </a:prstGeom>
              <a:noFill/>
              <a:ln w="76200"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ounded Rectangle 16"/>
            <p:cNvSpPr/>
            <p:nvPr/>
          </p:nvSpPr>
          <p:spPr>
            <a:xfrm>
              <a:off x="1178016" y="4263025"/>
              <a:ext cx="902244" cy="333283"/>
            </a:xfrm>
            <a:prstGeom prst="roundRect">
              <a:avLst/>
            </a:prstGeom>
            <a:noFill/>
            <a:ln w="762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0813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Check for Understanding 7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0623884"/>
              </p:ext>
            </p:extLst>
          </p:nvPr>
        </p:nvGraphicFramePr>
        <p:xfrm>
          <a:off x="182880" y="1296988"/>
          <a:ext cx="8778240" cy="5029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389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Equation</a:t>
                      </a: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Correct</a:t>
                      </a: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Incorrect</a:t>
                      </a: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2.33 x 10</a:t>
                      </a:r>
                      <a:r>
                        <a:rPr lang="en-US" sz="3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÷</a:t>
                      </a:r>
                      <a:r>
                        <a:rPr lang="en-US" sz="2400" b="1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9.7 x 10</a:t>
                      </a:r>
                      <a:r>
                        <a:rPr lang="en-US" sz="3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</a:t>
                      </a:r>
                      <a:endParaRPr lang="en-US" sz="18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7.01 x 10</a:t>
                      </a:r>
                      <a:r>
                        <a:rPr lang="en-US" sz="3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÷</a:t>
                      </a:r>
                      <a:r>
                        <a:rPr lang="en-US" sz="2400" b="1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6.17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 10</a:t>
                      </a:r>
                      <a:r>
                        <a:rPr lang="en-US" sz="3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</a:t>
                      </a:r>
                      <a:endParaRPr lang="en-US" sz="18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6.02 x 10</a:t>
                      </a:r>
                      <a:r>
                        <a:rPr lang="en-US" sz="3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÷</a:t>
                      </a:r>
                      <a:r>
                        <a:rPr lang="en-US" sz="2400" b="1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6.02 x 10</a:t>
                      </a:r>
                      <a:r>
                        <a:rPr lang="en-US" sz="3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</a:t>
                      </a:r>
                      <a:endParaRPr lang="en-US" sz="18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 x 10</a:t>
                      </a:r>
                      <a:r>
                        <a:rPr lang="en-US" sz="3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÷</a:t>
                      </a:r>
                      <a:r>
                        <a:rPr lang="en-US" sz="2400" b="1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x 10</a:t>
                      </a:r>
                      <a:r>
                        <a:rPr lang="en-US" sz="3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</a:t>
                      </a:r>
                      <a:endParaRPr lang="en-US" sz="18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73705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Check for Understanding 7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6082622"/>
              </p:ext>
            </p:extLst>
          </p:nvPr>
        </p:nvGraphicFramePr>
        <p:xfrm>
          <a:off x="182880" y="1296988"/>
          <a:ext cx="8778240" cy="5029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389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Equation</a:t>
                      </a: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Correct</a:t>
                      </a: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Incorrect</a:t>
                      </a: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2.33 x 10</a:t>
                      </a:r>
                      <a:r>
                        <a:rPr lang="en-US" sz="3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÷</a:t>
                      </a:r>
                      <a:r>
                        <a:rPr lang="en-US" sz="2400" b="1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9.7 x 10</a:t>
                      </a:r>
                      <a:r>
                        <a:rPr lang="en-US" sz="3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</a:t>
                      </a:r>
                      <a:endParaRPr lang="en-US" sz="18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 x 10</a:t>
                      </a:r>
                      <a:r>
                        <a:rPr lang="en-US" sz="3200" b="1" baseline="30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 x 10</a:t>
                      </a:r>
                      <a:r>
                        <a:rPr lang="en-US" sz="3200" b="1" baseline="30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7.01 x 10</a:t>
                      </a:r>
                      <a:r>
                        <a:rPr lang="en-US" sz="3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÷</a:t>
                      </a:r>
                      <a:r>
                        <a:rPr lang="en-US" sz="2400" b="1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6.17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 10</a:t>
                      </a:r>
                      <a:r>
                        <a:rPr lang="en-US" sz="3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</a:t>
                      </a:r>
                      <a:endParaRPr lang="en-US" sz="18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6.02 x 10</a:t>
                      </a:r>
                      <a:r>
                        <a:rPr lang="en-US" sz="3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÷</a:t>
                      </a:r>
                      <a:r>
                        <a:rPr lang="en-US" sz="2400" b="1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6.02 x 10</a:t>
                      </a:r>
                      <a:r>
                        <a:rPr lang="en-US" sz="3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</a:t>
                      </a:r>
                      <a:endParaRPr lang="en-US" sz="18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 x 10</a:t>
                      </a:r>
                      <a:r>
                        <a:rPr lang="en-US" sz="3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÷</a:t>
                      </a:r>
                      <a:r>
                        <a:rPr lang="en-US" sz="2400" b="1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x 10</a:t>
                      </a:r>
                      <a:r>
                        <a:rPr lang="en-US" sz="3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</a:t>
                      </a:r>
                      <a:endParaRPr lang="en-US" sz="18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72371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Check for Understanding 7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8163610"/>
              </p:ext>
            </p:extLst>
          </p:nvPr>
        </p:nvGraphicFramePr>
        <p:xfrm>
          <a:off x="182880" y="1296988"/>
          <a:ext cx="8778240" cy="5029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389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Equation</a:t>
                      </a: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Correct</a:t>
                      </a: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Incorrect</a:t>
                      </a: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2.33 x 10</a:t>
                      </a:r>
                      <a:r>
                        <a:rPr lang="en-US" sz="3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÷</a:t>
                      </a:r>
                      <a:r>
                        <a:rPr lang="en-US" sz="2400" b="1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9.7 x 10</a:t>
                      </a:r>
                      <a:r>
                        <a:rPr lang="en-US" sz="3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</a:t>
                      </a:r>
                      <a:endParaRPr lang="en-US" sz="18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 x 10</a:t>
                      </a:r>
                      <a:r>
                        <a:rPr lang="en-US" sz="3200" b="1" baseline="30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 x 10</a:t>
                      </a:r>
                      <a:r>
                        <a:rPr lang="en-US" sz="3200" b="1" baseline="30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7.01 x 10</a:t>
                      </a:r>
                      <a:r>
                        <a:rPr lang="en-US" sz="3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÷</a:t>
                      </a:r>
                      <a:r>
                        <a:rPr lang="en-US" sz="2400" b="1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6.17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 10</a:t>
                      </a:r>
                      <a:r>
                        <a:rPr lang="en-US" sz="3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</a:t>
                      </a:r>
                      <a:endParaRPr lang="en-US" sz="18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1.14 x 10</a:t>
                      </a:r>
                      <a:r>
                        <a:rPr lang="en-US" sz="3200" b="1" baseline="30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1.14 x 10</a:t>
                      </a:r>
                      <a:r>
                        <a:rPr lang="en-US" sz="3200" b="1" baseline="30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6.02 x 10</a:t>
                      </a:r>
                      <a:r>
                        <a:rPr lang="en-US" sz="3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÷</a:t>
                      </a:r>
                      <a:r>
                        <a:rPr lang="en-US" sz="2400" b="1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6.02 x 10</a:t>
                      </a:r>
                      <a:r>
                        <a:rPr lang="en-US" sz="3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</a:t>
                      </a:r>
                      <a:endParaRPr lang="en-US" sz="18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 x 10</a:t>
                      </a:r>
                      <a:r>
                        <a:rPr lang="en-US" sz="3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÷</a:t>
                      </a:r>
                      <a:r>
                        <a:rPr lang="en-US" sz="2400" b="1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x 10</a:t>
                      </a:r>
                      <a:r>
                        <a:rPr lang="en-US" sz="3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</a:t>
                      </a:r>
                      <a:endParaRPr lang="en-US" sz="18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72371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Check for Understanding 7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9458505"/>
              </p:ext>
            </p:extLst>
          </p:nvPr>
        </p:nvGraphicFramePr>
        <p:xfrm>
          <a:off x="182880" y="1296988"/>
          <a:ext cx="8778240" cy="5029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389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Equation</a:t>
                      </a: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Correct</a:t>
                      </a: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Incorrect</a:t>
                      </a: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2.33 x 10</a:t>
                      </a:r>
                      <a:r>
                        <a:rPr lang="en-US" sz="3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÷</a:t>
                      </a:r>
                      <a:r>
                        <a:rPr lang="en-US" sz="2400" b="1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9.7 x 10</a:t>
                      </a:r>
                      <a:r>
                        <a:rPr lang="en-US" sz="3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</a:t>
                      </a:r>
                      <a:endParaRPr lang="en-US" sz="18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 x 10</a:t>
                      </a:r>
                      <a:r>
                        <a:rPr lang="en-US" sz="3200" b="1" baseline="30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 x 10</a:t>
                      </a:r>
                      <a:r>
                        <a:rPr lang="en-US" sz="3200" b="1" baseline="30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7.01 x 10</a:t>
                      </a:r>
                      <a:r>
                        <a:rPr lang="en-US" sz="3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÷</a:t>
                      </a:r>
                      <a:r>
                        <a:rPr lang="en-US" sz="2400" b="1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6.17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 10</a:t>
                      </a:r>
                      <a:r>
                        <a:rPr lang="en-US" sz="3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</a:t>
                      </a:r>
                      <a:endParaRPr lang="en-US" sz="18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1.14 x 10</a:t>
                      </a:r>
                      <a:r>
                        <a:rPr lang="en-US" sz="3200" b="1" baseline="30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1.14 x 10</a:t>
                      </a:r>
                      <a:r>
                        <a:rPr lang="en-US" sz="3200" b="1" baseline="30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6.02 x 10</a:t>
                      </a:r>
                      <a:r>
                        <a:rPr lang="en-US" sz="3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÷</a:t>
                      </a:r>
                      <a:r>
                        <a:rPr lang="en-US" sz="2400" b="1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6.02 x 10</a:t>
                      </a:r>
                      <a:r>
                        <a:rPr lang="en-US" sz="3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</a:t>
                      </a:r>
                      <a:endParaRPr lang="en-US" sz="18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 x 10</a:t>
                      </a:r>
                      <a:r>
                        <a:rPr lang="en-US" sz="3200" b="1" baseline="30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 x 10</a:t>
                      </a:r>
                      <a:r>
                        <a:rPr lang="en-US" sz="3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÷</a:t>
                      </a:r>
                      <a:r>
                        <a:rPr lang="en-US" sz="2400" b="1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x 10</a:t>
                      </a:r>
                      <a:r>
                        <a:rPr lang="en-US" sz="3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</a:t>
                      </a:r>
                      <a:endParaRPr lang="en-US" sz="18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72371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Check for Understanding 7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9988676"/>
              </p:ext>
            </p:extLst>
          </p:nvPr>
        </p:nvGraphicFramePr>
        <p:xfrm>
          <a:off x="182880" y="1296988"/>
          <a:ext cx="8778240" cy="5029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389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Equation</a:t>
                      </a: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Correct</a:t>
                      </a: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Incorrect</a:t>
                      </a: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2.33 x 10</a:t>
                      </a:r>
                      <a:r>
                        <a:rPr lang="en-US" sz="3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÷</a:t>
                      </a:r>
                      <a:r>
                        <a:rPr lang="en-US" sz="2400" b="1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9.7 x 10</a:t>
                      </a:r>
                      <a:r>
                        <a:rPr lang="en-US" sz="3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</a:t>
                      </a:r>
                      <a:endParaRPr lang="en-US" sz="18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 x 10</a:t>
                      </a:r>
                      <a:r>
                        <a:rPr lang="en-US" sz="3200" b="1" baseline="30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 x 10</a:t>
                      </a:r>
                      <a:r>
                        <a:rPr lang="en-US" sz="3200" b="1" baseline="30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7.01 x 10</a:t>
                      </a:r>
                      <a:r>
                        <a:rPr lang="en-US" sz="3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÷</a:t>
                      </a:r>
                      <a:r>
                        <a:rPr lang="en-US" sz="2400" b="1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6.17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 10</a:t>
                      </a:r>
                      <a:r>
                        <a:rPr lang="en-US" sz="3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</a:t>
                      </a:r>
                      <a:endParaRPr lang="en-US" sz="18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1.14 x 10</a:t>
                      </a:r>
                      <a:r>
                        <a:rPr lang="en-US" sz="3200" b="1" baseline="30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1.14 x 10</a:t>
                      </a:r>
                      <a:r>
                        <a:rPr lang="en-US" sz="3200" b="1" baseline="30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6.02 x 10</a:t>
                      </a:r>
                      <a:r>
                        <a:rPr lang="en-US" sz="3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÷</a:t>
                      </a:r>
                      <a:r>
                        <a:rPr lang="en-US" sz="2400" b="1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6.02 x 10</a:t>
                      </a:r>
                      <a:r>
                        <a:rPr lang="en-US" sz="3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</a:t>
                      </a:r>
                      <a:endParaRPr lang="en-US" sz="18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 x 10</a:t>
                      </a:r>
                      <a:r>
                        <a:rPr lang="en-US" sz="3200" b="1" baseline="30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 x 10</a:t>
                      </a:r>
                      <a:r>
                        <a:rPr lang="en-US" sz="3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÷</a:t>
                      </a:r>
                      <a:r>
                        <a:rPr lang="en-US" sz="2400" b="1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x 10</a:t>
                      </a:r>
                      <a:r>
                        <a:rPr lang="en-US" sz="3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</a:t>
                      </a:r>
                      <a:endParaRPr lang="en-US" sz="18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 x 10</a:t>
                      </a:r>
                      <a:r>
                        <a:rPr lang="en-US" sz="3200" b="1" baseline="30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 x 10</a:t>
                      </a:r>
                      <a:r>
                        <a:rPr lang="en-US" sz="3200" b="1" baseline="30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72371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/>
              <a:t>Backup Slides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8606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5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Hope Diamond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8041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 w="28575">
            <a:solidFill>
              <a:srgbClr val="C00000"/>
            </a:solidFill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Test #1 - The Scientific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1236" y="1296988"/>
            <a:ext cx="4901529" cy="5129212"/>
          </a:xfrm>
        </p:spPr>
        <p:txBody>
          <a:bodyPr/>
          <a:lstStyle/>
          <a:p>
            <a:r>
              <a:rPr lang="en-US" dirty="0"/>
              <a:t>30 Questions</a:t>
            </a:r>
          </a:p>
          <a:p>
            <a:pPr lvl="1"/>
            <a:r>
              <a:rPr lang="en-US" sz="2800" dirty="0"/>
              <a:t>21 multiple choice</a:t>
            </a:r>
          </a:p>
          <a:p>
            <a:pPr lvl="1"/>
            <a:r>
              <a:rPr lang="en-US" sz="2800" dirty="0"/>
              <a:t>9 open response</a:t>
            </a:r>
          </a:p>
          <a:p>
            <a:r>
              <a:rPr lang="en-US" dirty="0"/>
              <a:t>Test will be given after:</a:t>
            </a:r>
          </a:p>
          <a:p>
            <a:pPr lvl="1"/>
            <a:r>
              <a:rPr lang="en-US" sz="2800" dirty="0"/>
              <a:t>Scientific Notation</a:t>
            </a:r>
          </a:p>
          <a:p>
            <a:pPr lvl="1"/>
            <a:r>
              <a:rPr lang="en-US" sz="2800" dirty="0"/>
              <a:t>Review Day (Cold Call)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138160" y="1417479"/>
            <a:ext cx="1005840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rgbClr val="FF0000"/>
                </a:solidFill>
                <a:latin typeface="Arial" charset="0"/>
              </a:rPr>
              <a:t>Write this in your notes</a:t>
            </a:r>
          </a:p>
        </p:txBody>
      </p:sp>
    </p:spTree>
    <p:extLst>
      <p:ext uri="{BB962C8B-B14F-4D97-AF65-F5344CB8AC3E}">
        <p14:creationId xmlns:p14="http://schemas.microsoft.com/office/powerpoint/2010/main" val="263504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FF"/>
          </a:solidFill>
          <a:ln w="28575">
            <a:solidFill>
              <a:srgbClr val="9900CC"/>
            </a:solidFill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STUDY FOR UNIT TESTS</a:t>
            </a:r>
            <a:r>
              <a:rPr lang="en-US" i="1" dirty="0">
                <a:solidFill>
                  <a:schemeClr val="bg1"/>
                </a:solidFill>
              </a:rPr>
              <a:t>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082" y="1296988"/>
            <a:ext cx="8351837" cy="5129212"/>
          </a:xfrm>
        </p:spPr>
        <p:txBody>
          <a:bodyPr/>
          <a:lstStyle/>
          <a:p>
            <a:r>
              <a:rPr lang="en-US" dirty="0"/>
              <a:t>Unit Tests are comprehensive &amp; difficult</a:t>
            </a:r>
          </a:p>
          <a:p>
            <a:pPr lvl="1"/>
            <a:r>
              <a:rPr lang="en-US" dirty="0"/>
              <a:t>You will be tested on </a:t>
            </a:r>
            <a:r>
              <a:rPr lang="en-US" u="sng" dirty="0"/>
              <a:t>everything</a:t>
            </a:r>
            <a:r>
              <a:rPr lang="en-US" dirty="0"/>
              <a:t> we’ve learned</a:t>
            </a:r>
          </a:p>
          <a:p>
            <a:r>
              <a:rPr lang="en-US" dirty="0"/>
              <a:t>Our in-class review (Cold Call) helps but is not enough by itself</a:t>
            </a:r>
          </a:p>
          <a:p>
            <a:pPr lvl="1"/>
            <a:r>
              <a:rPr lang="en-US" dirty="0"/>
              <a:t>It’s actually best if you study before Cold Call</a:t>
            </a:r>
          </a:p>
          <a:p>
            <a:r>
              <a:rPr lang="en-US" dirty="0"/>
              <a:t>Your grade will largely depend on your performance on unit tests</a:t>
            </a:r>
          </a:p>
          <a:p>
            <a:pPr lvl="1"/>
            <a:r>
              <a:rPr lang="en-US" dirty="0"/>
              <a:t>Remember you need a 93 to get out of the final</a:t>
            </a:r>
          </a:p>
          <a:p>
            <a:r>
              <a:rPr lang="en-US" dirty="0"/>
              <a:t>High scores on Unit Tests earn a place on the Wall of Fame</a:t>
            </a:r>
          </a:p>
        </p:txBody>
      </p:sp>
    </p:spTree>
    <p:extLst>
      <p:ext uri="{BB962C8B-B14F-4D97-AF65-F5344CB8AC3E}">
        <p14:creationId xmlns:p14="http://schemas.microsoft.com/office/powerpoint/2010/main" val="412798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9322" y="274638"/>
            <a:ext cx="4352116" cy="731837"/>
          </a:xfrm>
        </p:spPr>
        <p:txBody>
          <a:bodyPr/>
          <a:lstStyle/>
          <a:p>
            <a:r>
              <a:rPr lang="en-US" dirty="0"/>
              <a:t>Wall of Fame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638" cy="3429479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681" y="1714260"/>
            <a:ext cx="4572638" cy="3429479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362" y="3428521"/>
            <a:ext cx="4572638" cy="3429479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7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0E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/>
        </p:nvPicPr>
        <p:blipFill rotWithShape="1">
          <a:blip r:embed="rId2"/>
          <a:srcRect l="21326" t="12177" r="23266" b="1634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8065" y="3091073"/>
            <a:ext cx="3736294" cy="1508919"/>
          </a:xfrm>
        </p:spPr>
        <p:txBody>
          <a:bodyPr/>
          <a:lstStyle/>
          <a:p>
            <a:r>
              <a:rPr lang="en-US" sz="3600" i="1" dirty="0">
                <a:solidFill>
                  <a:srgbClr val="FF0000"/>
                </a:solidFill>
              </a:rPr>
              <a:t>Website has </a:t>
            </a:r>
            <a:br>
              <a:rPr lang="en-US" sz="3600" i="1" dirty="0">
                <a:solidFill>
                  <a:srgbClr val="FF0000"/>
                </a:solidFill>
              </a:rPr>
            </a:br>
            <a:r>
              <a:rPr lang="en-US" sz="3600" i="1" dirty="0">
                <a:solidFill>
                  <a:srgbClr val="FF0000"/>
                </a:solidFill>
              </a:rPr>
              <a:t>Updated Slides</a:t>
            </a:r>
          </a:p>
        </p:txBody>
      </p:sp>
    </p:spTree>
    <p:extLst>
      <p:ext uri="{BB962C8B-B14F-4D97-AF65-F5344CB8AC3E}">
        <p14:creationId xmlns:p14="http://schemas.microsoft.com/office/powerpoint/2010/main" val="257194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0E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 rotWithShape="1">
          <a:blip r:embed="rId2"/>
          <a:srcRect l="24899" t="12177" r="25714" b="1181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1151716"/>
            <a:ext cx="8778875" cy="731837"/>
          </a:xfrm>
        </p:spPr>
        <p:txBody>
          <a:bodyPr/>
          <a:lstStyle/>
          <a:p>
            <a:r>
              <a:rPr lang="en-US" sz="3600" i="1" dirty="0">
                <a:solidFill>
                  <a:srgbClr val="FF0000"/>
                </a:solidFill>
              </a:rPr>
              <a:t>Website also has Class Photos</a:t>
            </a:r>
          </a:p>
        </p:txBody>
      </p:sp>
    </p:spTree>
    <p:extLst>
      <p:ext uri="{BB962C8B-B14F-4D97-AF65-F5344CB8AC3E}">
        <p14:creationId xmlns:p14="http://schemas.microsoft.com/office/powerpoint/2010/main" val="104649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00FF"/>
          </a:solidFill>
          <a:ln>
            <a:solidFill>
              <a:srgbClr val="00B0F0"/>
            </a:solidFill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Penny Density 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166" y="1296988"/>
            <a:ext cx="7569669" cy="5129212"/>
          </a:xfrm>
        </p:spPr>
        <p:txBody>
          <a:bodyPr/>
          <a:lstStyle/>
          <a:p>
            <a:r>
              <a:rPr lang="en-US" dirty="0"/>
              <a:t>When: as soon as Test #1 is complete</a:t>
            </a:r>
          </a:p>
          <a:p>
            <a:r>
              <a:rPr lang="en-US" dirty="0"/>
              <a:t>We will review the theory first</a:t>
            </a:r>
          </a:p>
          <a:p>
            <a:r>
              <a:rPr lang="en-US" dirty="0"/>
              <a:t>Lab Reports due on Friday, October 26</a:t>
            </a:r>
          </a:p>
          <a:p>
            <a:pPr lvl="1"/>
            <a:r>
              <a:rPr lang="en-US" dirty="0"/>
              <a:t>Will count as 2</a:t>
            </a:r>
            <a:r>
              <a:rPr lang="en-US" baseline="30000" dirty="0"/>
              <a:t>nd</a:t>
            </a:r>
            <a:r>
              <a:rPr lang="en-US" dirty="0"/>
              <a:t> quarter grade</a:t>
            </a:r>
          </a:p>
          <a:p>
            <a:pPr lvl="1"/>
            <a:r>
              <a:rPr lang="en-US" dirty="0"/>
              <a:t>Don’t hand them in late!</a:t>
            </a:r>
          </a:p>
          <a:p>
            <a:r>
              <a:rPr lang="en-US" dirty="0"/>
              <a:t>Don’t waste time in lab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138160" y="272142"/>
            <a:ext cx="1005840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rgbClr val="FF0000"/>
                </a:solidFill>
                <a:latin typeface="Arial" charset="0"/>
              </a:rPr>
              <a:t>Write this in your notes</a:t>
            </a:r>
          </a:p>
        </p:txBody>
      </p:sp>
    </p:spTree>
    <p:extLst>
      <p:ext uri="{BB962C8B-B14F-4D97-AF65-F5344CB8AC3E}">
        <p14:creationId xmlns:p14="http://schemas.microsoft.com/office/powerpoint/2010/main" val="265204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8A3E"/>
          </a:solidFill>
          <a:ln w="38100">
            <a:solidFill>
              <a:srgbClr val="FFFF00"/>
            </a:solidFill>
          </a:ln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Early Enrollment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73423"/>
            <a:ext cx="4038600" cy="3699588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400" u="sng" dirty="0"/>
              <a:t>Technical Issues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dirty="0"/>
              <a:t>Nicole Belanger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dirty="0"/>
              <a:t>Ben </a:t>
            </a:r>
            <a:r>
              <a:rPr lang="en-US" sz="2400" dirty="0" err="1"/>
              <a:t>Fontes</a:t>
            </a:r>
            <a:endParaRPr lang="en-US" sz="2400" dirty="0"/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dirty="0"/>
              <a:t>Madison </a:t>
            </a:r>
            <a:r>
              <a:rPr lang="en-US" sz="2400" dirty="0" err="1"/>
              <a:t>Medbury</a:t>
            </a:r>
            <a:endParaRPr lang="en-US" sz="2400" dirty="0"/>
          </a:p>
          <a:p>
            <a:pPr marL="0" indent="0" algn="ctr">
              <a:spcBef>
                <a:spcPts val="600"/>
              </a:spcBef>
              <a:buNone/>
            </a:pPr>
            <a:endParaRPr lang="en-US" sz="2400" dirty="0"/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dirty="0"/>
              <a:t>Logan </a:t>
            </a:r>
            <a:r>
              <a:rPr lang="en-US" sz="2400" dirty="0" err="1"/>
              <a:t>Butkins</a:t>
            </a:r>
            <a:endParaRPr lang="en-US" sz="2400" dirty="0"/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dirty="0"/>
              <a:t>Madison Carney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dirty="0"/>
              <a:t>Cam Barry (?)</a:t>
            </a:r>
          </a:p>
          <a:p>
            <a:pPr marL="0" indent="0" algn="ctr">
              <a:spcBef>
                <a:spcPts val="600"/>
              </a:spcBef>
              <a:buNone/>
            </a:pP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73423"/>
            <a:ext cx="4038600" cy="3699588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400" u="sng" dirty="0"/>
              <a:t>No Response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dirty="0"/>
              <a:t>Kristen </a:t>
            </a:r>
            <a:r>
              <a:rPr lang="en-US" sz="2400" dirty="0" err="1"/>
              <a:t>DeMatteo</a:t>
            </a:r>
            <a:endParaRPr lang="en-US" sz="2400" dirty="0"/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dirty="0"/>
              <a:t>Luke Gentile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dirty="0"/>
              <a:t>Evan </a:t>
            </a:r>
            <a:r>
              <a:rPr lang="en-US" sz="2400" dirty="0" err="1"/>
              <a:t>Pendergast</a:t>
            </a:r>
            <a:endParaRPr lang="en-US" sz="2400" dirty="0"/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dirty="0"/>
              <a:t>Olivia Santilli</a:t>
            </a:r>
          </a:p>
          <a:p>
            <a:pPr marL="0" indent="0" algn="ctr">
              <a:spcBef>
                <a:spcPts val="600"/>
              </a:spcBef>
              <a:buNone/>
            </a:pPr>
            <a:endParaRPr lang="en-US" sz="2400" dirty="0"/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dirty="0"/>
              <a:t>Alysha </a:t>
            </a:r>
            <a:r>
              <a:rPr lang="en-US" sz="2400" dirty="0" err="1"/>
              <a:t>Agrela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408844" y="1202650"/>
            <a:ext cx="4326313" cy="52322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Incomplete Applications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0226" y="6036901"/>
            <a:ext cx="710354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none" lIns="182880" rIns="182880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This is a hard deadline – don’t miss it!</a:t>
            </a:r>
          </a:p>
        </p:txBody>
      </p:sp>
    </p:spTree>
    <p:extLst>
      <p:ext uri="{BB962C8B-B14F-4D97-AF65-F5344CB8AC3E}">
        <p14:creationId xmlns:p14="http://schemas.microsoft.com/office/powerpoint/2010/main" val="3471892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71211" y="3051143"/>
            <a:ext cx="7401578" cy="3806857"/>
          </a:xfrm>
        </p:spPr>
        <p:txBody>
          <a:bodyPr/>
          <a:lstStyle/>
          <a:p>
            <a:r>
              <a:rPr lang="en-US" dirty="0"/>
              <a:t>Contains lots of carbon atoms</a:t>
            </a:r>
          </a:p>
          <a:p>
            <a:pPr lvl="1"/>
            <a:r>
              <a:rPr lang="en-US" sz="2800" dirty="0"/>
              <a:t>460,000,000,000,000,000,000,000 atoms</a:t>
            </a:r>
          </a:p>
          <a:p>
            <a:r>
              <a:rPr lang="en-US" dirty="0"/>
              <a:t>Each atom has very little mass</a:t>
            </a:r>
          </a:p>
          <a:p>
            <a:pPr lvl="1"/>
            <a:r>
              <a:rPr lang="en-US" sz="2800" dirty="0"/>
              <a:t>0.00000000000000000000002 grams</a:t>
            </a:r>
          </a:p>
          <a:p>
            <a:r>
              <a:rPr lang="en-US" dirty="0"/>
              <a:t>When numbers are really big or really small, it is easier to express them in terms of </a:t>
            </a:r>
            <a:r>
              <a:rPr lang="en-US" b="1" u="sng" dirty="0">
                <a:solidFill>
                  <a:srgbClr val="FF0000"/>
                </a:solidFill>
              </a:rPr>
              <a:t>scientific notation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4504"/>
          <a:stretch/>
        </p:blipFill>
        <p:spPr>
          <a:xfrm>
            <a:off x="2097656" y="1"/>
            <a:ext cx="4948689" cy="29018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4705E5-D1BC-4B36-9CFA-7BB267CE8E40}"/>
              </a:ext>
            </a:extLst>
          </p:cNvPr>
          <p:cNvSpPr txBox="1"/>
          <p:nvPr/>
        </p:nvSpPr>
        <p:spPr>
          <a:xfrm>
            <a:off x="7523404" y="2726330"/>
            <a:ext cx="13388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460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</a:rPr>
              <a:t>sextillion</a:t>
            </a:r>
          </a:p>
        </p:txBody>
      </p:sp>
    </p:spTree>
    <p:extLst>
      <p:ext uri="{BB962C8B-B14F-4D97-AF65-F5344CB8AC3E}">
        <p14:creationId xmlns:p14="http://schemas.microsoft.com/office/powerpoint/2010/main" val="411757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89A7D1B7-9D5D-4302-871F-3542F1CF9CF4}"/>
              </a:ext>
            </a:extLst>
          </p:cNvPr>
          <p:cNvSpPr txBox="1"/>
          <p:nvPr/>
        </p:nvSpPr>
        <p:spPr>
          <a:xfrm>
            <a:off x="3364808" y="3323061"/>
            <a:ext cx="753732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txBody>
          <a:bodyPr wrap="none" rtlCol="0">
            <a:noAutofit/>
          </a:bodyPr>
          <a:lstStyle/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9A65088-911D-47E2-A70B-FB16D2B990BC}"/>
              </a:ext>
            </a:extLst>
          </p:cNvPr>
          <p:cNvSpPr txBox="1"/>
          <p:nvPr/>
        </p:nvSpPr>
        <p:spPr>
          <a:xfrm>
            <a:off x="5012257" y="3081005"/>
            <a:ext cx="302327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00FF"/>
            </a:solidFill>
          </a:ln>
        </p:spPr>
        <p:txBody>
          <a:bodyPr wrap="none" lIns="45720" tIns="0" rIns="45720" bIns="0" rtlCol="0">
            <a:noAutofit/>
          </a:bodyPr>
          <a:lstStyle/>
          <a:p>
            <a:pPr algn="ctr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C4134F3-C9E8-4098-BB5F-75FD8B6A64CD}"/>
              </a:ext>
            </a:extLst>
          </p:cNvPr>
          <p:cNvSpPr txBox="1"/>
          <p:nvPr/>
        </p:nvSpPr>
        <p:spPr>
          <a:xfrm>
            <a:off x="5339877" y="3081005"/>
            <a:ext cx="292709" cy="430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none" lIns="45720" tIns="0" rIns="45720" bIns="0" rtlCol="0">
            <a:noAutofit/>
          </a:bodyPr>
          <a:lstStyle/>
          <a:p>
            <a:pPr algn="ctr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Scientific Notation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810449" y="1202179"/>
            <a:ext cx="5523102" cy="1196283"/>
            <a:chOff x="1965076" y="1002154"/>
            <a:chExt cx="5523102" cy="1196283"/>
          </a:xfrm>
        </p:grpSpPr>
        <p:sp>
          <p:nvSpPr>
            <p:cNvPr id="6" name="TextBox 5"/>
            <p:cNvSpPr txBox="1"/>
            <p:nvPr/>
          </p:nvSpPr>
          <p:spPr>
            <a:xfrm>
              <a:off x="1965076" y="1613662"/>
              <a:ext cx="2231701" cy="58477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coefficient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96777" y="1613662"/>
              <a:ext cx="12089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x  10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38928" y="1002154"/>
              <a:ext cx="1095172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exponent</a:t>
              </a:r>
            </a:p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sign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93006" y="1002154"/>
              <a:ext cx="1095172" cy="58477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exponent</a:t>
              </a:r>
            </a:p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number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3FAE916-CACE-4D85-9902-82EA17095832}"/>
              </a:ext>
            </a:extLst>
          </p:cNvPr>
          <p:cNvGrpSpPr/>
          <p:nvPr/>
        </p:nvGrpSpPr>
        <p:grpSpPr>
          <a:xfrm>
            <a:off x="3360184" y="4598751"/>
            <a:ext cx="3137874" cy="584775"/>
            <a:chOff x="784651" y="4649627"/>
            <a:chExt cx="3137874" cy="58477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65946DA-757F-4DAF-BBD9-AA5DB2375AB3}"/>
                </a:ext>
              </a:extLst>
            </p:cNvPr>
            <p:cNvSpPr txBox="1"/>
            <p:nvPr/>
          </p:nvSpPr>
          <p:spPr>
            <a:xfrm>
              <a:off x="784651" y="4649627"/>
              <a:ext cx="753732" cy="58477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4.3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DB842F6-6E63-4C39-9630-3B40317DF417}"/>
                </a:ext>
              </a:extLst>
            </p:cNvPr>
            <p:cNvSpPr txBox="1"/>
            <p:nvPr/>
          </p:nvSpPr>
          <p:spPr>
            <a:xfrm>
              <a:off x="1575408" y="4649627"/>
              <a:ext cx="23471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x 1,000,000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CDF538B-1606-47D1-A09D-1F28BBA320F2}"/>
              </a:ext>
            </a:extLst>
          </p:cNvPr>
          <p:cNvSpPr txBox="1"/>
          <p:nvPr/>
        </p:nvSpPr>
        <p:spPr>
          <a:xfrm>
            <a:off x="3569162" y="5870254"/>
            <a:ext cx="2005677" cy="58477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4,300,000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BE6555E-DA21-4CF4-8B2E-297703883F39}"/>
              </a:ext>
            </a:extLst>
          </p:cNvPr>
          <p:cNvGrpSpPr/>
          <p:nvPr/>
        </p:nvGrpSpPr>
        <p:grpSpPr>
          <a:xfrm>
            <a:off x="3360184" y="3085191"/>
            <a:ext cx="2267778" cy="826831"/>
            <a:chOff x="3360184" y="3085191"/>
            <a:chExt cx="2267778" cy="82683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70D7E43-B5EB-4D6D-BAA8-CC81D3366FE0}"/>
                </a:ext>
              </a:extLst>
            </p:cNvPr>
            <p:cNvSpPr txBox="1"/>
            <p:nvPr/>
          </p:nvSpPr>
          <p:spPr>
            <a:xfrm>
              <a:off x="3360184" y="3327247"/>
              <a:ext cx="753732" cy="58477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4.3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0474856-1BC6-438F-B347-1762801DAF3E}"/>
                </a:ext>
              </a:extLst>
            </p:cNvPr>
            <p:cNvSpPr txBox="1"/>
            <p:nvPr/>
          </p:nvSpPr>
          <p:spPr>
            <a:xfrm>
              <a:off x="4150941" y="3327247"/>
              <a:ext cx="98135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x 10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9EE1F9C-7211-4579-A553-39CFB48DCFDF}"/>
                </a:ext>
              </a:extLst>
            </p:cNvPr>
            <p:cNvSpPr txBox="1"/>
            <p:nvPr/>
          </p:nvSpPr>
          <p:spPr>
            <a:xfrm>
              <a:off x="5007633" y="3085191"/>
              <a:ext cx="302327" cy="43088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lIns="45720" tIns="0" rIns="45720" bIns="0" rtlCol="0">
              <a:spAutoFit/>
            </a:bodyPr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E8CE094-2756-4ECF-B0BC-AE4C37B1394A}"/>
                </a:ext>
              </a:extLst>
            </p:cNvPr>
            <p:cNvSpPr txBox="1"/>
            <p:nvPr/>
          </p:nvSpPr>
          <p:spPr>
            <a:xfrm>
              <a:off x="5335253" y="3085191"/>
              <a:ext cx="292709" cy="43088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lIns="45720" tIns="0" rIns="45720" bIns="0" rtlCol="0">
              <a:spAutoFit/>
            </a:bodyPr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446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Scientific Notation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8218714" y="0"/>
            <a:ext cx="925286" cy="73183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rgbClr val="FF0000"/>
                </a:solidFill>
                <a:latin typeface="+mn-lt"/>
              </a:rPr>
              <a:t>Write this in your notes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810449" y="1202179"/>
            <a:ext cx="5523102" cy="1196283"/>
            <a:chOff x="1965076" y="1002154"/>
            <a:chExt cx="5523102" cy="1196283"/>
          </a:xfrm>
        </p:grpSpPr>
        <p:sp>
          <p:nvSpPr>
            <p:cNvPr id="6" name="TextBox 5"/>
            <p:cNvSpPr txBox="1"/>
            <p:nvPr/>
          </p:nvSpPr>
          <p:spPr>
            <a:xfrm>
              <a:off x="1965076" y="1613662"/>
              <a:ext cx="2231701" cy="58477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coefficient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96777" y="1613662"/>
              <a:ext cx="12089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x  10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38928" y="1002154"/>
              <a:ext cx="1095172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exponent</a:t>
              </a:r>
            </a:p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sign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93006" y="1002154"/>
              <a:ext cx="1095172" cy="58477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exponent</a:t>
              </a:r>
            </a:p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number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3"/>
              <p:cNvSpPr>
                <a:spLocks noGrp="1"/>
              </p:cNvSpPr>
              <p:nvPr>
                <p:ph idx="1"/>
              </p:nvPr>
            </p:nvSpPr>
            <p:spPr>
              <a:xfrm>
                <a:off x="0" y="2695574"/>
                <a:ext cx="9144000" cy="392112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Breaks a number into two parts</a:t>
                </a:r>
              </a:p>
              <a:p>
                <a:r>
                  <a:rPr lang="en-US" dirty="0"/>
                  <a:t>The coefficient is a number ≥1 and &lt;10</a:t>
                </a:r>
              </a:p>
              <a:p>
                <a:pPr marL="917575">
                  <a:spcBef>
                    <a:spcPts val="300"/>
                  </a:spcBef>
                  <a:buFont typeface="Wingdings" panose="05000000000000000000" pitchFamily="2" charset="2"/>
                  <a:buChar char="§"/>
                </a:pPr>
                <a:r>
                  <a:rPr lang="en-US" sz="2800" i="1" dirty="0"/>
                  <a:t>It shows only significant figures</a:t>
                </a:r>
              </a:p>
              <a:p>
                <a:r>
                  <a:rPr lang="en-US" dirty="0"/>
                  <a:t>The exponent is the power to which 10 is raised</a:t>
                </a:r>
              </a:p>
              <a:p>
                <a:pPr marL="917575">
                  <a:buFont typeface="Wingdings" panose="05000000000000000000" pitchFamily="2" charset="2"/>
                  <a:buChar char="§"/>
                </a:pPr>
                <a:r>
                  <a:rPr lang="en-US" sz="2800" i="1" dirty="0"/>
                  <a:t>10</a:t>
                </a:r>
                <a:r>
                  <a:rPr lang="en-US" sz="3600" i="1" baseline="30000" dirty="0"/>
                  <a:t>5</a:t>
                </a:r>
                <a:r>
                  <a:rPr lang="en-US" sz="2800" i="1" dirty="0"/>
                  <a:t> = 10 x 10 x 10 x 10 x 10 = 100,000</a:t>
                </a:r>
              </a:p>
              <a:p>
                <a:pPr marL="917575">
                  <a:buFont typeface="Wingdings" panose="05000000000000000000" pitchFamily="2" charset="2"/>
                  <a:buChar char="§"/>
                </a:pPr>
                <a:r>
                  <a:rPr lang="en-US" sz="2800" i="1" dirty="0"/>
                  <a:t>10</a:t>
                </a:r>
                <a:r>
                  <a:rPr lang="en-US" sz="3600" i="1" baseline="30000" dirty="0"/>
                  <a:t>-5</a:t>
                </a:r>
                <a:r>
                  <a:rPr lang="en-US" sz="2800" i="1" dirty="0"/>
                  <a:t> =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i="1" dirty="0"/>
                  <a:t> x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i="1" dirty="0"/>
                  <a:t> x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i="1" dirty="0"/>
                  <a:t> x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i="1" dirty="0"/>
                  <a:t> x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i="1" dirty="0"/>
                  <a:t> =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10</m:t>
                        </m:r>
                        <m:r>
                          <a:rPr lang="en-US" sz="2800" b="0" i="1" smtClean="0">
                            <a:latin typeface="Cambria Math"/>
                          </a:rPr>
                          <m:t>0,000</m:t>
                        </m:r>
                      </m:den>
                    </m:f>
                  </m:oMath>
                </a14:m>
                <a:endParaRPr lang="en-US" sz="2800" i="1" dirty="0"/>
              </a:p>
              <a:p>
                <a:pPr marL="917575">
                  <a:buFont typeface="Wingdings" panose="05000000000000000000" pitchFamily="2" charset="2"/>
                  <a:buChar char="§"/>
                </a:pPr>
                <a:r>
                  <a:rPr lang="en-US" sz="2800" i="1" dirty="0"/>
                  <a:t>10</a:t>
                </a:r>
                <a:r>
                  <a:rPr lang="en-US" sz="3600" i="1" baseline="30000" dirty="0"/>
                  <a:t>0</a:t>
                </a:r>
                <a:r>
                  <a:rPr lang="en-US" sz="2800" i="1" dirty="0"/>
                  <a:t> = 1 </a:t>
                </a:r>
              </a:p>
            </p:txBody>
          </p:sp>
        </mc:Choice>
        <mc:Fallback xmlns="">
          <p:sp>
            <p:nvSpPr>
              <p:cNvPr id="14" name="Content Placehold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695574"/>
                <a:ext cx="9144000" cy="3921125"/>
              </a:xfrm>
              <a:blipFill>
                <a:blip r:embed="rId2"/>
                <a:stretch>
                  <a:fillRect l="-1533" t="-2022" r="-1200" b="-8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363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Must Be Able To: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372" y="1191995"/>
            <a:ext cx="6865256" cy="5148942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752600" y="2797629"/>
            <a:ext cx="5867400" cy="762000"/>
          </a:xfrm>
          <a:prstGeom prst="roundRect">
            <a:avLst>
              <a:gd name="adj" fmla="val 25238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73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8968</TotalTime>
  <Words>1749</Words>
  <Application>Microsoft Office PowerPoint</Application>
  <PresentationFormat>On-screen Show (4:3)</PresentationFormat>
  <Paragraphs>513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Arial</vt:lpstr>
      <vt:lpstr>Calibri</vt:lpstr>
      <vt:lpstr>Cambria Math</vt:lpstr>
      <vt:lpstr>Comic Sans MS</vt:lpstr>
      <vt:lpstr>Symbol</vt:lpstr>
      <vt:lpstr>Wingdings</vt:lpstr>
      <vt:lpstr>Office Theme</vt:lpstr>
      <vt:lpstr>Scientific Notation</vt:lpstr>
      <vt:lpstr>Scientific Notation</vt:lpstr>
      <vt:lpstr>The Scientific Method</vt:lpstr>
      <vt:lpstr>What is Scientific Notation</vt:lpstr>
      <vt:lpstr>The Hope Diamond</vt:lpstr>
      <vt:lpstr>PowerPoint Presentation</vt:lpstr>
      <vt:lpstr>Scientific Notation</vt:lpstr>
      <vt:lpstr>Scientific Notation</vt:lpstr>
      <vt:lpstr>You Must Be Able To:</vt:lpstr>
      <vt:lpstr>Standard into Scientific Notation</vt:lpstr>
      <vt:lpstr>Standard into Scientific Notation</vt:lpstr>
      <vt:lpstr>Check for Understanding 1</vt:lpstr>
      <vt:lpstr>Check for Understanding 2</vt:lpstr>
      <vt:lpstr>You Must Be Able To:</vt:lpstr>
      <vt:lpstr>Scientific into Standard Notation</vt:lpstr>
      <vt:lpstr>Scientific into Standard Notation</vt:lpstr>
      <vt:lpstr>Check for Understanding 3</vt:lpstr>
      <vt:lpstr>Check for Understanding 4</vt:lpstr>
      <vt:lpstr>Check for Understanding 5</vt:lpstr>
      <vt:lpstr>Check for Understanding 5</vt:lpstr>
      <vt:lpstr>Check for Understanding 5</vt:lpstr>
      <vt:lpstr>Check for Understanding 5</vt:lpstr>
      <vt:lpstr>Check for Understanding 5</vt:lpstr>
      <vt:lpstr>The Hope Diamond</vt:lpstr>
      <vt:lpstr>The Hope Diamond</vt:lpstr>
      <vt:lpstr>The Hope Diamond</vt:lpstr>
      <vt:lpstr>You Must Be Able To:</vt:lpstr>
      <vt:lpstr>Scientific Notation Computations</vt:lpstr>
      <vt:lpstr>PowerPoint Presentation</vt:lpstr>
      <vt:lpstr>Scientific Notation Computations</vt:lpstr>
      <vt:lpstr>PowerPoint Presentation</vt:lpstr>
      <vt:lpstr>Check for Understanding 6</vt:lpstr>
      <vt:lpstr>Check for Understanding 6</vt:lpstr>
      <vt:lpstr>Check for Understanding 6</vt:lpstr>
      <vt:lpstr>Check for Understanding 6</vt:lpstr>
      <vt:lpstr>Sig Fig Rules Apply</vt:lpstr>
      <vt:lpstr>Check for Understanding 6</vt:lpstr>
      <vt:lpstr>Check for Understanding 6</vt:lpstr>
      <vt:lpstr>Check for Understanding 6</vt:lpstr>
      <vt:lpstr>Common Calculator Error</vt:lpstr>
      <vt:lpstr>PowerPoint Presentation</vt:lpstr>
      <vt:lpstr>PowerPoint Presentation</vt:lpstr>
      <vt:lpstr>PowerPoint Presentation</vt:lpstr>
      <vt:lpstr>Check for Understanding 7</vt:lpstr>
      <vt:lpstr>Check for Understanding 7</vt:lpstr>
      <vt:lpstr>Check for Understanding 7</vt:lpstr>
      <vt:lpstr>Check for Understanding 7</vt:lpstr>
      <vt:lpstr>Check for Understanding 7</vt:lpstr>
      <vt:lpstr>Backup Slides</vt:lpstr>
      <vt:lpstr>Test #1 - The Scientific Method</vt:lpstr>
      <vt:lpstr>STUDY FOR UNIT TESTS!!!</vt:lpstr>
      <vt:lpstr>Wall of Fame</vt:lpstr>
      <vt:lpstr>Website has  Updated Slides</vt:lpstr>
      <vt:lpstr>Website also has Class Photos</vt:lpstr>
      <vt:lpstr>Penny Density Lab</vt:lpstr>
      <vt:lpstr>Early Enrollment Program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sundance235</dc:creator>
  <cp:lastModifiedBy>Peter McCarthy</cp:lastModifiedBy>
  <cp:revision>608</cp:revision>
  <cp:lastPrinted>2017-09-26T13:10:47Z</cp:lastPrinted>
  <dcterms:created xsi:type="dcterms:W3CDTF">2012-09-15T16:31:25Z</dcterms:created>
  <dcterms:modified xsi:type="dcterms:W3CDTF">2019-08-16T19:20:25Z</dcterms:modified>
</cp:coreProperties>
</file>