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641" r:id="rId2"/>
    <p:sldId id="642" r:id="rId3"/>
    <p:sldId id="758" r:id="rId4"/>
    <p:sldId id="757" r:id="rId5"/>
    <p:sldId id="590" r:id="rId6"/>
    <p:sldId id="684" r:id="rId7"/>
    <p:sldId id="664" r:id="rId8"/>
    <p:sldId id="734" r:id="rId9"/>
    <p:sldId id="665" r:id="rId10"/>
    <p:sldId id="736" r:id="rId11"/>
    <p:sldId id="725" r:id="rId12"/>
    <p:sldId id="726" r:id="rId13"/>
    <p:sldId id="727" r:id="rId14"/>
    <p:sldId id="729" r:id="rId15"/>
    <p:sldId id="730" r:id="rId16"/>
    <p:sldId id="731" r:id="rId17"/>
    <p:sldId id="739" r:id="rId18"/>
    <p:sldId id="666" r:id="rId19"/>
    <p:sldId id="743" r:id="rId20"/>
    <p:sldId id="747" r:id="rId21"/>
    <p:sldId id="751" r:id="rId22"/>
    <p:sldId id="752" r:id="rId23"/>
    <p:sldId id="754" r:id="rId24"/>
    <p:sldId id="753" r:id="rId25"/>
    <p:sldId id="755" r:id="rId26"/>
    <p:sldId id="756" r:id="rId27"/>
    <p:sldId id="688" r:id="rId28"/>
    <p:sldId id="686" r:id="rId29"/>
    <p:sldId id="667" r:id="rId30"/>
    <p:sldId id="740" r:id="rId31"/>
    <p:sldId id="640" r:id="rId32"/>
    <p:sldId id="632" r:id="rId33"/>
    <p:sldId id="759" r:id="rId34"/>
    <p:sldId id="633" r:id="rId35"/>
    <p:sldId id="634" r:id="rId36"/>
    <p:sldId id="635" r:id="rId37"/>
    <p:sldId id="668" r:id="rId38"/>
    <p:sldId id="689" r:id="rId39"/>
    <p:sldId id="690" r:id="rId40"/>
    <p:sldId id="742" r:id="rId41"/>
    <p:sldId id="741" r:id="rId42"/>
  </p:sldIdLst>
  <p:sldSz cx="9144000" cy="6858000" type="screen4x3"/>
  <p:notesSz cx="7026275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000FF"/>
    <a:srgbClr val="FF0000"/>
    <a:srgbClr val="008A3E"/>
    <a:srgbClr val="66FF33"/>
    <a:srgbClr val="FFFF99"/>
    <a:srgbClr val="006600"/>
    <a:srgbClr val="CC00CC"/>
    <a:srgbClr val="00E266"/>
    <a:srgbClr val="FF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95" autoAdjust="0"/>
    <p:restoredTop sz="99500" autoAdjust="0"/>
  </p:normalViewPr>
  <p:slideViewPr>
    <p:cSldViewPr snapToGrid="0">
      <p:cViewPr varScale="1">
        <p:scale>
          <a:sx n="83" d="100"/>
          <a:sy n="83" d="100"/>
        </p:scale>
        <p:origin x="965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5025" cy="464998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726" y="0"/>
            <a:ext cx="3045025" cy="464998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BE05EE-DD1D-468D-9A8F-5F65C199C307}" type="datetimeFigureOut">
              <a:rPr lang="en-US"/>
              <a:pPr>
                <a:defRPr/>
              </a:pPr>
              <a:t>8/16/2019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30" tIns="46665" rIns="93330" bIns="4666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33" y="4423640"/>
            <a:ext cx="5620410" cy="4189599"/>
          </a:xfrm>
          <a:prstGeom prst="rect">
            <a:avLst/>
          </a:prstGeom>
        </p:spPr>
        <p:txBody>
          <a:bodyPr vert="horz" lIns="93330" tIns="46665" rIns="93330" bIns="4666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738"/>
            <a:ext cx="3045025" cy="464998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726" y="8845738"/>
            <a:ext cx="3045025" cy="464998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A83C83-814F-4BD3-8FC2-6BA303FF7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42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2E4FBB-45CD-467F-BF58-C63AFB8CAC46}" type="datetimeFigureOut">
              <a:rPr lang="en-US"/>
              <a:pPr>
                <a:defRPr/>
              </a:pPr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45A5B0-7D4E-4458-A7EF-718A25E77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3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73F4479-F087-4AA8-8F35-3E89A0BDEC06}" type="datetimeFigureOut">
              <a:rPr lang="en-US"/>
              <a:pPr>
                <a:defRPr/>
              </a:pPr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0E1A9DF-8D08-4560-8F48-6BA8C3A08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5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630238" indent="-227013">
              <a:spcBef>
                <a:spcPts val="300"/>
              </a:spcBef>
              <a:defRPr sz="2400">
                <a:solidFill>
                  <a:schemeClr val="tx1"/>
                </a:solidFill>
              </a:defRPr>
            </a:lvl2pPr>
            <a:lvl3pPr marL="912813" indent="-222250">
              <a:spcBef>
                <a:spcPts val="0"/>
              </a:spcBef>
              <a:buFont typeface="Arial" pitchFamily="34" charset="0"/>
              <a:buChar char="»"/>
              <a:defRPr sz="2000" i="1">
                <a:solidFill>
                  <a:schemeClr val="tx1"/>
                </a:solidFill>
              </a:defRPr>
            </a:lvl3pPr>
            <a:lvl4pPr marL="1254125" indent="-234950" defTabSz="1087438">
              <a:spcBef>
                <a:spcPts val="0"/>
              </a:spcBef>
              <a:defRPr sz="1800">
                <a:solidFill>
                  <a:schemeClr val="tx1"/>
                </a:solidFill>
              </a:defRPr>
            </a:lvl4pPr>
            <a:lvl5pPr marL="1600200" indent="-220663">
              <a:spcBef>
                <a:spcPts val="0"/>
              </a:spcBef>
              <a:defRPr sz="1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743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961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41B675-0EC5-4F47-AD5B-9892A09ACA8D}" type="datetimeFigureOut">
              <a:rPr lang="en-US"/>
              <a:pPr>
                <a:defRPr/>
              </a:pPr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B0E890-5A7C-42FB-A2B4-4329902FA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3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6BF3143-AA04-4600-A179-AA5251F1F7D9}" type="datetimeFigureOut">
              <a:rPr lang="en-US"/>
              <a:pPr>
                <a:defRPr/>
              </a:pPr>
              <a:t>8/16/2019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A451D3-FD4E-4EFE-9E09-E5F8FBA3C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9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91CAFD-9E56-4E69-A90E-EDDFA35CC4F8}" type="datetimeFigureOut">
              <a:rPr lang="en-US"/>
              <a:pPr>
                <a:defRPr/>
              </a:pPr>
              <a:t>8/16/2019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B0A55A8-04F9-445F-B847-EA3256F1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8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0FF88D-3B31-4CEA-99D4-56D184CB3F06}" type="datetimeFigureOut">
              <a:rPr lang="en-US"/>
              <a:pPr>
                <a:defRPr/>
              </a:pPr>
              <a:t>8/16/2019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4CC2421-6F9F-4982-B3A3-300E40A20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2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A5AD909-40AB-4C6F-92C4-246A9BA1AADA}" type="datetimeFigureOut">
              <a:rPr lang="en-US"/>
              <a:pPr>
                <a:defRPr/>
              </a:pPr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8CE8E2-44E4-451A-97A9-48554F552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7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E82CA4-DFA5-4E7D-B29E-2FC7516F04DF}" type="datetimeFigureOut">
              <a:rPr lang="en-US"/>
              <a:pPr>
                <a:defRPr/>
              </a:pPr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88CDD5-9159-44B0-B69C-A5ECB95AA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3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2563" y="274638"/>
            <a:ext cx="87788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563" y="1296988"/>
            <a:ext cx="8778875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TextBox 6"/>
          <p:cNvSpPr txBox="1">
            <a:spLocks noChangeArrowheads="1"/>
          </p:cNvSpPr>
          <p:nvPr userDrawn="1"/>
        </p:nvSpPr>
        <p:spPr bwMode="auto">
          <a:xfrm>
            <a:off x="8458200" y="6596063"/>
            <a:ext cx="685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altLang="en-US" sz="1100">
                <a:latin typeface="Arial" charset="0"/>
              </a:rPr>
              <a:t>slide </a:t>
            </a:r>
            <a:fld id="{F23424E0-1781-4D89-9BBD-DB8FC2B2F9B9}" type="slidenum">
              <a:rPr lang="en-US" altLang="en-US" sz="1100" smtClean="0">
                <a:latin typeface="Arial" charset="0"/>
              </a:rPr>
              <a:pPr algn="r">
                <a:defRPr/>
              </a:pPr>
              <a:t>‹#›</a:t>
            </a:fld>
            <a:endParaRPr lang="en-US" altLang="en-US" sz="11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70C0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1825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400" i="1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573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002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sz="2000" i="1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charset="0"/>
              </a:rPr>
              <a:t>Do Now</a:t>
            </a:r>
            <a:endParaRPr lang="en-US" altLang="en-US" sz="3200" i="1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100" y="1296988"/>
            <a:ext cx="8037801" cy="51292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 her 17</a:t>
            </a:r>
            <a:r>
              <a:rPr lang="en-US" baseline="30000" dirty="0"/>
              <a:t>th</a:t>
            </a:r>
            <a:r>
              <a:rPr lang="en-US" dirty="0"/>
              <a:t> birthday, Jennifer's dad asked her how many seconds she had been alive. 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/>
              <a:t>Showing your calculations, determine how many seconds are in exactly 17 years</a:t>
            </a:r>
          </a:p>
        </p:txBody>
      </p:sp>
    </p:spTree>
    <p:extLst>
      <p:ext uri="{BB962C8B-B14F-4D97-AF65-F5344CB8AC3E}">
        <p14:creationId xmlns:p14="http://schemas.microsoft.com/office/powerpoint/2010/main" val="1690655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the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D8D99-57A0-4516-8B38-26F69C506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232" y="2655796"/>
            <a:ext cx="8237537" cy="37704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Picket fence notation makes it easy to check that all the unwanted units cancel out</a:t>
            </a:r>
          </a:p>
          <a:p>
            <a:pPr marL="0" indent="0">
              <a:buNone/>
            </a:pPr>
            <a:r>
              <a:rPr lang="en-US" dirty="0"/>
              <a:t>We started in years and wanted to convert to seconds, so all other units should cancel</a:t>
            </a:r>
          </a:p>
          <a:p>
            <a:pPr marL="0" indent="0">
              <a:buNone/>
            </a:pPr>
            <a:r>
              <a:rPr lang="en-US" dirty="0"/>
              <a:t>The only unit remaining is seconds</a:t>
            </a:r>
          </a:p>
          <a:p>
            <a:pPr marL="0" indent="0">
              <a:buNone/>
            </a:pPr>
            <a:r>
              <a:rPr lang="en-US" dirty="0"/>
              <a:t>Following the units is laborious, but it helps enormously to catch errors</a:t>
            </a:r>
          </a:p>
        </p:txBody>
      </p:sp>
      <p:cxnSp>
        <p:nvCxnSpPr>
          <p:cNvPr id="10" name="Straight Connector 9"/>
          <p:cNvCxnSpPr>
            <a:cxnSpLocks noChangeAspect="1"/>
          </p:cNvCxnSpPr>
          <p:nvPr/>
        </p:nvCxnSpPr>
        <p:spPr>
          <a:xfrm flipH="1">
            <a:off x="762806" y="1411425"/>
            <a:ext cx="313155" cy="443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 noChangeAspect="1"/>
          </p:cNvCxnSpPr>
          <p:nvPr/>
        </p:nvCxnSpPr>
        <p:spPr>
          <a:xfrm flipH="1">
            <a:off x="3601403" y="1411425"/>
            <a:ext cx="313155" cy="44300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 noChangeAspect="1"/>
          </p:cNvCxnSpPr>
          <p:nvPr/>
        </p:nvCxnSpPr>
        <p:spPr>
          <a:xfrm flipH="1">
            <a:off x="2525268" y="1411425"/>
            <a:ext cx="313155" cy="44300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 noChangeAspect="1"/>
          </p:cNvCxnSpPr>
          <p:nvPr/>
        </p:nvCxnSpPr>
        <p:spPr>
          <a:xfrm flipH="1">
            <a:off x="2063058" y="1920904"/>
            <a:ext cx="313155" cy="443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 noChangeAspect="1"/>
          </p:cNvCxnSpPr>
          <p:nvPr/>
        </p:nvCxnSpPr>
        <p:spPr>
          <a:xfrm flipH="1">
            <a:off x="3464546" y="1920904"/>
            <a:ext cx="313155" cy="44300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 noChangeAspect="1"/>
          </p:cNvCxnSpPr>
          <p:nvPr/>
        </p:nvCxnSpPr>
        <p:spPr>
          <a:xfrm flipH="1">
            <a:off x="4523808" y="1920904"/>
            <a:ext cx="313155" cy="44300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ChangeAspect="1"/>
          </p:cNvCxnSpPr>
          <p:nvPr/>
        </p:nvCxnSpPr>
        <p:spPr>
          <a:xfrm flipH="1">
            <a:off x="5568857" y="1920904"/>
            <a:ext cx="313155" cy="44300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 noChangeAspect="1"/>
          </p:cNvCxnSpPr>
          <p:nvPr/>
        </p:nvCxnSpPr>
        <p:spPr>
          <a:xfrm flipH="1">
            <a:off x="4617403" y="1411425"/>
            <a:ext cx="313155" cy="44300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620703" y="1464160"/>
            <a:ext cx="350391" cy="376408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4798D02-A36C-4488-8E0D-88D3853EF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25714"/>
              </p:ext>
            </p:extLst>
          </p:nvPr>
        </p:nvGraphicFramePr>
        <p:xfrm>
          <a:off x="182563" y="1372946"/>
          <a:ext cx="896112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9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16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04">
                  <a:extLst>
                    <a:ext uri="{9D8B030D-6E8A-4147-A177-3AD203B41FA5}">
                      <a16:colId xmlns:a16="http://schemas.microsoft.com/office/drawing/2014/main" val="3825943502"/>
                    </a:ext>
                  </a:extLst>
                </a:gridCol>
                <a:gridCol w="2722329">
                  <a:extLst>
                    <a:ext uri="{9D8B030D-6E8A-4147-A177-3AD203B41FA5}">
                      <a16:colId xmlns:a16="http://schemas.microsoft.com/office/drawing/2014/main" val="202490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y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365.25 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536,479,200 s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67F7A6E9-1B93-44D0-B5C9-2C3763DAA1BA}"/>
              </a:ext>
            </a:extLst>
          </p:cNvPr>
          <p:cNvSpPr/>
          <p:nvPr/>
        </p:nvSpPr>
        <p:spPr>
          <a:xfrm>
            <a:off x="8656450" y="1731430"/>
            <a:ext cx="350391" cy="376408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8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Step Dimensional 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" y="1455410"/>
            <a:ext cx="850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How many inches in 6.5 feet?</a:t>
            </a:r>
          </a:p>
        </p:txBody>
      </p:sp>
      <p:sp>
        <p:nvSpPr>
          <p:cNvPr id="3" name="Up Arrow Callout 2"/>
          <p:cNvSpPr/>
          <p:nvPr/>
        </p:nvSpPr>
        <p:spPr>
          <a:xfrm>
            <a:off x="939800" y="3683000"/>
            <a:ext cx="2768600" cy="2463800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picket fence with the original number in the upper left spot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455350"/>
              </p:ext>
            </p:extLst>
          </p:nvPr>
        </p:nvGraphicFramePr>
        <p:xfrm>
          <a:off x="1463040" y="2476500"/>
          <a:ext cx="621792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 feet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12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Step Dimensional 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" y="1455410"/>
            <a:ext cx="850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How many inches in 6.5 feet?</a:t>
            </a:r>
          </a:p>
        </p:txBody>
      </p:sp>
      <p:sp>
        <p:nvSpPr>
          <p:cNvPr id="3" name="Up Arrow Callout 2"/>
          <p:cNvSpPr/>
          <p:nvPr/>
        </p:nvSpPr>
        <p:spPr>
          <a:xfrm>
            <a:off x="5321300" y="3683000"/>
            <a:ext cx="2768600" cy="2463800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the 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answer in the final spot on the right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045177"/>
              </p:ext>
            </p:extLst>
          </p:nvPr>
        </p:nvGraphicFramePr>
        <p:xfrm>
          <a:off x="1463040" y="2476500"/>
          <a:ext cx="621792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 feet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259024"/>
              </p:ext>
            </p:extLst>
          </p:nvPr>
        </p:nvGraphicFramePr>
        <p:xfrm>
          <a:off x="1463040" y="2476500"/>
          <a:ext cx="621792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 feet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inches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63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Step Dimensional 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" y="1455410"/>
            <a:ext cx="850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How many inches in 6.5 feet?</a:t>
            </a:r>
          </a:p>
        </p:txBody>
      </p:sp>
      <p:sp>
        <p:nvSpPr>
          <p:cNvPr id="3" name="Up Arrow Callout 2"/>
          <p:cNvSpPr/>
          <p:nvPr/>
        </p:nvSpPr>
        <p:spPr>
          <a:xfrm>
            <a:off x="2717800" y="3683000"/>
            <a:ext cx="2768600" cy="2463800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the 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conversion factor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897904"/>
              </p:ext>
            </p:extLst>
          </p:nvPr>
        </p:nvGraphicFramePr>
        <p:xfrm>
          <a:off x="1463040" y="2476500"/>
          <a:ext cx="621792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 feet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inches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689081"/>
              </p:ext>
            </p:extLst>
          </p:nvPr>
        </p:nvGraphicFramePr>
        <p:xfrm>
          <a:off x="1463040" y="2476500"/>
          <a:ext cx="621792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 feet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C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inches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inches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C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79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108700" y="2755900"/>
            <a:ext cx="1280160" cy="482600"/>
          </a:xfrm>
          <a:prstGeom prst="rect">
            <a:avLst/>
          </a:prstGeom>
          <a:solidFill>
            <a:srgbClr val="FFFF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41700" y="2514600"/>
            <a:ext cx="1280160" cy="482600"/>
          </a:xfrm>
          <a:prstGeom prst="rect">
            <a:avLst/>
          </a:prstGeom>
          <a:solidFill>
            <a:srgbClr val="FFFF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Step Dimensional 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" y="1455410"/>
            <a:ext cx="850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How many inches in 6.5 feet?</a:t>
            </a:r>
          </a:p>
        </p:txBody>
      </p:sp>
      <p:sp>
        <p:nvSpPr>
          <p:cNvPr id="3" name="Up Arrow Callout 2"/>
          <p:cNvSpPr/>
          <p:nvPr/>
        </p:nvSpPr>
        <p:spPr>
          <a:xfrm>
            <a:off x="5334000" y="3683000"/>
            <a:ext cx="2768600" cy="2463800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the units cancel properly to give the answer's units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197100" y="2463800"/>
            <a:ext cx="825500" cy="533400"/>
          </a:xfrm>
          <a:prstGeom prst="line">
            <a:avLst/>
          </a:pr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733800" y="3009900"/>
            <a:ext cx="825500" cy="533400"/>
          </a:xfrm>
          <a:prstGeom prst="line">
            <a:avLst/>
          </a:pr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867006"/>
              </p:ext>
            </p:extLst>
          </p:nvPr>
        </p:nvGraphicFramePr>
        <p:xfrm>
          <a:off x="1463040" y="2476500"/>
          <a:ext cx="621792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 feet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C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inches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inches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C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35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Step Dimensional 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" y="1455410"/>
            <a:ext cx="850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How many inches in 6.5 feet?</a:t>
            </a:r>
          </a:p>
        </p:txBody>
      </p:sp>
      <p:sp>
        <p:nvSpPr>
          <p:cNvPr id="3" name="Up Arrow Callout 2"/>
          <p:cNvSpPr/>
          <p:nvPr/>
        </p:nvSpPr>
        <p:spPr>
          <a:xfrm>
            <a:off x="2692400" y="3683000"/>
            <a:ext cx="2768600" cy="2463800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the values  for the conversions factors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867006"/>
              </p:ext>
            </p:extLst>
          </p:nvPr>
        </p:nvGraphicFramePr>
        <p:xfrm>
          <a:off x="1463040" y="2476500"/>
          <a:ext cx="621792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 feet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C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inches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inches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C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377542"/>
              </p:ext>
            </p:extLst>
          </p:nvPr>
        </p:nvGraphicFramePr>
        <p:xfrm>
          <a:off x="1463040" y="2476500"/>
          <a:ext cx="621792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 feet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en-US" sz="2800" b="1" dirty="0">
                          <a:solidFill>
                            <a:srgbClr val="CC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inches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inches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800" b="1" dirty="0">
                          <a:solidFill>
                            <a:srgbClr val="CC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foot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595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Step Dimensional 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" y="1455410"/>
            <a:ext cx="850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How many inches in 6.5 feet?</a:t>
            </a:r>
          </a:p>
        </p:txBody>
      </p:sp>
      <p:sp>
        <p:nvSpPr>
          <p:cNvPr id="3" name="Up Arrow Callout 2"/>
          <p:cNvSpPr/>
          <p:nvPr/>
        </p:nvSpPr>
        <p:spPr>
          <a:xfrm>
            <a:off x="5372100" y="3683000"/>
            <a:ext cx="2768600" cy="2463800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the answer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079541"/>
              </p:ext>
            </p:extLst>
          </p:nvPr>
        </p:nvGraphicFramePr>
        <p:xfrm>
          <a:off x="1463040" y="2476500"/>
          <a:ext cx="621792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 feet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C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inches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inches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C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foot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698245"/>
              </p:ext>
            </p:extLst>
          </p:nvPr>
        </p:nvGraphicFramePr>
        <p:xfrm>
          <a:off x="1463040" y="2476500"/>
          <a:ext cx="621792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 feet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C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inches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inches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C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foot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17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F290-0BE9-4D04-851D-B42AE00C9BC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D50B0-397B-44D5-BDA7-0D9CC5BA6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88" y="1296988"/>
            <a:ext cx="8469824" cy="51292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Doctors say we all should drink 64 oz of water per day.  If a regular water bottle holds 8 oz, how many should we be drinking per day?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DBF02A-900F-45F4-8389-5DEE934E5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911" y="4306529"/>
            <a:ext cx="4542179" cy="2551471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006E929-DAE2-42ED-BA49-794564797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588765"/>
              </p:ext>
            </p:extLst>
          </p:nvPr>
        </p:nvGraphicFramePr>
        <p:xfrm>
          <a:off x="1463040" y="3115602"/>
          <a:ext cx="621792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oz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C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bottle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bottles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C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oz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33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7938"/>
            <a:ext cx="8778875" cy="731837"/>
          </a:xfrm>
        </p:spPr>
        <p:txBody>
          <a:bodyPr/>
          <a:lstStyle/>
          <a:p>
            <a:r>
              <a:rPr lang="en-US" sz="3600" dirty="0"/>
              <a:t> 1-Step Dimensional Analysis Practice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4770654"/>
            <a:ext cx="886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3)  How many dozen in 88 donuts?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86891"/>
              </p:ext>
            </p:extLst>
          </p:nvPr>
        </p:nvGraphicFramePr>
        <p:xfrm>
          <a:off x="960120" y="5455376"/>
          <a:ext cx="768096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88 donuts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C00CC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1 dozen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7.3 dozen</a:t>
                      </a:r>
                      <a:endParaRPr lang="en-US" sz="20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C00CC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12 donuts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0" y="2888114"/>
            <a:ext cx="886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2)  How many days in 4.770 years?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589917"/>
              </p:ext>
            </p:extLst>
          </p:nvPr>
        </p:nvGraphicFramePr>
        <p:xfrm>
          <a:off x="960120" y="3572834"/>
          <a:ext cx="722376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4.770 y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C00CC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365.25 d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1742 days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C00CC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1 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0" y="1005574"/>
            <a:ext cx="886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1)  How many kg in 240 g?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581609"/>
              </p:ext>
            </p:extLst>
          </p:nvPr>
        </p:nvGraphicFramePr>
        <p:xfrm>
          <a:off x="960120" y="1690294"/>
          <a:ext cx="722376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240 g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C00CC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1 kg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0.24 kg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C00CC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1000 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154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395514"/>
              </p:ext>
            </p:extLst>
          </p:nvPr>
        </p:nvGraphicFramePr>
        <p:xfrm>
          <a:off x="771924" y="2476500"/>
          <a:ext cx="7600153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0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CC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CC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CC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CC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Step Dimensional 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" y="1455410"/>
            <a:ext cx="850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If 1 in = 2.54 cm, how many inches in 34 m?</a:t>
            </a:r>
          </a:p>
        </p:txBody>
      </p:sp>
      <p:sp>
        <p:nvSpPr>
          <p:cNvPr id="6" name="Up Arrow Callout 5"/>
          <p:cNvSpPr/>
          <p:nvPr/>
        </p:nvSpPr>
        <p:spPr>
          <a:xfrm>
            <a:off x="165100" y="3683000"/>
            <a:ext cx="2768600" cy="2463800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picket fence with the original number in the upper left spot</a:t>
            </a:r>
          </a:p>
        </p:txBody>
      </p:sp>
    </p:spTree>
    <p:extLst>
      <p:ext uri="{BB962C8B-B14F-4D97-AF65-F5344CB8AC3E}">
        <p14:creationId xmlns:p14="http://schemas.microsoft.com/office/powerpoint/2010/main" val="224022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seconds in 17 years?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0069" y="1675675"/>
            <a:ext cx="3543863" cy="23802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1 year = 365.25 days</a:t>
            </a:r>
          </a:p>
          <a:p>
            <a:pPr marL="0" indent="0" algn="ctr">
              <a:buNone/>
            </a:pPr>
            <a:r>
              <a:rPr lang="en-US" sz="2800" dirty="0"/>
              <a:t>1 day = 24 hours</a:t>
            </a:r>
          </a:p>
          <a:p>
            <a:pPr marL="0" indent="0" algn="ctr">
              <a:buNone/>
            </a:pPr>
            <a:r>
              <a:rPr lang="en-US" sz="2800" dirty="0"/>
              <a:t>1 hour = 60 min</a:t>
            </a:r>
          </a:p>
          <a:p>
            <a:pPr marL="0" indent="0" algn="ctr">
              <a:buNone/>
            </a:pPr>
            <a:r>
              <a:rPr lang="en-US" sz="2800" dirty="0"/>
              <a:t>1 min = 60 seconds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E5DEA48-C4C9-480F-BF69-3FEACDDFF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229147"/>
              </p:ext>
            </p:extLst>
          </p:nvPr>
        </p:nvGraphicFramePr>
        <p:xfrm>
          <a:off x="218165" y="4722554"/>
          <a:ext cx="8707671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9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16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04">
                  <a:extLst>
                    <a:ext uri="{9D8B030D-6E8A-4147-A177-3AD203B41FA5}">
                      <a16:colId xmlns:a16="http://schemas.microsoft.com/office/drawing/2014/main" val="3825943502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202490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y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365.25 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536,479,200 s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10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334165"/>
              </p:ext>
            </p:extLst>
          </p:nvPr>
        </p:nvGraphicFramePr>
        <p:xfrm>
          <a:off x="771924" y="2476500"/>
          <a:ext cx="7600153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0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CC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CC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CC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CC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Step Dimensional 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" y="1455410"/>
            <a:ext cx="850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If 1 in = 2.54 cm, how many inches in 34 m?</a:t>
            </a:r>
          </a:p>
        </p:txBody>
      </p:sp>
      <p:sp>
        <p:nvSpPr>
          <p:cNvPr id="6" name="Up Arrow Callout 5"/>
          <p:cNvSpPr/>
          <p:nvPr/>
        </p:nvSpPr>
        <p:spPr>
          <a:xfrm>
            <a:off x="6172200" y="3683000"/>
            <a:ext cx="2768600" cy="2463800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the 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answer in the final spot on the right</a:t>
            </a:r>
          </a:p>
        </p:txBody>
      </p:sp>
    </p:spTree>
    <p:extLst>
      <p:ext uri="{BB962C8B-B14F-4D97-AF65-F5344CB8AC3E}">
        <p14:creationId xmlns:p14="http://schemas.microsoft.com/office/powerpoint/2010/main" val="2156357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983099"/>
              </p:ext>
            </p:extLst>
          </p:nvPr>
        </p:nvGraphicFramePr>
        <p:xfrm>
          <a:off x="771924" y="2476500"/>
          <a:ext cx="7600153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0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in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Step Dimensional 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" y="1455410"/>
            <a:ext cx="850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If 1 in = 2.54 cm, how many inches in 34 m?</a:t>
            </a:r>
          </a:p>
        </p:txBody>
      </p:sp>
      <p:sp>
        <p:nvSpPr>
          <p:cNvPr id="5" name="Up Arrow Callout 4"/>
          <p:cNvSpPr/>
          <p:nvPr/>
        </p:nvSpPr>
        <p:spPr>
          <a:xfrm>
            <a:off x="2029417" y="3683000"/>
            <a:ext cx="2768600" cy="2463800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the 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need to cancel on the first conversion factor  </a:t>
            </a:r>
          </a:p>
        </p:txBody>
      </p:sp>
    </p:spTree>
    <p:extLst>
      <p:ext uri="{BB962C8B-B14F-4D97-AF65-F5344CB8AC3E}">
        <p14:creationId xmlns:p14="http://schemas.microsoft.com/office/powerpoint/2010/main" val="830799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137885"/>
              </p:ext>
            </p:extLst>
          </p:nvPr>
        </p:nvGraphicFramePr>
        <p:xfrm>
          <a:off x="771924" y="2476500"/>
          <a:ext cx="7600153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0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in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in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Step Dimensional 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" y="1455410"/>
            <a:ext cx="850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If 1 in = 2.54 cm, how many inches in 34 m?</a:t>
            </a:r>
          </a:p>
        </p:txBody>
      </p:sp>
      <p:sp>
        <p:nvSpPr>
          <p:cNvPr id="5" name="Up Arrow Callout 4"/>
          <p:cNvSpPr/>
          <p:nvPr/>
        </p:nvSpPr>
        <p:spPr>
          <a:xfrm>
            <a:off x="4166116" y="3683000"/>
            <a:ext cx="2768600" cy="2463800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the 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need to introduce on the last conversion factor</a:t>
            </a:r>
          </a:p>
        </p:txBody>
      </p:sp>
    </p:spTree>
    <p:extLst>
      <p:ext uri="{BB962C8B-B14F-4D97-AF65-F5344CB8AC3E}">
        <p14:creationId xmlns:p14="http://schemas.microsoft.com/office/powerpoint/2010/main" val="4257571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71924" y="1502227"/>
            <a:ext cx="2540443" cy="50063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689552"/>
              </p:ext>
            </p:extLst>
          </p:nvPr>
        </p:nvGraphicFramePr>
        <p:xfrm>
          <a:off x="771924" y="2476500"/>
          <a:ext cx="7600153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0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in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Step Dimensional 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" y="1455410"/>
            <a:ext cx="850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If 1 in = 2.54 cm, how many inches in 34 m?</a:t>
            </a:r>
          </a:p>
        </p:txBody>
      </p:sp>
      <p:sp>
        <p:nvSpPr>
          <p:cNvPr id="3" name="Rectangle 2"/>
          <p:cNvSpPr/>
          <p:nvPr/>
        </p:nvSpPr>
        <p:spPr>
          <a:xfrm>
            <a:off x="3187700" y="4544008"/>
            <a:ext cx="2768600" cy="16027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out which unit will allow you to complete the conversions</a:t>
            </a:r>
          </a:p>
        </p:txBody>
      </p:sp>
    </p:spTree>
    <p:extLst>
      <p:ext uri="{BB962C8B-B14F-4D97-AF65-F5344CB8AC3E}">
        <p14:creationId xmlns:p14="http://schemas.microsoft.com/office/powerpoint/2010/main" val="4251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274357"/>
              </p:ext>
            </p:extLst>
          </p:nvPr>
        </p:nvGraphicFramePr>
        <p:xfrm>
          <a:off x="771924" y="2476500"/>
          <a:ext cx="7600153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0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in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in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Step Dimensional 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" y="1455410"/>
            <a:ext cx="850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If 1 in = 2.54 cm, how many inches in 34 m?</a:t>
            </a:r>
          </a:p>
        </p:txBody>
      </p:sp>
      <p:sp>
        <p:nvSpPr>
          <p:cNvPr id="5" name="Up Arrow Callout 4"/>
          <p:cNvSpPr/>
          <p:nvPr/>
        </p:nvSpPr>
        <p:spPr>
          <a:xfrm>
            <a:off x="2962476" y="3683000"/>
            <a:ext cx="2768600" cy="2463800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Plug in the missing unit to complete the picket fence</a:t>
            </a:r>
          </a:p>
        </p:txBody>
      </p:sp>
    </p:spTree>
    <p:extLst>
      <p:ext uri="{BB962C8B-B14F-4D97-AF65-F5344CB8AC3E}">
        <p14:creationId xmlns:p14="http://schemas.microsoft.com/office/powerpoint/2010/main" val="3064238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54214" y="2777983"/>
            <a:ext cx="459280" cy="4906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71796" y="2476500"/>
            <a:ext cx="459280" cy="4906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497254"/>
              </p:ext>
            </p:extLst>
          </p:nvPr>
        </p:nvGraphicFramePr>
        <p:xfrm>
          <a:off x="771924" y="2476500"/>
          <a:ext cx="7600153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0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in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in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cm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Step Dimensional 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" y="1455410"/>
            <a:ext cx="850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If 1 in = 2.54 cm, how many inches in 34 m?</a:t>
            </a:r>
          </a:p>
        </p:txBody>
      </p:sp>
      <p:sp>
        <p:nvSpPr>
          <p:cNvPr id="5" name="Up Arrow Callout 4"/>
          <p:cNvSpPr/>
          <p:nvPr/>
        </p:nvSpPr>
        <p:spPr>
          <a:xfrm>
            <a:off x="2850509" y="3683000"/>
            <a:ext cx="2926080" cy="2463800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that all unwanted units cancel leaving just the desired unit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590854" y="2507213"/>
            <a:ext cx="451884" cy="4292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336938" y="3083612"/>
            <a:ext cx="451884" cy="4292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334421" y="2514002"/>
            <a:ext cx="451884" cy="42920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351446" y="3083612"/>
            <a:ext cx="451884" cy="42920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73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938643"/>
              </p:ext>
            </p:extLst>
          </p:nvPr>
        </p:nvGraphicFramePr>
        <p:xfrm>
          <a:off x="771924" y="2476500"/>
          <a:ext cx="7600153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0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in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in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cm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724284"/>
              </p:ext>
            </p:extLst>
          </p:nvPr>
        </p:nvGraphicFramePr>
        <p:xfrm>
          <a:off x="771924" y="2476500"/>
          <a:ext cx="7600153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0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in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1336 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2.54 cm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Step Dimensional 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" y="1455410"/>
            <a:ext cx="850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If 1 in = 2.54 cm, how many inches in 34 m?</a:t>
            </a:r>
          </a:p>
        </p:txBody>
      </p:sp>
      <p:sp>
        <p:nvSpPr>
          <p:cNvPr id="5" name="Up Arrow Callout 4"/>
          <p:cNvSpPr/>
          <p:nvPr/>
        </p:nvSpPr>
        <p:spPr>
          <a:xfrm>
            <a:off x="2665755" y="3683000"/>
            <a:ext cx="3383280" cy="2463800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in the actual conversion factors and solve the dimensional analysis</a:t>
            </a:r>
          </a:p>
        </p:txBody>
      </p:sp>
    </p:spTree>
    <p:extLst>
      <p:ext uri="{BB962C8B-B14F-4D97-AF65-F5344CB8AC3E}">
        <p14:creationId xmlns:p14="http://schemas.microsoft.com/office/powerpoint/2010/main" val="72243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8A3E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538288"/>
            <a:ext cx="8778875" cy="5129212"/>
          </a:xfrm>
        </p:spPr>
        <p:txBody>
          <a:bodyPr/>
          <a:lstStyle/>
          <a:p>
            <a:pPr marL="0" indent="0">
              <a:spcBef>
                <a:spcPts val="9000"/>
              </a:spcBef>
              <a:buNone/>
            </a:pPr>
            <a:r>
              <a:rPr lang="en-US" dirty="0"/>
              <a:t>An amoeba is 735 </a:t>
            </a:r>
            <a:r>
              <a:rPr lang="el-GR" dirty="0"/>
              <a:t>μ</a:t>
            </a:r>
            <a:r>
              <a:rPr lang="en-US" dirty="0"/>
              <a:t>m in diameter.  What is this in inches?  (2.54 cm = 1 inch)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869248"/>
              </p:ext>
            </p:extLst>
          </p:nvPr>
        </p:nvGraphicFramePr>
        <p:xfrm>
          <a:off x="548640" y="2809876"/>
          <a:ext cx="8258507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1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7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735 </a:t>
                      </a:r>
                      <a:r>
                        <a:rPr lang="el-GR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cm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inch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0.0289 inch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 </a:t>
                      </a:r>
                      <a:r>
                        <a:rPr lang="el-GR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2.54 cm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0.187 inch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4105289"/>
            <a:ext cx="3708400" cy="275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75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900CC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Joe and Megan were arguing about who runs farther.  Joe runs the 1500 m, the so-called "metric mile", while, in her race, Megan runs 4 laps around a 440 yard track.  Convert both numbers into miles and determine who runs farther.</a:t>
            </a:r>
          </a:p>
          <a:p>
            <a:pPr marL="0" indent="0" algn="ctr">
              <a:buNone/>
            </a:pPr>
            <a:r>
              <a:rPr lang="en-US" sz="2400" b="1" dirty="0"/>
              <a:t>1 m = 3.281 ft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/>
              <a:t>1 yard = 3 ft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/>
              <a:t>1 mile = 5280 ft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366244"/>
              </p:ext>
            </p:extLst>
          </p:nvPr>
        </p:nvGraphicFramePr>
        <p:xfrm>
          <a:off x="548640" y="4295776"/>
          <a:ext cx="804672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8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1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7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m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3.281 ft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mile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0.93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mile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5280 ft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708571"/>
              </p:ext>
            </p:extLst>
          </p:nvPr>
        </p:nvGraphicFramePr>
        <p:xfrm>
          <a:off x="239880" y="5641976"/>
          <a:ext cx="8664241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8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1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7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x 440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yds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ft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mile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mile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yd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5280 ft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81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7938"/>
            <a:ext cx="8778875" cy="731837"/>
          </a:xfrm>
        </p:spPr>
        <p:txBody>
          <a:bodyPr/>
          <a:lstStyle/>
          <a:p>
            <a:r>
              <a:rPr lang="en-US" sz="3600" dirty="0"/>
              <a:t> 2-Step Dimensional Analysis Practice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4770654"/>
            <a:ext cx="886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3)  How many minutes in 9,040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2888114"/>
            <a:ext cx="886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2)  How many inches in 7.62 mm?  (2.54 cm = 1 inch)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1005574"/>
            <a:ext cx="886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1)  How many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lbs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14.8 g?  (1 kg = 2.20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lbs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344061"/>
              </p:ext>
            </p:extLst>
          </p:nvPr>
        </p:nvGraphicFramePr>
        <p:xfrm>
          <a:off x="365759" y="5455376"/>
          <a:ext cx="8778241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5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5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5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54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9,040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ms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C00CC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1 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C00CC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800" b="1" baseline="0" dirty="0">
                          <a:solidFill>
                            <a:srgbClr val="CC00CC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 min</a:t>
                      </a:r>
                      <a:endParaRPr lang="en-US" sz="2800" b="1" dirty="0">
                        <a:solidFill>
                          <a:srgbClr val="CC00CC"/>
                        </a:solidFill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0.151 min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C00CC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1000 </a:t>
                      </a:r>
                      <a:r>
                        <a:rPr lang="en-US" sz="2800" b="1" dirty="0" err="1">
                          <a:solidFill>
                            <a:srgbClr val="CC00CC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ms</a:t>
                      </a:r>
                      <a:endParaRPr lang="en-US" sz="2800" b="1" dirty="0">
                        <a:solidFill>
                          <a:srgbClr val="CC00CC"/>
                        </a:solidFill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C00CC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60 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466643"/>
              </p:ext>
            </p:extLst>
          </p:nvPr>
        </p:nvGraphicFramePr>
        <p:xfrm>
          <a:off x="365759" y="3572834"/>
          <a:ext cx="8778241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5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5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5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54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7.62 mm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C00CC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800" b="1" baseline="0" dirty="0">
                          <a:solidFill>
                            <a:srgbClr val="CC00CC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 cm</a:t>
                      </a:r>
                      <a:endParaRPr lang="en-US" sz="2800" b="1" dirty="0">
                        <a:solidFill>
                          <a:srgbClr val="CC00CC"/>
                        </a:solidFill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C00CC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1 inch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0.300 inch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C00CC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10 mm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C00CC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2.54 cm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456125"/>
              </p:ext>
            </p:extLst>
          </p:nvPr>
        </p:nvGraphicFramePr>
        <p:xfrm>
          <a:off x="365759" y="1690294"/>
          <a:ext cx="8778241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5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5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5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54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14.8 g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C00CC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1 kg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C00CC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2.20 </a:t>
                      </a:r>
                      <a:r>
                        <a:rPr lang="en-US" sz="2800" b="1" dirty="0" err="1">
                          <a:solidFill>
                            <a:srgbClr val="CC00CC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lbs</a:t>
                      </a:r>
                      <a:endParaRPr lang="en-US" sz="2800" b="1" dirty="0">
                        <a:solidFill>
                          <a:srgbClr val="CC00CC"/>
                        </a:solidFill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0.0326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lbs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C00CC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1000 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C00CC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1 kg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6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</a:t>
            </a:r>
            <a:r>
              <a:rPr lang="en-US" i="1" dirty="0"/>
              <a:t>!!!</a:t>
            </a:r>
            <a:r>
              <a:rPr lang="en-US" dirty="0"/>
              <a:t>  I did it differently</a:t>
            </a:r>
            <a:r>
              <a:rPr lang="en-US" i="1" dirty="0"/>
              <a:t>!!!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E5DEA48-C4C9-480F-BF69-3FEACDDFF1E2}"/>
              </a:ext>
            </a:extLst>
          </p:cNvPr>
          <p:cNvGraphicFramePr>
            <a:graphicFrameLocks noGrp="1"/>
          </p:cNvGraphicFramePr>
          <p:nvPr/>
        </p:nvGraphicFramePr>
        <p:xfrm>
          <a:off x="218165" y="4722554"/>
          <a:ext cx="8707671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9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16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04">
                  <a:extLst>
                    <a:ext uri="{9D8B030D-6E8A-4147-A177-3AD203B41FA5}">
                      <a16:colId xmlns:a16="http://schemas.microsoft.com/office/drawing/2014/main" val="3825943502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202490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y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365.25 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536,479,200 s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F18C2F1-F0AD-4BC6-B0F7-20808C43A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499433"/>
              </p:ext>
            </p:extLst>
          </p:nvPr>
        </p:nvGraphicFramePr>
        <p:xfrm>
          <a:off x="1524000" y="1412677"/>
          <a:ext cx="60960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032112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951400193"/>
                    </a:ext>
                  </a:extLst>
                </a:gridCol>
              </a:tblGrid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Days / 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 in 17 Years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2533941"/>
                  </a:ext>
                </a:extLst>
              </a:tr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536,112,000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9338391"/>
                  </a:ext>
                </a:extLst>
              </a:tr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 + 4 leap 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536,457,600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655901"/>
                  </a:ext>
                </a:extLst>
              </a:tr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536,479,200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1482150"/>
                  </a:ext>
                </a:extLst>
              </a:tr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 + 5 leap 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536,544,000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025624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877EFA3-C32E-4DC8-9518-39D21C1E799B}"/>
              </a:ext>
            </a:extLst>
          </p:cNvPr>
          <p:cNvSpPr txBox="1"/>
          <p:nvPr/>
        </p:nvSpPr>
        <p:spPr>
          <a:xfrm>
            <a:off x="2200197" y="6059057"/>
            <a:ext cx="4743607" cy="46166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of units is important!</a:t>
            </a:r>
          </a:p>
        </p:txBody>
      </p:sp>
    </p:spTree>
    <p:extLst>
      <p:ext uri="{BB962C8B-B14F-4D97-AF65-F5344CB8AC3E}">
        <p14:creationId xmlns:p14="http://schemas.microsoft.com/office/powerpoint/2010/main" val="367509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E359-09A4-4FA3-A17A-4A1C0C877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Multi-Step Dimensional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C262E-598B-4144-9B23-5B95FC803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914" y="1296988"/>
            <a:ext cx="8332172" cy="5129212"/>
          </a:xfrm>
        </p:spPr>
        <p:txBody>
          <a:bodyPr/>
          <a:lstStyle/>
          <a:p>
            <a:r>
              <a:rPr lang="en-US" dirty="0"/>
              <a:t>Once  you’ve mastered 2-step dimensional analysis, it is easy to move on to 3 or more steps using the same principles</a:t>
            </a:r>
          </a:p>
          <a:p>
            <a:r>
              <a:rPr lang="en-US" dirty="0"/>
              <a:t>Recall that you completed a 4 step dimensional analysis for Jennifer’s birthday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8E3260A-CF62-4312-8B06-731208EBD8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018895"/>
              </p:ext>
            </p:extLst>
          </p:nvPr>
        </p:nvGraphicFramePr>
        <p:xfrm>
          <a:off x="137160" y="4309815"/>
          <a:ext cx="896112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9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16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04">
                  <a:extLst>
                    <a:ext uri="{9D8B030D-6E8A-4147-A177-3AD203B41FA5}">
                      <a16:colId xmlns:a16="http://schemas.microsoft.com/office/drawing/2014/main" val="3825943502"/>
                    </a:ext>
                  </a:extLst>
                </a:gridCol>
                <a:gridCol w="2722329">
                  <a:extLst>
                    <a:ext uri="{9D8B030D-6E8A-4147-A177-3AD203B41FA5}">
                      <a16:colId xmlns:a16="http://schemas.microsoft.com/office/drawing/2014/main" val="202490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y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365.25 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536,479,200 s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87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61182"/>
              </p:ext>
            </p:extLst>
          </p:nvPr>
        </p:nvGraphicFramePr>
        <p:xfrm>
          <a:off x="0" y="4586298"/>
          <a:ext cx="911408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school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year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class days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chem classes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min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school year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class days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chem class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878411"/>
              </p:ext>
            </p:extLst>
          </p:nvPr>
        </p:nvGraphicFramePr>
        <p:xfrm>
          <a:off x="5974080" y="5811520"/>
          <a:ext cx="30175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8640 min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82563" y="274638"/>
            <a:ext cx="8778875" cy="731837"/>
          </a:xfrm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charset="0"/>
              </a:rPr>
              <a:t>Multi-Step Dimensional Analysis</a:t>
            </a:r>
            <a:endParaRPr lang="en-US" altLang="en-US" sz="3200" i="1" dirty="0">
              <a:latin typeface="Arial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98842" y="1119188"/>
            <a:ext cx="7946316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6075" indent="-346075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8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/>
              <a:t>SHS students love chemistry so much, they want to cherish every minute.  How many minutes do they have to cherish?</a:t>
            </a:r>
          </a:p>
          <a:p>
            <a:pPr marL="0" indent="0" algn="ctr">
              <a:buNone/>
            </a:pPr>
            <a:r>
              <a:rPr lang="en-US" sz="2800" dirty="0"/>
              <a:t>1 school year = 180 class days</a:t>
            </a:r>
          </a:p>
          <a:p>
            <a:pPr marL="0" indent="0" algn="ctr">
              <a:buNone/>
            </a:pPr>
            <a:r>
              <a:rPr lang="en-US" sz="2800" dirty="0"/>
              <a:t>5 class days = 4 chem classes</a:t>
            </a:r>
          </a:p>
          <a:p>
            <a:pPr marL="0" indent="0" algn="ctr">
              <a:buNone/>
            </a:pPr>
            <a:r>
              <a:rPr lang="en-US" sz="2800" dirty="0"/>
              <a:t>1 chem class = 60 min</a:t>
            </a:r>
          </a:p>
          <a:p>
            <a:pPr marL="0" indent="0">
              <a:buFont typeface="Arial" pitchFamily="34" charset="0"/>
              <a:buNone/>
            </a:pPr>
            <a:endParaRPr lang="en-US" sz="2800" dirty="0"/>
          </a:p>
        </p:txBody>
      </p:sp>
      <p:sp>
        <p:nvSpPr>
          <p:cNvPr id="18" name="Rounded Rectangle 17"/>
          <p:cNvSpPr/>
          <p:nvPr/>
        </p:nvSpPr>
        <p:spPr>
          <a:xfrm>
            <a:off x="7946316" y="4638199"/>
            <a:ext cx="640080" cy="36576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277100" y="6012688"/>
            <a:ext cx="731520" cy="36576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19100" y="4658837"/>
            <a:ext cx="1625600" cy="3657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844800" y="5263516"/>
            <a:ext cx="1625600" cy="3657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156200" y="5263516"/>
            <a:ext cx="1625600" cy="365760"/>
          </a:xfrm>
          <a:prstGeom prst="line">
            <a:avLst/>
          </a:prstGeom>
          <a:ln w="76200">
            <a:solidFill>
              <a:srgbClr val="00E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277100" y="5263516"/>
            <a:ext cx="1625600" cy="365760"/>
          </a:xfrm>
          <a:prstGeom prst="line">
            <a:avLst/>
          </a:prstGeom>
          <a:ln w="762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895600" y="4658837"/>
            <a:ext cx="1625600" cy="365760"/>
          </a:xfrm>
          <a:prstGeom prst="line">
            <a:avLst/>
          </a:prstGeom>
          <a:ln w="76200">
            <a:solidFill>
              <a:srgbClr val="00E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041900" y="4658837"/>
            <a:ext cx="1625600" cy="365760"/>
          </a:xfrm>
          <a:prstGeom prst="line">
            <a:avLst/>
          </a:prstGeom>
          <a:ln w="762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695B4AA-4748-4689-9D30-84D339F7C23F}"/>
              </a:ext>
            </a:extLst>
          </p:cNvPr>
          <p:cNvSpPr txBox="1"/>
          <p:nvPr/>
        </p:nvSpPr>
        <p:spPr>
          <a:xfrm>
            <a:off x="8605070" y="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do</a:t>
            </a:r>
          </a:p>
        </p:txBody>
      </p:sp>
    </p:spTree>
    <p:extLst>
      <p:ext uri="{BB962C8B-B14F-4D97-AF65-F5344CB8AC3E}">
        <p14:creationId xmlns:p14="http://schemas.microsoft.com/office/powerpoint/2010/main" val="287301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215160"/>
            <a:ext cx="8778875" cy="731837"/>
          </a:xfrm>
          <a:solidFill>
            <a:srgbClr val="FF0000"/>
          </a:solidFill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407" y="1255306"/>
            <a:ext cx="7433187" cy="3625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Dr. McCarthy wants to get donuts for all of his science classes.  He has five classes.  Each class has 24 students, and each student should get one donut.  </a:t>
            </a:r>
            <a:r>
              <a:rPr lang="en-US" sz="2800" dirty="0" err="1"/>
              <a:t>Dunkins</a:t>
            </a:r>
            <a:r>
              <a:rPr lang="en-US" sz="2800" dirty="0"/>
              <a:t> only sells in dozens, so how many dozen does he need?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214422"/>
              </p:ext>
            </p:extLst>
          </p:nvPr>
        </p:nvGraphicFramePr>
        <p:xfrm>
          <a:off x="599747" y="3621728"/>
          <a:ext cx="795528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 classes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24 students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 donut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 dozen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10 dozen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class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 student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12 donuts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 flipH="1">
            <a:off x="1151073" y="3691754"/>
            <a:ext cx="441063" cy="2743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315588" y="3691754"/>
            <a:ext cx="441063" cy="27432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746765" y="3691754"/>
            <a:ext cx="441063" cy="27432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608723" y="4197360"/>
            <a:ext cx="441063" cy="2743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234908" y="4197360"/>
            <a:ext cx="441063" cy="27432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785801" y="4197360"/>
            <a:ext cx="441063" cy="27432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507916" y="3648625"/>
            <a:ext cx="822960" cy="414271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667625" y="3877276"/>
            <a:ext cx="822960" cy="414271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B6D159-883F-4A7F-A7EF-1F4CBBDA0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431" y="4665136"/>
            <a:ext cx="6465139" cy="219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2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9D00E-700B-4BE2-BF9C-67F01BC3A46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FE994-C8EC-4117-B3F6-B25C7B479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3" y="1296988"/>
            <a:ext cx="8778875" cy="5286374"/>
          </a:xfrm>
        </p:spPr>
        <p:txBody>
          <a:bodyPr>
            <a:noAutofit/>
          </a:bodyPr>
          <a:lstStyle/>
          <a:p>
            <a:r>
              <a:rPr lang="en-US" sz="2800" dirty="0"/>
              <a:t>Convert 4.22 m</a:t>
            </a:r>
            <a:r>
              <a:rPr lang="en-US" sz="3600" baseline="30000" dirty="0"/>
              <a:t>3</a:t>
            </a:r>
            <a:r>
              <a:rPr lang="en-US" sz="2800" dirty="0"/>
              <a:t> into cm</a:t>
            </a:r>
            <a:r>
              <a:rPr lang="en-US" sz="3600" baseline="30000" dirty="0"/>
              <a:t>3</a:t>
            </a:r>
          </a:p>
          <a:p>
            <a:pPr>
              <a:spcBef>
                <a:spcPts val="10800"/>
              </a:spcBef>
            </a:pPr>
            <a:r>
              <a:rPr lang="en-US" sz="2800" dirty="0"/>
              <a:t>This is completely wrong</a:t>
            </a:r>
          </a:p>
          <a:p>
            <a:r>
              <a:rPr lang="en-US" sz="2800" dirty="0"/>
              <a:t>A cubic meter (m</a:t>
            </a:r>
            <a:r>
              <a:rPr lang="en-US" sz="4000" baseline="30000" dirty="0"/>
              <a:t>3</a:t>
            </a:r>
            <a:r>
              <a:rPr lang="en-US" sz="2800" dirty="0"/>
              <a:t>) is 1 meter x 1 meter x 1 meter</a:t>
            </a:r>
          </a:p>
          <a:p>
            <a:r>
              <a:rPr lang="en-US" sz="2800" dirty="0"/>
              <a:t>Each meter must be converted into centimeters</a:t>
            </a:r>
          </a:p>
          <a:p>
            <a:pPr>
              <a:spcBef>
                <a:spcPts val="11400"/>
              </a:spcBef>
            </a:pPr>
            <a:r>
              <a:rPr lang="en-US" sz="2800" dirty="0"/>
              <a:t>Be careful when units have exponents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63F4B61-D546-40CA-ADB7-541AC4478D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982912"/>
              </p:ext>
            </p:extLst>
          </p:nvPr>
        </p:nvGraphicFramePr>
        <p:xfrm>
          <a:off x="428982" y="5038506"/>
          <a:ext cx="86554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2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144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4.22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·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·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2200" b="1" kern="1200" dirty="0">
                        <a:solidFill>
                          <a:schemeClr val="tx1"/>
                        </a:solidFill>
                        <a:latin typeface="Symbol" panose="05050102010706020507" pitchFamily="18" charset="2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cm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cm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cm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4,220,000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·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·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  <a:endParaRPr lang="en-US" sz="2200" b="1" kern="1200" dirty="0">
                        <a:solidFill>
                          <a:schemeClr val="tx1"/>
                        </a:solidFill>
                        <a:latin typeface="Symbol" panose="05050102010706020507" pitchFamily="18" charset="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E6D7BC3-0CCB-494F-8880-B26B0A9E124D}"/>
              </a:ext>
            </a:extLst>
          </p:cNvPr>
          <p:cNvCxnSpPr/>
          <p:nvPr/>
        </p:nvCxnSpPr>
        <p:spPr>
          <a:xfrm flipH="1">
            <a:off x="1205886" y="5137426"/>
            <a:ext cx="274320" cy="2743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BE3EE8-D55C-445B-B010-5E7C5DEE8C8B}"/>
              </a:ext>
            </a:extLst>
          </p:cNvPr>
          <p:cNvCxnSpPr/>
          <p:nvPr/>
        </p:nvCxnSpPr>
        <p:spPr>
          <a:xfrm flipH="1">
            <a:off x="1961822" y="5137426"/>
            <a:ext cx="274320" cy="27432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34B059-6FD2-4D07-B114-A62AE0D57B16}"/>
              </a:ext>
            </a:extLst>
          </p:cNvPr>
          <p:cNvCxnSpPr/>
          <p:nvPr/>
        </p:nvCxnSpPr>
        <p:spPr>
          <a:xfrm flipH="1">
            <a:off x="1583854" y="5137426"/>
            <a:ext cx="274320" cy="27432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6B50B4-DD1C-4F02-B90A-994F17232A50}"/>
              </a:ext>
            </a:extLst>
          </p:cNvPr>
          <p:cNvCxnSpPr/>
          <p:nvPr/>
        </p:nvCxnSpPr>
        <p:spPr>
          <a:xfrm flipH="1">
            <a:off x="2839618" y="5550827"/>
            <a:ext cx="274320" cy="2743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393A8F-9868-4A32-B56C-D31D72670FE0}"/>
              </a:ext>
            </a:extLst>
          </p:cNvPr>
          <p:cNvCxnSpPr/>
          <p:nvPr/>
        </p:nvCxnSpPr>
        <p:spPr>
          <a:xfrm flipH="1">
            <a:off x="4014834" y="5550827"/>
            <a:ext cx="274320" cy="27432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EAC83F-23EA-4323-B843-E34A231239B7}"/>
              </a:ext>
            </a:extLst>
          </p:cNvPr>
          <p:cNvCxnSpPr/>
          <p:nvPr/>
        </p:nvCxnSpPr>
        <p:spPr>
          <a:xfrm flipH="1">
            <a:off x="5176493" y="5550827"/>
            <a:ext cx="274320" cy="27432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BD590B3-BC9E-4B94-B6DC-FD99268C1F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548546"/>
              </p:ext>
            </p:extLst>
          </p:nvPr>
        </p:nvGraphicFramePr>
        <p:xfrm>
          <a:off x="1947272" y="2056571"/>
          <a:ext cx="5016333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2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3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4.22 m</a:t>
                      </a:r>
                      <a:r>
                        <a:rPr lang="en-US" sz="28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200" b="1" kern="1200" baseline="30000" dirty="0">
                        <a:solidFill>
                          <a:schemeClr val="tx1"/>
                        </a:solidFill>
                        <a:latin typeface="Symbol" panose="05050102010706020507" pitchFamily="18" charset="2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cm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422 cm</a:t>
                      </a:r>
                      <a:r>
                        <a:rPr lang="en-US" sz="28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200" b="1" kern="1200" baseline="30000" dirty="0">
                        <a:solidFill>
                          <a:schemeClr val="tx1"/>
                        </a:solidFill>
                        <a:latin typeface="Symbol" panose="05050102010706020507" pitchFamily="18" charset="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51DEB2D8-6B6E-49F3-B712-77734136D955}"/>
              </a:ext>
            </a:extLst>
          </p:cNvPr>
          <p:cNvGrpSpPr/>
          <p:nvPr/>
        </p:nvGrpSpPr>
        <p:grpSpPr>
          <a:xfrm>
            <a:off x="2856710" y="5109718"/>
            <a:ext cx="6162189" cy="541104"/>
            <a:chOff x="2671988" y="3447172"/>
            <a:chExt cx="6162189" cy="541104"/>
          </a:xfrm>
        </p:grpSpPr>
        <p:sp>
          <p:nvSpPr>
            <p:cNvPr id="11" name="Rounded Rectangle 13">
              <a:extLst>
                <a:ext uri="{FF2B5EF4-FFF2-40B4-BE49-F238E27FC236}">
                  <a16:creationId xmlns:a16="http://schemas.microsoft.com/office/drawing/2014/main" id="{54BA8F97-4911-4D86-83B0-A02C17EB81FE}"/>
                </a:ext>
              </a:extLst>
            </p:cNvPr>
            <p:cNvSpPr/>
            <p:nvPr/>
          </p:nvSpPr>
          <p:spPr>
            <a:xfrm>
              <a:off x="4963143" y="3447172"/>
              <a:ext cx="502920" cy="320040"/>
            </a:xfrm>
            <a:prstGeom prst="round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4">
              <a:extLst>
                <a:ext uri="{FF2B5EF4-FFF2-40B4-BE49-F238E27FC236}">
                  <a16:creationId xmlns:a16="http://schemas.microsoft.com/office/drawing/2014/main" id="{0B5864AD-7405-4EB8-A311-32B0B9A96D34}"/>
                </a:ext>
              </a:extLst>
            </p:cNvPr>
            <p:cNvSpPr/>
            <p:nvPr/>
          </p:nvSpPr>
          <p:spPr>
            <a:xfrm>
              <a:off x="7279697" y="3668236"/>
              <a:ext cx="1554480" cy="320040"/>
            </a:xfrm>
            <a:prstGeom prst="round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AB830D98-BB97-4479-9CB6-7C6B411297CB}"/>
                </a:ext>
              </a:extLst>
            </p:cNvPr>
            <p:cNvSpPr/>
            <p:nvPr/>
          </p:nvSpPr>
          <p:spPr>
            <a:xfrm>
              <a:off x="3806792" y="3447172"/>
              <a:ext cx="502920" cy="320040"/>
            </a:xfrm>
            <a:prstGeom prst="round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3">
              <a:extLst>
                <a:ext uri="{FF2B5EF4-FFF2-40B4-BE49-F238E27FC236}">
                  <a16:creationId xmlns:a16="http://schemas.microsoft.com/office/drawing/2014/main" id="{C894E35B-AD0F-44D2-B9D2-B45B5F8F41D3}"/>
                </a:ext>
              </a:extLst>
            </p:cNvPr>
            <p:cNvSpPr/>
            <p:nvPr/>
          </p:nvSpPr>
          <p:spPr>
            <a:xfrm>
              <a:off x="2671988" y="3447172"/>
              <a:ext cx="502920" cy="320040"/>
            </a:xfrm>
            <a:prstGeom prst="round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390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215160"/>
            <a:ext cx="8778875" cy="731837"/>
          </a:xfrm>
          <a:noFill/>
          <a:ln>
            <a:noFill/>
          </a:ln>
        </p:spPr>
        <p:txBody>
          <a:bodyPr/>
          <a:lstStyle/>
          <a:p>
            <a:r>
              <a:rPr lang="en-US" dirty="0"/>
              <a:t>Conversion of the Denominator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21" y="1065132"/>
            <a:ext cx="7610168" cy="3625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Japanese "bullet train" travels at 220 mph.  Create a dimensional analysis to show the train's speed in miles per second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Set up a dimensional analysis                    with conversion factors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Make sure the units cancel               correctly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Compute the answer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055224"/>
              </p:ext>
            </p:extLst>
          </p:nvPr>
        </p:nvGraphicFramePr>
        <p:xfrm>
          <a:off x="599747" y="5459743"/>
          <a:ext cx="78638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220 miles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 hour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 min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0.061 miles/s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 hour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60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min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60 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 flipH="1">
            <a:off x="1379673" y="6035375"/>
            <a:ext cx="441063" cy="2743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887088" y="5529769"/>
            <a:ext cx="441063" cy="274320"/>
          </a:xfrm>
          <a:prstGeom prst="line">
            <a:avLst/>
          </a:prstGeom>
          <a:ln w="76200">
            <a:solidFill>
              <a:srgbClr val="00E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153165" y="5529769"/>
            <a:ext cx="441063" cy="2743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192923" y="6035375"/>
            <a:ext cx="441063" cy="274320"/>
          </a:xfrm>
          <a:prstGeom prst="line">
            <a:avLst/>
          </a:prstGeom>
          <a:ln w="76200">
            <a:solidFill>
              <a:srgbClr val="00E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346200" y="5486640"/>
            <a:ext cx="777240" cy="414271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315200" y="5715291"/>
            <a:ext cx="1051560" cy="414271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025316" y="5946224"/>
            <a:ext cx="228600" cy="414271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605070" y="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do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3D0007-FDAC-4EAB-9D71-0D616869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687" y="2566218"/>
            <a:ext cx="3468313" cy="240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1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215160"/>
            <a:ext cx="8778875" cy="731837"/>
          </a:xfrm>
          <a:solidFill>
            <a:schemeClr val="accent6">
              <a:lumMod val="75000"/>
            </a:schemeClr>
          </a:solidFill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0" y="1333962"/>
            <a:ext cx="7846142" cy="3625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space shuttle travels at 17,500 mph in orbit.  How many miles will it travel in one second?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Set up a dimensional analysis                      with conversion factors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Make sure the units cancel                         correctly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Compute the answer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891700"/>
              </p:ext>
            </p:extLst>
          </p:nvPr>
        </p:nvGraphicFramePr>
        <p:xfrm>
          <a:off x="599747" y="5233602"/>
          <a:ext cx="795528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17,500 miles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 hour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 min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4.86 miles/s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 hour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60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min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60 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 flipH="1">
            <a:off x="1379673" y="5809234"/>
            <a:ext cx="441063" cy="2743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937888" y="5303628"/>
            <a:ext cx="441063" cy="274320"/>
          </a:xfrm>
          <a:prstGeom prst="line">
            <a:avLst/>
          </a:prstGeom>
          <a:ln w="76200">
            <a:solidFill>
              <a:srgbClr val="00E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203965" y="5303628"/>
            <a:ext cx="441063" cy="2743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243723" y="5809234"/>
            <a:ext cx="441063" cy="274320"/>
          </a:xfrm>
          <a:prstGeom prst="line">
            <a:avLst/>
          </a:prstGeom>
          <a:ln w="76200">
            <a:solidFill>
              <a:srgbClr val="00E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612900" y="5260499"/>
            <a:ext cx="777240" cy="414271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353300" y="5489150"/>
            <a:ext cx="1051560" cy="414271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101516" y="5720083"/>
            <a:ext cx="228600" cy="414271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992078-E626-4170-AA8E-2943464CE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046" y="2351086"/>
            <a:ext cx="3327364" cy="249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6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573530"/>
              </p:ext>
            </p:extLst>
          </p:nvPr>
        </p:nvGraphicFramePr>
        <p:xfrm>
          <a:off x="137160" y="3878952"/>
          <a:ext cx="822960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465 m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60  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60 min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3.281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ft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 mile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  s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</a:rPr>
                        <a:t> min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 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</a:rPr>
                        <a:t> m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5280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ft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215160"/>
            <a:ext cx="8778875" cy="731837"/>
          </a:xfrm>
          <a:noFill/>
          <a:ln>
            <a:noFill/>
          </a:ln>
        </p:spPr>
        <p:txBody>
          <a:bodyPr/>
          <a:lstStyle/>
          <a:p>
            <a:r>
              <a:rPr lang="en-US" dirty="0"/>
              <a:t>Convert Numerator &amp; Denominator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3962"/>
            <a:ext cx="9144000" cy="3625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 9 mm bullet leaves a pistol at 465 meters per second.  How fast is this in mph?</a:t>
            </a:r>
          </a:p>
          <a:p>
            <a:pPr marL="1828800" indent="0">
              <a:buNone/>
            </a:pPr>
            <a:r>
              <a:rPr lang="en-US" sz="2800" dirty="0"/>
              <a:t>3.281 </a:t>
            </a:r>
            <a:r>
              <a:rPr lang="en-US" sz="2800" dirty="0" err="1"/>
              <a:t>ft</a:t>
            </a:r>
            <a:r>
              <a:rPr lang="en-US" sz="2800" dirty="0"/>
              <a:t> = 1 m</a:t>
            </a:r>
          </a:p>
          <a:p>
            <a:pPr marL="1828800" indent="0">
              <a:buNone/>
            </a:pPr>
            <a:r>
              <a:rPr lang="en-US" sz="2800" dirty="0"/>
              <a:t>5280 </a:t>
            </a:r>
            <a:r>
              <a:rPr lang="en-US" sz="2800" dirty="0" err="1"/>
              <a:t>ft</a:t>
            </a:r>
            <a:r>
              <a:rPr lang="en-US" sz="2800" dirty="0"/>
              <a:t> = 1 mile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712105"/>
              </p:ext>
            </p:extLst>
          </p:nvPr>
        </p:nvGraphicFramePr>
        <p:xfrm>
          <a:off x="4752932" y="5731074"/>
          <a:ext cx="329184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1040 miles/h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>
            <a:off x="957429" y="4439918"/>
            <a:ext cx="441063" cy="6239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158836" y="3815974"/>
            <a:ext cx="441063" cy="62394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388671" y="3815974"/>
            <a:ext cx="441063" cy="623944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780851" y="3815974"/>
            <a:ext cx="441063" cy="6239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590351" y="4439918"/>
            <a:ext cx="441063" cy="623944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889250" y="4439918"/>
            <a:ext cx="441063" cy="62394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775088" y="4439918"/>
            <a:ext cx="441063" cy="623944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194683" y="3815974"/>
            <a:ext cx="441063" cy="623944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6510464" y="5903421"/>
            <a:ext cx="1363536" cy="414271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7258420" y="3980639"/>
            <a:ext cx="844180" cy="414271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198766" y="4544754"/>
            <a:ext cx="410436" cy="414271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8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Additional CFUs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20681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Check For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538288"/>
            <a:ext cx="8778875" cy="5129212"/>
          </a:xfrm>
        </p:spPr>
        <p:txBody>
          <a:bodyPr/>
          <a:lstStyle/>
          <a:p>
            <a:pPr marL="0" indent="0">
              <a:spcBef>
                <a:spcPts val="9000"/>
              </a:spcBef>
              <a:buNone/>
            </a:pPr>
            <a:r>
              <a:rPr lang="en-US" dirty="0"/>
              <a:t>How many inches in 1 kilometer?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(1 in = 2.54 cm)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399995"/>
              </p:ext>
            </p:extLst>
          </p:nvPr>
        </p:nvGraphicFramePr>
        <p:xfrm>
          <a:off x="548640" y="3101976"/>
          <a:ext cx="8441387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1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7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km</a:t>
                      </a:r>
                      <a:endParaRPr lang="en-US" sz="3600" b="1" baseline="30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100,000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cm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39,400 in</a:t>
                      </a:r>
                      <a:endParaRPr lang="en-US" sz="2800" b="1" baseline="30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km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2.54 cm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baseline="30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51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Check For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538288"/>
            <a:ext cx="8778875" cy="5129212"/>
          </a:xfrm>
        </p:spPr>
        <p:txBody>
          <a:bodyPr/>
          <a:lstStyle/>
          <a:p>
            <a:pPr marL="0" indent="0">
              <a:spcBef>
                <a:spcPts val="9000"/>
              </a:spcBef>
              <a:buNone/>
            </a:pPr>
            <a:r>
              <a:rPr lang="en-US" dirty="0"/>
              <a:t>A hectare is 1 km</a:t>
            </a:r>
            <a:r>
              <a:rPr lang="en-US" sz="4000" baseline="30000" dirty="0"/>
              <a:t>2</a:t>
            </a:r>
            <a:r>
              <a:rPr lang="en-US" dirty="0"/>
              <a:t>.  What is this unit ins m</a:t>
            </a:r>
            <a:r>
              <a:rPr lang="en-US" sz="4000" baseline="30000" dirty="0"/>
              <a:t>2</a:t>
            </a:r>
            <a:r>
              <a:rPr lang="en-US" dirty="0"/>
              <a:t>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625701"/>
              </p:ext>
            </p:extLst>
          </p:nvPr>
        </p:nvGraphicFramePr>
        <p:xfrm>
          <a:off x="548640" y="2809876"/>
          <a:ext cx="8258507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1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7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km</a:t>
                      </a:r>
                      <a:r>
                        <a:rPr lang="en-US" sz="36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 m</a:t>
                      </a:r>
                      <a:r>
                        <a:rPr lang="en-US" sz="36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b="1" baseline="30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km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km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m</a:t>
                      </a:r>
                      <a:r>
                        <a:rPr lang="en-US" sz="36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b="1" baseline="30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86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2D6E2A-7C24-4F82-B5AB-E15C0F0BF84E}"/>
              </a:ext>
            </a:extLst>
          </p:cNvPr>
          <p:cNvSpPr/>
          <p:nvPr/>
        </p:nvSpPr>
        <p:spPr>
          <a:xfrm>
            <a:off x="2598268" y="1759759"/>
            <a:ext cx="3931920" cy="54864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0F624D-B2EE-4D4E-BCC8-561426E3427F}"/>
              </a:ext>
            </a:extLst>
          </p:cNvPr>
          <p:cNvSpPr/>
          <p:nvPr/>
        </p:nvSpPr>
        <p:spPr>
          <a:xfrm>
            <a:off x="4802911" y="3140826"/>
            <a:ext cx="22860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6E3296-3600-48FE-8D27-3837DDFBFED8}"/>
              </a:ext>
            </a:extLst>
          </p:cNvPr>
          <p:cNvSpPr/>
          <p:nvPr/>
        </p:nvSpPr>
        <p:spPr>
          <a:xfrm>
            <a:off x="4867563" y="2466111"/>
            <a:ext cx="338328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748341"/>
              </p:ext>
            </p:extLst>
          </p:nvPr>
        </p:nvGraphicFramePr>
        <p:xfrm>
          <a:off x="218165" y="4722554"/>
          <a:ext cx="8707671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9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16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04">
                  <a:extLst>
                    <a:ext uri="{9D8B030D-6E8A-4147-A177-3AD203B41FA5}">
                      <a16:colId xmlns:a16="http://schemas.microsoft.com/office/drawing/2014/main" val="3825943502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202490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y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365.25 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536,479,200 s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A05238-7A6A-45CC-BFB9-9AAE0155E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027" y="184727"/>
            <a:ext cx="7769946" cy="4156364"/>
          </a:xfrm>
        </p:spPr>
        <p:txBody>
          <a:bodyPr>
            <a:normAutofit/>
          </a:bodyPr>
          <a:lstStyle/>
          <a:p>
            <a:r>
              <a:rPr lang="en-US" sz="2800" dirty="0"/>
              <a:t>This calculation converted from one time unit (years) to another (seconds)</a:t>
            </a:r>
          </a:p>
          <a:p>
            <a:r>
              <a:rPr lang="en-US" sz="2800" dirty="0"/>
              <a:t>Calculations such as this are called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FF0000"/>
                </a:solidFill>
              </a:rPr>
              <a:t>Dimensional Analysis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They change units with  </a:t>
            </a:r>
            <a:r>
              <a:rPr lang="en-US" sz="2800" b="1" dirty="0">
                <a:solidFill>
                  <a:srgbClr val="FF0000"/>
                </a:solidFill>
              </a:rPr>
              <a:t>conversion factors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This example used the  </a:t>
            </a:r>
            <a:r>
              <a:rPr lang="en-US" sz="2800" b="1" dirty="0">
                <a:solidFill>
                  <a:srgbClr val="FF0000"/>
                </a:solidFill>
              </a:rPr>
              <a:t>picket fence</a:t>
            </a:r>
            <a:r>
              <a:rPr lang="en-US" sz="2800" dirty="0"/>
              <a:t>  method</a:t>
            </a:r>
          </a:p>
          <a:p>
            <a:r>
              <a:rPr lang="en-US" sz="2800" dirty="0"/>
              <a:t> This is a lesson on dimensional analysis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244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6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4586298"/>
          <a:ext cx="911408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school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year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class days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chem classes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min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school year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class days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chem class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974080" y="5811520"/>
          <a:ext cx="30175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8640 min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82563" y="274638"/>
            <a:ext cx="8778875" cy="731837"/>
          </a:xfrm>
          <a:noFill/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9900CC"/>
                </a:solidFill>
                <a:latin typeface="Arial" charset="0"/>
              </a:rPr>
              <a:t>Check for Understanding</a:t>
            </a:r>
            <a:endParaRPr lang="en-US" altLang="en-US" sz="3200" i="1" dirty="0">
              <a:solidFill>
                <a:srgbClr val="9900CC"/>
              </a:solidFill>
              <a:latin typeface="Arial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98842" y="1119188"/>
            <a:ext cx="7946316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6075" indent="-346075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8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/>
              <a:t>SHS students love chemistry so much, they want to cherish every minute.  How many minutes do they have to cherish?</a:t>
            </a:r>
          </a:p>
          <a:p>
            <a:pPr marL="0" indent="0" algn="ctr">
              <a:buNone/>
            </a:pPr>
            <a:r>
              <a:rPr lang="en-US" sz="2800" dirty="0"/>
              <a:t>1 school year = 180 class days</a:t>
            </a:r>
          </a:p>
          <a:p>
            <a:pPr marL="0" indent="0" algn="ctr">
              <a:buNone/>
            </a:pPr>
            <a:r>
              <a:rPr lang="en-US" sz="2800" dirty="0"/>
              <a:t>5 class days = 4 chem classes</a:t>
            </a:r>
          </a:p>
          <a:p>
            <a:pPr marL="0" indent="0" algn="ctr">
              <a:buNone/>
            </a:pPr>
            <a:r>
              <a:rPr lang="en-US" sz="2800" dirty="0"/>
              <a:t>1 chem class = 60 min</a:t>
            </a:r>
          </a:p>
          <a:p>
            <a:pPr marL="0" indent="0">
              <a:buFont typeface="Arial" pitchFamily="34" charset="0"/>
              <a:buNone/>
            </a:pPr>
            <a:endParaRPr lang="en-US" sz="2800" dirty="0"/>
          </a:p>
        </p:txBody>
      </p:sp>
      <p:sp>
        <p:nvSpPr>
          <p:cNvPr id="18" name="Rounded Rectangle 17"/>
          <p:cNvSpPr/>
          <p:nvPr/>
        </p:nvSpPr>
        <p:spPr>
          <a:xfrm>
            <a:off x="7946316" y="4638199"/>
            <a:ext cx="640080" cy="36576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277100" y="6012688"/>
            <a:ext cx="731520" cy="36576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19100" y="4658837"/>
            <a:ext cx="1625600" cy="3657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844800" y="5263516"/>
            <a:ext cx="1625600" cy="3657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156200" y="5263516"/>
            <a:ext cx="1625600" cy="365760"/>
          </a:xfrm>
          <a:prstGeom prst="line">
            <a:avLst/>
          </a:prstGeom>
          <a:ln w="76200">
            <a:solidFill>
              <a:srgbClr val="00E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277100" y="5263516"/>
            <a:ext cx="1625600" cy="365760"/>
          </a:xfrm>
          <a:prstGeom prst="line">
            <a:avLst/>
          </a:prstGeom>
          <a:ln w="762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895600" y="4658837"/>
            <a:ext cx="1625600" cy="365760"/>
          </a:xfrm>
          <a:prstGeom prst="line">
            <a:avLst/>
          </a:prstGeom>
          <a:ln w="76200">
            <a:solidFill>
              <a:srgbClr val="00E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041900" y="4658837"/>
            <a:ext cx="1625600" cy="365760"/>
          </a:xfrm>
          <a:prstGeom prst="line">
            <a:avLst/>
          </a:prstGeom>
          <a:ln w="762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58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019663"/>
              </p:ext>
            </p:extLst>
          </p:nvPr>
        </p:nvGraphicFramePr>
        <p:xfrm>
          <a:off x="405272" y="5386857"/>
          <a:ext cx="8333457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5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7283">
                  <a:extLst>
                    <a:ext uri="{9D8B030D-6E8A-4147-A177-3AD203B41FA5}">
                      <a16:colId xmlns:a16="http://schemas.microsoft.com/office/drawing/2014/main" val="216536190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C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C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cm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C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in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39,400 in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C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km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C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C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2.54 cm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on Metric Prefixes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" y="1455410"/>
            <a:ext cx="85039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If you did not know there were 100,000 cm in km . . .</a:t>
            </a:r>
          </a:p>
          <a:p>
            <a:pPr marL="2398713" indent="-687388">
              <a:spcBef>
                <a:spcPts val="60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. . you can turn this into a 3 step analysis by converting from km to meters and then meters to cm</a:t>
            </a:r>
          </a:p>
        </p:txBody>
      </p:sp>
      <p:pic>
        <p:nvPicPr>
          <p:cNvPr id="1026" name="Picture 2" descr="Image result for spongebob confused">
            <a:extLst>
              <a:ext uri="{FF2B5EF4-FFF2-40B4-BE49-F238E27FC236}">
                <a16:creationId xmlns:a16="http://schemas.microsoft.com/office/drawing/2014/main" id="{8B1868D0-76C1-4D95-93F1-8E3C43DB6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71" y="2573722"/>
            <a:ext cx="1791439" cy="25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85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charset="0"/>
              </a:rPr>
              <a:t>Dimensional Analysis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936856" y="1296988"/>
            <a:ext cx="7270289" cy="51292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latin typeface="Arial" charset="0"/>
              </a:rPr>
              <a:t>SWBAT convert between different units using dimensional analysis.</a:t>
            </a:r>
          </a:p>
        </p:txBody>
      </p:sp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8141607" y="0"/>
            <a:ext cx="1002393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b="1" i="1">
                <a:solidFill>
                  <a:srgbClr val="FF0000"/>
                </a:solidFill>
                <a:latin typeface="+mj-lt"/>
              </a:rPr>
              <a:t>Write this in your notes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DF5F4-3E13-44DE-BC39-E745DE9C1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Scientific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4C6E7-1883-43C9-8246-CE0E9E875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This unit will cover some basic skills you will need in chemistry this year</a:t>
            </a:r>
          </a:p>
          <a:p>
            <a:pPr marL="2854325" indent="-514350">
              <a:buFont typeface="+mj-lt"/>
              <a:buAutoNum type="arabicParenR"/>
            </a:pPr>
            <a:r>
              <a:rPr lang="en-US" dirty="0"/>
              <a:t>Measurement</a:t>
            </a:r>
          </a:p>
          <a:p>
            <a:pPr marL="2854325" indent="-514350">
              <a:buFont typeface="+mj-lt"/>
              <a:buAutoNum type="arabicParenR"/>
            </a:pPr>
            <a:r>
              <a:rPr lang="en-US" dirty="0"/>
              <a:t>Significant Digits</a:t>
            </a:r>
          </a:p>
          <a:p>
            <a:pPr marL="2854325" indent="-514350">
              <a:buFont typeface="+mj-lt"/>
              <a:buAutoNum type="arabicParenR"/>
            </a:pPr>
            <a:r>
              <a:rPr lang="en-US" dirty="0"/>
              <a:t>Units</a:t>
            </a:r>
          </a:p>
          <a:p>
            <a:pPr marL="2854325" indent="-514350">
              <a:buFont typeface="+mj-lt"/>
              <a:buAutoNum type="arabicParenR"/>
            </a:pPr>
            <a:r>
              <a:rPr lang="en-US" dirty="0"/>
              <a:t>Dimensional Analysis</a:t>
            </a:r>
          </a:p>
          <a:p>
            <a:pPr marL="2854325" indent="-514350">
              <a:buFont typeface="+mj-lt"/>
              <a:buAutoNum type="arabicParenR"/>
            </a:pPr>
            <a:r>
              <a:rPr lang="en-US" dirty="0"/>
              <a:t>Scientific Notation</a:t>
            </a:r>
          </a:p>
          <a:p>
            <a:pPr marL="2854325" indent="-514350">
              <a:buFont typeface="+mj-lt"/>
              <a:buAutoNum type="arabicParenR"/>
            </a:pPr>
            <a:r>
              <a:rPr lang="en-US" dirty="0"/>
              <a:t>Graphing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001375-3D98-47D1-8FEF-8683ED5678E4}"/>
              </a:ext>
            </a:extLst>
          </p:cNvPr>
          <p:cNvSpPr txBox="1"/>
          <p:nvPr/>
        </p:nvSpPr>
        <p:spPr>
          <a:xfrm>
            <a:off x="8190490" y="0"/>
            <a:ext cx="95351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REVIEW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22B66-7CA0-41E8-92ED-E6D67E6F6B63}"/>
              </a:ext>
            </a:extLst>
          </p:cNvPr>
          <p:cNvSpPr/>
          <p:nvPr/>
        </p:nvSpPr>
        <p:spPr>
          <a:xfrm>
            <a:off x="2452255" y="4387268"/>
            <a:ext cx="4663440" cy="5486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37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466255" y="3722491"/>
            <a:ext cx="8211490" cy="129196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b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1400" b="1" i="1" dirty="0">
                <a:solidFill>
                  <a:srgbClr val="FF0000"/>
                </a:solidFill>
                <a:latin typeface="+mj-lt"/>
              </a:rPr>
              <a:t>Write this in your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224" y="2802194"/>
            <a:ext cx="7899553" cy="36240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is an example of dimensional analysis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3000" b="1" u="sng" dirty="0">
                <a:solidFill>
                  <a:srgbClr val="FF0000"/>
                </a:solidFill>
              </a:rPr>
              <a:t>Dimensional Analysis</a:t>
            </a:r>
            <a:r>
              <a:rPr lang="en-US" sz="3000" b="1" dirty="0">
                <a:solidFill>
                  <a:srgbClr val="FF0000"/>
                </a:solidFill>
              </a:rPr>
              <a:t> is rigorous method for converting between different units.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3000" dirty="0"/>
              <a:t>Most times you don’t need to be this rigorous, but when you do, dimensional analysis is the tool to use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E27E376-14DF-4B34-937F-75A8045AF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786285"/>
              </p:ext>
            </p:extLst>
          </p:nvPr>
        </p:nvGraphicFramePr>
        <p:xfrm>
          <a:off x="137160" y="1425678"/>
          <a:ext cx="896112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9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16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04">
                  <a:extLst>
                    <a:ext uri="{9D8B030D-6E8A-4147-A177-3AD203B41FA5}">
                      <a16:colId xmlns:a16="http://schemas.microsoft.com/office/drawing/2014/main" val="3825943502"/>
                    </a:ext>
                  </a:extLst>
                </a:gridCol>
                <a:gridCol w="2722329">
                  <a:extLst>
                    <a:ext uri="{9D8B030D-6E8A-4147-A177-3AD203B41FA5}">
                      <a16:colId xmlns:a16="http://schemas.microsoft.com/office/drawing/2014/main" val="202490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y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365.25 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536,479,200 s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00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08375E-47D4-4C1A-A97A-5306021D935B}"/>
              </a:ext>
            </a:extLst>
          </p:cNvPr>
          <p:cNvSpPr/>
          <p:nvPr/>
        </p:nvSpPr>
        <p:spPr>
          <a:xfrm>
            <a:off x="1091381" y="1425678"/>
            <a:ext cx="4857135" cy="1036320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12294" y="3702827"/>
            <a:ext cx="8869680" cy="129196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b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1400" b="1" i="1" dirty="0">
                <a:solidFill>
                  <a:srgbClr val="FF0000"/>
                </a:solidFill>
                <a:latin typeface="+mj-lt"/>
              </a:rPr>
              <a:t>Write this in your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2802194"/>
            <a:ext cx="8595360" cy="36240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Dimensional analysis uses conversion factors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3000" b="1" u="sng" dirty="0">
                <a:solidFill>
                  <a:srgbClr val="FF0000"/>
                </a:solidFill>
              </a:rPr>
              <a:t>Conversion Factors</a:t>
            </a:r>
            <a:r>
              <a:rPr lang="en-US" sz="3000" b="1" dirty="0">
                <a:solidFill>
                  <a:srgbClr val="FF0000"/>
                </a:solidFill>
              </a:rPr>
              <a:t> are ratios that show equal values in two different units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3000" dirty="0"/>
              <a:t>The dimensional analysis above uses the four conversion factors highlighted in green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E27E376-14DF-4B34-937F-75A8045AF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868308"/>
              </p:ext>
            </p:extLst>
          </p:nvPr>
        </p:nvGraphicFramePr>
        <p:xfrm>
          <a:off x="137160" y="1425678"/>
          <a:ext cx="896112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9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16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04">
                  <a:extLst>
                    <a:ext uri="{9D8B030D-6E8A-4147-A177-3AD203B41FA5}">
                      <a16:colId xmlns:a16="http://schemas.microsoft.com/office/drawing/2014/main" val="3825943502"/>
                    </a:ext>
                  </a:extLst>
                </a:gridCol>
                <a:gridCol w="2722329">
                  <a:extLst>
                    <a:ext uri="{9D8B030D-6E8A-4147-A177-3AD203B41FA5}">
                      <a16:colId xmlns:a16="http://schemas.microsoft.com/office/drawing/2014/main" val="202490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y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365.25 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536,479,200 s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98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Picket Fence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46" y="1281111"/>
            <a:ext cx="8617308" cy="540482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is normal way to show a calculation</a:t>
            </a:r>
          </a:p>
          <a:p>
            <a:pPr marL="0" indent="0">
              <a:spcBef>
                <a:spcPts val="9600"/>
              </a:spcBef>
              <a:buNone/>
            </a:pPr>
            <a:r>
              <a:rPr lang="en-US" dirty="0"/>
              <a:t>When we do dimensional analysis, we will use a simplified notation called a "picket fence“</a:t>
            </a:r>
          </a:p>
          <a:p>
            <a:pPr marL="0" indent="0">
              <a:spcBef>
                <a:spcPts val="9600"/>
              </a:spcBef>
              <a:buNone/>
            </a:pPr>
            <a:r>
              <a:rPr lang="en-US" sz="3000" dirty="0"/>
              <a:t>Picket fence notation separates each conversion factor with a vertical line and all of the numerators from denominators with a horizontal line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33586" y="1987699"/>
                <a:ext cx="5276829" cy="9775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28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28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𝟒𝟑</m:t>
                      </m:r>
                      <m:r>
                        <a:rPr lang="en-US" sz="28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8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𝐤𝐠</m:t>
                      </m:r>
                      <m:r>
                        <a:rPr lang="en-US" sz="28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∗  </m:t>
                      </m:r>
                      <m:box>
                        <m:box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1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𝟏𝟎𝟎𝟎</m:t>
                              </m:r>
                              <m:r>
                                <a:rPr lang="en-US" sz="2800" b="1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2800" b="1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𝐠</m:t>
                              </m:r>
                            </m:num>
                            <m:den>
                              <m:r>
                                <a:rPr lang="en-US" sz="2800" b="1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  <m:r>
                                <a:rPr lang="en-US" sz="2800" b="1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2800" b="1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𝐤𝐠</m:t>
                              </m:r>
                            </m:den>
                          </m:f>
                        </m:e>
                      </m:box>
                      <m:r>
                        <a:rPr lang="en-US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28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𝟒𝟑𝟎</m:t>
                      </m:r>
                      <m:r>
                        <a:rPr lang="en-US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𝐠</m:t>
                      </m:r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586" y="1987699"/>
                <a:ext cx="5276829" cy="9775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" t="13867" r="8537" b="13428"/>
          <a:stretch/>
        </p:blipFill>
        <p:spPr bwMode="auto">
          <a:xfrm>
            <a:off x="7649497" y="1"/>
            <a:ext cx="1494502" cy="119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874698"/>
              </p:ext>
            </p:extLst>
          </p:nvPr>
        </p:nvGraphicFramePr>
        <p:xfrm>
          <a:off x="1920240" y="4159539"/>
          <a:ext cx="530352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4.43 kg</a:t>
                      </a:r>
                    </a:p>
                  </a:txBody>
                  <a:tcPr anchor="ctr"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1000 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 =</a:t>
                      </a: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4,430 g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1 kg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58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10273</TotalTime>
  <Words>1993</Words>
  <Application>Microsoft Office PowerPoint</Application>
  <PresentationFormat>On-screen Show (4:3)</PresentationFormat>
  <Paragraphs>495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Cambria Math</vt:lpstr>
      <vt:lpstr>Symbol</vt:lpstr>
      <vt:lpstr>Wingdings</vt:lpstr>
      <vt:lpstr>Office Theme</vt:lpstr>
      <vt:lpstr>Do Now</vt:lpstr>
      <vt:lpstr>How many seconds in 17 years?</vt:lpstr>
      <vt:lpstr>Wait!!!  I did it differently!!!</vt:lpstr>
      <vt:lpstr>PowerPoint Presentation</vt:lpstr>
      <vt:lpstr>Dimensional Analysis</vt:lpstr>
      <vt:lpstr>The Scientific Method</vt:lpstr>
      <vt:lpstr>Dimensional Analysis</vt:lpstr>
      <vt:lpstr>Dimensional Analysis</vt:lpstr>
      <vt:lpstr>Picket Fence</vt:lpstr>
      <vt:lpstr>Follow the Units</vt:lpstr>
      <vt:lpstr>One Step Dimensional Analysis</vt:lpstr>
      <vt:lpstr>One Step Dimensional Analysis</vt:lpstr>
      <vt:lpstr>One Step Dimensional Analysis</vt:lpstr>
      <vt:lpstr>One Step Dimensional Analysis</vt:lpstr>
      <vt:lpstr>One Step Dimensional Analysis</vt:lpstr>
      <vt:lpstr>One Step Dimensional Analysis</vt:lpstr>
      <vt:lpstr>Check for Understanding 1</vt:lpstr>
      <vt:lpstr> 1-Step Dimensional Analysis Practice</vt:lpstr>
      <vt:lpstr>Two Step Dimensional Analysis</vt:lpstr>
      <vt:lpstr>Two Step Dimensional Analysis</vt:lpstr>
      <vt:lpstr>Two Step Dimensional Analysis</vt:lpstr>
      <vt:lpstr>Two Step Dimensional Analysis</vt:lpstr>
      <vt:lpstr>Two Step Dimensional Analysis</vt:lpstr>
      <vt:lpstr>Two Step Dimensional Analysis</vt:lpstr>
      <vt:lpstr>Two Step Dimensional Analysis</vt:lpstr>
      <vt:lpstr>Two Step Dimensional Analysis</vt:lpstr>
      <vt:lpstr>Check For Understanding 2</vt:lpstr>
      <vt:lpstr>Check for Understanding 3</vt:lpstr>
      <vt:lpstr> 2-Step Dimensional Analysis Practice</vt:lpstr>
      <vt:lpstr>Multi-Step Dimensional Analysis</vt:lpstr>
      <vt:lpstr>Multi-Step Dimensional Analysis</vt:lpstr>
      <vt:lpstr>Check for Understanding 4</vt:lpstr>
      <vt:lpstr>Check for Understanding 5</vt:lpstr>
      <vt:lpstr>Conversion of the Denominator</vt:lpstr>
      <vt:lpstr>Check for Understanding 6</vt:lpstr>
      <vt:lpstr>Convert Numerator &amp; Denominator</vt:lpstr>
      <vt:lpstr>Additional CFUs</vt:lpstr>
      <vt:lpstr>Check For Understanding</vt:lpstr>
      <vt:lpstr>Check For Understanding</vt:lpstr>
      <vt:lpstr>Check for Understanding</vt:lpstr>
      <vt:lpstr>Tip on Metric Prefixes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sundance235</dc:creator>
  <cp:lastModifiedBy>Peter McCarthy</cp:lastModifiedBy>
  <cp:revision>634</cp:revision>
  <cp:lastPrinted>2015-07-24T11:55:26Z</cp:lastPrinted>
  <dcterms:created xsi:type="dcterms:W3CDTF">2012-09-15T16:31:25Z</dcterms:created>
  <dcterms:modified xsi:type="dcterms:W3CDTF">2019-08-16T19:18:41Z</dcterms:modified>
</cp:coreProperties>
</file>