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802" r:id="rId2"/>
    <p:sldId id="761" r:id="rId3"/>
    <p:sldId id="759" r:id="rId4"/>
    <p:sldId id="731" r:id="rId5"/>
    <p:sldId id="775" r:id="rId6"/>
    <p:sldId id="767" r:id="rId7"/>
    <p:sldId id="769" r:id="rId8"/>
    <p:sldId id="776" r:id="rId9"/>
    <p:sldId id="778" r:id="rId10"/>
    <p:sldId id="768" r:id="rId11"/>
    <p:sldId id="771" r:id="rId12"/>
    <p:sldId id="779" r:id="rId13"/>
    <p:sldId id="723" r:id="rId14"/>
    <p:sldId id="803" r:id="rId15"/>
    <p:sldId id="721" r:id="rId16"/>
    <p:sldId id="782" r:id="rId17"/>
    <p:sldId id="783" r:id="rId18"/>
    <p:sldId id="785" r:id="rId19"/>
    <p:sldId id="786" r:id="rId20"/>
    <p:sldId id="804" r:id="rId21"/>
    <p:sldId id="805" r:id="rId22"/>
    <p:sldId id="788" r:id="rId23"/>
    <p:sldId id="789" r:id="rId24"/>
    <p:sldId id="790" r:id="rId25"/>
    <p:sldId id="791" r:id="rId26"/>
    <p:sldId id="792" r:id="rId27"/>
    <p:sldId id="798" r:id="rId28"/>
    <p:sldId id="793" r:id="rId29"/>
    <p:sldId id="794" r:id="rId30"/>
    <p:sldId id="795" r:id="rId31"/>
    <p:sldId id="799" r:id="rId32"/>
    <p:sldId id="800" r:id="rId33"/>
    <p:sldId id="801" r:id="rId3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cCarthy" initials="PM" lastIdx="1" clrIdx="0">
    <p:extLst>
      <p:ext uri="{19B8F6BF-5375-455C-9EA6-DF929625EA0E}">
        <p15:presenceInfo xmlns:p15="http://schemas.microsoft.com/office/powerpoint/2012/main" userId="e768483be53520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  <a:srgbClr val="CC0099"/>
    <a:srgbClr val="0000FF"/>
    <a:srgbClr val="CCB299"/>
    <a:srgbClr val="000000"/>
    <a:srgbClr val="DFDFDF"/>
    <a:srgbClr val="DFDCD3"/>
    <a:srgbClr val="DCD9D2"/>
    <a:srgbClr val="E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9625" autoAdjust="0"/>
  </p:normalViewPr>
  <p:slideViewPr>
    <p:cSldViewPr snapToGrid="0">
      <p:cViewPr varScale="1">
        <p:scale>
          <a:sx n="82" d="100"/>
          <a:sy n="82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0" tIns="47099" rIns="94200" bIns="470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7"/>
            <a:ext cx="5681363" cy="4223882"/>
          </a:xfrm>
          <a:prstGeom prst="rect">
            <a:avLst/>
          </a:prstGeom>
        </p:spPr>
        <p:txBody>
          <a:bodyPr vert="horz" lIns="94200" tIns="47099" rIns="94200" bIns="4709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18" y="1296988"/>
            <a:ext cx="8434964" cy="512921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This unit will cover some basic skills you will need in chemistry this year</a:t>
            </a:r>
          </a:p>
          <a:p>
            <a:pPr marL="28543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dirty="0"/>
              <a:t>Measurement</a:t>
            </a:r>
          </a:p>
          <a:p>
            <a:pPr marL="28543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dirty="0"/>
              <a:t>Significant Digits</a:t>
            </a:r>
          </a:p>
          <a:p>
            <a:pPr marL="28543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dirty="0"/>
              <a:t>Units</a:t>
            </a:r>
          </a:p>
          <a:p>
            <a:pPr marL="28543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dirty="0"/>
              <a:t>Dimensional Analysis</a:t>
            </a:r>
          </a:p>
          <a:p>
            <a:pPr marL="28543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dirty="0"/>
              <a:t>Scientific Notation</a:t>
            </a:r>
          </a:p>
          <a:p>
            <a:pPr marL="2854325" indent="-514350">
              <a:spcBef>
                <a:spcPts val="300"/>
              </a:spcBef>
              <a:buFont typeface="+mj-lt"/>
              <a:buAutoNum type="arabicParenR"/>
            </a:pPr>
            <a:r>
              <a:rPr lang="en-US" sz="2600" dirty="0"/>
              <a:t>Graphing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When we are done, you will be held responsible for using these skills all year long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whenever it is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CBCC5B-2743-4570-AE53-46EBF81DDB21}"/>
              </a:ext>
            </a:extLst>
          </p:cNvPr>
          <p:cNvSpPr/>
          <p:nvPr/>
        </p:nvSpPr>
        <p:spPr>
          <a:xfrm>
            <a:off x="2701633" y="2216723"/>
            <a:ext cx="292608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1849"/>
            <a:ext cx="9144000" cy="359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" y="1208039"/>
            <a:ext cx="850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Given this ruler as the measuring device, what is the proper way to report the length of this metal rod?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696842" y="4053840"/>
            <a:ext cx="5777868" cy="1130431"/>
            <a:chOff x="2712082" y="4053840"/>
            <a:chExt cx="5777868" cy="1130431"/>
          </a:xfrm>
        </p:grpSpPr>
        <p:sp>
          <p:nvSpPr>
            <p:cNvPr id="2" name="Oval 1"/>
            <p:cNvSpPr>
              <a:spLocks noChangeAspect="1"/>
            </p:cNvSpPr>
            <p:nvPr/>
          </p:nvSpPr>
          <p:spPr>
            <a:xfrm>
              <a:off x="3164202" y="4475182"/>
              <a:ext cx="286870" cy="286870"/>
            </a:xfrm>
            <a:prstGeom prst="ellipse">
              <a:avLst/>
            </a:prstGeom>
            <a:solidFill>
              <a:srgbClr val="DDC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12082" y="4053840"/>
              <a:ext cx="239398" cy="162560"/>
            </a:xfrm>
            <a:prstGeom prst="rect">
              <a:avLst/>
            </a:prstGeom>
            <a:solidFill>
              <a:srgbClr val="E0C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59554" y="4198020"/>
              <a:ext cx="496726" cy="548792"/>
            </a:xfrm>
            <a:prstGeom prst="rect">
              <a:avLst/>
            </a:prstGeom>
            <a:solidFill>
              <a:srgbClr val="E0C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74481" y="4728633"/>
              <a:ext cx="254859" cy="193695"/>
            </a:xfrm>
            <a:prstGeom prst="rect">
              <a:avLst/>
            </a:prstGeom>
            <a:solidFill>
              <a:srgbClr val="D8B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8960" y="4567693"/>
              <a:ext cx="4750990" cy="616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8944" y="4638040"/>
            <a:ext cx="6198306" cy="1154239"/>
            <a:chOff x="2278944" y="4638040"/>
            <a:chExt cx="6198306" cy="1154239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707002" y="4787452"/>
              <a:ext cx="286870" cy="286870"/>
            </a:xfrm>
            <a:prstGeom prst="ellipse">
              <a:avLst/>
            </a:prstGeom>
            <a:solidFill>
              <a:srgbClr val="D7B6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78944" y="4638040"/>
              <a:ext cx="496726" cy="436282"/>
            </a:xfrm>
            <a:prstGeom prst="rect">
              <a:avLst/>
            </a:prstGeom>
            <a:solidFill>
              <a:srgbClr val="D7B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3287" y="5061771"/>
              <a:ext cx="706054" cy="259529"/>
            </a:xfrm>
            <a:prstGeom prst="rect">
              <a:avLst/>
            </a:prstGeom>
            <a:solidFill>
              <a:srgbClr val="D8B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Stored Data 8"/>
            <p:cNvSpPr/>
            <p:nvPr/>
          </p:nvSpPr>
          <p:spPr>
            <a:xfrm rot="14813987">
              <a:off x="2919972" y="4991905"/>
              <a:ext cx="50628" cy="242874"/>
            </a:xfrm>
            <a:prstGeom prst="flowChartOnlineStorage">
              <a:avLst/>
            </a:prstGeom>
            <a:solidFill>
              <a:srgbClr val="D5B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Stored Data 14"/>
            <p:cNvSpPr/>
            <p:nvPr/>
          </p:nvSpPr>
          <p:spPr>
            <a:xfrm rot="13236231">
              <a:off x="3456472" y="4689257"/>
              <a:ext cx="27432" cy="91440"/>
            </a:xfrm>
            <a:prstGeom prst="flowChartOnlineStorage">
              <a:avLst/>
            </a:prstGeom>
            <a:solidFill>
              <a:srgbClr val="D5B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26260" y="5175701"/>
              <a:ext cx="4750990" cy="6165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81376" y="2601436"/>
            <a:ext cx="6162624" cy="1057632"/>
            <a:chOff x="2981376" y="2601436"/>
            <a:chExt cx="6162624" cy="1057632"/>
          </a:xfrm>
          <a:solidFill>
            <a:schemeClr val="bg1"/>
          </a:solidFill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398516" y="3131372"/>
              <a:ext cx="286870" cy="2868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Stored Data 15"/>
            <p:cNvSpPr/>
            <p:nvPr/>
          </p:nvSpPr>
          <p:spPr>
            <a:xfrm rot="9480000">
              <a:off x="3713599" y="3107652"/>
              <a:ext cx="25322" cy="220724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24325" y="2601436"/>
              <a:ext cx="5019675" cy="6165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26260" y="2928937"/>
              <a:ext cx="549808" cy="3297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81376" y="3329351"/>
              <a:ext cx="549808" cy="3297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503073" y="3972286"/>
            <a:ext cx="2262177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5.23 cm </a:t>
            </a:r>
          </a:p>
        </p:txBody>
      </p:sp>
    </p:spTree>
    <p:extLst>
      <p:ext uri="{BB962C8B-B14F-4D97-AF65-F5344CB8AC3E}">
        <p14:creationId xmlns:p14="http://schemas.microsoft.com/office/powerpoint/2010/main" val="27911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10" y="1296988"/>
            <a:ext cx="4206240" cy="5129212"/>
          </a:xfrm>
        </p:spPr>
        <p:txBody>
          <a:bodyPr>
            <a:normAutofit/>
          </a:bodyPr>
          <a:lstStyle/>
          <a:p>
            <a:r>
              <a:rPr lang="en-US" sz="2800" dirty="0"/>
              <a:t>The volume of fluid in a graduated cylinder is read from the bottom of the meniscus (dotted white line)</a:t>
            </a:r>
          </a:p>
          <a:p>
            <a:r>
              <a:rPr lang="en-US" sz="2800" dirty="0"/>
              <a:t>What is the proper volume to report?</a:t>
            </a:r>
          </a:p>
          <a:p>
            <a:pPr marL="0" indent="0" algn="ctr">
              <a:buNone/>
            </a:pPr>
            <a:r>
              <a:rPr lang="en-US" i="1" dirty="0"/>
              <a:t>Units are milliliters (mL)</a:t>
            </a:r>
            <a:endParaRPr lang="en-US" sz="2800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CD3F204-FF31-4A24-8125-864BB086FA59}"/>
              </a:ext>
            </a:extLst>
          </p:cNvPr>
          <p:cNvGrpSpPr/>
          <p:nvPr/>
        </p:nvGrpSpPr>
        <p:grpSpPr>
          <a:xfrm>
            <a:off x="4485323" y="1331819"/>
            <a:ext cx="4562475" cy="5162550"/>
            <a:chOff x="4485323" y="1331819"/>
            <a:chExt cx="4562475" cy="516255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23" y="1331819"/>
              <a:ext cx="4562475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rot="5400000">
              <a:off x="6669812" y="2065460"/>
              <a:ext cx="0" cy="329184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979707-F515-456B-A54F-A86C0798C459}"/>
              </a:ext>
            </a:extLst>
          </p:cNvPr>
          <p:cNvSpPr/>
          <p:nvPr/>
        </p:nvSpPr>
        <p:spPr>
          <a:xfrm>
            <a:off x="1122479" y="5473330"/>
            <a:ext cx="2262177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8.62 mL</a:t>
            </a:r>
          </a:p>
        </p:txBody>
      </p:sp>
    </p:spTree>
    <p:extLst>
      <p:ext uri="{BB962C8B-B14F-4D97-AF65-F5344CB8AC3E}">
        <p14:creationId xmlns:p14="http://schemas.microsoft.com/office/powerpoint/2010/main" val="20609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" y="1208039"/>
            <a:ext cx="850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proper way to report the temperature recorded on this Celsius thermometer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6216" y="4011946"/>
            <a:ext cx="2262177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39.40 °C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408217-4BAE-4ECD-8875-7CA23EFC4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8355"/>
          <a:stretch/>
        </p:blipFill>
        <p:spPr bwMode="auto">
          <a:xfrm>
            <a:off x="688932" y="2342494"/>
            <a:ext cx="4459265" cy="43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743F9B7-1677-444A-86FD-F27357D7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Instrument Type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AA0880A-9FC0-4808-B28F-ED44306A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570" y="1134281"/>
            <a:ext cx="4040188" cy="639762"/>
          </a:xfrm>
        </p:spPr>
        <p:txBody>
          <a:bodyPr anchor="ctr" anchorCtr="0"/>
          <a:lstStyle/>
          <a:p>
            <a:pPr algn="ctr"/>
            <a:r>
              <a:rPr lang="en-US" sz="2800" u="sng" dirty="0"/>
              <a:t>Analog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5D4F2C4-7A85-494B-8948-15C12BD9D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570" y="1774043"/>
            <a:ext cx="4040188" cy="17505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a physical scale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Magnitude is measured either directly or indirectly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4B38AD4-DCCD-43B9-B48B-C731BA426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7759" y="1134281"/>
            <a:ext cx="4041775" cy="639762"/>
          </a:xfrm>
        </p:spPr>
        <p:txBody>
          <a:bodyPr anchor="ctr" anchorCtr="0"/>
          <a:lstStyle/>
          <a:p>
            <a:pPr algn="ctr"/>
            <a:r>
              <a:rPr lang="en-US" sz="2800" u="sng" dirty="0"/>
              <a:t>Digital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5E42EF-AF4C-4B6A-BC7F-91EA76D94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7759" y="1774043"/>
            <a:ext cx="4041775" cy="17505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an electronic number display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Magnitude is converted into an electronic signal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A3CDE7-EC7A-4FCE-BC91-F0C063C66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123"/>
          <a:stretch/>
        </p:blipFill>
        <p:spPr>
          <a:xfrm>
            <a:off x="394570" y="3302303"/>
            <a:ext cx="1641629" cy="1505962"/>
          </a:xfrm>
          <a:prstGeom prst="rect">
            <a:avLst/>
          </a:prstGeom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A50A72FC-74C0-4667-B159-0E58F476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70" y="4920999"/>
            <a:ext cx="1645920" cy="18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39994DCD-4CEF-4A86-9E6B-598BE2A1C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r="18355"/>
          <a:stretch/>
        </p:blipFill>
        <p:spPr bwMode="auto">
          <a:xfrm>
            <a:off x="2531819" y="3302303"/>
            <a:ext cx="1539140" cy="1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igital thermometer">
            <a:extLst>
              <a:ext uri="{FF2B5EF4-FFF2-40B4-BE49-F238E27FC236}">
                <a16:creationId xmlns:a16="http://schemas.microsoft.com/office/drawing/2014/main" xmlns="" id="{269B7E86-26CC-427D-B2F7-B59295866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5" t="2690" r="23886" b="6180"/>
          <a:stretch/>
        </p:blipFill>
        <p:spPr bwMode="auto">
          <a:xfrm>
            <a:off x="7520844" y="4988175"/>
            <a:ext cx="11159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ectronic Balance Flinn Scientific 300 x 0.1 g">
            <a:extLst>
              <a:ext uri="{FF2B5EF4-FFF2-40B4-BE49-F238E27FC236}">
                <a16:creationId xmlns:a16="http://schemas.microsoft.com/office/drawing/2014/main" xmlns="" id="{FE0AD606-F302-4911-8E13-31086A3E1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t="26485" r="22351" b="9099"/>
          <a:stretch/>
        </p:blipFill>
        <p:spPr bwMode="auto">
          <a:xfrm>
            <a:off x="7022592" y="3565349"/>
            <a:ext cx="1776942" cy="14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peedometer porsche">
            <a:extLst>
              <a:ext uri="{FF2B5EF4-FFF2-40B4-BE49-F238E27FC236}">
                <a16:creationId xmlns:a16="http://schemas.microsoft.com/office/drawing/2014/main" xmlns="" id="{66F86015-6ABC-4A24-A897-154AB09E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16458"/>
          <a:stretch/>
        </p:blipFill>
        <p:spPr bwMode="auto">
          <a:xfrm>
            <a:off x="2548745" y="4987639"/>
            <a:ext cx="4046511" cy="17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xmlns="" id="{3FB9AA1D-AD89-4098-A3AB-78C27D54B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6"/>
          <a:stretch/>
        </p:blipFill>
        <p:spPr bwMode="auto">
          <a:xfrm>
            <a:off x="4818314" y="3565349"/>
            <a:ext cx="177694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07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  <p:bldP spid="8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analog &amp; which is digital?</a:t>
            </a:r>
            <a:endParaRPr lang="en-US" dirty="0"/>
          </a:p>
        </p:txBody>
      </p:sp>
      <p:pic>
        <p:nvPicPr>
          <p:cNvPr id="3" name="Picture 6" descr="Image result for speedometer porsche">
            <a:extLst>
              <a:ext uri="{FF2B5EF4-FFF2-40B4-BE49-F238E27FC236}">
                <a16:creationId xmlns:a16="http://schemas.microsoft.com/office/drawing/2014/main" xmlns="" id="{66F86015-6ABC-4A24-A897-154AB09E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 b="16458"/>
          <a:stretch/>
        </p:blipFill>
        <p:spPr bwMode="auto">
          <a:xfrm>
            <a:off x="45720" y="1420327"/>
            <a:ext cx="9052560" cy="401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8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B7B19B-449D-4267-B6E4-CDFE938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Analog Instruments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565DA-0F70-41CC-AC41-6646DB84D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" y="1137408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DF9E70-4797-42C0-A484-B6A3DFE2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041" y="3233054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78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3B4E5-A8E0-4D1B-8DCD-B8F14AD0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Digital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3109F1-04E4-48B5-8CE6-D05E593C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10" y="3635831"/>
            <a:ext cx="8547780" cy="2997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displayed numbers are unchanging, then </a:t>
            </a:r>
          </a:p>
          <a:p>
            <a:pPr marL="685800" indent="-182563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en-US" sz="2600" dirty="0"/>
              <a:t>all are known digits</a:t>
            </a:r>
          </a:p>
          <a:p>
            <a:pPr marL="685800" indent="-182563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en-US" sz="2600" dirty="0"/>
              <a:t>there is no first estimated digit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74CCF4D-3127-4823-AD5A-CE2D557B8633}"/>
              </a:ext>
            </a:extLst>
          </p:cNvPr>
          <p:cNvGrpSpPr/>
          <p:nvPr/>
        </p:nvGrpSpPr>
        <p:grpSpPr>
          <a:xfrm>
            <a:off x="2606040" y="1411106"/>
            <a:ext cx="3931920" cy="1645920"/>
            <a:chOff x="2606040" y="1175656"/>
            <a:chExt cx="3931920" cy="16459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A73B7831-1E36-40DB-BDA2-3BD24D65E01C}"/>
                </a:ext>
              </a:extLst>
            </p:cNvPr>
            <p:cNvSpPr/>
            <p:nvPr/>
          </p:nvSpPr>
          <p:spPr>
            <a:xfrm>
              <a:off x="2606040" y="1175656"/>
              <a:ext cx="3931920" cy="1645920"/>
            </a:xfrm>
            <a:prstGeom prst="roundRect">
              <a:avLst/>
            </a:prstGeom>
            <a:solidFill>
              <a:srgbClr val="000000"/>
            </a:solidFill>
            <a:ln w="57150">
              <a:solidFill>
                <a:srgbClr val="CCB299"/>
              </a:solidFill>
            </a:ln>
            <a:effectLst>
              <a:glow rad="63500">
                <a:schemeClr val="bg1">
                  <a:lumMod val="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2202875-581D-4093-B385-C4B7CD097143}"/>
                </a:ext>
              </a:extLst>
            </p:cNvPr>
            <p:cNvGrpSpPr/>
            <p:nvPr/>
          </p:nvGrpSpPr>
          <p:grpSpPr>
            <a:xfrm>
              <a:off x="2875803" y="1376455"/>
              <a:ext cx="3392394" cy="1244323"/>
              <a:chOff x="2114327" y="5097632"/>
              <a:chExt cx="3392394" cy="12443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3D9B73B9-7055-49BB-8F32-EED4E174B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3" t="51690" r="78874"/>
              <a:stretch/>
            </p:blipFill>
            <p:spPr bwMode="auto">
              <a:xfrm>
                <a:off x="4719320" y="5097632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xmlns="" id="{4E45B593-D439-4D18-84C3-A0AED79C5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2" t="2772" r="17846" b="48919"/>
              <a:stretch/>
            </p:blipFill>
            <p:spPr bwMode="auto">
              <a:xfrm>
                <a:off x="2114327" y="5097633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xmlns="" id="{F57595C1-E098-48F2-851B-F9DC3D8BA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86" t="2367" r="57502" b="49324"/>
              <a:stretch/>
            </p:blipFill>
            <p:spPr bwMode="auto">
              <a:xfrm>
                <a:off x="3931919" y="5097632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xmlns="" id="{8689BAC3-50D6-4FFF-AE47-8460BF049D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873" t="51690" r="1516"/>
              <a:stretch/>
            </p:blipFill>
            <p:spPr bwMode="auto">
              <a:xfrm>
                <a:off x="3144518" y="5097633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5D3F30-3787-4883-9C48-097035D1FACB}"/>
                  </a:ext>
                </a:extLst>
              </p:cNvPr>
              <p:cNvGrpSpPr/>
              <p:nvPr/>
            </p:nvGrpSpPr>
            <p:grpSpPr>
              <a:xfrm>
                <a:off x="2940639" y="6085839"/>
                <a:ext cx="164968" cy="256116"/>
                <a:chOff x="5656580" y="4455158"/>
                <a:chExt cx="164968" cy="256116"/>
              </a:xfrm>
            </p:grpSpPr>
            <p:pic>
              <p:nvPicPr>
                <p:cNvPr id="12" name="Picture 2">
                  <a:extLst>
                    <a:ext uri="{FF2B5EF4-FFF2-40B4-BE49-F238E27FC236}">
                      <a16:creationId xmlns:a16="http://schemas.microsoft.com/office/drawing/2014/main" xmlns="" id="{3F714B22-2BBF-4925-8C21-5D2B6721F6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42" t="41138" r="34508" b="48919"/>
                <a:stretch/>
              </p:blipFill>
              <p:spPr bwMode="auto">
                <a:xfrm>
                  <a:off x="5656580" y="4455159"/>
                  <a:ext cx="82484" cy="2561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xmlns="" id="{DFA54D5D-0B3F-4E37-AE08-3111C8EE7C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42" t="41138" r="34508" b="48919"/>
                <a:stretch/>
              </p:blipFill>
              <p:spPr bwMode="auto">
                <a:xfrm flipH="1">
                  <a:off x="5739064" y="4455158"/>
                  <a:ext cx="82484" cy="2561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604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3B4E5-A8E0-4D1B-8DCD-B8F14AD0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Digital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3109F1-04E4-48B5-8CE6-D05E593C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10" y="3635831"/>
            <a:ext cx="8547780" cy="2997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the displayed numbers are unchanging, then </a:t>
            </a:r>
          </a:p>
          <a:p>
            <a:pPr marL="685800" indent="-182563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en-US" sz="2600" dirty="0"/>
              <a:t>all are known digits</a:t>
            </a:r>
          </a:p>
          <a:p>
            <a:pPr marL="685800" indent="-182563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en-US" sz="2600" dirty="0"/>
              <a:t>there is no first estimated digit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If some displayed numbers are fluctuating, then </a:t>
            </a:r>
          </a:p>
          <a:p>
            <a:pPr marL="685800" indent="-182563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en-US" sz="2600" dirty="0"/>
              <a:t>the unchanging displayed numbers are known digits</a:t>
            </a:r>
          </a:p>
          <a:p>
            <a:pPr marL="685800" indent="-182563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en-US" sz="2600" dirty="0"/>
              <a:t>the first fluctuating digit is the first estimated digit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74CCF4D-3127-4823-AD5A-CE2D557B8633}"/>
              </a:ext>
            </a:extLst>
          </p:cNvPr>
          <p:cNvGrpSpPr/>
          <p:nvPr/>
        </p:nvGrpSpPr>
        <p:grpSpPr>
          <a:xfrm>
            <a:off x="2606040" y="1411106"/>
            <a:ext cx="3931920" cy="1645920"/>
            <a:chOff x="2606040" y="1175656"/>
            <a:chExt cx="3931920" cy="16459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A73B7831-1E36-40DB-BDA2-3BD24D65E01C}"/>
                </a:ext>
              </a:extLst>
            </p:cNvPr>
            <p:cNvSpPr/>
            <p:nvPr/>
          </p:nvSpPr>
          <p:spPr>
            <a:xfrm>
              <a:off x="2606040" y="1175656"/>
              <a:ext cx="3931920" cy="1645920"/>
            </a:xfrm>
            <a:prstGeom prst="roundRect">
              <a:avLst/>
            </a:prstGeom>
            <a:solidFill>
              <a:srgbClr val="000000"/>
            </a:solidFill>
            <a:ln w="57150">
              <a:solidFill>
                <a:srgbClr val="CCB299"/>
              </a:solidFill>
            </a:ln>
            <a:effectLst>
              <a:glow rad="63500">
                <a:schemeClr val="bg1">
                  <a:lumMod val="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2202875-581D-4093-B385-C4B7CD097143}"/>
                </a:ext>
              </a:extLst>
            </p:cNvPr>
            <p:cNvGrpSpPr/>
            <p:nvPr/>
          </p:nvGrpSpPr>
          <p:grpSpPr>
            <a:xfrm>
              <a:off x="2875803" y="1376455"/>
              <a:ext cx="3392394" cy="1244323"/>
              <a:chOff x="2114327" y="5097632"/>
              <a:chExt cx="3392394" cy="124432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3D9B73B9-7055-49BB-8F32-EED4E174B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3" t="51690" r="78874"/>
              <a:stretch/>
            </p:blipFill>
            <p:spPr bwMode="auto">
              <a:xfrm>
                <a:off x="4719320" y="5097632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xmlns="" id="{4E45B593-D439-4D18-84C3-A0AED79C5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542" t="2772" r="17846" b="48919"/>
              <a:stretch/>
            </p:blipFill>
            <p:spPr bwMode="auto">
              <a:xfrm>
                <a:off x="2114327" y="5097633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xmlns="" id="{F57595C1-E098-48F2-851B-F9DC3D8BA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86" t="2367" r="57502" b="49324"/>
              <a:stretch/>
            </p:blipFill>
            <p:spPr bwMode="auto">
              <a:xfrm>
                <a:off x="3931919" y="5097632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xmlns="" id="{8689BAC3-50D6-4FFF-AE47-8460BF049D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873" t="51690" r="1516"/>
              <a:stretch/>
            </p:blipFill>
            <p:spPr bwMode="auto">
              <a:xfrm>
                <a:off x="3144518" y="5097633"/>
                <a:ext cx="787401" cy="124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695D3F30-3787-4883-9C48-097035D1FACB}"/>
                  </a:ext>
                </a:extLst>
              </p:cNvPr>
              <p:cNvGrpSpPr/>
              <p:nvPr/>
            </p:nvGrpSpPr>
            <p:grpSpPr>
              <a:xfrm>
                <a:off x="2940639" y="6085839"/>
                <a:ext cx="164968" cy="256116"/>
                <a:chOff x="5656580" y="4455158"/>
                <a:chExt cx="164968" cy="256116"/>
              </a:xfrm>
            </p:grpSpPr>
            <p:pic>
              <p:nvPicPr>
                <p:cNvPr id="12" name="Picture 2">
                  <a:extLst>
                    <a:ext uri="{FF2B5EF4-FFF2-40B4-BE49-F238E27FC236}">
                      <a16:creationId xmlns:a16="http://schemas.microsoft.com/office/drawing/2014/main" xmlns="" id="{3F714B22-2BBF-4925-8C21-5D2B6721F6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42" t="41138" r="34508" b="48919"/>
                <a:stretch/>
              </p:blipFill>
              <p:spPr bwMode="auto">
                <a:xfrm>
                  <a:off x="5656580" y="4455159"/>
                  <a:ext cx="82484" cy="2561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xmlns="" id="{DFA54D5D-0B3F-4E37-AE08-3111C8EE7C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542" t="41138" r="34508" b="48919"/>
                <a:stretch/>
              </p:blipFill>
              <p:spPr bwMode="auto">
                <a:xfrm flipH="1">
                  <a:off x="5739064" y="4455158"/>
                  <a:ext cx="82484" cy="2561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724435B-6CA6-4511-AEE4-C69A42194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51690" r="59753"/>
          <a:stretch/>
        </p:blipFill>
        <p:spPr bwMode="auto">
          <a:xfrm>
            <a:off x="5459082" y="1611905"/>
            <a:ext cx="787401" cy="12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06A45F07-8B9C-46F5-BCE9-BE2D2C777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7" t="51690" r="40541"/>
          <a:stretch/>
        </p:blipFill>
        <p:spPr bwMode="auto">
          <a:xfrm>
            <a:off x="5480854" y="1612914"/>
            <a:ext cx="787401" cy="12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D2C82-C6D1-417A-A99F-91C98099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80EC302-ABB6-4730-8852-BD7E60B29DC3}"/>
              </a:ext>
            </a:extLst>
          </p:cNvPr>
          <p:cNvGrpSpPr/>
          <p:nvPr/>
        </p:nvGrpSpPr>
        <p:grpSpPr>
          <a:xfrm>
            <a:off x="2649846" y="1261548"/>
            <a:ext cx="3014847" cy="1569660"/>
            <a:chOff x="2649846" y="1261548"/>
            <a:chExt cx="3014847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72A314-DBBB-4EB3-A0B7-C4558D9704FB}"/>
                </a:ext>
              </a:extLst>
            </p:cNvPr>
            <p:cNvSpPr txBox="1"/>
            <p:nvPr/>
          </p:nvSpPr>
          <p:spPr>
            <a:xfrm>
              <a:off x="2649846" y="1261548"/>
              <a:ext cx="849745" cy="15696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endParaRPr lang="en-US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9E04885-FE2E-48A6-B633-34568A566886}"/>
                </a:ext>
              </a:extLst>
            </p:cNvPr>
            <p:cNvSpPr txBox="1"/>
            <p:nvPr/>
          </p:nvSpPr>
          <p:spPr>
            <a:xfrm>
              <a:off x="3929788" y="1261548"/>
              <a:ext cx="849745" cy="15696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endParaRPr lang="en-US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85A2C5A-A379-4956-869B-A48148949BD2}"/>
                </a:ext>
              </a:extLst>
            </p:cNvPr>
            <p:cNvSpPr txBox="1"/>
            <p:nvPr/>
          </p:nvSpPr>
          <p:spPr>
            <a:xfrm>
              <a:off x="4750293" y="1261548"/>
              <a:ext cx="914400" cy="156966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endParaRPr lang="en-US" sz="9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16B6C8-595C-4001-A994-5ED92AE39533}"/>
              </a:ext>
            </a:extLst>
          </p:cNvPr>
          <p:cNvSpPr txBox="1"/>
          <p:nvPr/>
        </p:nvSpPr>
        <p:spPr>
          <a:xfrm>
            <a:off x="5644409" y="1261548"/>
            <a:ext cx="849745" cy="156966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A477551-1BC2-4469-8B59-9FCEE92404C3}"/>
              </a:ext>
            </a:extLst>
          </p:cNvPr>
          <p:cNvSpPr txBox="1"/>
          <p:nvPr/>
        </p:nvSpPr>
        <p:spPr>
          <a:xfrm>
            <a:off x="8190490" y="0"/>
            <a:ext cx="95351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8F9729-F7B6-4F07-98D1-777BC2A96DEC}"/>
              </a:ext>
            </a:extLst>
          </p:cNvPr>
          <p:cNvSpPr txBox="1"/>
          <p:nvPr/>
        </p:nvSpPr>
        <p:spPr>
          <a:xfrm>
            <a:off x="457200" y="3467711"/>
            <a:ext cx="8229600" cy="49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should have the same number of digits</a:t>
            </a:r>
            <a:endParaRPr lang="en-US" sz="24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E64B513-81D6-42CD-B6D2-C14C0912B0DB}"/>
              </a:ext>
            </a:extLst>
          </p:cNvPr>
          <p:cNvSpPr txBox="1"/>
          <p:nvPr/>
        </p:nvSpPr>
        <p:spPr>
          <a:xfrm>
            <a:off x="457200" y="3999311"/>
            <a:ext cx="8229600" cy="49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should have the same known digits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3DD786-3A8E-41E3-AA7B-DD197BDBFD98}"/>
              </a:ext>
            </a:extLst>
          </p:cNvPr>
          <p:cNvSpPr txBox="1"/>
          <p:nvPr/>
        </p:nvSpPr>
        <p:spPr>
          <a:xfrm>
            <a:off x="457200" y="4530911"/>
            <a:ext cx="8229600" cy="892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should have first estimated digits that are similar if not identical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0A3B49-4FAD-4349-B45B-7133841A21B5}"/>
              </a:ext>
            </a:extLst>
          </p:cNvPr>
          <p:cNvSpPr txBox="1"/>
          <p:nvPr/>
        </p:nvSpPr>
        <p:spPr>
          <a:xfrm>
            <a:off x="457200" y="5462619"/>
            <a:ext cx="8229600" cy="1292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way, the Rules of Measurement give us confidence that each digit of a measured number is correct and reproducible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9B7040-2F8E-4241-840F-279956B542C4}"/>
              </a:ext>
            </a:extLst>
          </p:cNvPr>
          <p:cNvGrpSpPr/>
          <p:nvPr/>
        </p:nvGrpSpPr>
        <p:grpSpPr>
          <a:xfrm>
            <a:off x="2937558" y="2941493"/>
            <a:ext cx="3268883" cy="274320"/>
            <a:chOff x="2937558" y="2941493"/>
            <a:chExt cx="3268883" cy="2743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C20A20C-A62B-44B3-A02E-58990A979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7558" y="2941493"/>
              <a:ext cx="274320" cy="274320"/>
            </a:xfrm>
            <a:prstGeom prst="ellips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CC0099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D2CFB0D-9331-4BBB-8643-C9509FE14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7500" y="2941493"/>
              <a:ext cx="274320" cy="274320"/>
            </a:xfrm>
            <a:prstGeom prst="ellips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CC0099"/>
                  </a:solidFill>
                </a:rPr>
                <a:t>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43CB7A0F-24F4-4242-8769-AF8824AC7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81550" y="2941493"/>
              <a:ext cx="274320" cy="274320"/>
            </a:xfrm>
            <a:prstGeom prst="ellips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CC0099"/>
                  </a:solidFill>
                </a:rPr>
                <a:t>3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1EC5001-884D-4E87-9970-D99605482C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32121" y="2941493"/>
              <a:ext cx="274320" cy="274320"/>
            </a:xfrm>
            <a:prstGeom prst="ellips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CC0099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8BC972F-6135-4F54-8A47-CBC550438C7F}"/>
              </a:ext>
            </a:extLst>
          </p:cNvPr>
          <p:cNvGrpSpPr/>
          <p:nvPr/>
        </p:nvGrpSpPr>
        <p:grpSpPr>
          <a:xfrm>
            <a:off x="2649846" y="1261548"/>
            <a:ext cx="3844308" cy="1569660"/>
            <a:chOff x="2649846" y="1261548"/>
            <a:chExt cx="3844308" cy="15696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150A116-84EE-428C-A09D-3FCCE8B4461D}"/>
                </a:ext>
              </a:extLst>
            </p:cNvPr>
            <p:cNvSpPr txBox="1"/>
            <p:nvPr/>
          </p:nvSpPr>
          <p:spPr>
            <a:xfrm>
              <a:off x="2649846" y="1261548"/>
              <a:ext cx="84974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2D7EED2-28C6-40FE-ABF7-57F5A2B61914}"/>
                </a:ext>
              </a:extLst>
            </p:cNvPr>
            <p:cNvSpPr txBox="1"/>
            <p:nvPr/>
          </p:nvSpPr>
          <p:spPr>
            <a:xfrm>
              <a:off x="3929788" y="1261548"/>
              <a:ext cx="84974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949B305-F1C0-4EF5-8579-362113E2C3B9}"/>
                </a:ext>
              </a:extLst>
            </p:cNvPr>
            <p:cNvSpPr txBox="1"/>
            <p:nvPr/>
          </p:nvSpPr>
          <p:spPr>
            <a:xfrm>
              <a:off x="3509530" y="1261548"/>
              <a:ext cx="42025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9DC59EF-49FD-4356-8488-50BEFEB2F3B1}"/>
                </a:ext>
              </a:extLst>
            </p:cNvPr>
            <p:cNvSpPr txBox="1"/>
            <p:nvPr/>
          </p:nvSpPr>
          <p:spPr>
            <a:xfrm>
              <a:off x="4793838" y="1261548"/>
              <a:ext cx="84974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37126347-00FE-48F0-9A93-5616384183A8}"/>
                </a:ext>
              </a:extLst>
            </p:cNvPr>
            <p:cNvSpPr txBox="1"/>
            <p:nvPr/>
          </p:nvSpPr>
          <p:spPr>
            <a:xfrm>
              <a:off x="5644409" y="1261548"/>
              <a:ext cx="849745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8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29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3AB92-0D8B-4FCB-9BF1-95CAFF0DD3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Measurement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F55C8-61E3-4753-BED2-8590B84EC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lab groups, you are going to make actual measurements in lab</a:t>
            </a:r>
          </a:p>
          <a:p>
            <a:r>
              <a:rPr lang="en-US" dirty="0"/>
              <a:t>Each group should get one lab sheet and then move through all stations to record their answers</a:t>
            </a:r>
          </a:p>
          <a:p>
            <a:r>
              <a:rPr lang="en-US" dirty="0"/>
              <a:t>When done, we will review</a:t>
            </a:r>
          </a:p>
          <a:p>
            <a:r>
              <a:rPr lang="en-US" dirty="0"/>
              <a:t>Show your sheet to me for a completion </a:t>
            </a:r>
            <a:r>
              <a:rPr lang="en-US" dirty="0" smtClean="0"/>
              <a:t>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Students will be able to (SWBAT) properly make measurements on both analog and digital devices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497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10EEC-7B57-4180-B9CA-18CD6E2D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603B64-9E37-4889-9767-FF2EF9EAB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now need to pick your lab partners for this lab</a:t>
            </a:r>
            <a:endParaRPr lang="en-US" dirty="0"/>
          </a:p>
          <a:p>
            <a:r>
              <a:rPr lang="en-US" dirty="0"/>
              <a:t>Be sure to pick your lab partner(s) wisely</a:t>
            </a:r>
          </a:p>
          <a:p>
            <a:r>
              <a:rPr lang="en-US" dirty="0"/>
              <a:t>All lab work and report writing will be done together</a:t>
            </a:r>
          </a:p>
          <a:p>
            <a:r>
              <a:rPr lang="en-US" dirty="0"/>
              <a:t>Everyone in your group will get the same grade</a:t>
            </a:r>
          </a:p>
          <a:p>
            <a:r>
              <a:rPr lang="en-US" dirty="0"/>
              <a:t>You will have to conduct lab work and report writing even if your lab partner(s) is absent</a:t>
            </a:r>
          </a:p>
          <a:p>
            <a:r>
              <a:rPr lang="en-US" dirty="0"/>
              <a:t>Do your fair share, or next time, you may be alone!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3AB92-0D8B-4FCB-9BF1-95CAFF0DD3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Measurement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5F55C8-61E3-4753-BED2-8590B84EC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ANY </a:t>
            </a:r>
            <a:r>
              <a:rPr lang="en-US" sz="3600" b="1" dirty="0">
                <a:solidFill>
                  <a:srgbClr val="FF0000"/>
                </a:solidFill>
              </a:rPr>
              <a:t>QUESTIONS?</a:t>
            </a:r>
          </a:p>
          <a:p>
            <a:r>
              <a:rPr lang="en-US" dirty="0"/>
              <a:t>Get in your lab groups and get on some goggles</a:t>
            </a:r>
          </a:p>
        </p:txBody>
      </p:sp>
    </p:spTree>
    <p:extLst>
      <p:ext uri="{BB962C8B-B14F-4D97-AF65-F5344CB8AC3E}">
        <p14:creationId xmlns:p14="http://schemas.microsoft.com/office/powerpoint/2010/main" val="41794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64375"/>
          </a:xfrm>
        </p:spPr>
        <p:txBody>
          <a:bodyPr/>
          <a:lstStyle/>
          <a:p>
            <a:r>
              <a:rPr lang="en-US" dirty="0"/>
              <a:t>Using a ruler, measure the length of the straight vertical pipe on the lab faucet on the front bench.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9775D3-27CD-483E-A57F-3C269D03F81A}"/>
              </a:ext>
            </a:extLst>
          </p:cNvPr>
          <p:cNvGrpSpPr/>
          <p:nvPr/>
        </p:nvGrpSpPr>
        <p:grpSpPr>
          <a:xfrm>
            <a:off x="2517918" y="2394856"/>
            <a:ext cx="4108165" cy="4260638"/>
            <a:chOff x="1698171" y="2264228"/>
            <a:chExt cx="4108165" cy="42606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0145B06-0076-468B-8BD2-7749CC515155}"/>
                </a:ext>
              </a:extLst>
            </p:cNvPr>
            <p:cNvGrpSpPr/>
            <p:nvPr/>
          </p:nvGrpSpPr>
          <p:grpSpPr>
            <a:xfrm>
              <a:off x="1698171" y="2264228"/>
              <a:ext cx="2982685" cy="4260638"/>
              <a:chOff x="1698171" y="2264228"/>
              <a:chExt cx="2982685" cy="426063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xmlns="" id="{CDC15F04-4E31-4874-ADC5-233A62BA7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229" t="9986" r="25103" b="21920"/>
              <a:stretch/>
            </p:blipFill>
            <p:spPr>
              <a:xfrm>
                <a:off x="1698171" y="2264228"/>
                <a:ext cx="2982685" cy="4260638"/>
              </a:xfrm>
              <a:prstGeom prst="rect">
                <a:avLst/>
              </a:prstGeom>
            </p:spPr>
          </p:pic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3A657C36-6173-45C1-A702-68C2C11E6DB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943121" y="2726870"/>
                <a:ext cx="0" cy="914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A0D8FD85-1E12-433A-8421-295B984468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943121" y="4588328"/>
                <a:ext cx="0" cy="9144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Image result for ruler">
              <a:extLst>
                <a:ext uri="{FF2B5EF4-FFF2-40B4-BE49-F238E27FC236}">
                  <a16:creationId xmlns:a16="http://schemas.microsoft.com/office/drawing/2014/main" xmlns="" id="{7411FB20-9617-49FC-B059-B360F0804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" t="29192" r="1042" b="29940"/>
            <a:stretch/>
          </p:blipFill>
          <p:spPr bwMode="auto">
            <a:xfrm rot="16200000">
              <a:off x="3624393" y="4229733"/>
              <a:ext cx="4034257" cy="3296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73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dial calipers, measure the diameter of the gas turret base on the front bench.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AB721A-0C6C-4AA2-A446-478323F3A38B}"/>
              </a:ext>
            </a:extLst>
          </p:cNvPr>
          <p:cNvGrpSpPr/>
          <p:nvPr/>
        </p:nvGrpSpPr>
        <p:grpSpPr>
          <a:xfrm>
            <a:off x="402281" y="3224416"/>
            <a:ext cx="3714750" cy="2600325"/>
            <a:chOff x="852224" y="3224416"/>
            <a:chExt cx="3714750" cy="2600325"/>
          </a:xfrm>
        </p:grpSpPr>
        <p:pic>
          <p:nvPicPr>
            <p:cNvPr id="2050" name="Picture 2" descr="Image result for gas turret">
              <a:extLst>
                <a:ext uri="{FF2B5EF4-FFF2-40B4-BE49-F238E27FC236}">
                  <a16:creationId xmlns:a16="http://schemas.microsoft.com/office/drawing/2014/main" xmlns="" id="{05105CE2-E7A5-41E9-AA97-1EFE95345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24" y="3224416"/>
              <a:ext cx="3714750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6ECE079-E924-4FD6-A97C-E8250C318B36}"/>
                </a:ext>
              </a:extLst>
            </p:cNvPr>
            <p:cNvCxnSpPr>
              <a:cxnSpLocks/>
            </p:cNvCxnSpPr>
            <p:nvPr/>
          </p:nvCxnSpPr>
          <p:spPr>
            <a:xfrm rot="4500000">
              <a:off x="3347811" y="4820405"/>
              <a:ext cx="0" cy="91440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8CD87A50-534E-4E27-BEE5-18B80E02B87E}"/>
                </a:ext>
              </a:extLst>
            </p:cNvPr>
            <p:cNvCxnSpPr>
              <a:cxnSpLocks/>
            </p:cNvCxnSpPr>
            <p:nvPr/>
          </p:nvCxnSpPr>
          <p:spPr>
            <a:xfrm rot="15300000">
              <a:off x="2650352" y="4643089"/>
              <a:ext cx="0" cy="896112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C:\Users\Gerald\Documents\PLTW\IED_Rewrite\IMAGES_XFER LATER\IMG_5575 (Large).JPG">
            <a:extLst>
              <a:ext uri="{FF2B5EF4-FFF2-40B4-BE49-F238E27FC236}">
                <a16:creationId xmlns:a16="http://schemas.microsoft.com/office/drawing/2014/main" xmlns="" id="{D1B4EE5A-2C8B-48E9-9211-2ECC3F20C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7031" y="3770702"/>
            <a:ext cx="4473977" cy="15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6772C3-91D3-4B49-B54A-847C30B16B40}"/>
              </a:ext>
            </a:extLst>
          </p:cNvPr>
          <p:cNvSpPr txBox="1"/>
          <p:nvPr/>
        </p:nvSpPr>
        <p:spPr>
          <a:xfrm>
            <a:off x="4372520" y="5615078"/>
            <a:ext cx="396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If you do not know how to use this device, please review the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Dial Caliper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123485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010783"/>
          </a:xfrm>
        </p:spPr>
        <p:txBody>
          <a:bodyPr/>
          <a:lstStyle/>
          <a:p>
            <a:r>
              <a:rPr lang="en-US" dirty="0"/>
              <a:t>Using the electronic balance, measure the mass of a lab spatula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29941A3-1610-4518-AE9B-C91FDF493657}"/>
              </a:ext>
            </a:extLst>
          </p:cNvPr>
          <p:cNvGrpSpPr/>
          <p:nvPr/>
        </p:nvGrpSpPr>
        <p:grpSpPr>
          <a:xfrm>
            <a:off x="724140" y="2961083"/>
            <a:ext cx="7695720" cy="3108960"/>
            <a:chOff x="1026885" y="2961083"/>
            <a:chExt cx="7695720" cy="3108960"/>
          </a:xfrm>
        </p:grpSpPr>
        <p:pic>
          <p:nvPicPr>
            <p:cNvPr id="3074" name="Picture 2" descr="Image result for spatula">
              <a:extLst>
                <a:ext uri="{FF2B5EF4-FFF2-40B4-BE49-F238E27FC236}">
                  <a16:creationId xmlns:a16="http://schemas.microsoft.com/office/drawing/2014/main" xmlns="" id="{D41A3521-F1B6-4B44-8EF0-8C8333D7F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885" y="2961083"/>
              <a:ext cx="3108960" cy="310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lectronic Balance Flinn Scientific 300 x 0.1 g">
              <a:extLst>
                <a:ext uri="{FF2B5EF4-FFF2-40B4-BE49-F238E27FC236}">
                  <a16:creationId xmlns:a16="http://schemas.microsoft.com/office/drawing/2014/main" xmlns="" id="{942A3E34-C0B0-4CB7-8615-CC237D2E7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71" t="26485" r="22351" b="9099"/>
            <a:stretch/>
          </p:blipFill>
          <p:spPr bwMode="auto">
            <a:xfrm>
              <a:off x="4838417" y="2961083"/>
              <a:ext cx="3884188" cy="3108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67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112383"/>
          </a:xfrm>
        </p:spPr>
        <p:txBody>
          <a:bodyPr/>
          <a:lstStyle/>
          <a:p>
            <a:r>
              <a:rPr lang="en-US" dirty="0"/>
              <a:t>Using the Ohaus electronic balance, determine the mass of a single red pony bead.</a:t>
            </a:r>
          </a:p>
          <a:p>
            <a:r>
              <a:rPr lang="en-US" dirty="0"/>
              <a:t>Because one bead’s mass is so small, measure the mass of 17 and divide to get weight of one bead.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82C2721-6082-49DA-9422-695C877D7DA8}"/>
              </a:ext>
            </a:extLst>
          </p:cNvPr>
          <p:cNvGrpSpPr/>
          <p:nvPr/>
        </p:nvGrpSpPr>
        <p:grpSpPr>
          <a:xfrm>
            <a:off x="626949" y="3635447"/>
            <a:ext cx="7890102" cy="2926080"/>
            <a:chOff x="545420" y="3635447"/>
            <a:chExt cx="7890102" cy="292608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xmlns="" id="{707FD5B8-DE7B-4208-BE59-4A3A7293DC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11" b="14710"/>
            <a:stretch/>
          </p:blipFill>
          <p:spPr bwMode="auto">
            <a:xfrm>
              <a:off x="5129414" y="3635447"/>
              <a:ext cx="3306108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B95E210-D819-426F-B7A3-1DE968FCE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20" y="3635447"/>
              <a:ext cx="4386977" cy="292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2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74" y="274638"/>
            <a:ext cx="3749040" cy="731837"/>
          </a:xfrm>
        </p:spPr>
        <p:txBody>
          <a:bodyPr/>
          <a:lstStyle/>
          <a:p>
            <a:r>
              <a:rPr lang="en-US" dirty="0"/>
              <a:t>Station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74" y="1296988"/>
            <a:ext cx="3749040" cy="5129212"/>
          </a:xfrm>
        </p:spPr>
        <p:txBody>
          <a:bodyPr/>
          <a:lstStyle/>
          <a:p>
            <a:r>
              <a:rPr lang="en-US" dirty="0"/>
              <a:t>Read the volume of colored water in the graduated cylinder</a:t>
            </a:r>
          </a:p>
        </p:txBody>
      </p:sp>
      <p:pic>
        <p:nvPicPr>
          <p:cNvPr id="5122" name="Picture 2" descr="Image result for reading a graduated cylinder">
            <a:extLst>
              <a:ext uri="{FF2B5EF4-FFF2-40B4-BE49-F238E27FC236}">
                <a16:creationId xmlns:a16="http://schemas.microsoft.com/office/drawing/2014/main" xmlns="" id="{905E0063-03AD-4C8A-BFB5-4A442DBF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83" y="738175"/>
            <a:ext cx="4375303" cy="56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26C9C3F-1080-44E5-B397-955FDEF5A8CD}"/>
              </a:ext>
            </a:extLst>
          </p:cNvPr>
          <p:cNvGrpSpPr/>
          <p:nvPr/>
        </p:nvGrpSpPr>
        <p:grpSpPr>
          <a:xfrm>
            <a:off x="661270" y="3225804"/>
            <a:ext cx="3227048" cy="3200396"/>
            <a:chOff x="4485323" y="1331819"/>
            <a:chExt cx="4562475" cy="516255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5B121344-7A0E-4ABA-943C-2A1C7C3B7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23" y="1331819"/>
              <a:ext cx="4562475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FF5FF988-D177-49E5-B0C4-64DFAB68000B}"/>
                </a:ext>
              </a:extLst>
            </p:cNvPr>
            <p:cNvCxnSpPr/>
            <p:nvPr/>
          </p:nvCxnSpPr>
          <p:spPr>
            <a:xfrm rot="5400000">
              <a:off x="6669812" y="2065460"/>
              <a:ext cx="0" cy="329184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64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74" y="274638"/>
            <a:ext cx="4572000" cy="731837"/>
          </a:xfrm>
        </p:spPr>
        <p:txBody>
          <a:bodyPr/>
          <a:lstStyle/>
          <a:p>
            <a:r>
              <a:rPr lang="en-US" dirty="0"/>
              <a:t>Station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74" y="1296988"/>
            <a:ext cx="4572000" cy="5129212"/>
          </a:xfrm>
        </p:spPr>
        <p:txBody>
          <a:bodyPr/>
          <a:lstStyle/>
          <a:p>
            <a:r>
              <a:rPr lang="en-US" dirty="0"/>
              <a:t>Determine the mass of a single ball magnet</a:t>
            </a:r>
          </a:p>
          <a:p>
            <a:r>
              <a:rPr lang="en-US" dirty="0"/>
              <a:t>Measure 17 ball magnets in a graduated cylinder by water displacement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033FFD1-1E55-4F1A-8140-456734DB7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 bwMode="auto">
          <a:xfrm>
            <a:off x="5167086" y="0"/>
            <a:ext cx="39769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magnetic balls 5mm">
            <a:extLst>
              <a:ext uri="{FF2B5EF4-FFF2-40B4-BE49-F238E27FC236}">
                <a16:creationId xmlns:a16="http://schemas.microsoft.com/office/drawing/2014/main" xmlns="" id="{962F1209-7D8E-4131-AD5C-22AFF9F3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71" y="3861594"/>
            <a:ext cx="2717007" cy="271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thermometer on top of the oven, measure the internal temperature of the oven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9DEEAA-B389-45B5-A8F5-8B1ED020D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0" t="26027" r="71270" b="42189"/>
          <a:stretch/>
        </p:blipFill>
        <p:spPr>
          <a:xfrm>
            <a:off x="4930235" y="2264158"/>
            <a:ext cx="3738057" cy="4479158"/>
          </a:xfrm>
          <a:prstGeom prst="rect">
            <a:avLst/>
          </a:prstGeom>
        </p:spPr>
      </p:pic>
      <p:pic>
        <p:nvPicPr>
          <p:cNvPr id="6152" name="Picture 8" descr="Image result for thermometer lab">
            <a:extLst>
              <a:ext uri="{FF2B5EF4-FFF2-40B4-BE49-F238E27FC236}">
                <a16:creationId xmlns:a16="http://schemas.microsoft.com/office/drawing/2014/main" xmlns="" id="{41D9256D-20B6-4605-A5A8-1542FDC7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1" y="2264158"/>
            <a:ext cx="4286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aution hot">
            <a:extLst>
              <a:ext uri="{FF2B5EF4-FFF2-40B4-BE49-F238E27FC236}">
                <a16:creationId xmlns:a16="http://schemas.microsoft.com/office/drawing/2014/main" xmlns="" id="{0D4F04F5-DD2D-468A-BB65-8F8E4A78D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3" b="10535"/>
          <a:stretch/>
        </p:blipFill>
        <p:spPr bwMode="auto">
          <a:xfrm>
            <a:off x="2513016" y="4914900"/>
            <a:ext cx="2162175" cy="16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77D63FC-CA37-4E62-BFF7-2FF085AD5038}"/>
              </a:ext>
            </a:extLst>
          </p:cNvPr>
          <p:cNvSpPr/>
          <p:nvPr/>
        </p:nvSpPr>
        <p:spPr>
          <a:xfrm>
            <a:off x="6264344" y="2336731"/>
            <a:ext cx="818627" cy="16546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274638"/>
            <a:ext cx="5082164" cy="782245"/>
          </a:xfrm>
        </p:spPr>
        <p:txBody>
          <a:bodyPr/>
          <a:lstStyle/>
          <a:p>
            <a:r>
              <a:rPr lang="en-US" dirty="0"/>
              <a:t>Station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7"/>
            <a:ext cx="5183763" cy="5482503"/>
          </a:xfrm>
        </p:spPr>
        <p:txBody>
          <a:bodyPr/>
          <a:lstStyle/>
          <a:p>
            <a:r>
              <a:rPr lang="en-US" dirty="0"/>
              <a:t>Measure the volume copper foil using water displacement in a 200 mL flask</a:t>
            </a:r>
          </a:p>
        </p:txBody>
      </p:sp>
      <p:pic>
        <p:nvPicPr>
          <p:cNvPr id="8194" name="Picture 2" descr="Image result for beakers">
            <a:extLst>
              <a:ext uri="{FF2B5EF4-FFF2-40B4-BE49-F238E27FC236}">
                <a16:creationId xmlns:a16="http://schemas.microsoft.com/office/drawing/2014/main" xmlns="" id="{45BF1011-9637-4B6D-9744-82CFD075E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8314" r="17270" b="10362"/>
          <a:stretch/>
        </p:blipFill>
        <p:spPr bwMode="auto">
          <a:xfrm>
            <a:off x="1259020" y="2974211"/>
            <a:ext cx="3030848" cy="37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AF9E3DA-910D-4C96-8286-8CE90E96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 bwMode="auto">
          <a:xfrm>
            <a:off x="5167086" y="0"/>
            <a:ext cx="39769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A6853-F425-46F4-AF1A-EC26B529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Measurement?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EB4CA-097C-48CE-92F1-1E590C45A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assignment of a number to a characteristic of an object or event, which can be compared with other objects or events</a:t>
            </a:r>
          </a:p>
          <a:p>
            <a:r>
              <a:rPr lang="en-US" dirty="0"/>
              <a:t>Measurement is the cornerstone of experimentation and science</a:t>
            </a:r>
          </a:p>
          <a:p>
            <a:r>
              <a:rPr lang="en-US" dirty="0"/>
              <a:t>In science, a specific technique is required in order to make a measurement properly</a:t>
            </a:r>
          </a:p>
        </p:txBody>
      </p:sp>
    </p:spTree>
    <p:extLst>
      <p:ext uri="{BB962C8B-B14F-4D97-AF65-F5344CB8AC3E}">
        <p14:creationId xmlns:p14="http://schemas.microsoft.com/office/powerpoint/2010/main" val="40475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274638"/>
            <a:ext cx="4389120" cy="731837"/>
          </a:xfrm>
        </p:spPr>
        <p:txBody>
          <a:bodyPr/>
          <a:lstStyle/>
          <a:p>
            <a:r>
              <a:rPr lang="en-US" dirty="0"/>
              <a:t>Station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4389120" cy="5129212"/>
          </a:xfrm>
        </p:spPr>
        <p:txBody>
          <a:bodyPr/>
          <a:lstStyle/>
          <a:p>
            <a:r>
              <a:rPr lang="en-US" dirty="0"/>
              <a:t>Measure the amount of colored water in the large Erlenmeyer flask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CF8A6-1536-46D9-8982-7CBF224C4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33570" r="79841" b="12558"/>
          <a:stretch/>
        </p:blipFill>
        <p:spPr>
          <a:xfrm>
            <a:off x="4545880" y="0"/>
            <a:ext cx="4598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B3B57E-CC39-4C93-A6E1-6CBFC5695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3" y="274638"/>
            <a:ext cx="4937760" cy="731837"/>
          </a:xfrm>
        </p:spPr>
        <p:txBody>
          <a:bodyPr/>
          <a:lstStyle/>
          <a:p>
            <a:r>
              <a:rPr lang="en-US" dirty="0"/>
              <a:t>Station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B793D-003E-426E-86DC-24BF4FB0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4937760" cy="5129212"/>
          </a:xfrm>
        </p:spPr>
        <p:txBody>
          <a:bodyPr/>
          <a:lstStyle/>
          <a:p>
            <a:r>
              <a:rPr lang="en-US" dirty="0"/>
              <a:t>Measure the amount of colored water in the burette</a:t>
            </a:r>
          </a:p>
          <a:p>
            <a:pPr marL="0" indent="0" algn="ctr">
              <a:buNone/>
            </a:pPr>
            <a:r>
              <a:rPr lang="en-US" sz="1800" i="1" dirty="0"/>
              <a:t>PLEASE BE CAREFUL, ESPECIALLY WITH THE BURETTE TIP</a:t>
            </a: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xmlns="" id="{8CF74D30-EDD5-430A-8B83-BEF061FE4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8" y="3429000"/>
            <a:ext cx="2454472" cy="31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burette in chemistry lab">
            <a:extLst>
              <a:ext uri="{FF2B5EF4-FFF2-40B4-BE49-F238E27FC236}">
                <a16:creationId xmlns:a16="http://schemas.microsoft.com/office/drawing/2014/main" xmlns="" id="{45E95A90-9ED3-438C-B628-8CFA6A27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r="32444"/>
          <a:stretch/>
        </p:blipFill>
        <p:spPr bwMode="auto">
          <a:xfrm>
            <a:off x="5792034" y="0"/>
            <a:ext cx="2407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B86F4-32DA-41B7-A002-133919D68A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901440" cy="6330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chemeClr val="tx1"/>
                </a:solidFill>
              </a:rPr>
              <a:t>Chemistry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Measurement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854F3B-AC7D-461D-BDDB-62890495232C}"/>
              </a:ext>
            </a:extLst>
          </p:cNvPr>
          <p:cNvSpPr txBox="1"/>
          <p:nvPr/>
        </p:nvSpPr>
        <p:spPr>
          <a:xfrm>
            <a:off x="2563717" y="0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Partner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7CFF43-4A4C-44F2-8164-29B145574531}"/>
              </a:ext>
            </a:extLst>
          </p:cNvPr>
          <p:cNvSpPr txBox="1"/>
          <p:nvPr/>
        </p:nvSpPr>
        <p:spPr>
          <a:xfrm>
            <a:off x="6949440" y="364682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4FFDE-7411-48BA-9A8F-CF0E4B873044}"/>
              </a:ext>
            </a:extLst>
          </p:cNvPr>
          <p:cNvSpPr txBox="1"/>
          <p:nvPr/>
        </p:nvSpPr>
        <p:spPr>
          <a:xfrm>
            <a:off x="4759967" y="364682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CF01BB-9212-4F41-9042-5BB0EF5CED7C}"/>
              </a:ext>
            </a:extLst>
          </p:cNvPr>
          <p:cNvSpPr txBox="1"/>
          <p:nvPr/>
        </p:nvSpPr>
        <p:spPr>
          <a:xfrm>
            <a:off x="4759967" y="0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Partner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CD7B96-6602-42A9-9B7A-6693B9C515EB}"/>
              </a:ext>
            </a:extLst>
          </p:cNvPr>
          <p:cNvSpPr txBox="1"/>
          <p:nvPr/>
        </p:nvSpPr>
        <p:spPr>
          <a:xfrm>
            <a:off x="6949440" y="0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Partner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1996687-E509-41E8-8D7D-3DE673CCE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07080"/>
              </p:ext>
            </p:extLst>
          </p:nvPr>
        </p:nvGraphicFramePr>
        <p:xfrm>
          <a:off x="0" y="1097280"/>
          <a:ext cx="9144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6198003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520212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2019732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900065421"/>
                    </a:ext>
                  </a:extLst>
                </a:gridCol>
              </a:tblGrid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516614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0583798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777344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5551353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2788877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6020083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2460552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9412749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123420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626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B86F4-32DA-41B7-A002-133919D68AC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901440" cy="6330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chemeClr val="tx1"/>
                </a:solidFill>
              </a:rPr>
              <a:t>Chemistry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Measurement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854F3B-AC7D-461D-BDDB-62890495232C}"/>
              </a:ext>
            </a:extLst>
          </p:cNvPr>
          <p:cNvSpPr txBox="1"/>
          <p:nvPr/>
        </p:nvSpPr>
        <p:spPr>
          <a:xfrm>
            <a:off x="2563717" y="0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Partner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7CFF43-4A4C-44F2-8164-29B145574531}"/>
              </a:ext>
            </a:extLst>
          </p:cNvPr>
          <p:cNvSpPr txBox="1"/>
          <p:nvPr/>
        </p:nvSpPr>
        <p:spPr>
          <a:xfrm>
            <a:off x="6949440" y="364682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E4FFDE-7411-48BA-9A8F-CF0E4B873044}"/>
              </a:ext>
            </a:extLst>
          </p:cNvPr>
          <p:cNvSpPr txBox="1"/>
          <p:nvPr/>
        </p:nvSpPr>
        <p:spPr>
          <a:xfrm>
            <a:off x="4759967" y="364682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CF01BB-9212-4F41-9042-5BB0EF5CED7C}"/>
              </a:ext>
            </a:extLst>
          </p:cNvPr>
          <p:cNvSpPr txBox="1"/>
          <p:nvPr/>
        </p:nvSpPr>
        <p:spPr>
          <a:xfrm>
            <a:off x="4759967" y="0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Partner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CD7B96-6602-42A9-9B7A-6693B9C515EB}"/>
              </a:ext>
            </a:extLst>
          </p:cNvPr>
          <p:cNvSpPr txBox="1"/>
          <p:nvPr/>
        </p:nvSpPr>
        <p:spPr>
          <a:xfrm>
            <a:off x="6949440" y="0"/>
            <a:ext cx="2194560" cy="3657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Partner 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B1996687-E509-41E8-8D7D-3DE673CCE3A8}"/>
              </a:ext>
            </a:extLst>
          </p:cNvPr>
          <p:cNvGraphicFramePr>
            <a:graphicFrameLocks noGrp="1"/>
          </p:cNvGraphicFramePr>
          <p:nvPr/>
        </p:nvGraphicFramePr>
        <p:xfrm>
          <a:off x="0" y="1097280"/>
          <a:ext cx="9144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6198003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5202129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2019732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900065421"/>
                    </a:ext>
                  </a:extLst>
                </a:gridCol>
              </a:tblGrid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516614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0583798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777344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5551353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2788877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6020083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2460552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9412749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123420"/>
                  </a:ext>
                </a:extLst>
              </a:tr>
              <a:tr h="576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Answer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62633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3E390B-BF1C-4C7B-98B1-4D74FE99310D}"/>
              </a:ext>
            </a:extLst>
          </p:cNvPr>
          <p:cNvSpPr txBox="1"/>
          <p:nvPr/>
        </p:nvSpPr>
        <p:spPr>
          <a:xfrm>
            <a:off x="2137144" y="529862"/>
            <a:ext cx="146181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3701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D2C82-C6D1-417A-A99F-91C98099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vs Digit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80BC777-5AA5-41E4-8915-F076D49A90FD}"/>
              </a:ext>
            </a:extLst>
          </p:cNvPr>
          <p:cNvGrpSpPr/>
          <p:nvPr/>
        </p:nvGrpSpPr>
        <p:grpSpPr>
          <a:xfrm>
            <a:off x="2595416" y="2317465"/>
            <a:ext cx="3953168" cy="1569660"/>
            <a:chOff x="2253673" y="2295236"/>
            <a:chExt cx="3953168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72A314-DBBB-4EB3-A0B7-C4558D9704FB}"/>
                </a:ext>
              </a:extLst>
            </p:cNvPr>
            <p:cNvSpPr txBox="1"/>
            <p:nvPr/>
          </p:nvSpPr>
          <p:spPr>
            <a:xfrm>
              <a:off x="2253673" y="2295236"/>
              <a:ext cx="849745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09E04885-FE2E-48A6-B633-34568A566886}"/>
                </a:ext>
              </a:extLst>
            </p:cNvPr>
            <p:cNvSpPr txBox="1"/>
            <p:nvPr/>
          </p:nvSpPr>
          <p:spPr>
            <a:xfrm>
              <a:off x="3136901" y="2295236"/>
              <a:ext cx="849745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E0CDEDF-1063-4D1D-8EA4-C8744383EDAB}"/>
                </a:ext>
              </a:extLst>
            </p:cNvPr>
            <p:cNvSpPr txBox="1"/>
            <p:nvPr/>
          </p:nvSpPr>
          <p:spPr>
            <a:xfrm>
              <a:off x="4020129" y="2295236"/>
              <a:ext cx="420255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85A2C5A-A379-4956-869B-A48148949BD2}"/>
                </a:ext>
              </a:extLst>
            </p:cNvPr>
            <p:cNvSpPr txBox="1"/>
            <p:nvPr/>
          </p:nvSpPr>
          <p:spPr>
            <a:xfrm>
              <a:off x="4473867" y="2295236"/>
              <a:ext cx="849745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216B6C8-595C-4001-A994-5ED92AE39533}"/>
                </a:ext>
              </a:extLst>
            </p:cNvPr>
            <p:cNvSpPr txBox="1"/>
            <p:nvPr/>
          </p:nvSpPr>
          <p:spPr>
            <a:xfrm>
              <a:off x="5357096" y="2295236"/>
              <a:ext cx="849745" cy="15696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9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18025-135E-4FD3-BF8A-6B6FBD2A0CFA}"/>
              </a:ext>
            </a:extLst>
          </p:cNvPr>
          <p:cNvSpPr txBox="1"/>
          <p:nvPr/>
        </p:nvSpPr>
        <p:spPr>
          <a:xfrm>
            <a:off x="793104" y="125064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D6CA49-86D4-4F41-89C9-E98CE7EEF0BF}"/>
              </a:ext>
            </a:extLst>
          </p:cNvPr>
          <p:cNvSpPr txBox="1"/>
          <p:nvPr/>
        </p:nvSpPr>
        <p:spPr>
          <a:xfrm>
            <a:off x="3330120" y="1250648"/>
            <a:ext cx="502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	shows all the digits associated with a particular value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8F9729-F7B6-4F07-98D1-777BC2A96DEC}"/>
              </a:ext>
            </a:extLst>
          </p:cNvPr>
          <p:cNvSpPr txBox="1"/>
          <p:nvPr/>
        </p:nvSpPr>
        <p:spPr>
          <a:xfrm>
            <a:off x="988240" y="4092915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digit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7D12EE-0141-4498-B9C9-C8817A067885}"/>
              </a:ext>
            </a:extLst>
          </p:cNvPr>
          <p:cNvSpPr txBox="1"/>
          <p:nvPr/>
        </p:nvSpPr>
        <p:spPr>
          <a:xfrm>
            <a:off x="3134983" y="4092915"/>
            <a:ext cx="502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	a number between 0 and 9 with particular place value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02D969-9B12-4C65-967C-E96957E23773}"/>
              </a:ext>
            </a:extLst>
          </p:cNvPr>
          <p:cNvGrpSpPr/>
          <p:nvPr/>
        </p:nvGrpSpPr>
        <p:grpSpPr>
          <a:xfrm>
            <a:off x="1744532" y="5050447"/>
            <a:ext cx="4033520" cy="461665"/>
            <a:chOff x="926548" y="5041990"/>
            <a:chExt cx="4033520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F3C5310-E6F3-4DB2-97CB-5FB683092512}"/>
                </a:ext>
              </a:extLst>
            </p:cNvPr>
            <p:cNvSpPr txBox="1"/>
            <p:nvPr/>
          </p:nvSpPr>
          <p:spPr>
            <a:xfrm>
              <a:off x="926548" y="5041990"/>
              <a:ext cx="3645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Tens Digit  =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6028E9D-8C9B-4A20-B057-D60D51031523}"/>
                </a:ext>
              </a:extLst>
            </p:cNvPr>
            <p:cNvSpPr txBox="1"/>
            <p:nvPr/>
          </p:nvSpPr>
          <p:spPr>
            <a:xfrm>
              <a:off x="4571999" y="5041990"/>
              <a:ext cx="388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EC5AE1-31A8-42CE-8E98-DE2D6AD7609F}"/>
              </a:ext>
            </a:extLst>
          </p:cNvPr>
          <p:cNvSpPr txBox="1"/>
          <p:nvPr/>
        </p:nvSpPr>
        <p:spPr>
          <a:xfrm>
            <a:off x="1744532" y="5437058"/>
            <a:ext cx="364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Ones Digit  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150D19-DF56-4FC0-BF62-687B4D8459C9}"/>
              </a:ext>
            </a:extLst>
          </p:cNvPr>
          <p:cNvSpPr txBox="1"/>
          <p:nvPr/>
        </p:nvSpPr>
        <p:spPr>
          <a:xfrm>
            <a:off x="5389983" y="5437058"/>
            <a:ext cx="3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E257E3F-CCC2-4286-A4F0-F5928A7B83FA}"/>
              </a:ext>
            </a:extLst>
          </p:cNvPr>
          <p:cNvSpPr txBox="1"/>
          <p:nvPr/>
        </p:nvSpPr>
        <p:spPr>
          <a:xfrm>
            <a:off x="1744532" y="5823669"/>
            <a:ext cx="364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Tenths Digit  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86796E3-E39A-47ED-B2F1-10F15A19EAEF}"/>
              </a:ext>
            </a:extLst>
          </p:cNvPr>
          <p:cNvSpPr txBox="1"/>
          <p:nvPr/>
        </p:nvSpPr>
        <p:spPr>
          <a:xfrm>
            <a:off x="5389983" y="5823669"/>
            <a:ext cx="3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EAA7158-42B5-4F01-86D3-E96EBBBFE893}"/>
              </a:ext>
            </a:extLst>
          </p:cNvPr>
          <p:cNvSpPr txBox="1"/>
          <p:nvPr/>
        </p:nvSpPr>
        <p:spPr>
          <a:xfrm>
            <a:off x="1744532" y="6210279"/>
            <a:ext cx="364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Hundredths Digit 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031BA2A-16E6-444A-98B7-9A5DD4D39060}"/>
              </a:ext>
            </a:extLst>
          </p:cNvPr>
          <p:cNvSpPr txBox="1"/>
          <p:nvPr/>
        </p:nvSpPr>
        <p:spPr>
          <a:xfrm>
            <a:off x="5389983" y="6210279"/>
            <a:ext cx="3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BAF2CA1-D166-4969-8E95-FE24DCA8BCEC}"/>
              </a:ext>
            </a:extLst>
          </p:cNvPr>
          <p:cNvSpPr txBox="1"/>
          <p:nvPr/>
        </p:nvSpPr>
        <p:spPr>
          <a:xfrm>
            <a:off x="2588264" y="2317465"/>
            <a:ext cx="849745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9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424F1BB-766D-4BD2-9FCE-C07F8B26B9D0}"/>
              </a:ext>
            </a:extLst>
          </p:cNvPr>
          <p:cNvSpPr txBox="1"/>
          <p:nvPr/>
        </p:nvSpPr>
        <p:spPr>
          <a:xfrm>
            <a:off x="3474097" y="2317465"/>
            <a:ext cx="849745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9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19444BA-12F6-47C6-ABE0-1755AA4720E2}"/>
              </a:ext>
            </a:extLst>
          </p:cNvPr>
          <p:cNvSpPr txBox="1"/>
          <p:nvPr/>
        </p:nvSpPr>
        <p:spPr>
          <a:xfrm>
            <a:off x="4813226" y="2317465"/>
            <a:ext cx="849745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9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857BE5-92C1-421A-88AC-88EA4A7D9B5F}"/>
              </a:ext>
            </a:extLst>
          </p:cNvPr>
          <p:cNvSpPr txBox="1"/>
          <p:nvPr/>
        </p:nvSpPr>
        <p:spPr>
          <a:xfrm>
            <a:off x="5703606" y="2317465"/>
            <a:ext cx="849745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lang="en-US" sz="9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47A3B8F-75BD-40E2-A334-A518735A1518}"/>
              </a:ext>
            </a:extLst>
          </p:cNvPr>
          <p:cNvSpPr/>
          <p:nvPr/>
        </p:nvSpPr>
        <p:spPr>
          <a:xfrm>
            <a:off x="2413262" y="2168165"/>
            <a:ext cx="4326903" cy="1868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A477551-1BC2-4469-8B59-9FCEE92404C3}"/>
              </a:ext>
            </a:extLst>
          </p:cNvPr>
          <p:cNvSpPr txBox="1"/>
          <p:nvPr/>
        </p:nvSpPr>
        <p:spPr>
          <a:xfrm>
            <a:off x="8190490" y="0"/>
            <a:ext cx="95351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4884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24" grpId="0"/>
      <p:bldP spid="25" grpId="0"/>
      <p:bldP spid="27" grpId="0"/>
      <p:bldP spid="28" grpId="0"/>
      <p:bldP spid="30" grpId="0"/>
      <p:bldP spid="31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/>
          <a:stretch/>
        </p:blipFill>
        <p:spPr bwMode="auto">
          <a:xfrm>
            <a:off x="157842" y="1063696"/>
            <a:ext cx="8986157" cy="351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57842" y="1035120"/>
            <a:ext cx="0" cy="3474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0242" y="2530545"/>
            <a:ext cx="0" cy="10515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 We Measure?</a:t>
            </a:r>
          </a:p>
        </p:txBody>
      </p:sp>
    </p:spTree>
    <p:extLst>
      <p:ext uri="{BB962C8B-B14F-4D97-AF65-F5344CB8AC3E}">
        <p14:creationId xmlns:p14="http://schemas.microsoft.com/office/powerpoint/2010/main" val="8056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670" y="274638"/>
            <a:ext cx="4762661" cy="1283574"/>
          </a:xfrm>
        </p:spPr>
        <p:txBody>
          <a:bodyPr/>
          <a:lstStyle/>
          <a:p>
            <a:r>
              <a:rPr lang="en-US" dirty="0"/>
              <a:t>Proper Reporting of Measured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18" y="1959428"/>
            <a:ext cx="7384564" cy="411220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Report </a:t>
            </a:r>
            <a:r>
              <a:rPr lang="en-US" u="sng" dirty="0"/>
              <a:t>all known digits</a:t>
            </a:r>
          </a:p>
          <a:p>
            <a:pPr marL="7985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digit you can actually read off of the measurement device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/>
              <a:t>Report </a:t>
            </a:r>
            <a:r>
              <a:rPr lang="en-US" u="sng" dirty="0"/>
              <a:t>the first estimated digit</a:t>
            </a:r>
          </a:p>
          <a:p>
            <a:pPr marL="798513" lvl="1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One digit beyond what you can actually read off of the measurement device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33656" y="0"/>
            <a:ext cx="111034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7152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70771"/>
          <a:stretch/>
        </p:blipFill>
        <p:spPr bwMode="auto">
          <a:xfrm>
            <a:off x="157842" y="3550920"/>
            <a:ext cx="8986157" cy="102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307295"/>
            <a:ext cx="8778875" cy="731837"/>
          </a:xfrm>
        </p:spPr>
        <p:txBody>
          <a:bodyPr/>
          <a:lstStyle/>
          <a:p>
            <a:r>
              <a:rPr lang="en-US" dirty="0"/>
              <a:t>Applying the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5939" y="1426028"/>
            <a:ext cx="7372123" cy="5000171"/>
          </a:xfrm>
        </p:spPr>
        <p:txBody>
          <a:bodyPr/>
          <a:lstStyle/>
          <a:p>
            <a:r>
              <a:rPr lang="en-US" dirty="0"/>
              <a:t>Digits you can read off of this ruler</a:t>
            </a:r>
          </a:p>
          <a:p>
            <a:pPr marL="914400"/>
            <a:r>
              <a:rPr lang="en-US" i="1" dirty="0"/>
              <a:t>The 1 cm digit</a:t>
            </a:r>
          </a:p>
          <a:p>
            <a:pPr marL="914400"/>
            <a:r>
              <a:rPr lang="en-US" i="1" dirty="0"/>
              <a:t>The 0.1 cm digit</a:t>
            </a:r>
          </a:p>
          <a:p>
            <a:pPr>
              <a:spcBef>
                <a:spcPts val="12000"/>
              </a:spcBef>
            </a:pPr>
            <a:r>
              <a:rPr lang="en-US" dirty="0"/>
              <a:t>Digits you can estimate with this ruler</a:t>
            </a:r>
          </a:p>
          <a:p>
            <a:pPr marL="914400">
              <a:spcBef>
                <a:spcPts val="2400"/>
              </a:spcBef>
            </a:pPr>
            <a:r>
              <a:rPr lang="en-US" i="1" dirty="0"/>
              <a:t>The 0.01 cm digit</a:t>
            </a:r>
          </a:p>
        </p:txBody>
      </p:sp>
      <p:sp>
        <p:nvSpPr>
          <p:cNvPr id="10" name="Left Arrow Callout 9"/>
          <p:cNvSpPr/>
          <p:nvPr/>
        </p:nvSpPr>
        <p:spPr>
          <a:xfrm>
            <a:off x="5301343" y="2163809"/>
            <a:ext cx="3325588" cy="9848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311"/>
            </a:avLst>
          </a:prstGeom>
          <a:solidFill>
            <a:srgbClr val="FFFF00"/>
          </a:solidFill>
          <a:ln w="28575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the known digits</a:t>
            </a:r>
          </a:p>
        </p:txBody>
      </p:sp>
      <p:sp>
        <p:nvSpPr>
          <p:cNvPr id="18" name="Left Arrow Callout 17"/>
          <p:cNvSpPr/>
          <p:nvPr/>
        </p:nvSpPr>
        <p:spPr>
          <a:xfrm>
            <a:off x="4850406" y="5077620"/>
            <a:ext cx="4055599" cy="9848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035"/>
            </a:avLst>
          </a:prstGeom>
          <a:solidFill>
            <a:srgbClr val="FFFF00"/>
          </a:solidFill>
          <a:ln w="28575"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estimated digit </a:t>
            </a:r>
          </a:p>
        </p:txBody>
      </p:sp>
    </p:spTree>
    <p:extLst>
      <p:ext uri="{BB962C8B-B14F-4D97-AF65-F5344CB8AC3E}">
        <p14:creationId xmlns:p14="http://schemas.microsoft.com/office/powerpoint/2010/main" val="35104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/>
          <a:stretch/>
        </p:blipFill>
        <p:spPr bwMode="auto">
          <a:xfrm>
            <a:off x="157842" y="1063696"/>
            <a:ext cx="8986157" cy="351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57842" y="1035120"/>
            <a:ext cx="0" cy="3474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90242" y="2530545"/>
            <a:ext cx="0" cy="105156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Callout 2 7"/>
          <p:cNvSpPr/>
          <p:nvPr/>
        </p:nvSpPr>
        <p:spPr>
          <a:xfrm flipH="1">
            <a:off x="0" y="4949534"/>
            <a:ext cx="4337050" cy="461665"/>
          </a:xfrm>
          <a:prstGeom prst="borderCallout2">
            <a:avLst>
              <a:gd name="adj1" fmla="val 47772"/>
              <a:gd name="adj2" fmla="val -196"/>
              <a:gd name="adj3" fmla="val 48111"/>
              <a:gd name="adj4" fmla="val -3929"/>
              <a:gd name="adj5" fmla="val -156022"/>
              <a:gd name="adj6" fmla="val -5633"/>
            </a:avLst>
          </a:prstGeom>
          <a:solidFill>
            <a:srgbClr val="C00000"/>
          </a:solidFill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 is a known digit</a:t>
            </a:r>
          </a:p>
        </p:txBody>
      </p:sp>
      <p:sp>
        <p:nvSpPr>
          <p:cNvPr id="12" name="Line Callout 2 11"/>
          <p:cNvSpPr/>
          <p:nvPr/>
        </p:nvSpPr>
        <p:spPr>
          <a:xfrm flipH="1">
            <a:off x="0" y="5635334"/>
            <a:ext cx="4337050" cy="461665"/>
          </a:xfrm>
          <a:prstGeom prst="borderCallout2">
            <a:avLst>
              <a:gd name="adj1" fmla="val 47772"/>
              <a:gd name="adj2" fmla="val -196"/>
              <a:gd name="adj3" fmla="val 48110"/>
              <a:gd name="adj4" fmla="val -12861"/>
              <a:gd name="adj5" fmla="val -414608"/>
              <a:gd name="adj6" fmla="val -21592"/>
            </a:avLst>
          </a:prstGeom>
          <a:solidFill>
            <a:srgbClr val="C00000"/>
          </a:solidFill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cm is a known digit</a:t>
            </a:r>
          </a:p>
        </p:txBody>
      </p:sp>
      <p:sp>
        <p:nvSpPr>
          <p:cNvPr id="13" name="Line Callout 2 12"/>
          <p:cNvSpPr/>
          <p:nvPr/>
        </p:nvSpPr>
        <p:spPr>
          <a:xfrm flipH="1">
            <a:off x="0" y="6321134"/>
            <a:ext cx="4337050" cy="461665"/>
          </a:xfrm>
          <a:prstGeom prst="borderCallout2">
            <a:avLst>
              <a:gd name="adj1" fmla="val 47772"/>
              <a:gd name="adj2" fmla="val -196"/>
              <a:gd name="adj3" fmla="val 46735"/>
              <a:gd name="adj4" fmla="val -16667"/>
              <a:gd name="adj5" fmla="val -578287"/>
              <a:gd name="adj6" fmla="val -24081"/>
            </a:avLst>
          </a:prstGeom>
          <a:solidFill>
            <a:srgbClr val="C00000"/>
          </a:solidFill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0.07 cm is an estimated digit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18313" y="1328067"/>
            <a:ext cx="412568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All known digits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8313" y="1917614"/>
            <a:ext cx="412568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One estimated digit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3484" y="5273465"/>
            <a:ext cx="3383280" cy="1169551"/>
          </a:xfrm>
          <a:prstGeom prst="rect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</a:t>
            </a:r>
            <a:r>
              <a:rPr lang="en-US" sz="24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this ruler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3.57 cm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by the Rules</a:t>
            </a:r>
          </a:p>
        </p:txBody>
      </p:sp>
    </p:spTree>
    <p:extLst>
      <p:ext uri="{BB962C8B-B14F-4D97-AF65-F5344CB8AC3E}">
        <p14:creationId xmlns:p14="http://schemas.microsoft.com/office/powerpoint/2010/main" val="35028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670" y="274638"/>
            <a:ext cx="4762661" cy="1283574"/>
          </a:xfrm>
        </p:spPr>
        <p:txBody>
          <a:bodyPr/>
          <a:lstStyle/>
          <a:p>
            <a:r>
              <a:rPr lang="en-US" dirty="0"/>
              <a:t>Proper Reporting of Measured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18" y="1959428"/>
            <a:ext cx="7384564" cy="411220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Report </a:t>
            </a:r>
            <a:r>
              <a:rPr lang="en-US" u="sng" dirty="0"/>
              <a:t>all known digits</a:t>
            </a:r>
          </a:p>
          <a:p>
            <a:pPr marL="79851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 digit you can actually read off of the measurement device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/>
              <a:t>Report </a:t>
            </a:r>
            <a:r>
              <a:rPr lang="en-US" u="sng" dirty="0"/>
              <a:t>the first estimated digit</a:t>
            </a:r>
          </a:p>
          <a:p>
            <a:pPr marL="798513" lvl="1" indent="-341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One digit beyond what you can actually read off of the measurement device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033656" y="0"/>
            <a:ext cx="1110343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Arial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2101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12497</TotalTime>
  <Words>1055</Words>
  <Application>Microsoft Office PowerPoint</Application>
  <PresentationFormat>On-screen Show (4:3)</PresentationFormat>
  <Paragraphs>208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Unit 1:  Scientific Method</vt:lpstr>
      <vt:lpstr>Measurement</vt:lpstr>
      <vt:lpstr>What is Measurement?</vt:lpstr>
      <vt:lpstr>Number vs Digit</vt:lpstr>
      <vt:lpstr>So How Do We Measure?</vt:lpstr>
      <vt:lpstr>Proper Reporting of Measured Data</vt:lpstr>
      <vt:lpstr>Applying the Rules</vt:lpstr>
      <vt:lpstr>Reporting by the Rules</vt:lpstr>
      <vt:lpstr>Proper Reporting of Measured Data</vt:lpstr>
      <vt:lpstr>Check for Understanding 1</vt:lpstr>
      <vt:lpstr>Check for Understanding 2</vt:lpstr>
      <vt:lpstr>Check for Understanding 3</vt:lpstr>
      <vt:lpstr>Impact of Instrument Type</vt:lpstr>
      <vt:lpstr>Which is analog &amp; which is digital?</vt:lpstr>
      <vt:lpstr>For Analog Instruments</vt:lpstr>
      <vt:lpstr>For Digital Instruments</vt:lpstr>
      <vt:lpstr>For Digital Instruments</vt:lpstr>
      <vt:lpstr>Key Points</vt:lpstr>
      <vt:lpstr>Measurement Lab</vt:lpstr>
      <vt:lpstr>Lab Partners</vt:lpstr>
      <vt:lpstr>Measurement Lab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Station 9</vt:lpstr>
      <vt:lpstr>Station 10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821</cp:revision>
  <cp:lastPrinted>2018-10-14T12:47:57Z</cp:lastPrinted>
  <dcterms:created xsi:type="dcterms:W3CDTF">2012-09-15T16:31:25Z</dcterms:created>
  <dcterms:modified xsi:type="dcterms:W3CDTF">2019-09-02T16:51:18Z</dcterms:modified>
</cp:coreProperties>
</file>