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780" r:id="rId2"/>
    <p:sldId id="725" r:id="rId3"/>
    <p:sldId id="759" r:id="rId4"/>
    <p:sldId id="760" r:id="rId5"/>
    <p:sldId id="761" r:id="rId6"/>
    <p:sldId id="777" r:id="rId7"/>
    <p:sldId id="779" r:id="rId8"/>
    <p:sldId id="763" r:id="rId9"/>
    <p:sldId id="728" r:id="rId10"/>
    <p:sldId id="730" r:id="rId11"/>
    <p:sldId id="732" r:id="rId12"/>
    <p:sldId id="733" r:id="rId13"/>
    <p:sldId id="738" r:id="rId14"/>
    <p:sldId id="734" r:id="rId15"/>
    <p:sldId id="735" r:id="rId16"/>
    <p:sldId id="742" r:id="rId17"/>
    <p:sldId id="743" r:id="rId18"/>
    <p:sldId id="744" r:id="rId19"/>
    <p:sldId id="745" r:id="rId20"/>
    <p:sldId id="752" r:id="rId21"/>
    <p:sldId id="746" r:id="rId22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A3E"/>
    <a:srgbClr val="EDF2F9"/>
    <a:srgbClr val="006600"/>
    <a:srgbClr val="00E266"/>
    <a:srgbClr val="66FF33"/>
    <a:srgbClr val="FFE499"/>
    <a:srgbClr val="E4EBF6"/>
    <a:srgbClr val="FFFFFF"/>
    <a:srgbClr val="65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220" autoAdjust="0"/>
  </p:normalViewPr>
  <p:slideViewPr>
    <p:cSldViewPr snapToGrid="0">
      <p:cViewPr varScale="1">
        <p:scale>
          <a:sx n="79" d="100"/>
          <a:sy n="79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7468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52522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9" y="8552522"/>
            <a:ext cx="3066732" cy="450215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62027" y="6596390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100" dirty="0">
                <a:latin typeface="Arial" pitchFamily="34" charset="0"/>
                <a:cs typeface="Arial" pitchFamily="34" charset="0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rgbClr val="0070C0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42875"/>
            <a:ext cx="8778240" cy="914400"/>
          </a:xfrm>
        </p:spPr>
        <p:txBody>
          <a:bodyPr/>
          <a:lstStyle/>
          <a:p>
            <a:r>
              <a:rPr lang="en-US" dirty="0"/>
              <a:t>Please Sit in Your Assigned Seat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5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822" y="1297460"/>
            <a:ext cx="7536357" cy="5128054"/>
          </a:xfrm>
        </p:spPr>
        <p:txBody>
          <a:bodyPr/>
          <a:lstStyle/>
          <a:p>
            <a:r>
              <a:rPr lang="en-US" dirty="0"/>
              <a:t>Follow directions</a:t>
            </a:r>
          </a:p>
          <a:p>
            <a:r>
              <a:rPr lang="en-US" dirty="0"/>
              <a:t>Be certain you understand the hazards of any procedure before starting</a:t>
            </a:r>
          </a:p>
          <a:p>
            <a:r>
              <a:rPr lang="en-US" dirty="0"/>
              <a:t>Do not play around in the lab</a:t>
            </a:r>
          </a:p>
        </p:txBody>
      </p:sp>
    </p:spTree>
    <p:extLst>
      <p:ext uri="{BB962C8B-B14F-4D97-AF65-F5344CB8AC3E}">
        <p14:creationId xmlns:p14="http://schemas.microsoft.com/office/powerpoint/2010/main" val="254478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Safety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Tour the lab and see the safety equipment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fire extinguishers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emergency power shut-off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safety shower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eye washer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first aid kit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safety blanket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cabinet for safety glasses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fume hood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aprons</a:t>
            </a:r>
          </a:p>
          <a:p>
            <a:pPr marL="2062163" lvl="1">
              <a:spcBef>
                <a:spcPts val="600"/>
              </a:spcBef>
            </a:pPr>
            <a:r>
              <a:rPr lang="en-US" b="1" dirty="0"/>
              <a:t>prep room</a:t>
            </a:r>
          </a:p>
        </p:txBody>
      </p:sp>
    </p:spTree>
    <p:extLst>
      <p:ext uri="{BB962C8B-B14F-4D97-AF65-F5344CB8AC3E}">
        <p14:creationId xmlns:p14="http://schemas.microsoft.com/office/powerpoint/2010/main" val="1859503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Goggles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KEEP YOUR GOGGLES ON AT ALL TIMES</a:t>
            </a:r>
          </a:p>
          <a:p>
            <a:pPr>
              <a:spcBef>
                <a:spcPts val="3000"/>
              </a:spcBef>
            </a:pPr>
            <a:r>
              <a:rPr lang="en-US" dirty="0"/>
              <a:t>Goggles are required whenever we use:</a:t>
            </a:r>
          </a:p>
          <a:p>
            <a:pPr marL="3200400" indent="-514350">
              <a:buFont typeface="+mj-lt"/>
              <a:buAutoNum type="arabicParenR"/>
            </a:pPr>
            <a:r>
              <a:rPr lang="en-US" dirty="0"/>
              <a:t>chemicals</a:t>
            </a:r>
          </a:p>
          <a:p>
            <a:pPr marL="3200400" indent="-514350">
              <a:buFont typeface="+mj-lt"/>
              <a:buAutoNum type="arabicParenR"/>
            </a:pPr>
            <a:r>
              <a:rPr lang="en-US" dirty="0"/>
              <a:t>heat</a:t>
            </a:r>
          </a:p>
          <a:p>
            <a:pPr marL="3200400" indent="-514350">
              <a:buFont typeface="+mj-lt"/>
              <a:buAutoNum type="arabicParenR"/>
            </a:pPr>
            <a:r>
              <a:rPr lang="en-US" dirty="0"/>
              <a:t>glassware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FC7AA-B9A8-498D-B52B-44CB8C248D5B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29515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or Drink in the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59" y="1297460"/>
            <a:ext cx="8099883" cy="51280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NO EATING OR DRINKING IN THE LAB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8A8E3-E9EC-4606-9794-DFD4BD3C1C39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88794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123" y="1297460"/>
            <a:ext cx="7391754" cy="512805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No contact lenses (wear glasses)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All skin covered from waist down</a:t>
            </a:r>
          </a:p>
          <a:p>
            <a:pPr marL="796925"/>
            <a:r>
              <a:rPr lang="en-US" sz="2400" i="1" dirty="0"/>
              <a:t>No skirts or shorts</a:t>
            </a:r>
          </a:p>
          <a:p>
            <a:pPr marL="796925"/>
            <a:r>
              <a:rPr lang="en-US" sz="2400" i="1" dirty="0"/>
              <a:t>Shoes must cover the foot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dirty="0"/>
              <a:t>Nothing that can catch on equipment or dip into liquids/flames</a:t>
            </a:r>
          </a:p>
          <a:p>
            <a:pPr marL="796925"/>
            <a:r>
              <a:rPr lang="en-US" sz="2400" i="1" dirty="0"/>
              <a:t>Hair must be tied back or put up</a:t>
            </a:r>
          </a:p>
          <a:p>
            <a:pPr marL="796925"/>
            <a:r>
              <a:rPr lang="en-US" sz="2400" i="1" dirty="0"/>
              <a:t>Dangling jewelry/clothing must be removed</a:t>
            </a:r>
          </a:p>
          <a:p>
            <a:pPr marL="796925"/>
            <a:r>
              <a:rPr lang="en-US" sz="2400" i="1" dirty="0"/>
              <a:t>Push up or roll up sleeves</a:t>
            </a:r>
          </a:p>
        </p:txBody>
      </p:sp>
    </p:spTree>
    <p:extLst>
      <p:ext uri="{BB962C8B-B14F-4D97-AF65-F5344CB8AC3E}">
        <p14:creationId xmlns:p14="http://schemas.microsoft.com/office/powerpoint/2010/main" val="204779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something happens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0" y="1297460"/>
            <a:ext cx="5608320" cy="5128054"/>
          </a:xfrm>
        </p:spPr>
        <p:txBody>
          <a:bodyPr/>
          <a:lstStyle/>
          <a:p>
            <a:r>
              <a:rPr lang="en-US" dirty="0"/>
              <a:t>Tell me</a:t>
            </a:r>
          </a:p>
          <a:p>
            <a:r>
              <a:rPr lang="en-US" dirty="0"/>
              <a:t>Don't hesitate</a:t>
            </a:r>
          </a:p>
          <a:p>
            <a:r>
              <a:rPr lang="en-US" dirty="0"/>
              <a:t>Sometimes seconds count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F2544-BDC3-4AEA-BCC5-A79DBEEF3468}"/>
              </a:ext>
            </a:extLst>
          </p:cNvPr>
          <p:cNvSpPr txBox="1"/>
          <p:nvPr/>
        </p:nvSpPr>
        <p:spPr>
          <a:xfrm>
            <a:off x="8229600" y="0"/>
            <a:ext cx="914400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47928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Goggles are required whenever we are using any one of three things.  What are the three?</a:t>
            </a:r>
            <a:endParaRPr lang="en-US" dirty="0"/>
          </a:p>
          <a:p>
            <a:pPr marL="577850" indent="0">
              <a:buNone/>
            </a:pPr>
            <a:r>
              <a:rPr lang="en-US" b="1" dirty="0">
                <a:solidFill>
                  <a:srgbClr val="FF0000"/>
                </a:solidFill>
              </a:rPr>
              <a:t>Any time we are using:</a:t>
            </a:r>
          </a:p>
          <a:p>
            <a:pPr marL="1881188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chemicals</a:t>
            </a:r>
          </a:p>
          <a:p>
            <a:pPr marL="1881188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heat</a:t>
            </a:r>
          </a:p>
          <a:p>
            <a:pPr marL="1881188" indent="-514350"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glassware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were late to class on the day of the lab, and you didn't understand your lab partner's instructions for handling a chemical.  What should you do? </a:t>
            </a:r>
          </a:p>
          <a:p>
            <a:pPr marL="803275"/>
            <a:r>
              <a:rPr lang="en-US" b="1" dirty="0">
                <a:solidFill>
                  <a:srgbClr val="FF0000"/>
                </a:solidFill>
              </a:rPr>
              <a:t>Ask </a:t>
            </a:r>
            <a:r>
              <a:rPr lang="en-US" b="1" u="sng" dirty="0">
                <a:solidFill>
                  <a:srgbClr val="FF0000"/>
                </a:solidFill>
              </a:rPr>
              <a:t>before</a:t>
            </a:r>
            <a:r>
              <a:rPr lang="en-US" b="1" dirty="0">
                <a:solidFill>
                  <a:srgbClr val="FF0000"/>
                </a:solidFill>
              </a:rPr>
              <a:t> starting.</a:t>
            </a:r>
          </a:p>
          <a:p>
            <a:pPr marL="803275"/>
            <a:r>
              <a:rPr lang="en-US" b="1" u="sng" dirty="0">
                <a:solidFill>
                  <a:srgbClr val="FF0000"/>
                </a:solidFill>
              </a:rPr>
              <a:t>Keep asking</a:t>
            </a:r>
            <a:r>
              <a:rPr lang="en-US" b="1" dirty="0">
                <a:solidFill>
                  <a:srgbClr val="FF0000"/>
                </a:solidFill>
              </a:rPr>
              <a:t> until you are sure you understand.</a:t>
            </a:r>
          </a:p>
        </p:txBody>
      </p:sp>
    </p:spTree>
    <p:extLst>
      <p:ext uri="{BB962C8B-B14F-4D97-AF65-F5344CB8AC3E}">
        <p14:creationId xmlns:p14="http://schemas.microsoft.com/office/powerpoint/2010/main" val="163470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If the edge of your goggles feel like they are cutting into your cheek, what should you do? </a:t>
            </a:r>
          </a:p>
          <a:p>
            <a:pPr marL="800100" indent="-342900"/>
            <a:r>
              <a:rPr lang="en-US" b="1" dirty="0">
                <a:solidFill>
                  <a:srgbClr val="FF0000"/>
                </a:solidFill>
              </a:rPr>
              <a:t>DO NOT REMOVE YOUR GOGGLE IN THE LAB</a:t>
            </a:r>
          </a:p>
          <a:p>
            <a:pPr marL="800100" indent="-342900"/>
            <a:r>
              <a:rPr lang="en-US" b="1" dirty="0">
                <a:solidFill>
                  <a:srgbClr val="FF0000"/>
                </a:solidFill>
              </a:rPr>
              <a:t>Move to the very front of the classroom, remove your goggles and adjust them.</a:t>
            </a:r>
          </a:p>
        </p:txBody>
      </p:sp>
    </p:spTree>
    <p:extLst>
      <p:ext uri="{BB962C8B-B14F-4D97-AF65-F5344CB8AC3E}">
        <p14:creationId xmlns:p14="http://schemas.microsoft.com/office/powerpoint/2010/main" val="1003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three safety equipment items in the lab</a:t>
            </a:r>
          </a:p>
        </p:txBody>
      </p:sp>
    </p:spTree>
    <p:extLst>
      <p:ext uri="{BB962C8B-B14F-4D97-AF65-F5344CB8AC3E}">
        <p14:creationId xmlns:p14="http://schemas.microsoft.com/office/powerpoint/2010/main" val="41392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1507" y="1297460"/>
            <a:ext cx="6200987" cy="512805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School Safety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Lab Safety</a:t>
            </a:r>
          </a:p>
        </p:txBody>
      </p:sp>
    </p:spTree>
    <p:extLst>
      <p:ext uri="{BB962C8B-B14F-4D97-AF65-F5344CB8AC3E}">
        <p14:creationId xmlns:p14="http://schemas.microsoft.com/office/powerpoint/2010/main" val="46067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three safety equipment items in the lab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fire extinguishers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emergency power shut-off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safety shower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eye washer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first aid kit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safety blanket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cabinet for safety glasses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fume hood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aprons</a:t>
            </a:r>
          </a:p>
          <a:p>
            <a:pPr marL="1828800" lvl="1"/>
            <a:r>
              <a:rPr lang="en-US" sz="2800" b="1" dirty="0">
                <a:solidFill>
                  <a:srgbClr val="FF0000"/>
                </a:solidFill>
              </a:rPr>
              <a:t>prep room</a:t>
            </a:r>
          </a:p>
        </p:txBody>
      </p:sp>
    </p:spTree>
    <p:extLst>
      <p:ext uri="{BB962C8B-B14F-4D97-AF65-F5344CB8AC3E}">
        <p14:creationId xmlns:p14="http://schemas.microsoft.com/office/powerpoint/2010/main" val="2535405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b="1" dirty="0"/>
              <a:t>You and your partner are doing a lab together when you </a:t>
            </a:r>
            <a:r>
              <a:rPr lang="en-US" b="1"/>
              <a:t>notice your </a:t>
            </a:r>
            <a:r>
              <a:rPr lang="en-US" b="1" dirty="0"/>
              <a:t>solution begin to bubble.  You don't remember reading about bubbling in the procedure, and you are worried that you may have done something wrong.  What should you do?</a:t>
            </a:r>
          </a:p>
          <a:p>
            <a:pPr marL="1092200" indent="-514350"/>
            <a:r>
              <a:rPr lang="en-US" b="1" dirty="0">
                <a:solidFill>
                  <a:srgbClr val="FF0000"/>
                </a:solidFill>
              </a:rPr>
              <a:t>Call Dr. McCarthy </a:t>
            </a:r>
            <a:r>
              <a:rPr lang="en-US" b="1" u="sng" dirty="0">
                <a:solidFill>
                  <a:srgbClr val="FF0000"/>
                </a:solidFill>
              </a:rPr>
              <a:t>immediately</a:t>
            </a:r>
          </a:p>
        </p:txBody>
      </p:sp>
    </p:spTree>
    <p:extLst>
      <p:ext uri="{BB962C8B-B14F-4D97-AF65-F5344CB8AC3E}">
        <p14:creationId xmlns:p14="http://schemas.microsoft.com/office/powerpoint/2010/main" val="26212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School Safety</a:t>
            </a:r>
          </a:p>
        </p:txBody>
      </p:sp>
    </p:spTree>
    <p:extLst>
      <p:ext uri="{BB962C8B-B14F-4D97-AF65-F5344CB8AC3E}">
        <p14:creationId xmlns:p14="http://schemas.microsoft.com/office/powerpoint/2010/main" val="267960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Evacuation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23" y="1297460"/>
            <a:ext cx="7793355" cy="5128054"/>
          </a:xfrm>
        </p:spPr>
        <p:txBody>
          <a:bodyPr/>
          <a:lstStyle/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Exit front door</a:t>
            </a:r>
          </a:p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Take right</a:t>
            </a:r>
          </a:p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Down stairs </a:t>
            </a:r>
          </a:p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Leave building by exit behind Middle School office, or, if blocked exit next to stairs and walk around the Middle School</a:t>
            </a:r>
          </a:p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Go through double gate</a:t>
            </a:r>
          </a:p>
          <a:p>
            <a:pPr marL="457200" lvl="1" indent="-457200">
              <a:spcBef>
                <a:spcPts val="1800"/>
              </a:spcBef>
              <a:buFont typeface="+mj-lt"/>
              <a:buAutoNum type="arabicParenR"/>
            </a:pPr>
            <a:r>
              <a:rPr lang="en-US" sz="2800" dirty="0"/>
              <a:t>Assemble on track</a:t>
            </a:r>
          </a:p>
        </p:txBody>
      </p:sp>
    </p:spTree>
    <p:extLst>
      <p:ext uri="{BB962C8B-B14F-4D97-AF65-F5344CB8AC3E}">
        <p14:creationId xmlns:p14="http://schemas.microsoft.com/office/powerpoint/2010/main" val="296697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5849" r="22947" b="8370"/>
          <a:stretch/>
        </p:blipFill>
        <p:spPr bwMode="auto">
          <a:xfrm>
            <a:off x="0" y="0"/>
            <a:ext cx="9144000" cy="690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F72427-279A-4C3E-947D-F70EF1853796}"/>
              </a:ext>
            </a:extLst>
          </p:cNvPr>
          <p:cNvGrpSpPr/>
          <p:nvPr/>
        </p:nvGrpSpPr>
        <p:grpSpPr>
          <a:xfrm>
            <a:off x="4959076" y="2636874"/>
            <a:ext cx="2005250" cy="1877660"/>
            <a:chOff x="2471057" y="2013854"/>
            <a:chExt cx="3273251" cy="328748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7494D65-35AF-40B8-AAB3-5569D98D69BE}"/>
                </a:ext>
              </a:extLst>
            </p:cNvPr>
            <p:cNvSpPr/>
            <p:nvPr/>
          </p:nvSpPr>
          <p:spPr>
            <a:xfrm>
              <a:off x="2471057" y="2667000"/>
              <a:ext cx="3026229" cy="2634343"/>
            </a:xfrm>
            <a:custGeom>
              <a:avLst/>
              <a:gdLst>
                <a:gd name="connsiteX0" fmla="*/ 0 w 3026229"/>
                <a:gd name="connsiteY0" fmla="*/ 2634343 h 2634343"/>
                <a:gd name="connsiteX1" fmla="*/ 1273629 w 3026229"/>
                <a:gd name="connsiteY1" fmla="*/ 1240971 h 2634343"/>
                <a:gd name="connsiteX2" fmla="*/ 1524000 w 3026229"/>
                <a:gd name="connsiteY2" fmla="*/ 1023257 h 2634343"/>
                <a:gd name="connsiteX3" fmla="*/ 2754086 w 3026229"/>
                <a:gd name="connsiteY3" fmla="*/ 729343 h 2634343"/>
                <a:gd name="connsiteX4" fmla="*/ 2950029 w 3026229"/>
                <a:gd name="connsiteY4" fmla="*/ 544286 h 2634343"/>
                <a:gd name="connsiteX5" fmla="*/ 3004457 w 3026229"/>
                <a:gd name="connsiteY5" fmla="*/ 359229 h 2634343"/>
                <a:gd name="connsiteX6" fmla="*/ 3026229 w 3026229"/>
                <a:gd name="connsiteY6" fmla="*/ 0 h 263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6229" h="2634343">
                  <a:moveTo>
                    <a:pt x="0" y="2634343"/>
                  </a:moveTo>
                  <a:lnTo>
                    <a:pt x="1273629" y="1240971"/>
                  </a:lnTo>
                  <a:cubicBezTo>
                    <a:pt x="1527629" y="972457"/>
                    <a:pt x="1277257" y="1108528"/>
                    <a:pt x="1524000" y="1023257"/>
                  </a:cubicBezTo>
                  <a:cubicBezTo>
                    <a:pt x="1770743" y="937986"/>
                    <a:pt x="2516414" y="809172"/>
                    <a:pt x="2754086" y="729343"/>
                  </a:cubicBezTo>
                  <a:cubicBezTo>
                    <a:pt x="2991758" y="649514"/>
                    <a:pt x="2908301" y="605972"/>
                    <a:pt x="2950029" y="544286"/>
                  </a:cubicBezTo>
                  <a:cubicBezTo>
                    <a:pt x="2991758" y="482600"/>
                    <a:pt x="2991757" y="449943"/>
                    <a:pt x="3004457" y="359229"/>
                  </a:cubicBezTo>
                  <a:cubicBezTo>
                    <a:pt x="3017157" y="268515"/>
                    <a:pt x="3021693" y="134257"/>
                    <a:pt x="3026229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DFF662-504D-4FA4-9130-18FF7DDD300F}"/>
                </a:ext>
              </a:extLst>
            </p:cNvPr>
            <p:cNvSpPr txBox="1"/>
            <p:nvPr/>
          </p:nvSpPr>
          <p:spPr>
            <a:xfrm>
              <a:off x="5277514" y="2013854"/>
              <a:ext cx="4667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FFFF00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21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School Security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783" y="1626780"/>
            <a:ext cx="4536435" cy="4798733"/>
          </a:xfrm>
        </p:spPr>
        <p:txBody>
          <a:bodyPr/>
          <a:lstStyle/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Normal Operations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Shelter in Place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Restricted Movement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/>
              <a:t>Lockdown</a:t>
            </a:r>
          </a:p>
        </p:txBody>
      </p:sp>
    </p:spTree>
    <p:extLst>
      <p:ext uri="{BB962C8B-B14F-4D97-AF65-F5344CB8AC3E}">
        <p14:creationId xmlns:p14="http://schemas.microsoft.com/office/powerpoint/2010/main" val="27531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Each Security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00682" y="2367857"/>
            <a:ext cx="1188720" cy="7040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8438" y="2367857"/>
            <a:ext cx="1188720" cy="704088"/>
          </a:xfrm>
          <a:prstGeom prst="rect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64097" y="2367857"/>
            <a:ext cx="1188720" cy="704088"/>
          </a:xfrm>
          <a:prstGeom prst="rect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9736" y="2367857"/>
            <a:ext cx="1463040" cy="704088"/>
          </a:xfrm>
          <a:prstGeom prst="rect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9756" y="2367857"/>
            <a:ext cx="1463040" cy="704088"/>
          </a:xfrm>
          <a:prstGeom prst="rect">
            <a:avLst/>
          </a:prstGeom>
          <a:solidFill>
            <a:srgbClr val="008A3E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0682" y="3341384"/>
            <a:ext cx="7272094" cy="704088"/>
            <a:chOff x="1800682" y="3341384"/>
            <a:chExt cx="7272094" cy="704088"/>
          </a:xfrm>
        </p:grpSpPr>
        <p:sp>
          <p:nvSpPr>
            <p:cNvPr id="15" name="TextBox 14"/>
            <p:cNvSpPr txBox="1"/>
            <p:nvPr/>
          </p:nvSpPr>
          <p:spPr>
            <a:xfrm>
              <a:off x="1800682" y="3341384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86341" y="3341384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Locked/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3341384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09736" y="3341384"/>
              <a:ext cx="1463040" cy="704088"/>
            </a:xfrm>
            <a:prstGeom prst="rect">
              <a:avLst/>
            </a:prstGeom>
            <a:solidFill>
              <a:srgbClr val="008A3E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Teaching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49756" y="3341384"/>
              <a:ext cx="1463040" cy="704088"/>
            </a:xfrm>
            <a:prstGeom prst="rect">
              <a:avLst/>
            </a:prstGeom>
            <a:solidFill>
              <a:srgbClr val="008A3E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00682" y="4314911"/>
            <a:ext cx="7272094" cy="704088"/>
            <a:chOff x="1800682" y="4314911"/>
            <a:chExt cx="7272094" cy="704088"/>
          </a:xfrm>
        </p:grpSpPr>
        <p:sp>
          <p:nvSpPr>
            <p:cNvPr id="16" name="TextBox 15"/>
            <p:cNvSpPr txBox="1"/>
            <p:nvPr/>
          </p:nvSpPr>
          <p:spPr>
            <a:xfrm>
              <a:off x="1800682" y="4314911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86341" y="4314911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Locked/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64097" y="4314911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09736" y="4314911"/>
              <a:ext cx="1463040" cy="704088"/>
            </a:xfrm>
            <a:prstGeom prst="rect">
              <a:avLst/>
            </a:prstGeom>
            <a:solidFill>
              <a:srgbClr val="008A3E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Teaching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49756" y="4314911"/>
              <a:ext cx="146304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800" y="2367857"/>
            <a:ext cx="1463040" cy="3624669"/>
            <a:chOff x="132800" y="2367857"/>
            <a:chExt cx="1463040" cy="3624669"/>
          </a:xfrm>
        </p:grpSpPr>
        <p:sp>
          <p:nvSpPr>
            <p:cNvPr id="3" name="TextBox 2"/>
            <p:cNvSpPr txBox="1"/>
            <p:nvPr/>
          </p:nvSpPr>
          <p:spPr>
            <a:xfrm>
              <a:off x="132800" y="2367857"/>
              <a:ext cx="1463040" cy="704088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 Operations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00" y="3341384"/>
              <a:ext cx="1463040" cy="704088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Shelter in Place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800" y="4314911"/>
              <a:ext cx="1463040" cy="704088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Restricted Movement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800" y="5288438"/>
              <a:ext cx="1463040" cy="704088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Lockdown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00682" y="5288438"/>
            <a:ext cx="7272094" cy="704088"/>
            <a:chOff x="1800682" y="5288438"/>
            <a:chExt cx="7272094" cy="704088"/>
          </a:xfrm>
        </p:grpSpPr>
        <p:sp>
          <p:nvSpPr>
            <p:cNvPr id="17" name="TextBox 16"/>
            <p:cNvSpPr txBox="1"/>
            <p:nvPr/>
          </p:nvSpPr>
          <p:spPr>
            <a:xfrm>
              <a:off x="1800682" y="5288438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86341" y="5288438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Locked/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Closed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64097" y="5288438"/>
              <a:ext cx="118872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09736" y="5288438"/>
              <a:ext cx="146304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Shelter in Classroom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49756" y="5288438"/>
              <a:ext cx="1463040" cy="704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92779" y="1394330"/>
            <a:ext cx="7279997" cy="704088"/>
            <a:chOff x="1792779" y="1245039"/>
            <a:chExt cx="7279997" cy="704088"/>
          </a:xfrm>
          <a:solidFill>
            <a:schemeClr val="bg2">
              <a:lumMod val="2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1792779" y="1245039"/>
              <a:ext cx="1188720" cy="7040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Doors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78438" y="1245039"/>
              <a:ext cx="1188720" cy="7040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Windows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Blinds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64097" y="1245039"/>
              <a:ext cx="1188720" cy="7040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Entrance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09736" y="1245039"/>
              <a:ext cx="1463040" cy="7040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Classroom Activity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49756" y="1245039"/>
              <a:ext cx="1463040" cy="70408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Classroom Exit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87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  <p:bldP spid="32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78" y="1219200"/>
            <a:ext cx="8211942" cy="5206314"/>
          </a:xfrm>
        </p:spPr>
        <p:txBody>
          <a:bodyPr>
            <a:noAutofit/>
          </a:bodyPr>
          <a:lstStyle/>
          <a:p>
            <a:r>
              <a:rPr lang="en-US" sz="2800" dirty="0"/>
              <a:t>Sit on the floor in front of the cabinets</a:t>
            </a:r>
          </a:p>
          <a:p>
            <a:pPr lvl="1"/>
            <a:r>
              <a:rPr lang="en-US" dirty="0"/>
              <a:t>Make sure you are not visible to the door windows</a:t>
            </a:r>
          </a:p>
          <a:p>
            <a:r>
              <a:rPr lang="en-US" sz="2800" dirty="0"/>
              <a:t>Doc will turn off lights in classroom &amp; prep room</a:t>
            </a:r>
          </a:p>
          <a:p>
            <a:r>
              <a:rPr lang="en-US" sz="2800" dirty="0"/>
              <a:t>Lock all doors (usually kept locked)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STAY SILENT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 NOT USE YOUR PHONE</a:t>
            </a:r>
          </a:p>
          <a:p>
            <a:r>
              <a:rPr lang="en-US" sz="2800" dirty="0"/>
              <a:t>We must stay in lockdown until someone enters the room to release us</a:t>
            </a:r>
          </a:p>
          <a:p>
            <a:r>
              <a:rPr lang="en-US" sz="2800" dirty="0"/>
              <a:t>Metal poles</a:t>
            </a:r>
          </a:p>
        </p:txBody>
      </p:sp>
    </p:spTree>
    <p:extLst>
      <p:ext uri="{BB962C8B-B14F-4D97-AF65-F5344CB8AC3E}">
        <p14:creationId xmlns:p14="http://schemas.microsoft.com/office/powerpoint/2010/main" val="25895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bg1"/>
                </a:solidFill>
              </a:rPr>
              <a:t>Lab Safety</a:t>
            </a:r>
          </a:p>
        </p:txBody>
      </p:sp>
    </p:spTree>
    <p:extLst>
      <p:ext uri="{BB962C8B-B14F-4D97-AF65-F5344CB8AC3E}">
        <p14:creationId xmlns:p14="http://schemas.microsoft.com/office/powerpoint/2010/main" val="975619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6932</TotalTime>
  <Words>582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Please Sit in Your Assigned Seat</vt:lpstr>
      <vt:lpstr>Today's Class</vt:lpstr>
      <vt:lpstr>School Safety</vt:lpstr>
      <vt:lpstr>School Evacuation</vt:lpstr>
      <vt:lpstr>PowerPoint Presentation</vt:lpstr>
      <vt:lpstr>New School Security Procedures</vt:lpstr>
      <vt:lpstr>Procedure for Each Security Level</vt:lpstr>
      <vt:lpstr>Lockdown</vt:lpstr>
      <vt:lpstr>Lab Safety</vt:lpstr>
      <vt:lpstr>Safety in the Lab</vt:lpstr>
      <vt:lpstr>Review of Safety Equipment</vt:lpstr>
      <vt:lpstr>Goggles</vt:lpstr>
      <vt:lpstr>Food or Drink in the Lab</vt:lpstr>
      <vt:lpstr>Proper Dress</vt:lpstr>
      <vt:lpstr>If something happens . . .</vt:lpstr>
      <vt:lpstr>Check for Understanding 1</vt:lpstr>
      <vt:lpstr>Check for Understanding 2</vt:lpstr>
      <vt:lpstr>Check for Understanding 3</vt:lpstr>
      <vt:lpstr>Check for Understanding 4</vt:lpstr>
      <vt:lpstr>Check for Understanding 4</vt:lpstr>
      <vt:lpstr>Check for Understanding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Peter McCarthy</cp:lastModifiedBy>
  <cp:revision>471</cp:revision>
  <cp:lastPrinted>2016-09-02T11:33:28Z</cp:lastPrinted>
  <dcterms:created xsi:type="dcterms:W3CDTF">2012-09-15T16:31:25Z</dcterms:created>
  <dcterms:modified xsi:type="dcterms:W3CDTF">2019-08-19T18:56:50Z</dcterms:modified>
</cp:coreProperties>
</file>