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780" r:id="rId2"/>
    <p:sldId id="724" r:id="rId3"/>
    <p:sldId id="726" r:id="rId4"/>
    <p:sldId id="779" r:id="rId5"/>
    <p:sldId id="784" r:id="rId6"/>
    <p:sldId id="794" r:id="rId7"/>
    <p:sldId id="771" r:id="rId8"/>
    <p:sldId id="799" r:id="rId9"/>
    <p:sldId id="800" r:id="rId10"/>
    <p:sldId id="801" r:id="rId11"/>
    <p:sldId id="773" r:id="rId12"/>
    <p:sldId id="770" r:id="rId13"/>
    <p:sldId id="802" r:id="rId14"/>
    <p:sldId id="803" r:id="rId15"/>
    <p:sldId id="810" r:id="rId16"/>
    <p:sldId id="811" r:id="rId17"/>
    <p:sldId id="825" r:id="rId18"/>
    <p:sldId id="813" r:id="rId19"/>
    <p:sldId id="732" r:id="rId20"/>
    <p:sldId id="734" r:id="rId21"/>
    <p:sldId id="749" r:id="rId22"/>
    <p:sldId id="815" r:id="rId23"/>
    <p:sldId id="816" r:id="rId24"/>
    <p:sldId id="729" r:id="rId25"/>
    <p:sldId id="817" r:id="rId26"/>
    <p:sldId id="818" r:id="rId27"/>
    <p:sldId id="819" r:id="rId28"/>
    <p:sldId id="820" r:id="rId29"/>
    <p:sldId id="821" r:id="rId30"/>
    <p:sldId id="822" r:id="rId31"/>
    <p:sldId id="824" r:id="rId32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A3E"/>
    <a:srgbClr val="800000"/>
    <a:srgbClr val="620000"/>
    <a:srgbClr val="66FF33"/>
    <a:srgbClr val="EDF2F9"/>
    <a:srgbClr val="C04E00"/>
    <a:srgbClr val="FF6600"/>
    <a:srgbClr val="006600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9500" autoAdjust="0"/>
  </p:normalViewPr>
  <p:slideViewPr>
    <p:cSldViewPr snapToGrid="0">
      <p:cViewPr varScale="1">
        <p:scale>
          <a:sx n="83" d="100"/>
          <a:sy n="83" d="100"/>
        </p:scale>
        <p:origin x="143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3" y="0"/>
            <a:ext cx="3044719" cy="465614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3" y="8845045"/>
            <a:ext cx="3044719" cy="465614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rmccarthyscience.weebl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docid=xGtep5qorlCvNM&amp;tbnid=bABTTZnuGNW_dM:&amp;ved=0CAUQjRw&amp;url=http://www.tomorrowsnurses.org/start/&amp;ei=AyjIU_qIMIapyASypIDYBg&amp;bvm=bv.71198958,d.aWw&amp;psig=AFQjCNHS66spQUUTn1ZgFnebtaTnJBOCQg&amp;ust=1405712738038438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rmccarthyscience.weebl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rmccarthyscience.weebl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rmccarthyscience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42875"/>
            <a:ext cx="8778240" cy="914400"/>
          </a:xfrm>
        </p:spPr>
        <p:txBody>
          <a:bodyPr/>
          <a:lstStyle/>
          <a:p>
            <a:r>
              <a:rPr lang="en-US" dirty="0"/>
              <a:t>Please Sit in Your Assigned Seat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5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/>
              <a:t>Where Are the Documents?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254" y="1011709"/>
            <a:ext cx="6143492" cy="2428875"/>
          </a:xfrm>
        </p:spPr>
        <p:txBody>
          <a:bodyPr>
            <a:noAutofit/>
          </a:bodyPr>
          <a:lstStyle/>
          <a:p>
            <a:r>
              <a:rPr lang="en-US" sz="2400" dirty="0"/>
              <a:t>Go to the class website</a:t>
            </a:r>
          </a:p>
          <a:p>
            <a:pPr lvl="1"/>
            <a:r>
              <a:rPr lang="en-US" dirty="0">
                <a:hlinkClick r:id="rId2"/>
              </a:rPr>
              <a:t>http://drmccarthyscience.weebly.com/</a:t>
            </a:r>
            <a:endParaRPr lang="en-US" dirty="0"/>
          </a:p>
          <a:p>
            <a:r>
              <a:rPr lang="en-US" sz="2400" dirty="0"/>
              <a:t>Hover on the "Chemistry" tab</a:t>
            </a:r>
          </a:p>
          <a:p>
            <a:r>
              <a:rPr lang="en-US" sz="2400" dirty="0"/>
              <a:t>Click on the "Introduction" menu option</a:t>
            </a:r>
          </a:p>
          <a:p>
            <a:r>
              <a:rPr lang="en-US" sz="2400" dirty="0"/>
              <a:t>Click on each document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9857" y="0"/>
            <a:ext cx="103414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95622A-D44F-4A10-9408-47D2154E2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6" t="13101" r="22558" b="39974"/>
          <a:stretch/>
        </p:blipFill>
        <p:spPr>
          <a:xfrm>
            <a:off x="914400" y="3614357"/>
            <a:ext cx="7315200" cy="3445126"/>
          </a:xfrm>
          <a:prstGeom prst="rect">
            <a:avLst/>
          </a:prstGeom>
        </p:spPr>
      </p:pic>
      <p:sp>
        <p:nvSpPr>
          <p:cNvPr id="13" name="Arrow: Up 12">
            <a:extLst>
              <a:ext uri="{FF2B5EF4-FFF2-40B4-BE49-F238E27FC236}">
                <a16:creationId xmlns:a16="http://schemas.microsoft.com/office/drawing/2014/main" id="{14B248AA-B6E5-4835-9B68-FC5C2B707D15}"/>
              </a:ext>
            </a:extLst>
          </p:cNvPr>
          <p:cNvSpPr/>
          <p:nvPr/>
        </p:nvSpPr>
        <p:spPr>
          <a:xfrm rot="-2460000">
            <a:off x="2991708" y="4844752"/>
            <a:ext cx="365760" cy="457200"/>
          </a:xfrm>
          <a:prstGeom prst="upArrow">
            <a:avLst>
              <a:gd name="adj1" fmla="val 42835"/>
              <a:gd name="adj2" fmla="val 70301"/>
            </a:avLst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694405-93D1-4984-A46D-2FF73521740E}"/>
              </a:ext>
            </a:extLst>
          </p:cNvPr>
          <p:cNvGrpSpPr/>
          <p:nvPr/>
        </p:nvGrpSpPr>
        <p:grpSpPr>
          <a:xfrm>
            <a:off x="1077433" y="6344051"/>
            <a:ext cx="3296098" cy="389899"/>
            <a:chOff x="1077433" y="5380035"/>
            <a:chExt cx="3296098" cy="3898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C154146-80FB-4887-83BA-E60C9E735685}"/>
                </a:ext>
              </a:extLst>
            </p:cNvPr>
            <p:cNvSpPr/>
            <p:nvPr/>
          </p:nvSpPr>
          <p:spPr>
            <a:xfrm>
              <a:off x="1077433" y="5380035"/>
              <a:ext cx="2814083" cy="389899"/>
            </a:xfrm>
            <a:prstGeom prst="roundRect">
              <a:avLst>
                <a:gd name="adj" fmla="val 33029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212D6A8-1C6A-4E37-A463-CEF08E1FA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8731" y="5422584"/>
              <a:ext cx="304800" cy="3048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6E1394-243F-4C3A-99C1-F1D29762697E}"/>
              </a:ext>
            </a:extLst>
          </p:cNvPr>
          <p:cNvGrpSpPr/>
          <p:nvPr/>
        </p:nvGrpSpPr>
        <p:grpSpPr>
          <a:xfrm>
            <a:off x="1077433" y="5862043"/>
            <a:ext cx="3296098" cy="389899"/>
            <a:chOff x="1077433" y="5380035"/>
            <a:chExt cx="3296098" cy="3898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CECAAD9-868A-4BF7-9801-1368E752DB8D}"/>
                </a:ext>
              </a:extLst>
            </p:cNvPr>
            <p:cNvSpPr/>
            <p:nvPr/>
          </p:nvSpPr>
          <p:spPr>
            <a:xfrm>
              <a:off x="1077433" y="5380035"/>
              <a:ext cx="2814083" cy="389899"/>
            </a:xfrm>
            <a:prstGeom prst="roundRect">
              <a:avLst>
                <a:gd name="adj" fmla="val 33029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CBF98F-0509-4581-9CBC-4F22B618EC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8731" y="5422584"/>
              <a:ext cx="304800" cy="3048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7150EC-D904-42D1-AF0E-3CF2B640F85D}"/>
              </a:ext>
            </a:extLst>
          </p:cNvPr>
          <p:cNvGrpSpPr/>
          <p:nvPr/>
        </p:nvGrpSpPr>
        <p:grpSpPr>
          <a:xfrm>
            <a:off x="1077433" y="5380035"/>
            <a:ext cx="3296098" cy="389899"/>
            <a:chOff x="1077433" y="5380035"/>
            <a:chExt cx="3296098" cy="38989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67F81B3-9383-4459-BBC8-68FB222573A1}"/>
                </a:ext>
              </a:extLst>
            </p:cNvPr>
            <p:cNvSpPr/>
            <p:nvPr/>
          </p:nvSpPr>
          <p:spPr>
            <a:xfrm>
              <a:off x="1077433" y="5380035"/>
              <a:ext cx="2814083" cy="389899"/>
            </a:xfrm>
            <a:prstGeom prst="roundRect">
              <a:avLst>
                <a:gd name="adj" fmla="val 33029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56955D-447B-4208-90FB-DB592F3D76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8731" y="5422584"/>
              <a:ext cx="304800" cy="3048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4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A05265-4C11-4497-9B50-46BC2FF3F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2" r="10307"/>
          <a:stretch/>
        </p:blipFill>
        <p:spPr>
          <a:xfrm>
            <a:off x="5476773" y="36096"/>
            <a:ext cx="3291840" cy="3279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1742628"/>
            <a:ext cx="4954606" cy="4706298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Print the </a:t>
            </a:r>
            <a:r>
              <a:rPr lang="en-US" sz="2800" u="sng" dirty="0"/>
              <a:t>last page</a:t>
            </a:r>
            <a:r>
              <a:rPr lang="en-US" sz="2800" dirty="0"/>
              <a:t> of each document</a:t>
            </a:r>
          </a:p>
          <a:p>
            <a:pPr algn="just">
              <a:spcBef>
                <a:spcPts val="6000"/>
              </a:spcBef>
            </a:pPr>
            <a:r>
              <a:rPr lang="en-US" sz="2800" dirty="0"/>
              <a:t>Have each signed by you and your parent or guardian</a:t>
            </a:r>
          </a:p>
          <a:p>
            <a:pPr algn="just">
              <a:spcBef>
                <a:spcPts val="7200"/>
              </a:spcBef>
            </a:pPr>
            <a:r>
              <a:rPr lang="en-US" sz="2800" dirty="0"/>
              <a:t>Turn in each document to me by this Friday, Aug 31</a:t>
            </a:r>
            <a:r>
              <a:rPr lang="en-US" sz="2800" baseline="30000" dirty="0"/>
              <a:t>st</a:t>
            </a:r>
            <a:r>
              <a:rPr lang="en-US" sz="2800" dirty="0"/>
              <a:t>  for 10 assignment 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9857" y="0"/>
            <a:ext cx="103414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8EA4C-3088-4A4B-98B8-DD958933C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493" y="3308502"/>
            <a:ext cx="3200400" cy="1372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38CD0F-9525-4191-A67D-948F63483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493" y="4793919"/>
            <a:ext cx="3200400" cy="175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877" y="1297460"/>
            <a:ext cx="7520247" cy="5128054"/>
          </a:xfrm>
        </p:spPr>
        <p:txBody>
          <a:bodyPr/>
          <a:lstStyle/>
          <a:p>
            <a:r>
              <a:rPr lang="en-US" dirty="0"/>
              <a:t>We will have quizzes every Friday</a:t>
            </a:r>
          </a:p>
          <a:p>
            <a:r>
              <a:rPr lang="en-US" dirty="0"/>
              <a:t>This Friday’s quiz covers:</a:t>
            </a:r>
          </a:p>
          <a:p>
            <a:pPr marL="1543050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i="1" dirty="0"/>
              <a:t>Safety</a:t>
            </a:r>
          </a:p>
          <a:p>
            <a:pPr marL="1543050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i="1" dirty="0"/>
              <a:t>Typical Lesson and Unit</a:t>
            </a:r>
          </a:p>
          <a:p>
            <a:pPr marL="1543050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i="1" dirty="0"/>
              <a:t>Grading Policies</a:t>
            </a:r>
          </a:p>
          <a:p>
            <a:pPr marL="1543050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i="1" dirty="0"/>
              <a:t>Student Responsibilities</a:t>
            </a:r>
          </a:p>
          <a:p>
            <a:pPr marL="1543050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i="1" dirty="0"/>
              <a:t>Class Rules &amp; Procedures</a:t>
            </a:r>
          </a:p>
          <a:p>
            <a:r>
              <a:rPr lang="en-US" dirty="0"/>
              <a:t>You will read about them online</a:t>
            </a:r>
          </a:p>
          <a:p>
            <a:r>
              <a:rPr lang="en-US" dirty="0"/>
              <a:t>We will also learn about these in class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92655" y="0"/>
            <a:ext cx="951345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414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1494-792D-4E5D-8B3A-93B5FB0F3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524" y="1707509"/>
            <a:ext cx="5086952" cy="3442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Introductions</a:t>
            </a:r>
          </a:p>
          <a:p>
            <a:pPr marL="974725" indent="-514350">
              <a:spcBef>
                <a:spcPts val="3600"/>
              </a:spcBef>
              <a:buFont typeface="+mj-lt"/>
              <a:buAutoNum type="arabicParenR"/>
            </a:pPr>
            <a:r>
              <a:rPr lang="en-US" sz="2800" b="1" i="1" dirty="0">
                <a:solidFill>
                  <a:schemeClr val="bg1"/>
                </a:solidFill>
              </a:rPr>
              <a:t>Who am I?</a:t>
            </a:r>
          </a:p>
          <a:p>
            <a:pPr marL="974725" indent="-514350">
              <a:buFont typeface="+mj-lt"/>
              <a:buAutoNum type="arabicParenR"/>
            </a:pPr>
            <a:r>
              <a:rPr lang="en-US" sz="2800" b="1" i="1" dirty="0">
                <a:solidFill>
                  <a:schemeClr val="bg1"/>
                </a:solidFill>
              </a:rPr>
              <a:t>Who are you?</a:t>
            </a:r>
          </a:p>
          <a:p>
            <a:pPr marL="974725" indent="-514350">
              <a:buFont typeface="+mj-lt"/>
              <a:buAutoNum type="arabicParenR"/>
            </a:pPr>
            <a:r>
              <a:rPr lang="en-US" sz="2800" b="1" i="1" dirty="0">
                <a:solidFill>
                  <a:schemeClr val="bg1"/>
                </a:solidFill>
              </a:rPr>
              <a:t>What is chemistry?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3650E1C0-4A89-42F2-9469-FDDB2CB3ABCB}"/>
              </a:ext>
            </a:extLst>
          </p:cNvPr>
          <p:cNvSpPr/>
          <p:nvPr/>
        </p:nvSpPr>
        <p:spPr>
          <a:xfrm>
            <a:off x="6626272" y="3195297"/>
            <a:ext cx="978408" cy="4846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8F417A-AE7A-41C5-9BA2-B5AE56BC8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3" y="1481328"/>
            <a:ext cx="1993669" cy="259689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53EFD85-CD5A-4408-93AC-FF89CA79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4A7DFE-5836-469B-924F-9D2A2668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0" y="1828800"/>
            <a:ext cx="6302980" cy="4754562"/>
          </a:xfrm>
        </p:spPr>
        <p:txBody>
          <a:bodyPr>
            <a:normAutofit/>
          </a:bodyPr>
          <a:lstStyle/>
          <a:p>
            <a:r>
              <a:rPr lang="en-US" sz="2800" dirty="0"/>
              <a:t>Peter McCarthy</a:t>
            </a:r>
          </a:p>
          <a:p>
            <a:r>
              <a:rPr lang="en-US" sz="2800" dirty="0"/>
              <a:t>Most people call me “Doc”</a:t>
            </a:r>
          </a:p>
          <a:p>
            <a:pPr>
              <a:spcBef>
                <a:spcPts val="16200"/>
              </a:spcBef>
            </a:pPr>
            <a:r>
              <a:rPr lang="en-US" sz="2800" dirty="0"/>
              <a:t>Some students call me “Dr. Evil”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D91B3ED-E50B-46E3-A852-90CCF7D4E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6" y="4233082"/>
            <a:ext cx="2013236" cy="21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F1836-D2B2-4F34-B3A8-CABECCBEC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467"/>
          <a:stretch/>
        </p:blipFill>
        <p:spPr>
          <a:xfrm>
            <a:off x="2187686" y="95694"/>
            <a:ext cx="4768629" cy="484844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FA95B-5E65-4248-BF7F-33FB77FF6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24" y="5075983"/>
            <a:ext cx="6228553" cy="1782017"/>
          </a:xfrm>
        </p:spPr>
        <p:txBody>
          <a:bodyPr>
            <a:noAutofit/>
          </a:bodyPr>
          <a:lstStyle/>
          <a:p>
            <a:r>
              <a:rPr lang="en-US" sz="2800" dirty="0"/>
              <a:t>I live in West Greenwich, RI</a:t>
            </a:r>
          </a:p>
          <a:p>
            <a:r>
              <a:rPr lang="en-US" sz="2800" dirty="0"/>
              <a:t>I raised my sons in Stonington, CT</a:t>
            </a:r>
          </a:p>
          <a:p>
            <a:r>
              <a:rPr lang="en-US" sz="2800" dirty="0"/>
              <a:t>I grew up mostly in the Boston area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CE30729-67B2-49C9-A591-92244D40696A}"/>
              </a:ext>
            </a:extLst>
          </p:cNvPr>
          <p:cNvSpPr/>
          <p:nvPr/>
        </p:nvSpPr>
        <p:spPr>
          <a:xfrm>
            <a:off x="106326" y="2989977"/>
            <a:ext cx="2011680" cy="731520"/>
          </a:xfrm>
          <a:prstGeom prst="wedgeRectCallout">
            <a:avLst>
              <a:gd name="adj1" fmla="val 82171"/>
              <a:gd name="adj2" fmla="val 164115"/>
            </a:avLst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Stonington, CT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341A9C5-B3D4-4668-9327-239D4BC9E17E}"/>
              </a:ext>
            </a:extLst>
          </p:cNvPr>
          <p:cNvSpPr/>
          <p:nvPr/>
        </p:nvSpPr>
        <p:spPr>
          <a:xfrm>
            <a:off x="7025995" y="2989977"/>
            <a:ext cx="2011680" cy="731520"/>
          </a:xfrm>
          <a:prstGeom prst="wedgeRectCallout">
            <a:avLst>
              <a:gd name="adj1" fmla="val -186250"/>
              <a:gd name="adj2" fmla="val -85474"/>
            </a:avLst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Greenwich, RI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307C500-6B87-4D8D-BB17-09DCE546FBAA}"/>
              </a:ext>
            </a:extLst>
          </p:cNvPr>
          <p:cNvSpPr/>
          <p:nvPr/>
        </p:nvSpPr>
        <p:spPr>
          <a:xfrm>
            <a:off x="106326" y="903971"/>
            <a:ext cx="2011680" cy="731520"/>
          </a:xfrm>
          <a:prstGeom prst="wedgeRectCallout">
            <a:avLst>
              <a:gd name="adj1" fmla="val 142954"/>
              <a:gd name="adj2" fmla="val 72545"/>
            </a:avLst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Scituate, RI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8EC8831-D07D-43C8-8AD3-5BC2B64433A9}"/>
              </a:ext>
            </a:extLst>
          </p:cNvPr>
          <p:cNvSpPr/>
          <p:nvPr/>
        </p:nvSpPr>
        <p:spPr>
          <a:xfrm>
            <a:off x="7025995" y="903971"/>
            <a:ext cx="2011680" cy="731520"/>
          </a:xfrm>
          <a:prstGeom prst="wedgeRectCallout">
            <a:avLst>
              <a:gd name="adj1" fmla="val -41119"/>
              <a:gd name="adj2" fmla="val -156109"/>
            </a:avLst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Boston, MA</a:t>
            </a:r>
          </a:p>
        </p:txBody>
      </p:sp>
    </p:spTree>
    <p:extLst>
      <p:ext uri="{BB962C8B-B14F-4D97-AF65-F5344CB8AC3E}">
        <p14:creationId xmlns:p14="http://schemas.microsoft.com/office/powerpoint/2010/main" val="9777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4A7DFE-5836-469B-924F-9D2A2668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174" y="4403559"/>
            <a:ext cx="6725653" cy="2406316"/>
          </a:xfrm>
        </p:spPr>
        <p:txBody>
          <a:bodyPr>
            <a:normAutofit/>
          </a:bodyPr>
          <a:lstStyle/>
          <a:p>
            <a:r>
              <a:rPr lang="en-US" sz="2800" dirty="0"/>
              <a:t>My lovely wife’s name is Maureen</a:t>
            </a:r>
          </a:p>
          <a:p>
            <a:r>
              <a:rPr lang="en-US" sz="2800" dirty="0"/>
              <a:t>She is a scientist (Biochemistry, URI)</a:t>
            </a:r>
          </a:p>
          <a:p>
            <a:r>
              <a:rPr lang="en-US" sz="2800" dirty="0"/>
              <a:t>She works at a drug company hunting down people making fake drugs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8403C-852A-4044-A12D-0EF83E13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894" y="506078"/>
            <a:ext cx="2249619" cy="3432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B9296-9661-4178-A242-1D0B0DC2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31" y="506078"/>
            <a:ext cx="1810669" cy="3432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B0AB1-B75E-4238-8684-22FA9FEA3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149" y="506078"/>
            <a:ext cx="1676545" cy="3432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E4525-863E-452F-AD84-1EAA8115E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6078"/>
            <a:ext cx="2574258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B48DE-5EAB-49C2-8FA8-3D40F8123518}"/>
              </a:ext>
            </a:extLst>
          </p:cNvPr>
          <p:cNvSpPr txBox="1"/>
          <p:nvPr/>
        </p:nvSpPr>
        <p:spPr>
          <a:xfrm>
            <a:off x="268611" y="170121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have three sons: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AC9056-A5F5-4249-8AD0-2B4C3CF61BBE}"/>
              </a:ext>
            </a:extLst>
          </p:cNvPr>
          <p:cNvGrpSpPr/>
          <p:nvPr/>
        </p:nvGrpSpPr>
        <p:grpSpPr>
          <a:xfrm>
            <a:off x="0" y="975868"/>
            <a:ext cx="9144000" cy="5882132"/>
            <a:chOff x="0" y="975868"/>
            <a:chExt cx="9144000" cy="58821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2E3B1F-F585-444B-BB7B-ABA665158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75868"/>
              <a:ext cx="9144000" cy="588213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F5804E-436B-45BC-A066-0DA2D9B33245}"/>
                </a:ext>
              </a:extLst>
            </p:cNvPr>
            <p:cNvSpPr txBox="1"/>
            <p:nvPr/>
          </p:nvSpPr>
          <p:spPr>
            <a:xfrm>
              <a:off x="5203912" y="4459286"/>
              <a:ext cx="109728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Andrew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6D5F72-1F32-45EC-96BA-AEC8676897D0}"/>
                </a:ext>
              </a:extLst>
            </p:cNvPr>
            <p:cNvSpPr txBox="1"/>
            <p:nvPr/>
          </p:nvSpPr>
          <p:spPr>
            <a:xfrm>
              <a:off x="1035395" y="4459286"/>
              <a:ext cx="109728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Chris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8DF1C6-7ED9-4643-8EB2-E2BE2B0DD22C}"/>
                </a:ext>
              </a:extLst>
            </p:cNvPr>
            <p:cNvSpPr txBox="1"/>
            <p:nvPr/>
          </p:nvSpPr>
          <p:spPr>
            <a:xfrm>
              <a:off x="7228672" y="4459286"/>
              <a:ext cx="109728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B48DE-5EAB-49C2-8FA8-3D40F8123518}"/>
              </a:ext>
            </a:extLst>
          </p:cNvPr>
          <p:cNvSpPr txBox="1"/>
          <p:nvPr/>
        </p:nvSpPr>
        <p:spPr>
          <a:xfrm>
            <a:off x="459336" y="170121"/>
            <a:ext cx="822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my sons on their own, Maureen &amp; I live with two dogs: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B3A8BA-6A23-42CF-BB64-7E5D8942DD08}"/>
              </a:ext>
            </a:extLst>
          </p:cNvPr>
          <p:cNvGrpSpPr/>
          <p:nvPr/>
        </p:nvGrpSpPr>
        <p:grpSpPr>
          <a:xfrm>
            <a:off x="212436" y="978161"/>
            <a:ext cx="4293351" cy="5214817"/>
            <a:chOff x="0" y="1643180"/>
            <a:chExt cx="4293351" cy="52148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F5804E-436B-45BC-A066-0DA2D9B33245}"/>
                </a:ext>
              </a:extLst>
            </p:cNvPr>
            <p:cNvSpPr txBox="1"/>
            <p:nvPr/>
          </p:nvSpPr>
          <p:spPr>
            <a:xfrm>
              <a:off x="1497299" y="1643180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Marlena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0C00A9C-F8E7-45AD-A513-18C030233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3" t="11965" r="3917" b="17917"/>
            <a:stretch/>
          </p:blipFill>
          <p:spPr>
            <a:xfrm>
              <a:off x="0" y="2110612"/>
              <a:ext cx="4293351" cy="474738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235161-9922-4065-BF71-F2CAB2782490}"/>
              </a:ext>
            </a:extLst>
          </p:cNvPr>
          <p:cNvGrpSpPr/>
          <p:nvPr/>
        </p:nvGrpSpPr>
        <p:grpSpPr>
          <a:xfrm>
            <a:off x="4834059" y="978161"/>
            <a:ext cx="4097505" cy="5214820"/>
            <a:chOff x="4621623" y="1643180"/>
            <a:chExt cx="4097505" cy="52148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6D5F72-1F32-45EC-96BA-AEC8676897D0}"/>
                </a:ext>
              </a:extLst>
            </p:cNvPr>
            <p:cNvSpPr txBox="1"/>
            <p:nvPr/>
          </p:nvSpPr>
          <p:spPr>
            <a:xfrm>
              <a:off x="6235000" y="1643180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Holly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E269562-CB14-48F0-8889-E614F29FC9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0" t="19074" r="15605" b="12090"/>
            <a:stretch/>
          </p:blipFill>
          <p:spPr>
            <a:xfrm rot="5400000">
              <a:off x="4296681" y="2435553"/>
              <a:ext cx="4747389" cy="4097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9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Background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3AAC98-18A5-4781-8F55-20DEDE2C26F4}"/>
              </a:ext>
            </a:extLst>
          </p:cNvPr>
          <p:cNvGrpSpPr/>
          <p:nvPr/>
        </p:nvGrpSpPr>
        <p:grpSpPr>
          <a:xfrm>
            <a:off x="238510" y="1274394"/>
            <a:ext cx="8666980" cy="2522164"/>
            <a:chOff x="238510" y="1274394"/>
            <a:chExt cx="8666980" cy="2522164"/>
          </a:xfrm>
        </p:grpSpPr>
        <p:sp>
          <p:nvSpPr>
            <p:cNvPr id="8" name="TextBox 7"/>
            <p:cNvSpPr txBox="1"/>
            <p:nvPr/>
          </p:nvSpPr>
          <p:spPr>
            <a:xfrm>
              <a:off x="238510" y="1274394"/>
              <a:ext cx="58961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B.S. Chemistry, Boston College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249" y="1876318"/>
              <a:ext cx="2117912" cy="192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 descr="http://colleges.usnews.rankingsandreviews.com/img/college-photo_16949._445x280-zmm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7" r="11269"/>
            <a:stretch/>
          </p:blipFill>
          <p:spPr bwMode="auto">
            <a:xfrm>
              <a:off x="875813" y="1876318"/>
              <a:ext cx="2484582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www.collegefootballquest.com/pictures/BC_Stadiu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5170" y="1876318"/>
              <a:ext cx="2560320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424B13-D273-4F57-AC2E-1CB3874AD755}"/>
              </a:ext>
            </a:extLst>
          </p:cNvPr>
          <p:cNvGrpSpPr/>
          <p:nvPr/>
        </p:nvGrpSpPr>
        <p:grpSpPr>
          <a:xfrm>
            <a:off x="238510" y="4147466"/>
            <a:ext cx="8666980" cy="2513017"/>
            <a:chOff x="238510" y="4147466"/>
            <a:chExt cx="8666980" cy="2513017"/>
          </a:xfrm>
        </p:grpSpPr>
        <p:sp>
          <p:nvSpPr>
            <p:cNvPr id="9" name="TextBox 8"/>
            <p:cNvSpPr txBox="1"/>
            <p:nvPr/>
          </p:nvSpPr>
          <p:spPr>
            <a:xfrm>
              <a:off x="238510" y="4147466"/>
              <a:ext cx="56204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Ph.D. Organic Chemistry, MIT</a:t>
              </a:r>
            </a:p>
          </p:txBody>
        </p:sp>
        <p:pic>
          <p:nvPicPr>
            <p:cNvPr id="2053" name="Picture 5" descr="http://images.universityherald.com/data/images/full/5739/mit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085" y="4740243"/>
              <a:ext cx="1920240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mit tetris hack">
              <a:extLst>
                <a:ext uri="{FF2B5EF4-FFF2-40B4-BE49-F238E27FC236}">
                  <a16:creationId xmlns:a16="http://schemas.microsoft.com/office/drawing/2014/main" id="{E20E8D3B-F715-4AD8-B39A-FE4A3CAC7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490" y="4740243"/>
              <a:ext cx="1524000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news.mit.edu/sites/mit.edu.newsoffice/files/styles/news_article_image_top_slideshow/public/images/2018/MIT-Cheetah_0.jpg?itok=wVE1yTcd">
              <a:extLst>
                <a:ext uri="{FF2B5EF4-FFF2-40B4-BE49-F238E27FC236}">
                  <a16:creationId xmlns:a16="http://schemas.microsoft.com/office/drawing/2014/main" id="{3F5D8A5B-E221-45E9-9A1B-91AB8430E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 r="31549"/>
            <a:stretch/>
          </p:blipFill>
          <p:spPr bwMode="auto">
            <a:xfrm>
              <a:off x="5794806" y="4740243"/>
              <a:ext cx="1502303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lated image">
              <a:extLst>
                <a:ext uri="{FF2B5EF4-FFF2-40B4-BE49-F238E27FC236}">
                  <a16:creationId xmlns:a16="http://schemas.microsoft.com/office/drawing/2014/main" id="{DECB2921-7485-4487-B14D-C9D7E4E9E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813" y="4740243"/>
              <a:ext cx="2604848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1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/>
              <a:t>Do Now</a:t>
            </a:r>
            <a:endParaRPr lang="en-US" sz="32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140" y="785818"/>
            <a:ext cx="8427720" cy="5128054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/>
              <a:t>Make your name card</a:t>
            </a:r>
          </a:p>
          <a:p>
            <a:pPr marL="684213" lvl="1">
              <a:buFont typeface="Arial" panose="020B0604020202020204" pitchFamily="34" charset="0"/>
              <a:buChar char="•"/>
            </a:pPr>
            <a:r>
              <a:rPr lang="en-US" dirty="0"/>
              <a:t>Fold a piece of card stock in half along </a:t>
            </a:r>
            <a:r>
              <a:rPr lang="en-US" u="sng" dirty="0"/>
              <a:t>the long axis</a:t>
            </a:r>
          </a:p>
          <a:p>
            <a:pPr marL="684213" lvl="1">
              <a:buFont typeface="Arial" panose="020B0604020202020204" pitchFamily="34" charset="0"/>
              <a:buChar char="•"/>
            </a:pPr>
            <a:r>
              <a:rPr lang="en-US" dirty="0"/>
              <a:t>Write you first name in </a:t>
            </a:r>
            <a:r>
              <a:rPr lang="en-US" u="sng" dirty="0"/>
              <a:t>clearly</a:t>
            </a:r>
            <a:r>
              <a:rPr lang="en-US" dirty="0"/>
              <a:t> on both sides</a:t>
            </a:r>
          </a:p>
          <a:p>
            <a:pPr marL="684213" lvl="1">
              <a:buFont typeface="Arial" panose="020B0604020202020204" pitchFamily="34" charset="0"/>
              <a:buChar char="•"/>
            </a:pPr>
            <a:r>
              <a:rPr lang="en-US" dirty="0"/>
              <a:t>Put this on your desk</a:t>
            </a:r>
          </a:p>
          <a:p>
            <a:pPr marL="684213"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403225" lvl="1" indent="0">
              <a:buNone/>
            </a:pPr>
            <a:endParaRPr lang="en-US" dirty="0"/>
          </a:p>
          <a:p>
            <a:pPr marL="403225" lvl="1" indent="0">
              <a:buNone/>
            </a:pPr>
            <a:endParaRPr lang="en-US" dirty="0"/>
          </a:p>
          <a:p>
            <a:pPr marL="514350" indent="-514350">
              <a:spcBef>
                <a:spcPts val="2400"/>
              </a:spcBef>
              <a:buFont typeface="+mj-lt"/>
              <a:buAutoNum type="arabicParenR" startAt="2"/>
            </a:pPr>
            <a:r>
              <a:rPr lang="en-US" b="1" dirty="0"/>
              <a:t>When done, complete a student survey</a:t>
            </a:r>
          </a:p>
          <a:p>
            <a:pPr marL="684213" lvl="1">
              <a:buFont typeface="Arial" panose="020B0604020202020204" pitchFamily="34" charset="0"/>
              <a:buChar char="•"/>
            </a:pPr>
            <a:r>
              <a:rPr lang="en-US" dirty="0"/>
              <a:t>On front table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69720" y="2881885"/>
            <a:ext cx="6004560" cy="1259840"/>
            <a:chOff x="1569720" y="2807048"/>
            <a:chExt cx="6004560" cy="1259840"/>
          </a:xfrm>
        </p:grpSpPr>
        <p:sp>
          <p:nvSpPr>
            <p:cNvPr id="6" name="Parallelogram 5"/>
            <p:cNvSpPr/>
            <p:nvPr/>
          </p:nvSpPr>
          <p:spPr>
            <a:xfrm rot="10800000" flipH="1">
              <a:off x="5765800" y="2807048"/>
              <a:ext cx="1808480" cy="1066800"/>
            </a:xfrm>
            <a:prstGeom prst="parallelogram">
              <a:avLst>
                <a:gd name="adj" fmla="val 29032"/>
              </a:avLst>
            </a:prstGeom>
            <a:solidFill>
              <a:srgbClr val="C04E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i="1" dirty="0">
                <a:solidFill>
                  <a:schemeClr val="tx1"/>
                </a:solidFill>
              </a:endParaRPr>
            </a:p>
          </p:txBody>
        </p:sp>
        <p:sp>
          <p:nvSpPr>
            <p:cNvPr id="2" name="Parallelogram 1"/>
            <p:cNvSpPr/>
            <p:nvPr/>
          </p:nvSpPr>
          <p:spPr>
            <a:xfrm>
              <a:off x="1569720" y="2807048"/>
              <a:ext cx="5648960" cy="1259840"/>
            </a:xfrm>
            <a:prstGeom prst="parallelogram">
              <a:avLst>
                <a:gd name="adj" fmla="val 29032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sz="6000" b="1" i="1" dirty="0">
                  <a:solidFill>
                    <a:schemeClr val="tx1"/>
                  </a:solidFill>
                  <a:latin typeface="Castellar" panose="020A0402060406010301" pitchFamily="18" charset="0"/>
                </a:rPr>
                <a:t>Beyoncé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28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/>
              <a:t>Professional Background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510" y="819542"/>
            <a:ext cx="8683379" cy="5776681"/>
            <a:chOff x="238510" y="819542"/>
            <a:chExt cx="8683379" cy="5776681"/>
          </a:xfrm>
        </p:grpSpPr>
        <p:sp>
          <p:nvSpPr>
            <p:cNvPr id="11" name="TextBox 10"/>
            <p:cNvSpPr txBox="1"/>
            <p:nvPr/>
          </p:nvSpPr>
          <p:spPr>
            <a:xfrm>
              <a:off x="238510" y="819542"/>
              <a:ext cx="4851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28 years of drug research</a:t>
              </a:r>
            </a:p>
          </p:txBody>
        </p:sp>
        <p:pic>
          <p:nvPicPr>
            <p:cNvPr id="6166" name="Picture 22" descr="C:\Users\sundance235\Pictures\PAM portraits\PAM Photo, April, 2010\4913_1WE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130" y="964322"/>
              <a:ext cx="2233759" cy="3126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://www.xeljanz.com/sites/www.xeljanz.com/files/xeljanz-bott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769" y="4138464"/>
              <a:ext cx="1554480" cy="2457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287330" y="1499070"/>
              <a:ext cx="6400800" cy="2383648"/>
              <a:chOff x="2169432" y="1873009"/>
              <a:chExt cx="3971499" cy="1371600"/>
            </a:xfrm>
          </p:grpSpPr>
          <p:pic>
            <p:nvPicPr>
              <p:cNvPr id="6146" name="Picture 2" descr="http://www.rxtimes.com/wp-content/uploads/2012/04/pfizer-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432" y="1873009"/>
                <a:ext cx="618622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3" name="Picture 9" descr="http://www.chemicalbook.com/CAS%5CGIF%5C150332-35-7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432" y="1873009"/>
                <a:ext cx="3971499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98" name="Picture 2" descr="C:\Users\sundance235\Pictures\PAM portraits\CVMD Chemistry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8" t="40292" r="3885" b="16879"/>
            <a:stretch/>
          </p:blipFill>
          <p:spPr bwMode="auto">
            <a:xfrm>
              <a:off x="325430" y="4097364"/>
              <a:ext cx="6363202" cy="2498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8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/>
              <a:t>Professional 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35" y="727991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 years of teaching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" y="1320930"/>
            <a:ext cx="3250812" cy="1737360"/>
            <a:chOff x="1" y="1320930"/>
            <a:chExt cx="3250812" cy="1737360"/>
          </a:xfrm>
        </p:grpSpPr>
        <p:pic>
          <p:nvPicPr>
            <p:cNvPr id="6155" name="Picture 11" descr="http://www1.providenceschools.org/media/227604/hs%20central%20(1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6" r="19483"/>
            <a:stretch/>
          </p:blipFill>
          <p:spPr bwMode="auto">
            <a:xfrm>
              <a:off x="1437192" y="1320930"/>
              <a:ext cx="1813621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9" name="Picture 15" descr="http://www.choose901.com/wp-content/uploads/2012/10/TNTP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2" r="12255"/>
            <a:stretch/>
          </p:blipFill>
          <p:spPr bwMode="auto">
            <a:xfrm>
              <a:off x="1" y="1320930"/>
              <a:ext cx="1275443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615505" y="5120640"/>
            <a:ext cx="3528495" cy="1737360"/>
            <a:chOff x="5436912" y="4937760"/>
            <a:chExt cx="3528495" cy="1737360"/>
          </a:xfrm>
        </p:grpSpPr>
        <p:pic>
          <p:nvPicPr>
            <p:cNvPr id="5122" name="Picture 2" descr="http://scituateri3.net/shs02/images/spartan-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912" y="4937760"/>
              <a:ext cx="173736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sundance235\Pictures\Teaching Photos\Scituate High School\2014 Prom 04-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7" r="20821"/>
            <a:stretch/>
          </p:blipFill>
          <p:spPr bwMode="auto">
            <a:xfrm>
              <a:off x="7268767" y="4937760"/>
              <a:ext cx="169664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197948" y="3175065"/>
            <a:ext cx="4377598" cy="1828800"/>
            <a:chOff x="2197948" y="3175065"/>
            <a:chExt cx="4377598" cy="1828800"/>
          </a:xfrm>
        </p:grpSpPr>
        <p:pic>
          <p:nvPicPr>
            <p:cNvPr id="6164" name="Picture 20" descr="http://www.tomorrowsnurses.org/wp-content/uploads/2013/12/coat-of-arms-rinimc-1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948" y="3220785"/>
              <a:ext cx="1719263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sundance235\Pictures\Teaching Photos\RINI\2013 RINI ACAD Clas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5" t="19864" r="23063" b="17500"/>
            <a:stretch/>
          </p:blipFill>
          <p:spPr bwMode="auto">
            <a:xfrm>
              <a:off x="4227576" y="3175065"/>
              <a:ext cx="234797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26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A892-7A0C-4DF0-B6E1-934F58C8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13" y="119616"/>
            <a:ext cx="8111375" cy="661876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8A3E"/>
                </a:solidFill>
              </a:rPr>
              <a:t>I hope we have a good year together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8A3E"/>
                </a:solidFill>
              </a:rPr>
              <a:t>I would like to have a fun atmosphere in class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800" b="1" dirty="0"/>
              <a:t>BUT . . 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 will push you hard, maybe harder than you’ve ever been pushed before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FF0000"/>
                </a:solidFill>
              </a:rPr>
              <a:t>There will be times when you don’t like me very much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800" b="1" dirty="0"/>
              <a:t>Still, I will never give up on you doing better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 see us as a team working together to get you ready for whatever you choose to do in your life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FF"/>
                </a:solidFill>
              </a:rPr>
              <a:t>I will try to do my job as best as I can every day, and all I ask is that you do the same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65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1494-792D-4E5D-8B3A-93B5FB0F3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524" y="1707509"/>
            <a:ext cx="5086952" cy="3442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Introductions</a:t>
            </a:r>
          </a:p>
          <a:p>
            <a:pPr marL="974725" indent="-514350">
              <a:spcBef>
                <a:spcPts val="3600"/>
              </a:spcBef>
              <a:buFont typeface="+mj-lt"/>
              <a:buAutoNum type="arabicParenR"/>
            </a:pPr>
            <a:r>
              <a:rPr lang="en-US" sz="2800" b="1" i="1" dirty="0">
                <a:solidFill>
                  <a:schemeClr val="bg1"/>
                </a:solidFill>
              </a:rPr>
              <a:t>Who am I?</a:t>
            </a:r>
          </a:p>
          <a:p>
            <a:pPr marL="974725" indent="-514350">
              <a:buFont typeface="+mj-lt"/>
              <a:buAutoNum type="arabicParenR"/>
            </a:pPr>
            <a:r>
              <a:rPr lang="en-US" sz="2800" b="1" i="1" dirty="0">
                <a:solidFill>
                  <a:schemeClr val="bg1"/>
                </a:solidFill>
              </a:rPr>
              <a:t>Who are you?</a:t>
            </a:r>
          </a:p>
          <a:p>
            <a:pPr marL="974725" indent="-514350">
              <a:buFont typeface="+mj-lt"/>
              <a:buAutoNum type="arabicParenR"/>
            </a:pPr>
            <a:r>
              <a:rPr lang="en-US" sz="2800" b="1" i="1" dirty="0">
                <a:solidFill>
                  <a:schemeClr val="bg1"/>
                </a:solidFill>
              </a:rPr>
              <a:t>What is chemistry?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3650E1C0-4A89-42F2-9469-FDDB2CB3ABCB}"/>
              </a:ext>
            </a:extLst>
          </p:cNvPr>
          <p:cNvSpPr/>
          <p:nvPr/>
        </p:nvSpPr>
        <p:spPr>
          <a:xfrm>
            <a:off x="6626272" y="3716505"/>
            <a:ext cx="978408" cy="4846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37" y="1297460"/>
            <a:ext cx="7880927" cy="5128054"/>
          </a:xfrm>
        </p:spPr>
        <p:txBody>
          <a:bodyPr/>
          <a:lstStyle/>
          <a:p>
            <a:r>
              <a:rPr lang="en-US" dirty="0"/>
              <a:t>Paired Introduction</a:t>
            </a:r>
          </a:p>
          <a:p>
            <a:r>
              <a:rPr lang="en-US" dirty="0"/>
              <a:t>One minute to introduce your partner</a:t>
            </a:r>
          </a:p>
          <a:p>
            <a:pPr marL="1260475"/>
            <a:r>
              <a:rPr lang="en-US" dirty="0"/>
              <a:t>Name</a:t>
            </a:r>
          </a:p>
          <a:p>
            <a:pPr marL="1260475">
              <a:spcBef>
                <a:spcPts val="2400"/>
              </a:spcBef>
            </a:pPr>
            <a:r>
              <a:rPr lang="en-US" dirty="0"/>
              <a:t>Where in Scituate they live</a:t>
            </a:r>
          </a:p>
          <a:p>
            <a:pPr marL="1260475">
              <a:spcBef>
                <a:spcPts val="2400"/>
              </a:spcBef>
            </a:pPr>
            <a:r>
              <a:rPr lang="en-US" dirty="0"/>
              <a:t>What they want to do in their life</a:t>
            </a:r>
          </a:p>
          <a:p>
            <a:pPr marL="1260475">
              <a:spcBef>
                <a:spcPts val="2400"/>
              </a:spcBef>
            </a:pPr>
            <a:r>
              <a:rPr lang="en-US" dirty="0"/>
              <a:t>One fun thing their did this summer</a:t>
            </a:r>
          </a:p>
          <a:p>
            <a:pPr marL="1258888">
              <a:spcBef>
                <a:spcPts val="2400"/>
              </a:spcBef>
            </a:pPr>
            <a:r>
              <a:rPr lang="en-US" dirty="0"/>
              <a:t>One interesting fact about them</a:t>
            </a:r>
          </a:p>
        </p:txBody>
      </p:sp>
    </p:spTree>
    <p:extLst>
      <p:ext uri="{BB962C8B-B14F-4D97-AF65-F5344CB8AC3E}">
        <p14:creationId xmlns:p14="http://schemas.microsoft.com/office/powerpoint/2010/main" val="19005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1494-792D-4E5D-8B3A-93B5FB0F3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524" y="1707509"/>
            <a:ext cx="5086952" cy="3442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Introductions</a:t>
            </a:r>
          </a:p>
          <a:p>
            <a:pPr marL="974725" indent="-514350">
              <a:spcBef>
                <a:spcPts val="3600"/>
              </a:spcBef>
              <a:buFont typeface="+mj-lt"/>
              <a:buAutoNum type="arabicParenR"/>
            </a:pPr>
            <a:r>
              <a:rPr lang="en-US" sz="2800" b="1" i="1" dirty="0">
                <a:solidFill>
                  <a:schemeClr val="bg1"/>
                </a:solidFill>
              </a:rPr>
              <a:t>Who am I?</a:t>
            </a:r>
          </a:p>
          <a:p>
            <a:pPr marL="974725" indent="-514350">
              <a:buFont typeface="+mj-lt"/>
              <a:buAutoNum type="arabicParenR"/>
            </a:pPr>
            <a:r>
              <a:rPr lang="en-US" sz="2800" b="1" i="1" dirty="0">
                <a:solidFill>
                  <a:schemeClr val="bg1"/>
                </a:solidFill>
              </a:rPr>
              <a:t>Who are you?</a:t>
            </a:r>
          </a:p>
          <a:p>
            <a:pPr marL="974725" indent="-514350">
              <a:buFont typeface="+mj-lt"/>
              <a:buAutoNum type="arabicParenR"/>
            </a:pPr>
            <a:r>
              <a:rPr lang="en-US" sz="2800" b="1" i="1" dirty="0">
                <a:solidFill>
                  <a:schemeClr val="bg1"/>
                </a:solidFill>
              </a:rPr>
              <a:t>What is chemistry?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3650E1C0-4A89-42F2-9469-FDDB2CB3ABCB}"/>
              </a:ext>
            </a:extLst>
          </p:cNvPr>
          <p:cNvSpPr/>
          <p:nvPr/>
        </p:nvSpPr>
        <p:spPr>
          <a:xfrm>
            <a:off x="6626272" y="4256001"/>
            <a:ext cx="978408" cy="4846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Chemistry?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74413"/>
            <a:ext cx="7461504" cy="5847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Chemistry is the story of three particles</a:t>
            </a: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C5DF8B-D7F8-4CC7-8DCA-C91EAE15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2417269"/>
            <a:ext cx="4496642" cy="266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id="{FD1A7045-6928-4540-A8B8-9006AC5C8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341" y="4589385"/>
            <a:ext cx="20056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9E40019-B125-4812-B800-458D42641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341" y="2326160"/>
            <a:ext cx="17091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5854316-545D-4141-9C7F-AB03EEB2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341" y="3457772"/>
            <a:ext cx="1936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D32443-7491-4838-87C3-F8506217FD4B}"/>
              </a:ext>
            </a:extLst>
          </p:cNvPr>
          <p:cNvSpPr/>
          <p:nvPr/>
        </p:nvSpPr>
        <p:spPr>
          <a:xfrm flipH="1">
            <a:off x="4433775" y="2652016"/>
            <a:ext cx="2551815" cy="1188720"/>
          </a:xfrm>
          <a:prstGeom prst="arc">
            <a:avLst>
              <a:gd name="adj1" fmla="val 16200000"/>
              <a:gd name="adj2" fmla="val 21485195"/>
            </a:avLst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CDEBB42-940D-4A60-9E36-0385F22419C0}"/>
              </a:ext>
            </a:extLst>
          </p:cNvPr>
          <p:cNvSpPr/>
          <p:nvPr/>
        </p:nvSpPr>
        <p:spPr>
          <a:xfrm flipH="1" flipV="1">
            <a:off x="2497024" y="3907139"/>
            <a:ext cx="6400800" cy="1005840"/>
          </a:xfrm>
          <a:prstGeom prst="arc">
            <a:avLst>
              <a:gd name="adj1" fmla="val 16200000"/>
              <a:gd name="adj2" fmla="val 21485195"/>
            </a:avLst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6AECA6-6435-4FB3-9959-60B74E5B6AAB}"/>
              </a:ext>
            </a:extLst>
          </p:cNvPr>
          <p:cNvSpPr/>
          <p:nvPr/>
        </p:nvSpPr>
        <p:spPr>
          <a:xfrm rot="2653316" flipH="1">
            <a:off x="4418013" y="3393035"/>
            <a:ext cx="1737360" cy="1188720"/>
          </a:xfrm>
          <a:prstGeom prst="arc">
            <a:avLst>
              <a:gd name="adj1" fmla="val 16200000"/>
              <a:gd name="adj2" fmla="val 21485195"/>
            </a:avLst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93915B-B086-4931-8F66-791F8A623763}"/>
              </a:ext>
            </a:extLst>
          </p:cNvPr>
          <p:cNvSpPr txBox="1">
            <a:spLocks/>
          </p:cNvSpPr>
          <p:nvPr/>
        </p:nvSpPr>
        <p:spPr>
          <a:xfrm>
            <a:off x="588264" y="5480020"/>
            <a:ext cx="7967472" cy="1005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Everything in the universe is made of these three particles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8" grpId="0" animBg="1"/>
      <p:bldP spid="20" grpId="0" animBg="1"/>
      <p:bldP spid="21" grpId="0" animBg="1"/>
      <p:bldP spid="2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274638"/>
            <a:ext cx="7461504" cy="178455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We are going to learn the </a:t>
            </a:r>
            <a:r>
              <a:rPr lang="en-US" u="sng" dirty="0"/>
              <a:t>atomic theory</a:t>
            </a:r>
          </a:p>
          <a:p>
            <a:pPr>
              <a:spcBef>
                <a:spcPts val="600"/>
              </a:spcBef>
            </a:pPr>
            <a:r>
              <a:rPr lang="en-US" dirty="0"/>
              <a:t>The properties of each particle</a:t>
            </a:r>
          </a:p>
          <a:p>
            <a:pPr>
              <a:spcBef>
                <a:spcPts val="600"/>
              </a:spcBef>
            </a:pPr>
            <a:r>
              <a:rPr lang="en-US" dirty="0"/>
              <a:t>How they interact with each other</a:t>
            </a: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C5DF8B-D7F8-4CC7-8DCA-C91EAE15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2417269"/>
            <a:ext cx="4496642" cy="266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93915B-B086-4931-8F66-791F8A623763}"/>
              </a:ext>
            </a:extLst>
          </p:cNvPr>
          <p:cNvSpPr txBox="1">
            <a:spLocks/>
          </p:cNvSpPr>
          <p:nvPr/>
        </p:nvSpPr>
        <p:spPr>
          <a:xfrm>
            <a:off x="5382963" y="2023861"/>
            <a:ext cx="3495223" cy="3664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What kind of atoms exist</a:t>
            </a:r>
          </a:p>
          <a:p>
            <a:pPr>
              <a:spcBef>
                <a:spcPts val="600"/>
              </a:spcBef>
            </a:pPr>
            <a:r>
              <a:rPr lang="en-US" dirty="0"/>
              <a:t>How we describe and name them</a:t>
            </a:r>
          </a:p>
          <a:p>
            <a:pPr>
              <a:spcBef>
                <a:spcPts val="600"/>
              </a:spcBef>
            </a:pPr>
            <a:r>
              <a:rPr lang="en-US" dirty="0"/>
              <a:t>How humans learned this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274638"/>
            <a:ext cx="7845552" cy="178455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Next we will learn about </a:t>
            </a:r>
            <a:r>
              <a:rPr lang="en-US" u="sng" dirty="0"/>
              <a:t>nuclear chemistry</a:t>
            </a:r>
          </a:p>
          <a:p>
            <a:pPr>
              <a:spcBef>
                <a:spcPts val="600"/>
              </a:spcBef>
            </a:pPr>
            <a:r>
              <a:rPr lang="en-US" dirty="0"/>
              <a:t>What nuclei are stable?</a:t>
            </a:r>
          </a:p>
          <a:p>
            <a:pPr>
              <a:spcBef>
                <a:spcPts val="600"/>
              </a:spcBef>
            </a:pPr>
            <a:r>
              <a:rPr lang="en-US" dirty="0"/>
              <a:t>What nuclei are unstable?</a:t>
            </a: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C5DF8B-D7F8-4CC7-8DCA-C91EAE15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2417269"/>
            <a:ext cx="4496642" cy="266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93915B-B086-4931-8F66-791F8A623763}"/>
              </a:ext>
            </a:extLst>
          </p:cNvPr>
          <p:cNvSpPr txBox="1">
            <a:spLocks/>
          </p:cNvSpPr>
          <p:nvPr/>
        </p:nvSpPr>
        <p:spPr>
          <a:xfrm>
            <a:off x="5382963" y="2023861"/>
            <a:ext cx="3495223" cy="3664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How do the unstable nuclei become stable?</a:t>
            </a:r>
          </a:p>
          <a:p>
            <a:pPr>
              <a:spcBef>
                <a:spcPts val="600"/>
              </a:spcBef>
            </a:pPr>
            <a:r>
              <a:rPr lang="en-US" dirty="0"/>
              <a:t>How can we characterize and predict this behavior?</a:t>
            </a:r>
          </a:p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9826C6-4BC2-4A96-A5A2-58C30305390D}"/>
              </a:ext>
            </a:extLst>
          </p:cNvPr>
          <p:cNvSpPr txBox="1">
            <a:spLocks/>
          </p:cNvSpPr>
          <p:nvPr/>
        </p:nvSpPr>
        <p:spPr>
          <a:xfrm>
            <a:off x="841248" y="5596982"/>
            <a:ext cx="7967472" cy="1005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will also learn to use </a:t>
            </a:r>
            <a:r>
              <a:rPr lang="en-US" u="sng" dirty="0"/>
              <a:t>the mole</a:t>
            </a:r>
            <a:r>
              <a:rPr lang="en-US" dirty="0"/>
              <a:t> to count atoms by measuring their mass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C5DF8B-D7F8-4CC7-8DCA-C91EAE15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2417269"/>
            <a:ext cx="4496642" cy="266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148CBE-D5D5-4E28-9C35-2DEE975D4B9B}"/>
              </a:ext>
            </a:extLst>
          </p:cNvPr>
          <p:cNvGrpSpPr/>
          <p:nvPr/>
        </p:nvGrpSpPr>
        <p:grpSpPr>
          <a:xfrm>
            <a:off x="2497024" y="3907139"/>
            <a:ext cx="6400800" cy="1267021"/>
            <a:chOff x="2497024" y="3907139"/>
            <a:chExt cx="6400800" cy="1267021"/>
          </a:xfrm>
        </p:grpSpPr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FD1A7045-6928-4540-A8B8-9006AC5C8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6341" y="4589385"/>
              <a:ext cx="200567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electrons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DCDEBB42-940D-4A60-9E36-0385F22419C0}"/>
                </a:ext>
              </a:extLst>
            </p:cNvPr>
            <p:cNvSpPr/>
            <p:nvPr/>
          </p:nvSpPr>
          <p:spPr>
            <a:xfrm flipH="1" flipV="1">
              <a:off x="2497024" y="3907139"/>
              <a:ext cx="6400800" cy="1005840"/>
            </a:xfrm>
            <a:prstGeom prst="arc">
              <a:avLst>
                <a:gd name="adj1" fmla="val 16200000"/>
                <a:gd name="adj2" fmla="val 21485195"/>
              </a:avLst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F66F5E-FFD5-42AC-B5D2-20E07F21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74638"/>
            <a:ext cx="7933293" cy="178455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From that point on, everything we learn will be about electrons</a:t>
            </a:r>
          </a:p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6F09CE8-F297-40D8-80D6-F307452E4D1D}"/>
              </a:ext>
            </a:extLst>
          </p:cNvPr>
          <p:cNvSpPr txBox="1">
            <a:spLocks/>
          </p:cNvSpPr>
          <p:nvPr/>
        </p:nvSpPr>
        <p:spPr>
          <a:xfrm>
            <a:off x="841248" y="5596982"/>
            <a:ext cx="8056576" cy="1005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vast majority of chemistry is concerned with electrons &amp; their behavior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2682"/>
            <a:ext cx="7772400" cy="24030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 to Chemistry</a:t>
            </a:r>
            <a:r>
              <a:rPr lang="en-US" sz="8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171588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F66F5E-FFD5-42AC-B5D2-20E07F21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31" y="274637"/>
            <a:ext cx="8090739" cy="630691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u="sng" dirty="0"/>
              <a:t>Electron theory</a:t>
            </a:r>
            <a:r>
              <a:rPr lang="en-US" dirty="0"/>
              <a:t> will explain how we came to understand electrons</a:t>
            </a:r>
          </a:p>
          <a:p>
            <a:pPr>
              <a:spcBef>
                <a:spcPts val="600"/>
              </a:spcBef>
            </a:pPr>
            <a:r>
              <a:rPr lang="en-US" u="sng" dirty="0"/>
              <a:t>Periodic properties</a:t>
            </a:r>
            <a:r>
              <a:rPr lang="en-US" dirty="0"/>
              <a:t> will show the repetitive attributes of atoms</a:t>
            </a:r>
          </a:p>
          <a:p>
            <a:pPr>
              <a:spcBef>
                <a:spcPts val="600"/>
              </a:spcBef>
            </a:pPr>
            <a:r>
              <a:rPr lang="en-US" u="sng" dirty="0"/>
              <a:t>Bonding</a:t>
            </a:r>
            <a:r>
              <a:rPr lang="en-US" dirty="0"/>
              <a:t> will show how atoms share or transfer electrons to form multi-atom entities known as molecules</a:t>
            </a:r>
          </a:p>
          <a:p>
            <a:pPr>
              <a:spcBef>
                <a:spcPts val="600"/>
              </a:spcBef>
            </a:pPr>
            <a:r>
              <a:rPr lang="en-US" u="sng" dirty="0"/>
              <a:t>Nomenclature</a:t>
            </a:r>
            <a:r>
              <a:rPr lang="en-US" dirty="0"/>
              <a:t> will explain how we name molecules</a:t>
            </a:r>
          </a:p>
          <a:p>
            <a:pPr>
              <a:spcBef>
                <a:spcPts val="600"/>
              </a:spcBef>
            </a:pPr>
            <a:r>
              <a:rPr lang="en-US" u="sng" dirty="0"/>
              <a:t>Chemical reactions</a:t>
            </a:r>
            <a:r>
              <a:rPr lang="en-US" dirty="0"/>
              <a:t> will show how we change from one molecule to another</a:t>
            </a:r>
          </a:p>
          <a:p>
            <a:pPr>
              <a:spcBef>
                <a:spcPts val="600"/>
              </a:spcBef>
            </a:pPr>
            <a:r>
              <a:rPr lang="en-US" dirty="0"/>
              <a:t>And much, much more if we have time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D722-8879-4CFD-9B11-06C3064C1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02716"/>
            <a:ext cx="7772400" cy="1470025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FB98B-4A21-495E-92C7-AABC39874B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8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603" y="1297460"/>
            <a:ext cx="6360795" cy="5128054"/>
          </a:xfrm>
        </p:spPr>
        <p:txBody>
          <a:bodyPr/>
          <a:lstStyle/>
          <a:p>
            <a:r>
              <a:rPr lang="en-US" dirty="0"/>
              <a:t>Assignments &amp; Announcements</a:t>
            </a:r>
          </a:p>
          <a:p>
            <a:r>
              <a:rPr lang="en-US" dirty="0"/>
              <a:t>Introductions</a:t>
            </a:r>
          </a:p>
          <a:p>
            <a:pPr marL="1028700" indent="-457200">
              <a:buFont typeface="Wingdings" panose="05000000000000000000" pitchFamily="2" charset="2"/>
              <a:buChar char="§"/>
            </a:pPr>
            <a:r>
              <a:rPr lang="en-US" sz="2800" i="1" dirty="0"/>
              <a:t>Who am I?</a:t>
            </a:r>
          </a:p>
          <a:p>
            <a:pPr marL="1028700" indent="-457200">
              <a:buFont typeface="Wingdings" panose="05000000000000000000" pitchFamily="2" charset="2"/>
              <a:buChar char="§"/>
            </a:pPr>
            <a:r>
              <a:rPr lang="en-US" sz="2800" i="1" dirty="0"/>
              <a:t>Who are you?</a:t>
            </a:r>
          </a:p>
          <a:p>
            <a:pPr marL="1028700" indent="-457200">
              <a:buFont typeface="Wingdings" panose="05000000000000000000" pitchFamily="2" charset="2"/>
              <a:buChar char="§"/>
            </a:pPr>
            <a:r>
              <a:rPr lang="en-US" sz="2800" i="1" dirty="0"/>
              <a:t>What is chemistry?</a:t>
            </a:r>
          </a:p>
        </p:txBody>
      </p:sp>
    </p:spTree>
    <p:extLst>
      <p:ext uri="{BB962C8B-B14F-4D97-AF65-F5344CB8AC3E}">
        <p14:creationId xmlns:p14="http://schemas.microsoft.com/office/powerpoint/2010/main" val="20189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</a:rPr>
              <a:t>Assignments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&amp;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Announcements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36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/>
              <a:t>Read Key Documents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9857" y="0"/>
            <a:ext cx="103414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61022" y="4316818"/>
            <a:ext cx="6621957" cy="2541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 the following documents:</a:t>
            </a:r>
          </a:p>
          <a:p>
            <a:pPr marL="1254125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800" dirty="0"/>
              <a:t>Syllabus</a:t>
            </a:r>
          </a:p>
          <a:p>
            <a:pPr marL="1254125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800" dirty="0"/>
              <a:t>SHS Science Student Handbook</a:t>
            </a:r>
          </a:p>
          <a:p>
            <a:pPr marL="1254125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800" dirty="0"/>
              <a:t>Safety Contract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ED9499-CDEF-4842-9C6D-D7904C47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20"/>
          <a:stretch/>
        </p:blipFill>
        <p:spPr>
          <a:xfrm>
            <a:off x="1323089" y="818697"/>
            <a:ext cx="6217920" cy="32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/>
              <a:t>Where Are the Documents?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254" y="1000125"/>
            <a:ext cx="6143492" cy="2428875"/>
          </a:xfrm>
        </p:spPr>
        <p:txBody>
          <a:bodyPr>
            <a:noAutofit/>
          </a:bodyPr>
          <a:lstStyle/>
          <a:p>
            <a:r>
              <a:rPr lang="en-US" sz="2400" dirty="0"/>
              <a:t>Go to the class website</a:t>
            </a:r>
          </a:p>
          <a:p>
            <a:pPr lvl="1"/>
            <a:r>
              <a:rPr lang="en-US" dirty="0">
                <a:hlinkClick r:id="rId2"/>
              </a:rPr>
              <a:t>http://drmccarthyscience.weebly.com/</a:t>
            </a:r>
            <a:endParaRPr lang="en-US" dirty="0"/>
          </a:p>
          <a:p>
            <a:r>
              <a:rPr lang="en-US" sz="2400" dirty="0"/>
              <a:t>Hover on the "Chemistry" tab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09857" y="0"/>
            <a:ext cx="103414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71C9F1-AF48-4D67-AC4A-728860F0E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8" t="13514" r="22558" b="40181"/>
          <a:stretch/>
        </p:blipFill>
        <p:spPr>
          <a:xfrm>
            <a:off x="914400" y="3635623"/>
            <a:ext cx="7315200" cy="3413763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4EB55FE6-B1DE-46BD-9E7E-794C2E184B4F}"/>
              </a:ext>
            </a:extLst>
          </p:cNvPr>
          <p:cNvSpPr/>
          <p:nvPr/>
        </p:nvSpPr>
        <p:spPr>
          <a:xfrm rot="-2460000">
            <a:off x="6050806" y="1916850"/>
            <a:ext cx="365760" cy="457200"/>
          </a:xfrm>
          <a:prstGeom prst="upArrow">
            <a:avLst>
              <a:gd name="adj1" fmla="val 42835"/>
              <a:gd name="adj2" fmla="val 70301"/>
            </a:avLst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1.48148E-6 L -0.0691 0.1588 C -0.08246 0.19236 -0.11024 0.23171 -0.14288 0.26435 C -0.18142 0.30278 -0.21545 0.3257 -0.24427 0.33496 L -0.37778 0.37801 " pathEditMode="relative" rAng="8580000" ptsTypes="AAA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/>
              <a:t>Where Are the Documents?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254" y="1011709"/>
            <a:ext cx="6143492" cy="2428875"/>
          </a:xfrm>
        </p:spPr>
        <p:txBody>
          <a:bodyPr>
            <a:noAutofit/>
          </a:bodyPr>
          <a:lstStyle/>
          <a:p>
            <a:r>
              <a:rPr lang="en-US" sz="2400" dirty="0"/>
              <a:t>Go to the class website</a:t>
            </a:r>
          </a:p>
          <a:p>
            <a:pPr lvl="1"/>
            <a:r>
              <a:rPr lang="en-US" dirty="0">
                <a:hlinkClick r:id="rId2"/>
              </a:rPr>
              <a:t>http://drmccarthyscience.weebly.com/</a:t>
            </a:r>
            <a:endParaRPr lang="en-US" dirty="0"/>
          </a:p>
          <a:p>
            <a:r>
              <a:rPr lang="en-US" sz="2400" dirty="0"/>
              <a:t>Hover on the "Chemistry" tab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9857" y="0"/>
            <a:ext cx="103414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77614A-2DBC-4E70-9A4D-D7BAA0584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9" t="12903" r="22907" b="40801"/>
          <a:stretch/>
        </p:blipFill>
        <p:spPr>
          <a:xfrm>
            <a:off x="914400" y="3593803"/>
            <a:ext cx="7315200" cy="3413048"/>
          </a:xfrm>
          <a:prstGeom prst="rect">
            <a:avLst/>
          </a:prstGeom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DA574830-5917-48AE-95EB-B7C838716E06}"/>
              </a:ext>
            </a:extLst>
          </p:cNvPr>
          <p:cNvSpPr/>
          <p:nvPr/>
        </p:nvSpPr>
        <p:spPr>
          <a:xfrm rot="-2460000">
            <a:off x="2593640" y="4501283"/>
            <a:ext cx="365760" cy="457200"/>
          </a:xfrm>
          <a:prstGeom prst="upArrow">
            <a:avLst>
              <a:gd name="adj1" fmla="val 42835"/>
              <a:gd name="adj2" fmla="val 70301"/>
            </a:avLst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347E00-94DE-4705-988E-B15935DDE127}"/>
              </a:ext>
            </a:extLst>
          </p:cNvPr>
          <p:cNvSpPr txBox="1">
            <a:spLocks/>
          </p:cNvSpPr>
          <p:nvPr/>
        </p:nvSpPr>
        <p:spPr>
          <a:xfrm>
            <a:off x="1500254" y="1011709"/>
            <a:ext cx="6143492" cy="2428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Go to the class website</a:t>
            </a:r>
          </a:p>
          <a:p>
            <a:pPr lvl="1"/>
            <a:r>
              <a:rPr lang="en-US" dirty="0">
                <a:hlinkClick r:id="rId2"/>
              </a:rPr>
              <a:t>http://drmccarthyscience.weebly.com/</a:t>
            </a:r>
            <a:endParaRPr lang="en-US" dirty="0"/>
          </a:p>
          <a:p>
            <a:r>
              <a:rPr lang="en-US" sz="2400" dirty="0"/>
              <a:t>Hover on the "Chemistry" tab</a:t>
            </a:r>
          </a:p>
          <a:p>
            <a:r>
              <a:rPr lang="en-US" sz="2400" dirty="0"/>
              <a:t>Click on the "Introduction" menu option</a:t>
            </a:r>
          </a:p>
        </p:txBody>
      </p:sp>
    </p:spTree>
    <p:extLst>
      <p:ext uri="{BB962C8B-B14F-4D97-AF65-F5344CB8AC3E}">
        <p14:creationId xmlns:p14="http://schemas.microsoft.com/office/powerpoint/2010/main" val="19123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0.10347 -0.12801 C 0.12691 -0.1574 0.14149 -0.17014 0.14531 -0.16551 C 0.14982 -0.16088 0.1427 -0.14004 0.12378 -0.10439 L 0.0434 0.05093 " pathEditMode="relative" rAng="2460000" ptsTypes="AAAAA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/>
              <a:t>Where Are the Documents?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254" y="1011709"/>
            <a:ext cx="6143492" cy="2428875"/>
          </a:xfrm>
        </p:spPr>
        <p:txBody>
          <a:bodyPr>
            <a:noAutofit/>
          </a:bodyPr>
          <a:lstStyle/>
          <a:p>
            <a:r>
              <a:rPr lang="en-US" sz="2400" dirty="0"/>
              <a:t>Go to the class website</a:t>
            </a:r>
          </a:p>
          <a:p>
            <a:pPr lvl="1"/>
            <a:r>
              <a:rPr lang="en-US" dirty="0">
                <a:hlinkClick r:id="rId2"/>
              </a:rPr>
              <a:t>http://drmccarthyscience.weebly.com/</a:t>
            </a:r>
            <a:endParaRPr lang="en-US" dirty="0"/>
          </a:p>
          <a:p>
            <a:r>
              <a:rPr lang="en-US" sz="2400" dirty="0"/>
              <a:t>Hover on the "Chemistry" tab</a:t>
            </a:r>
          </a:p>
          <a:p>
            <a:r>
              <a:rPr lang="en-US" sz="2400" dirty="0"/>
              <a:t>Click on the "Introduction" menu option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9857" y="0"/>
            <a:ext cx="103414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BE05C-4720-4F15-869C-8EF51104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3" y="3635623"/>
            <a:ext cx="7315834" cy="3432345"/>
          </a:xfrm>
          <a:prstGeom prst="rect">
            <a:avLst/>
          </a:prstGeom>
        </p:spPr>
      </p:pic>
      <p:sp>
        <p:nvSpPr>
          <p:cNvPr id="13" name="Arrow: Up 12">
            <a:extLst>
              <a:ext uri="{FF2B5EF4-FFF2-40B4-BE49-F238E27FC236}">
                <a16:creationId xmlns:a16="http://schemas.microsoft.com/office/drawing/2014/main" id="{CD9E4535-C122-4FEC-8017-40CABD6BF750}"/>
              </a:ext>
            </a:extLst>
          </p:cNvPr>
          <p:cNvSpPr/>
          <p:nvPr/>
        </p:nvSpPr>
        <p:spPr>
          <a:xfrm rot="-2460000">
            <a:off x="2991708" y="4844752"/>
            <a:ext cx="365760" cy="457200"/>
          </a:xfrm>
          <a:prstGeom prst="upArrow">
            <a:avLst>
              <a:gd name="adj1" fmla="val 42835"/>
              <a:gd name="adj2" fmla="val 70301"/>
            </a:avLst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7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7972</TotalTime>
  <Words>867</Words>
  <Application>Microsoft Office PowerPoint</Application>
  <PresentationFormat>On-screen Show (4:3)</PresentationFormat>
  <Paragraphs>159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Castellar</vt:lpstr>
      <vt:lpstr>Wingdings</vt:lpstr>
      <vt:lpstr>Office Theme</vt:lpstr>
      <vt:lpstr>Please Sit in Your Assigned Seat</vt:lpstr>
      <vt:lpstr>Do Now</vt:lpstr>
      <vt:lpstr>Welcome to Chemistry!!!</vt:lpstr>
      <vt:lpstr>Today's Class</vt:lpstr>
      <vt:lpstr>Assignments &amp; Announcements</vt:lpstr>
      <vt:lpstr>Read Key Documents</vt:lpstr>
      <vt:lpstr>Where Are the Documents?</vt:lpstr>
      <vt:lpstr>Where Are the Documents?</vt:lpstr>
      <vt:lpstr>Where Are the Documents?</vt:lpstr>
      <vt:lpstr>Where Are the Documents?</vt:lpstr>
      <vt:lpstr>Signature Forms</vt:lpstr>
      <vt:lpstr>Quizzes</vt:lpstr>
      <vt:lpstr>PowerPoint Presentation</vt:lpstr>
      <vt:lpstr>Who Am I?</vt:lpstr>
      <vt:lpstr>PowerPoint Presentation</vt:lpstr>
      <vt:lpstr>PowerPoint Presentation</vt:lpstr>
      <vt:lpstr>PowerPoint Presentation</vt:lpstr>
      <vt:lpstr>PowerPoint Presentation</vt:lpstr>
      <vt:lpstr>Educational Background</vt:lpstr>
      <vt:lpstr>Professional Background</vt:lpstr>
      <vt:lpstr>Professional Background</vt:lpstr>
      <vt:lpstr>PowerPoint Presentation</vt:lpstr>
      <vt:lpstr>PowerPoint Presentation</vt:lpstr>
      <vt:lpstr>Who are you?</vt:lpstr>
      <vt:lpstr>PowerPoint Presentation</vt:lpstr>
      <vt:lpstr>What is Chemistry?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Peter McCarthy</cp:lastModifiedBy>
  <cp:revision>562</cp:revision>
  <cp:lastPrinted>2013-02-19T13:24:04Z</cp:lastPrinted>
  <dcterms:created xsi:type="dcterms:W3CDTF">2012-09-15T16:31:25Z</dcterms:created>
  <dcterms:modified xsi:type="dcterms:W3CDTF">2019-08-20T12:12:46Z</dcterms:modified>
</cp:coreProperties>
</file>