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792" r:id="rId2"/>
    <p:sldId id="803" r:id="rId3"/>
    <p:sldId id="806" r:id="rId4"/>
    <p:sldId id="807" r:id="rId5"/>
    <p:sldId id="808" r:id="rId6"/>
    <p:sldId id="837" r:id="rId7"/>
    <p:sldId id="838" r:id="rId8"/>
    <p:sldId id="839" r:id="rId9"/>
    <p:sldId id="795" r:id="rId10"/>
    <p:sldId id="771" r:id="rId11"/>
    <p:sldId id="772" r:id="rId12"/>
    <p:sldId id="812" r:id="rId13"/>
    <p:sldId id="813" r:id="rId14"/>
    <p:sldId id="814" r:id="rId15"/>
    <p:sldId id="820" r:id="rId16"/>
    <p:sldId id="821" r:id="rId17"/>
    <p:sldId id="822" r:id="rId18"/>
    <p:sldId id="823" r:id="rId19"/>
    <p:sldId id="815" r:id="rId20"/>
    <p:sldId id="816" r:id="rId21"/>
    <p:sldId id="797" r:id="rId22"/>
    <p:sldId id="805" r:id="rId23"/>
    <p:sldId id="804" r:id="rId24"/>
    <p:sldId id="809" r:id="rId25"/>
    <p:sldId id="825" r:id="rId26"/>
    <p:sldId id="826" r:id="rId27"/>
    <p:sldId id="836" r:id="rId28"/>
    <p:sldId id="840" r:id="rId29"/>
    <p:sldId id="811" r:id="rId30"/>
    <p:sldId id="827" r:id="rId31"/>
    <p:sldId id="835" r:id="rId32"/>
    <p:sldId id="810" r:id="rId33"/>
    <p:sldId id="828" r:id="rId34"/>
    <p:sldId id="833" r:id="rId35"/>
    <p:sldId id="829" r:id="rId36"/>
    <p:sldId id="831" r:id="rId37"/>
    <p:sldId id="832" r:id="rId38"/>
  </p:sldIdLst>
  <p:sldSz cx="9144000" cy="6858000" type="screen4x3"/>
  <p:notesSz cx="7077075" cy="9004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  <a:srgbClr val="66FF33"/>
    <a:srgbClr val="008A3E"/>
    <a:srgbClr val="006600"/>
    <a:srgbClr val="E4EBF6"/>
    <a:srgbClr val="00E266"/>
    <a:srgbClr val="FFE499"/>
    <a:srgbClr val="EDF2F9"/>
    <a:srgbClr val="FFFFFF"/>
    <a:srgbClr val="6565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83" autoAdjust="0"/>
    <p:restoredTop sz="86455" autoAdjust="0"/>
  </p:normalViewPr>
  <p:slideViewPr>
    <p:cSldViewPr snapToGrid="0">
      <p:cViewPr>
        <p:scale>
          <a:sx n="80" d="100"/>
          <a:sy n="80" d="100"/>
        </p:scale>
        <p:origin x="-1421" y="-11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5789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371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66732" cy="450215"/>
          </a:xfrm>
          <a:prstGeom prst="rect">
            <a:avLst/>
          </a:prstGeom>
        </p:spPr>
        <p:txBody>
          <a:bodyPr vert="horz" lIns="93320" tIns="46660" rIns="93320" bIns="4666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10" y="0"/>
            <a:ext cx="3066732" cy="450215"/>
          </a:xfrm>
          <a:prstGeom prst="rect">
            <a:avLst/>
          </a:prstGeom>
        </p:spPr>
        <p:txBody>
          <a:bodyPr vert="horz" lIns="93320" tIns="46660" rIns="93320" bIns="46660" rtlCol="0"/>
          <a:lstStyle>
            <a:lvl1pPr algn="r">
              <a:defRPr sz="1200"/>
            </a:lvl1pPr>
          </a:lstStyle>
          <a:p>
            <a:fld id="{169CBA31-FBA6-4B3A-ADEC-DB1447EE8D3B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85875" y="674688"/>
            <a:ext cx="4505325" cy="3378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0" tIns="46660" rIns="93320" bIns="4666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277043"/>
            <a:ext cx="5661660" cy="4051935"/>
          </a:xfrm>
          <a:prstGeom prst="rect">
            <a:avLst/>
          </a:prstGeom>
        </p:spPr>
        <p:txBody>
          <a:bodyPr vert="horz" lIns="93320" tIns="46660" rIns="93320" bIns="4666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552522"/>
            <a:ext cx="3066732" cy="450215"/>
          </a:xfrm>
          <a:prstGeom prst="rect">
            <a:avLst/>
          </a:prstGeom>
        </p:spPr>
        <p:txBody>
          <a:bodyPr vert="horz" lIns="93320" tIns="46660" rIns="93320" bIns="4666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10" y="8552522"/>
            <a:ext cx="3066732" cy="450215"/>
          </a:xfrm>
          <a:prstGeom prst="rect">
            <a:avLst/>
          </a:prstGeom>
        </p:spPr>
        <p:txBody>
          <a:bodyPr vert="horz" lIns="93320" tIns="46660" rIns="93320" bIns="46660" rtlCol="0" anchor="b"/>
          <a:lstStyle>
            <a:lvl1pPr algn="r">
              <a:defRPr sz="1200"/>
            </a:lvl1pPr>
          </a:lstStyle>
          <a:p>
            <a:fld id="{456893B1-E79D-408E-AFE0-A9919F430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380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942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267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364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1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6075" indent="-346075">
              <a:spcBef>
                <a:spcPts val="12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</a:defRPr>
            </a:lvl1pPr>
            <a:lvl2pPr marL="630238" indent="-227013">
              <a:spcBef>
                <a:spcPts val="300"/>
              </a:spcBef>
              <a:defRPr sz="2400">
                <a:solidFill>
                  <a:schemeClr val="tx1"/>
                </a:solidFill>
              </a:defRPr>
            </a:lvl2pPr>
            <a:lvl3pPr marL="912813" indent="-222250">
              <a:spcBef>
                <a:spcPts val="0"/>
              </a:spcBef>
              <a:buFont typeface="Arial" pitchFamily="34" charset="0"/>
              <a:buChar char="»"/>
              <a:defRPr sz="2000" i="1">
                <a:solidFill>
                  <a:schemeClr val="tx1"/>
                </a:solidFill>
              </a:defRPr>
            </a:lvl3pPr>
            <a:lvl4pPr marL="1254125" indent="-234950" defTabSz="1087438">
              <a:spcBef>
                <a:spcPts val="0"/>
              </a:spcBef>
              <a:defRPr sz="1800">
                <a:solidFill>
                  <a:schemeClr val="tx1"/>
                </a:solidFill>
              </a:defRPr>
            </a:lvl4pPr>
            <a:lvl5pPr marL="1600200" indent="-220663">
              <a:spcBef>
                <a:spcPts val="0"/>
              </a:spcBef>
              <a:defRPr sz="1800" i="1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1843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0768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241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924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527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877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579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562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2880" y="274638"/>
            <a:ext cx="8778240" cy="7315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" y="1297460"/>
            <a:ext cx="8778240" cy="51280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457594" y="6596390"/>
            <a:ext cx="68640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100" dirty="0" smtClean="0">
                <a:latin typeface="Arial" pitchFamily="34" charset="0"/>
                <a:cs typeface="Arial" pitchFamily="34" charset="0"/>
              </a:rPr>
              <a:t>slide </a:t>
            </a:r>
            <a:fld id="{6ABBB7C1-35F2-45E0-95DF-06E8CFB61640}" type="slidenum">
              <a:rPr lang="en-US" sz="1100" smtClean="0">
                <a:latin typeface="Arial" pitchFamily="34" charset="0"/>
                <a:cs typeface="Arial" pitchFamily="34" charset="0"/>
              </a:rPr>
              <a:pPr algn="r"/>
              <a:t>‹#›</a:t>
            </a:fld>
            <a:endParaRPr lang="en-US" sz="11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6605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1"/>
          </a:solidFill>
          <a:latin typeface="Arial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1200"/>
        </a:spcBef>
        <a:buFont typeface="Wingdings" pitchFamily="2" charset="2"/>
        <a:buChar char="Ø"/>
        <a:defRPr sz="320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631825" indent="-228600" algn="l" defTabSz="914400" rtl="0" eaLnBrk="1" latinLnBrk="0" hangingPunct="1">
        <a:spcBef>
          <a:spcPts val="0"/>
        </a:spcBef>
        <a:buFont typeface="Arial" pitchFamily="34" charset="0"/>
        <a:buChar char="–"/>
        <a:defRPr sz="280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914400" indent="-228600" algn="l" defTabSz="914400" rtl="0" eaLnBrk="1" latinLnBrk="0" hangingPunct="1">
        <a:spcBef>
          <a:spcPts val="0"/>
        </a:spcBef>
        <a:buFont typeface="Arial" pitchFamily="34" charset="0"/>
        <a:buChar char="•"/>
        <a:defRPr sz="2400" i="1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257300" indent="-228600" algn="l" defTabSz="914400" rtl="0" eaLnBrk="1" latinLnBrk="0" hangingPunct="1">
        <a:spcBef>
          <a:spcPts val="0"/>
        </a:spcBef>
        <a:buFont typeface="Arial" pitchFamily="34" charset="0"/>
        <a:buChar char="–"/>
        <a:defRPr sz="200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1600200" indent="-228600" algn="l" defTabSz="914400" rtl="0" eaLnBrk="1" latinLnBrk="0" hangingPunct="1">
        <a:spcBef>
          <a:spcPts val="0"/>
        </a:spcBef>
        <a:buFont typeface="Arial" pitchFamily="34" charset="0"/>
        <a:buChar char="»"/>
        <a:tabLst/>
        <a:defRPr sz="2000" i="1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SHS holds a student-faculty basketball game.  Dr. McCarthy is a terrible player and fouls Ashley and Jimmy several times.  Ashley gets 8 free throws and scores 6 points, while Jimmy gets 15 free throws and scores 9 points.</a:t>
            </a:r>
          </a:p>
          <a:p>
            <a:pPr marL="514350" indent="-514350">
              <a:spcBef>
                <a:spcPts val="2400"/>
              </a:spcBef>
              <a:buFont typeface="+mj-lt"/>
              <a:buAutoNum type="arabicParenR"/>
            </a:pPr>
            <a:r>
              <a:rPr lang="en-US" dirty="0" smtClean="0"/>
              <a:t>Theoretically, how many points could they have scored on free throws?</a:t>
            </a:r>
          </a:p>
          <a:p>
            <a:pPr marL="514350" indent="-514350">
              <a:spcBef>
                <a:spcPts val="2400"/>
              </a:spcBef>
              <a:buFont typeface="+mj-lt"/>
              <a:buAutoNum type="arabicParenR"/>
            </a:pPr>
            <a:r>
              <a:rPr lang="en-US" dirty="0" smtClean="0"/>
              <a:t>What was percentage of the time did they score on free throws?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238999" y="32658"/>
            <a:ext cx="1872343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Put your homework in the red basket</a:t>
            </a:r>
            <a:endParaRPr lang="en-US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065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5" name="Text Box 7"/>
          <p:cNvSpPr txBox="1">
            <a:spLocks noChangeArrowheads="1"/>
          </p:cNvSpPr>
          <p:nvPr/>
        </p:nvSpPr>
        <p:spPr bwMode="auto">
          <a:xfrm>
            <a:off x="530225" y="1063152"/>
            <a:ext cx="73914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4488" indent="-344488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1pPr>
            <a:lvl2pPr marL="458788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spcBef>
                <a:spcPct val="30000"/>
              </a:spcBef>
              <a:spcAft>
                <a:spcPct val="30000"/>
              </a:spcAft>
            </a:pPr>
            <a:r>
              <a:rPr lang="en-US" altLang="en-US" sz="2800" b="0" dirty="0"/>
              <a:t>Laboratory reactions do not always produce the calculated amount of products.</a:t>
            </a:r>
          </a:p>
        </p:txBody>
      </p:sp>
      <p:sp>
        <p:nvSpPr>
          <p:cNvPr id="109576" name="Text Box 8"/>
          <p:cNvSpPr txBox="1">
            <a:spLocks noChangeArrowheads="1"/>
          </p:cNvSpPr>
          <p:nvPr/>
        </p:nvSpPr>
        <p:spPr bwMode="auto">
          <a:xfrm>
            <a:off x="530226" y="2202526"/>
            <a:ext cx="7209518" cy="3280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4488" indent="-344488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1pPr>
            <a:lvl2pPr marL="458788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>
              <a:spcBef>
                <a:spcPct val="30000"/>
              </a:spcBef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altLang="en-US" sz="2800" b="0" i="1" dirty="0"/>
              <a:t>Reactants stick to containers.</a:t>
            </a:r>
          </a:p>
          <a:p>
            <a:pPr marL="457200" indent="-457200">
              <a:spcBef>
                <a:spcPct val="30000"/>
              </a:spcBef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altLang="en-US" sz="2800" b="0" i="1" dirty="0"/>
              <a:t>Competing reactions form other products</a:t>
            </a:r>
            <a:r>
              <a:rPr lang="en-US" altLang="en-US" sz="2800" b="0" i="1" dirty="0" smtClean="0"/>
              <a:t>.</a:t>
            </a:r>
          </a:p>
          <a:p>
            <a:pPr marL="457200" indent="-457200">
              <a:spcBef>
                <a:spcPct val="30000"/>
              </a:spcBef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altLang="en-US" sz="2800" i="1" dirty="0" smtClean="0"/>
              <a:t>Insufficient reaction time.</a:t>
            </a:r>
          </a:p>
          <a:p>
            <a:pPr marL="457200" indent="-457200">
              <a:spcBef>
                <a:spcPct val="30000"/>
              </a:spcBef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altLang="en-US" sz="2800" b="0" i="1" dirty="0" smtClean="0"/>
              <a:t>Impurities in reactants.</a:t>
            </a:r>
          </a:p>
          <a:p>
            <a:pPr marL="457200" indent="-457200">
              <a:spcBef>
                <a:spcPct val="30000"/>
              </a:spcBef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altLang="en-US" sz="2800" i="1" dirty="0" smtClean="0"/>
              <a:t>many, many other reasons</a:t>
            </a:r>
            <a:endParaRPr lang="en-US" altLang="en-US" sz="2800" b="0" i="1" dirty="0"/>
          </a:p>
        </p:txBody>
      </p:sp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0" y="0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much product?</a:t>
            </a:r>
            <a:endParaRPr lang="en-US" alt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96883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9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95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95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95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95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95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5" grpId="0"/>
      <p:bldP spid="10957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9" name="Text Box 7"/>
          <p:cNvSpPr txBox="1">
            <a:spLocks noChangeArrowheads="1"/>
          </p:cNvSpPr>
          <p:nvPr/>
        </p:nvSpPr>
        <p:spPr bwMode="auto">
          <a:xfrm>
            <a:off x="385763" y="866150"/>
            <a:ext cx="8372475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4488" indent="-344488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1pPr>
            <a:lvl2pPr marL="458788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just">
              <a:spcBef>
                <a:spcPct val="30000"/>
              </a:spcBef>
              <a:spcAft>
                <a:spcPct val="30000"/>
              </a:spcAft>
            </a:pPr>
            <a:r>
              <a:rPr lang="en-US" altLang="en-US" sz="2800" b="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The </a:t>
            </a:r>
            <a:r>
              <a:rPr lang="en-US" altLang="en-US" sz="2800" u="sng" dirty="0">
                <a:solidFill>
                  <a:srgbClr val="003399"/>
                </a:solidFill>
                <a:ea typeface="Times New Roman" pitchFamily="18" charset="0"/>
                <a:cs typeface="Arial" charset="0"/>
              </a:rPr>
              <a:t>theoretical yield</a:t>
            </a:r>
            <a:r>
              <a:rPr lang="en-US" altLang="en-US" sz="2800" b="0" i="1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 </a:t>
            </a:r>
            <a:r>
              <a:rPr lang="en-US" altLang="en-US" sz="2800" b="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is the maximum amount of product that can be produced from a given amount of reactant.</a:t>
            </a:r>
          </a:p>
        </p:txBody>
      </p:sp>
      <p:sp>
        <p:nvSpPr>
          <p:cNvPr id="110600" name="Text Box 8"/>
          <p:cNvSpPr txBox="1">
            <a:spLocks noChangeArrowheads="1"/>
          </p:cNvSpPr>
          <p:nvPr/>
        </p:nvSpPr>
        <p:spPr bwMode="auto">
          <a:xfrm>
            <a:off x="354013" y="2247400"/>
            <a:ext cx="8435975" cy="2936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4488" indent="-344488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1pPr>
            <a:lvl2pPr marL="458788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just">
              <a:spcBef>
                <a:spcPct val="30000"/>
              </a:spcBef>
              <a:spcAft>
                <a:spcPct val="30000"/>
              </a:spcAft>
            </a:pPr>
            <a:r>
              <a:rPr lang="en-US" altLang="en-US" sz="2800" b="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The </a:t>
            </a:r>
            <a:r>
              <a:rPr lang="en-US" altLang="en-US" sz="2800" u="sng" dirty="0">
                <a:solidFill>
                  <a:srgbClr val="003399"/>
                </a:solidFill>
                <a:ea typeface="Times New Roman" pitchFamily="18" charset="0"/>
                <a:cs typeface="Arial" charset="0"/>
              </a:rPr>
              <a:t>actual yield</a:t>
            </a:r>
            <a:r>
              <a:rPr lang="en-US" altLang="en-US" sz="2800" b="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 is the amount of product actually produced when the chemical reaction is carried out in an experiment.</a:t>
            </a:r>
          </a:p>
          <a:p>
            <a:pPr marL="0" indent="0" algn="just">
              <a:spcBef>
                <a:spcPct val="30000"/>
              </a:spcBef>
              <a:spcAft>
                <a:spcPct val="30000"/>
              </a:spcAft>
            </a:pPr>
            <a:r>
              <a:rPr lang="en-US" altLang="en-US" sz="2800" b="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The </a:t>
            </a:r>
            <a:r>
              <a:rPr lang="en-US" altLang="en-US" sz="2800" u="sng" dirty="0">
                <a:solidFill>
                  <a:srgbClr val="003399"/>
                </a:solidFill>
                <a:ea typeface="Times New Roman" pitchFamily="18" charset="0"/>
                <a:cs typeface="Arial" charset="0"/>
              </a:rPr>
              <a:t>percent yield</a:t>
            </a:r>
            <a:r>
              <a:rPr lang="en-US" altLang="en-US" sz="2800" b="0" i="1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 </a:t>
            </a:r>
            <a:r>
              <a:rPr lang="en-US" altLang="en-US" sz="2800" b="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of a product is the ratio of the actual yield </a:t>
            </a:r>
            <a:r>
              <a:rPr lang="en-US" altLang="en-US" sz="2800" b="0" dirty="0" smtClean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to the theoretical yield expressed </a:t>
            </a:r>
            <a:r>
              <a:rPr lang="en-US" altLang="en-US" sz="2800" b="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as a percent.</a:t>
            </a:r>
          </a:p>
        </p:txBody>
      </p:sp>
      <p:pic>
        <p:nvPicPr>
          <p:cNvPr id="110601" name="Picture 9" descr="percentyiel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5153025"/>
            <a:ext cx="4752975" cy="79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19"/>
          <p:cNvSpPr txBox="1">
            <a:spLocks noChangeArrowheads="1"/>
          </p:cNvSpPr>
          <p:nvPr/>
        </p:nvSpPr>
        <p:spPr bwMode="auto">
          <a:xfrm>
            <a:off x="0" y="0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much product?</a:t>
            </a:r>
            <a:endParaRPr lang="en-US" alt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97634" y="0"/>
            <a:ext cx="1546366" cy="707886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Write this in your notes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3359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0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06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06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0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9" grpId="0"/>
      <p:bldP spid="110600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Practice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1212871"/>
              </p:ext>
            </p:extLst>
          </p:nvPr>
        </p:nvGraphicFramePr>
        <p:xfrm>
          <a:off x="274320" y="1296988"/>
          <a:ext cx="8595360" cy="5212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14400"/>
                <a:gridCol w="2560320"/>
                <a:gridCol w="2560320"/>
                <a:gridCol w="256032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theoretical</a:t>
                      </a:r>
                      <a:r>
                        <a:rPr lang="en-US" sz="2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yield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</a:t>
                      </a:r>
                    </a:p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yield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</a:t>
                      </a:r>
                    </a:p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yield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1)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 g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 g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2)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 mol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 mol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3)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r>
                        <a:rPr lang="en-US" sz="2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 g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4)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g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 g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5)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0.713</a:t>
                      </a:r>
                      <a:r>
                        <a:rPr lang="en-US" sz="2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0.635 g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6)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43.6</a:t>
                      </a:r>
                      <a:r>
                        <a:rPr lang="en-US" sz="2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mol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32.3 mol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7)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9.73 g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86.7%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8)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92.0 g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86.0%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869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Practice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8409615"/>
              </p:ext>
            </p:extLst>
          </p:nvPr>
        </p:nvGraphicFramePr>
        <p:xfrm>
          <a:off x="274320" y="1296988"/>
          <a:ext cx="8595360" cy="5212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14400"/>
                <a:gridCol w="2560320"/>
                <a:gridCol w="2560320"/>
                <a:gridCol w="256032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theoretical</a:t>
                      </a:r>
                      <a:r>
                        <a:rPr lang="en-US" sz="2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yield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</a:t>
                      </a:r>
                    </a:p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yield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</a:t>
                      </a:r>
                    </a:p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yield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1)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 g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 g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87%</a:t>
                      </a:r>
                      <a:endParaRPr lang="en-US" sz="2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2)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 mol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 mol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3)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r>
                        <a:rPr lang="en-US" sz="2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 g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4)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g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 g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5)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0.713</a:t>
                      </a:r>
                      <a:r>
                        <a:rPr lang="en-US" sz="2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0.635 g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6)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43.6</a:t>
                      </a:r>
                      <a:r>
                        <a:rPr lang="en-US" sz="2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mol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32.3 mol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7)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9.73 g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86.7%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8)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92.0 g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86.0%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0783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Practice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8328"/>
              </p:ext>
            </p:extLst>
          </p:nvPr>
        </p:nvGraphicFramePr>
        <p:xfrm>
          <a:off x="274320" y="1296988"/>
          <a:ext cx="8595360" cy="5212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14400"/>
                <a:gridCol w="2560320"/>
                <a:gridCol w="2560320"/>
                <a:gridCol w="256032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theoretical</a:t>
                      </a:r>
                      <a:r>
                        <a:rPr lang="en-US" sz="2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yield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</a:t>
                      </a:r>
                    </a:p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yield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</a:t>
                      </a:r>
                    </a:p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yield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1)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 g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 g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87%</a:t>
                      </a:r>
                      <a:endParaRPr lang="en-US" sz="2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2)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 mol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 mol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87%</a:t>
                      </a:r>
                      <a:endParaRPr lang="en-US" sz="2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3)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r>
                        <a:rPr lang="en-US" sz="2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 g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4)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g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 g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5)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0.713</a:t>
                      </a:r>
                      <a:r>
                        <a:rPr lang="en-US" sz="2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0.635 g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6)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43.6</a:t>
                      </a:r>
                      <a:r>
                        <a:rPr lang="en-US" sz="2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mol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32.3 mol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7)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9.73 g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86.7%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8)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92.0 g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86.0%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0783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Practice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3572728"/>
              </p:ext>
            </p:extLst>
          </p:nvPr>
        </p:nvGraphicFramePr>
        <p:xfrm>
          <a:off x="274320" y="1296988"/>
          <a:ext cx="8595360" cy="5212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14400"/>
                <a:gridCol w="2560320"/>
                <a:gridCol w="2560320"/>
                <a:gridCol w="256032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theoretical</a:t>
                      </a:r>
                      <a:r>
                        <a:rPr lang="en-US" sz="2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yield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</a:t>
                      </a:r>
                    </a:p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yield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</a:t>
                      </a:r>
                    </a:p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yield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1)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 g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 g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87%</a:t>
                      </a:r>
                      <a:endParaRPr lang="en-US" sz="2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2)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 mol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 mol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87%</a:t>
                      </a:r>
                      <a:endParaRPr lang="en-US" sz="2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3)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r>
                        <a:rPr lang="en-US" sz="2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 g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90%</a:t>
                      </a:r>
                      <a:endParaRPr lang="en-US" sz="2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4)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g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 g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5)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0.713</a:t>
                      </a:r>
                      <a:r>
                        <a:rPr lang="en-US" sz="2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0.635 g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6)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43.6</a:t>
                      </a:r>
                      <a:r>
                        <a:rPr lang="en-US" sz="2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mol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32.3 mol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7)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9.73 g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86.7%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8)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92.0 g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86.0%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880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Practice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885809"/>
              </p:ext>
            </p:extLst>
          </p:nvPr>
        </p:nvGraphicFramePr>
        <p:xfrm>
          <a:off x="274320" y="1296988"/>
          <a:ext cx="8595360" cy="5212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14400"/>
                <a:gridCol w="2560320"/>
                <a:gridCol w="2560320"/>
                <a:gridCol w="256032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theoretical</a:t>
                      </a:r>
                      <a:r>
                        <a:rPr lang="en-US" sz="2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yield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</a:t>
                      </a:r>
                    </a:p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yield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</a:t>
                      </a:r>
                    </a:p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yield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1)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 g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 g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87%</a:t>
                      </a:r>
                      <a:endParaRPr lang="en-US" sz="2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2)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 mol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 mol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87%</a:t>
                      </a:r>
                      <a:endParaRPr lang="en-US" sz="2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3)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r>
                        <a:rPr lang="en-US" sz="2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 g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90%</a:t>
                      </a:r>
                      <a:endParaRPr lang="en-US" sz="2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4)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g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 g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85%</a:t>
                      </a:r>
                      <a:endParaRPr lang="en-US" sz="2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5)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0.713</a:t>
                      </a:r>
                      <a:r>
                        <a:rPr lang="en-US" sz="2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0.635 g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6)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43.6</a:t>
                      </a:r>
                      <a:r>
                        <a:rPr lang="en-US" sz="2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mol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32.3 mol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7)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9.73 g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86.7%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8)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92.0 g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86.0%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880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Practice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352345"/>
              </p:ext>
            </p:extLst>
          </p:nvPr>
        </p:nvGraphicFramePr>
        <p:xfrm>
          <a:off x="274320" y="1296988"/>
          <a:ext cx="8595360" cy="5212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14400"/>
                <a:gridCol w="2560320"/>
                <a:gridCol w="2560320"/>
                <a:gridCol w="256032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theoretical</a:t>
                      </a:r>
                      <a:r>
                        <a:rPr lang="en-US" sz="2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yield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</a:t>
                      </a:r>
                    </a:p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yield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</a:t>
                      </a:r>
                    </a:p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yield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1)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 g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 g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87%</a:t>
                      </a:r>
                      <a:endParaRPr lang="en-US" sz="2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2)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 mol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 mol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87%</a:t>
                      </a:r>
                      <a:endParaRPr lang="en-US" sz="2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3)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r>
                        <a:rPr lang="en-US" sz="2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 g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90%</a:t>
                      </a:r>
                      <a:endParaRPr lang="en-US" sz="2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4)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g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 g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85%</a:t>
                      </a:r>
                      <a:endParaRPr lang="en-US" sz="2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5)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0.713</a:t>
                      </a:r>
                      <a:r>
                        <a:rPr lang="en-US" sz="2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0.635 g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89.1%</a:t>
                      </a:r>
                      <a:endParaRPr lang="en-US" sz="2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6)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43.6</a:t>
                      </a:r>
                      <a:r>
                        <a:rPr lang="en-US" sz="2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mol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32.3 mol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7)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9.73 g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86.7%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8)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92.0 g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86.0%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880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Practice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5016340"/>
              </p:ext>
            </p:extLst>
          </p:nvPr>
        </p:nvGraphicFramePr>
        <p:xfrm>
          <a:off x="274320" y="1296988"/>
          <a:ext cx="8595360" cy="5212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14400"/>
                <a:gridCol w="2560320"/>
                <a:gridCol w="2560320"/>
                <a:gridCol w="256032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theoretical</a:t>
                      </a:r>
                      <a:r>
                        <a:rPr lang="en-US" sz="2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yield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</a:t>
                      </a:r>
                    </a:p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yield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</a:t>
                      </a:r>
                    </a:p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yield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1)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 g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 g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87%</a:t>
                      </a:r>
                      <a:endParaRPr lang="en-US" sz="2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2)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 mol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 mol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87%</a:t>
                      </a:r>
                      <a:endParaRPr lang="en-US" sz="2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3)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r>
                        <a:rPr lang="en-US" sz="2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 g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90%</a:t>
                      </a:r>
                      <a:endParaRPr lang="en-US" sz="2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4)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g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 g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85%</a:t>
                      </a:r>
                      <a:endParaRPr lang="en-US" sz="2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5)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0.713</a:t>
                      </a:r>
                      <a:r>
                        <a:rPr lang="en-US" sz="2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0.635 g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89.1%</a:t>
                      </a:r>
                      <a:endParaRPr lang="en-US" sz="2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6)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43.6</a:t>
                      </a:r>
                      <a:r>
                        <a:rPr lang="en-US" sz="2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mol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32.3 mol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74.1%</a:t>
                      </a:r>
                      <a:endParaRPr lang="en-US" sz="2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7)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9.73 g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86.7%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8)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92.0 g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86.0%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880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Practice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9599628"/>
              </p:ext>
            </p:extLst>
          </p:nvPr>
        </p:nvGraphicFramePr>
        <p:xfrm>
          <a:off x="274320" y="1296988"/>
          <a:ext cx="8595360" cy="5212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14400"/>
                <a:gridCol w="2560320"/>
                <a:gridCol w="2560320"/>
                <a:gridCol w="256032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theoretical</a:t>
                      </a:r>
                      <a:r>
                        <a:rPr lang="en-US" sz="2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yield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</a:t>
                      </a:r>
                    </a:p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yield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</a:t>
                      </a:r>
                    </a:p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yield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1)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 g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 g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87%</a:t>
                      </a:r>
                      <a:endParaRPr lang="en-US" sz="2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2)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 mol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 mol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87%</a:t>
                      </a:r>
                      <a:endParaRPr lang="en-US" sz="2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3)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r>
                        <a:rPr lang="en-US" sz="2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 g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90%</a:t>
                      </a:r>
                      <a:endParaRPr lang="en-US" sz="2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4)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g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 g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85%</a:t>
                      </a:r>
                      <a:endParaRPr lang="en-US" sz="2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5)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0.713</a:t>
                      </a:r>
                      <a:r>
                        <a:rPr lang="en-US" sz="2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0.635 g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89.1%</a:t>
                      </a:r>
                      <a:endParaRPr lang="en-US" sz="2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6)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43.6</a:t>
                      </a:r>
                      <a:r>
                        <a:rPr lang="en-US" sz="2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mol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32.3 mol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74.1%</a:t>
                      </a:r>
                      <a:endParaRPr lang="en-US" sz="2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7)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9.73 g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8.44 g</a:t>
                      </a:r>
                      <a:endParaRPr lang="en-US" sz="2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86.7%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8)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92.0 g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86.0%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0783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spcBef>
                <a:spcPts val="2400"/>
              </a:spcBef>
              <a:buFont typeface="+mj-lt"/>
              <a:buAutoNum type="arabicParenR"/>
            </a:pPr>
            <a:r>
              <a:rPr lang="en-US" dirty="0" smtClean="0"/>
              <a:t>Theoretically, how many points could they have scored on free throws?</a:t>
            </a:r>
          </a:p>
          <a:p>
            <a:pPr marL="284163" lvl="1" indent="0">
              <a:spcBef>
                <a:spcPts val="2400"/>
              </a:spcBef>
              <a:buNone/>
            </a:pPr>
            <a:r>
              <a:rPr lang="en-US" b="1" dirty="0" smtClean="0"/>
              <a:t>	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38999" y="32658"/>
            <a:ext cx="1872343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Put your homework in the red basket</a:t>
            </a:r>
            <a:endParaRPr lang="en-US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667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Practice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7821590"/>
              </p:ext>
            </p:extLst>
          </p:nvPr>
        </p:nvGraphicFramePr>
        <p:xfrm>
          <a:off x="274320" y="1296988"/>
          <a:ext cx="8595360" cy="5212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14400"/>
                <a:gridCol w="2560320"/>
                <a:gridCol w="2560320"/>
                <a:gridCol w="256032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theoretical</a:t>
                      </a:r>
                      <a:r>
                        <a:rPr lang="en-US" sz="2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yield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</a:t>
                      </a:r>
                    </a:p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yield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</a:t>
                      </a:r>
                    </a:p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yield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1)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 g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 g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87%</a:t>
                      </a:r>
                      <a:endParaRPr lang="en-US" sz="2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2)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 mol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 mol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87%</a:t>
                      </a:r>
                      <a:endParaRPr lang="en-US" sz="2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3)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r>
                        <a:rPr lang="en-US" sz="2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 g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90%</a:t>
                      </a:r>
                      <a:endParaRPr lang="en-US" sz="2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4)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g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 g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85%</a:t>
                      </a:r>
                      <a:endParaRPr lang="en-US" sz="2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5)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0.713</a:t>
                      </a:r>
                      <a:r>
                        <a:rPr lang="en-US" sz="2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0.635 g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89.1%</a:t>
                      </a:r>
                      <a:endParaRPr lang="en-US" sz="2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6)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43.6</a:t>
                      </a:r>
                      <a:r>
                        <a:rPr lang="en-US" sz="2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mol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32.3 mol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74.1%</a:t>
                      </a:r>
                      <a:endParaRPr lang="en-US" sz="2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7)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9.73 g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8.44 g</a:t>
                      </a:r>
                      <a:endParaRPr lang="en-US" sz="2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86.7%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8)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107</a:t>
                      </a:r>
                      <a:r>
                        <a:rPr lang="en-US" sz="2400" b="1" baseline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</a:t>
                      </a:r>
                      <a:endParaRPr lang="en-US" sz="2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92.0 g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86.0%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0783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101918"/>
            <a:ext cx="8778240" cy="731520"/>
          </a:xfrm>
          <a:solidFill>
            <a:srgbClr val="008A3E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Example 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One </a:t>
            </a:r>
            <a:r>
              <a:rPr lang="en-US" sz="2800" dirty="0"/>
              <a:t>step in the industrial refining of nickel is the decomposition of nickel carbonyl (Ni(CO)</a:t>
            </a:r>
            <a:r>
              <a:rPr lang="en-US" sz="2800" baseline="-25000" dirty="0"/>
              <a:t>4</a:t>
            </a:r>
            <a:r>
              <a:rPr lang="en-US" sz="2800" dirty="0"/>
              <a:t>) into nickel and carbon monoxide. In a laboratory reaction, 25.0 g nickel carbonyl yielded 5.34 g nickel</a:t>
            </a:r>
            <a:r>
              <a:rPr lang="en-US" sz="2800" dirty="0" smtClean="0"/>
              <a:t>.</a:t>
            </a:r>
          </a:p>
          <a:p>
            <a:pPr marL="0" indent="0" algn="ctr">
              <a:spcBef>
                <a:spcPts val="3000"/>
              </a:spcBef>
              <a:buNone/>
            </a:pPr>
            <a:r>
              <a:rPr lang="en-US" sz="2800" b="1" dirty="0"/>
              <a:t>Ni(CO)</a:t>
            </a:r>
            <a:r>
              <a:rPr lang="en-US" sz="2800" b="1" baseline="-25000" dirty="0"/>
              <a:t>4</a:t>
            </a:r>
            <a:r>
              <a:rPr lang="en-US" sz="2800" b="1" dirty="0"/>
              <a:t>(g) </a:t>
            </a:r>
            <a:r>
              <a:rPr lang="en-US" sz="2800" b="1" dirty="0" smtClean="0"/>
              <a:t> </a:t>
            </a:r>
            <a:r>
              <a:rPr lang="en-US" sz="2800" dirty="0" smtClean="0"/>
              <a:t>―――►</a:t>
            </a:r>
            <a:r>
              <a:rPr lang="en-US" sz="2800" b="1" dirty="0" smtClean="0"/>
              <a:t>  </a:t>
            </a:r>
            <a:r>
              <a:rPr lang="en-US" sz="2800" b="1" dirty="0"/>
              <a:t>Ni(s) + 4CO(g</a:t>
            </a:r>
            <a:r>
              <a:rPr lang="en-US" sz="2800" b="1" dirty="0" smtClean="0"/>
              <a:t>)</a:t>
            </a:r>
            <a:endParaRPr lang="en-US" sz="2800" b="1" dirty="0"/>
          </a:p>
          <a:p>
            <a:pPr marL="517525" indent="-517525">
              <a:spcBef>
                <a:spcPts val="3000"/>
              </a:spcBef>
              <a:buNone/>
            </a:pPr>
            <a:r>
              <a:rPr lang="en-US" sz="2800" b="1" dirty="0" smtClean="0"/>
              <a:t>a.</a:t>
            </a:r>
            <a:r>
              <a:rPr lang="en-US" sz="2800" dirty="0"/>
              <a:t>	Determine the theoretical yield of nickel.</a:t>
            </a:r>
          </a:p>
          <a:p>
            <a:pPr marL="517525" indent="-517525">
              <a:spcBef>
                <a:spcPts val="2400"/>
              </a:spcBef>
              <a:buNone/>
            </a:pPr>
            <a:r>
              <a:rPr lang="en-US" sz="2800" b="1" dirty="0" smtClean="0"/>
              <a:t>b.</a:t>
            </a:r>
            <a:r>
              <a:rPr lang="en-US" sz="2800" dirty="0"/>
              <a:t>	Determine the percent yield. </a:t>
            </a:r>
          </a:p>
          <a:p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7390800" y="108860"/>
            <a:ext cx="1546366" cy="707886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Write this in your notes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80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101918"/>
            <a:ext cx="8778240" cy="731520"/>
          </a:xfrm>
          <a:solidFill>
            <a:srgbClr val="008A3E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Example 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6263" indent="-576263">
              <a:buNone/>
            </a:pPr>
            <a:r>
              <a:rPr lang="en-US" sz="2800" b="1" dirty="0"/>
              <a:t>a.</a:t>
            </a:r>
            <a:r>
              <a:rPr lang="en-US" sz="2800" dirty="0"/>
              <a:t>	Determine the theoretical yield of nickel</a:t>
            </a:r>
            <a:r>
              <a:rPr lang="en-US" sz="2800" dirty="0" smtClean="0"/>
              <a:t>.</a:t>
            </a:r>
          </a:p>
          <a:p>
            <a:pPr marL="0" indent="0" algn="ctr">
              <a:spcBef>
                <a:spcPts val="3000"/>
              </a:spcBef>
              <a:buNone/>
            </a:pPr>
            <a:r>
              <a:rPr lang="en-US" sz="2800" b="1" dirty="0"/>
              <a:t>Ni(CO)</a:t>
            </a:r>
            <a:r>
              <a:rPr lang="en-US" sz="2800" b="1" baseline="-25000" dirty="0"/>
              <a:t>4</a:t>
            </a:r>
            <a:r>
              <a:rPr lang="en-US" sz="2800" b="1" dirty="0"/>
              <a:t>(g) </a:t>
            </a:r>
            <a:r>
              <a:rPr lang="en-US" sz="2800" b="1" dirty="0" smtClean="0"/>
              <a:t> </a:t>
            </a:r>
            <a:r>
              <a:rPr lang="en-US" sz="2800" dirty="0" smtClean="0"/>
              <a:t>―――►</a:t>
            </a:r>
            <a:r>
              <a:rPr lang="en-US" sz="2800" b="1" dirty="0" smtClean="0"/>
              <a:t>  </a:t>
            </a:r>
            <a:r>
              <a:rPr lang="en-US" sz="2800" b="1" dirty="0"/>
              <a:t>Ni(s) + 4CO(g</a:t>
            </a:r>
            <a:r>
              <a:rPr lang="en-US" sz="2800" b="1" dirty="0" smtClean="0"/>
              <a:t>)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US" sz="2800" b="1" smtClean="0"/>
              <a:t>                25.0 </a:t>
            </a:r>
            <a:r>
              <a:rPr lang="en-US" sz="2800" b="1" dirty="0" smtClean="0"/>
              <a:t>g                       ??? g  </a:t>
            </a:r>
            <a:endParaRPr lang="en-US" sz="2800" b="1" dirty="0"/>
          </a:p>
          <a:p>
            <a:pPr>
              <a:spcBef>
                <a:spcPts val="2400"/>
              </a:spcBef>
            </a:pP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1351932"/>
              </p:ext>
            </p:extLst>
          </p:nvPr>
        </p:nvGraphicFramePr>
        <p:xfrm>
          <a:off x="43544" y="3847768"/>
          <a:ext cx="836676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423160"/>
                <a:gridCol w="2194560"/>
                <a:gridCol w="14630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25.0 g Ni(CO)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mol </a:t>
                      </a: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Ni(CO)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mol Ni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58.7 g Ni</a:t>
                      </a:r>
                      <a:endParaRPr lang="en-US" sz="2400" b="1" baseline="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1" baseline="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170.7</a:t>
                      </a: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 Ni(CO)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mol </a:t>
                      </a: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Ni(CO)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mol Ni</a:t>
                      </a:r>
                      <a:endParaRPr lang="en-US" sz="2400" b="1" baseline="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7236533"/>
              </p:ext>
            </p:extLst>
          </p:nvPr>
        </p:nvGraphicFramePr>
        <p:xfrm>
          <a:off x="7174965" y="5212080"/>
          <a:ext cx="193637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4093"/>
                <a:gridCol w="1452284"/>
              </a:tblGrid>
              <a:tr h="74168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en-US" sz="24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8.60 g </a:t>
                      </a: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</a:t>
                      </a:r>
                      <a:endParaRPr lang="en-US" sz="2400" b="1" baseline="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390800" y="108860"/>
            <a:ext cx="1546366" cy="707886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Write this in your notes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694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101918"/>
            <a:ext cx="8778240" cy="731520"/>
          </a:xfrm>
          <a:solidFill>
            <a:srgbClr val="008A3E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Example 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6263" indent="-576263">
              <a:buNone/>
            </a:pPr>
            <a:r>
              <a:rPr lang="en-US" sz="2800" b="1" dirty="0"/>
              <a:t>b.</a:t>
            </a:r>
            <a:r>
              <a:rPr lang="en-US" sz="2800" dirty="0"/>
              <a:t>	Determine the percent yield</a:t>
            </a:r>
            <a:r>
              <a:rPr lang="en-US" sz="2800" dirty="0" smtClean="0"/>
              <a:t>.</a:t>
            </a:r>
            <a:endParaRPr lang="en-US" sz="2400" b="1" dirty="0" smtClean="0">
              <a:solidFill>
                <a:srgbClr val="0070C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5587393"/>
              </p:ext>
            </p:extLst>
          </p:nvPr>
        </p:nvGraphicFramePr>
        <p:xfrm>
          <a:off x="963573" y="3311554"/>
          <a:ext cx="713232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457200"/>
                <a:gridCol w="2743200"/>
                <a:gridCol w="457200"/>
                <a:gridCol w="731520"/>
              </a:tblGrid>
              <a:tr h="37084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percentage yield</a:t>
                      </a:r>
                      <a:endParaRPr lang="en-US" sz="24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</a:t>
                      </a:r>
                      <a:endParaRPr lang="en-US" sz="24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 yield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en-US" sz="24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theoretical yield</a:t>
                      </a:r>
                      <a:endParaRPr lang="en-US" sz="24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7725470"/>
              </p:ext>
            </p:extLst>
          </p:nvPr>
        </p:nvGraphicFramePr>
        <p:xfrm>
          <a:off x="963573" y="4445070"/>
          <a:ext cx="713232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457200"/>
                <a:gridCol w="2743200"/>
                <a:gridCol w="457200"/>
                <a:gridCol w="731520"/>
              </a:tblGrid>
              <a:tr h="37084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percentage yield</a:t>
                      </a:r>
                      <a:endParaRPr lang="en-US" sz="24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</a:t>
                      </a:r>
                      <a:endParaRPr lang="en-US" sz="24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5.34 g Ni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en-US" sz="24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8.60 g Ni</a:t>
                      </a:r>
                      <a:endParaRPr lang="en-US" sz="24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6884271"/>
              </p:ext>
            </p:extLst>
          </p:nvPr>
        </p:nvGraphicFramePr>
        <p:xfrm>
          <a:off x="963573" y="5578587"/>
          <a:ext cx="429768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457200"/>
                <a:gridCol w="1097280"/>
              </a:tblGrid>
              <a:tr h="7416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percentage yield</a:t>
                      </a:r>
                      <a:endParaRPr lang="en-US" sz="24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</a:t>
                      </a:r>
                      <a:endParaRPr lang="en-US" sz="24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62.1%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390800" y="108860"/>
            <a:ext cx="1546366" cy="707886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Write this in your notes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90067" y="2630773"/>
            <a:ext cx="40639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theoretical yield:  8.60 g Ni</a:t>
            </a:r>
            <a:endParaRPr lang="en-US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43196" y="1949991"/>
            <a:ext cx="3397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actual yield:  5.34 g Ni</a:t>
            </a:r>
            <a:endParaRPr lang="en-US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216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101918"/>
            <a:ext cx="8778240" cy="731520"/>
          </a:xfrm>
          <a:solidFill>
            <a:srgbClr val="7030A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Example 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" y="1297460"/>
            <a:ext cx="8961120" cy="51280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Chlorobenzene, C</a:t>
            </a:r>
            <a:r>
              <a:rPr lang="en-US" sz="2800" baseline="-25000" dirty="0" smtClean="0"/>
              <a:t>6</a:t>
            </a:r>
            <a:r>
              <a:rPr lang="en-US" sz="2800" dirty="0" smtClean="0"/>
              <a:t>H</a:t>
            </a:r>
            <a:r>
              <a:rPr lang="en-US" sz="2800" baseline="-25000" dirty="0" smtClean="0"/>
              <a:t>5</a:t>
            </a:r>
            <a:r>
              <a:rPr lang="en-US" sz="2800" dirty="0" smtClean="0"/>
              <a:t>Cl, is used in the production of aspirin.  Chlorobenzene is prepared by reacting benzene, C</a:t>
            </a:r>
            <a:r>
              <a:rPr lang="en-US" sz="2800" baseline="-25000" dirty="0" smtClean="0"/>
              <a:t>6</a:t>
            </a:r>
            <a:r>
              <a:rPr lang="en-US" sz="2800" dirty="0" smtClean="0"/>
              <a:t>H</a:t>
            </a:r>
            <a:r>
              <a:rPr lang="en-US" sz="2800" baseline="-25000" dirty="0" smtClean="0"/>
              <a:t>6</a:t>
            </a:r>
            <a:r>
              <a:rPr lang="en-US" sz="2800" dirty="0" smtClean="0"/>
              <a:t>, with chlorine gas as follows:</a:t>
            </a:r>
          </a:p>
          <a:p>
            <a:pPr marL="0" indent="0" algn="ctr">
              <a:spcBef>
                <a:spcPts val="3000"/>
              </a:spcBef>
              <a:buNone/>
            </a:pPr>
            <a:r>
              <a:rPr lang="en-US" sz="2800" b="1" dirty="0" smtClean="0"/>
              <a:t>C</a:t>
            </a:r>
            <a:r>
              <a:rPr lang="en-US" sz="2800" b="1" baseline="-25000" dirty="0" smtClean="0"/>
              <a:t>6</a:t>
            </a:r>
            <a:r>
              <a:rPr lang="en-US" sz="2800" b="1" dirty="0" smtClean="0"/>
              <a:t>H</a:t>
            </a:r>
            <a:r>
              <a:rPr lang="en-US" sz="2800" b="1" baseline="-25000" dirty="0" smtClean="0"/>
              <a:t>6</a:t>
            </a:r>
            <a:r>
              <a:rPr lang="en-US" sz="2800" b="1" dirty="0" smtClean="0"/>
              <a:t>  +  Cl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   </a:t>
            </a:r>
            <a:r>
              <a:rPr lang="en-US" sz="2800" dirty="0" smtClean="0"/>
              <a:t>―――►</a:t>
            </a:r>
            <a:r>
              <a:rPr lang="en-US" sz="2800" b="1" dirty="0" smtClean="0"/>
              <a:t>  C</a:t>
            </a:r>
            <a:r>
              <a:rPr lang="en-US" sz="2800" b="1" baseline="-25000" dirty="0" smtClean="0"/>
              <a:t>6</a:t>
            </a:r>
            <a:r>
              <a:rPr lang="en-US" sz="2800" b="1" dirty="0" smtClean="0"/>
              <a:t>H</a:t>
            </a:r>
            <a:r>
              <a:rPr lang="en-US" sz="2800" b="1" baseline="-25000" dirty="0" smtClean="0"/>
              <a:t>5</a:t>
            </a:r>
            <a:r>
              <a:rPr lang="en-US" sz="2800" b="1" dirty="0" smtClean="0"/>
              <a:t>Cl  +  </a:t>
            </a:r>
            <a:r>
              <a:rPr lang="en-US" sz="2800" b="1" dirty="0" err="1" smtClean="0"/>
              <a:t>HCl</a:t>
            </a:r>
            <a:endParaRPr lang="en-US" sz="2800" b="1" dirty="0"/>
          </a:p>
          <a:p>
            <a:pPr marL="517525" indent="-517525">
              <a:spcBef>
                <a:spcPts val="3000"/>
              </a:spcBef>
              <a:buNone/>
            </a:pPr>
            <a:r>
              <a:rPr lang="en-US" sz="2800" b="1" dirty="0" smtClean="0"/>
              <a:t>a.</a:t>
            </a:r>
            <a:r>
              <a:rPr lang="en-US" sz="2800" dirty="0" smtClean="0"/>
              <a:t>	If a reaction has a 97.0% yield and produces 63.7 g of chlorobenzene, what is the theoretical yield?</a:t>
            </a:r>
            <a:endParaRPr lang="en-US" sz="2800" dirty="0"/>
          </a:p>
          <a:p>
            <a:pPr marL="517525" indent="-517525">
              <a:spcBef>
                <a:spcPts val="2400"/>
              </a:spcBef>
              <a:buNone/>
            </a:pPr>
            <a:r>
              <a:rPr lang="en-US" sz="2800" b="1" dirty="0" smtClean="0"/>
              <a:t>b.</a:t>
            </a:r>
            <a:r>
              <a:rPr lang="en-US" sz="2800" dirty="0" smtClean="0"/>
              <a:t>	Given that theoretical yield, how much benzene was used as a reactant?</a:t>
            </a:r>
          </a:p>
          <a:p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7390800" y="108860"/>
            <a:ext cx="1546366" cy="707886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Write this in your notes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55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101918"/>
            <a:ext cx="8778240" cy="731520"/>
          </a:xfrm>
          <a:solidFill>
            <a:srgbClr val="7030A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Example 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1034143"/>
            <a:ext cx="8778240" cy="5391371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3000"/>
              </a:spcBef>
              <a:buNone/>
            </a:pPr>
            <a:r>
              <a:rPr lang="en-US" sz="2800" b="1" dirty="0" smtClean="0"/>
              <a:t>C</a:t>
            </a:r>
            <a:r>
              <a:rPr lang="en-US" sz="2800" b="1" baseline="-25000" dirty="0" smtClean="0"/>
              <a:t>6</a:t>
            </a:r>
            <a:r>
              <a:rPr lang="en-US" sz="2800" b="1" dirty="0" smtClean="0"/>
              <a:t>H</a:t>
            </a:r>
            <a:r>
              <a:rPr lang="en-US" sz="2800" b="1" baseline="-25000" dirty="0" smtClean="0"/>
              <a:t>6</a:t>
            </a:r>
            <a:r>
              <a:rPr lang="en-US" sz="2800" b="1" dirty="0" smtClean="0"/>
              <a:t>  </a:t>
            </a:r>
            <a:r>
              <a:rPr lang="en-US" sz="2800" b="1" dirty="0"/>
              <a:t>+  Cl</a:t>
            </a:r>
            <a:r>
              <a:rPr lang="en-US" sz="2800" b="1" baseline="-25000" dirty="0"/>
              <a:t>2</a:t>
            </a:r>
            <a:r>
              <a:rPr lang="en-US" sz="2800" b="1" dirty="0"/>
              <a:t>   </a:t>
            </a:r>
            <a:r>
              <a:rPr lang="en-US" sz="2800" dirty="0"/>
              <a:t>―――►</a:t>
            </a:r>
            <a:r>
              <a:rPr lang="en-US" sz="2800" b="1" dirty="0"/>
              <a:t>  C</a:t>
            </a:r>
            <a:r>
              <a:rPr lang="en-US" sz="2800" b="1" baseline="-25000" dirty="0"/>
              <a:t>6</a:t>
            </a:r>
            <a:r>
              <a:rPr lang="en-US" sz="2800" b="1" dirty="0"/>
              <a:t>H</a:t>
            </a:r>
            <a:r>
              <a:rPr lang="en-US" sz="2800" b="1" baseline="-25000" dirty="0"/>
              <a:t>5</a:t>
            </a:r>
            <a:r>
              <a:rPr lang="en-US" sz="2800" b="1" dirty="0"/>
              <a:t>Cl  +  </a:t>
            </a:r>
            <a:r>
              <a:rPr lang="en-US" sz="2800" b="1" dirty="0" err="1"/>
              <a:t>HCl</a:t>
            </a:r>
            <a:endParaRPr lang="en-US" sz="2800" b="1" dirty="0"/>
          </a:p>
          <a:p>
            <a:pPr marL="517525" indent="-517525">
              <a:buNone/>
            </a:pPr>
            <a:r>
              <a:rPr lang="en-US" sz="2800" b="1" dirty="0"/>
              <a:t>a.</a:t>
            </a:r>
            <a:r>
              <a:rPr lang="en-US" sz="2800" dirty="0"/>
              <a:t>	If a reaction has a 97.0% yield and produces 63.7 g of chlorobenzene, what is the theoretical yield?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633069"/>
              </p:ext>
            </p:extLst>
          </p:nvPr>
        </p:nvGraphicFramePr>
        <p:xfrm>
          <a:off x="963573" y="4106233"/>
          <a:ext cx="713232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457200"/>
                <a:gridCol w="2743200"/>
                <a:gridCol w="457200"/>
                <a:gridCol w="731520"/>
              </a:tblGrid>
              <a:tr h="37084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97.0</a:t>
                      </a:r>
                      <a:endParaRPr lang="en-US" sz="24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</a:t>
                      </a:r>
                      <a:endParaRPr lang="en-US" sz="24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63.7 g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en-US" sz="24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theoretical yield</a:t>
                      </a:r>
                      <a:endParaRPr lang="en-US" sz="24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4558029"/>
              </p:ext>
            </p:extLst>
          </p:nvPr>
        </p:nvGraphicFramePr>
        <p:xfrm>
          <a:off x="963573" y="5081903"/>
          <a:ext cx="713232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457200"/>
                <a:gridCol w="2743200"/>
                <a:gridCol w="457200"/>
                <a:gridCol w="731520"/>
              </a:tblGrid>
              <a:tr h="37084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theoretical yield</a:t>
                      </a:r>
                      <a:endParaRPr lang="en-US" sz="24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</a:t>
                      </a:r>
                      <a:endParaRPr lang="en-US" sz="24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63.7 g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en-US" sz="24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97.0</a:t>
                      </a:r>
                      <a:endParaRPr lang="en-US" sz="24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4830458"/>
              </p:ext>
            </p:extLst>
          </p:nvPr>
        </p:nvGraphicFramePr>
        <p:xfrm>
          <a:off x="963573" y="5981369"/>
          <a:ext cx="429768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457200"/>
                <a:gridCol w="1097280"/>
              </a:tblGrid>
              <a:tr h="7416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theoretical yield</a:t>
                      </a:r>
                      <a:endParaRPr lang="en-US" sz="24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</a:t>
                      </a:r>
                      <a:endParaRPr lang="en-US" sz="24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65.7 g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390800" y="108860"/>
            <a:ext cx="1546366" cy="707886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Write this in your notes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49038" y="3496210"/>
            <a:ext cx="29546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percent yield:  97.0</a:t>
            </a:r>
            <a:endParaRPr lang="en-US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73458" y="2809985"/>
            <a:ext cx="30043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actual yield:  63.7 g</a:t>
            </a:r>
            <a:endParaRPr lang="en-US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7335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101918"/>
            <a:ext cx="8778240" cy="731520"/>
          </a:xfrm>
          <a:solidFill>
            <a:srgbClr val="7030A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Example 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1034143"/>
            <a:ext cx="8778240" cy="5391371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3000"/>
              </a:spcBef>
              <a:buNone/>
            </a:pPr>
            <a:r>
              <a:rPr lang="en-US" sz="2800" b="1" dirty="0" smtClean="0"/>
              <a:t>C</a:t>
            </a:r>
            <a:r>
              <a:rPr lang="en-US" sz="2800" b="1" baseline="-25000" dirty="0" smtClean="0"/>
              <a:t>6</a:t>
            </a:r>
            <a:r>
              <a:rPr lang="en-US" sz="2800" b="1" dirty="0" smtClean="0"/>
              <a:t>H</a:t>
            </a:r>
            <a:r>
              <a:rPr lang="en-US" sz="2800" b="1" baseline="-25000" dirty="0" smtClean="0"/>
              <a:t>6</a:t>
            </a:r>
            <a:r>
              <a:rPr lang="en-US" sz="2800" b="1" dirty="0" smtClean="0"/>
              <a:t>  </a:t>
            </a:r>
            <a:r>
              <a:rPr lang="en-US" sz="2800" b="1" dirty="0"/>
              <a:t>+  Cl</a:t>
            </a:r>
            <a:r>
              <a:rPr lang="en-US" sz="2800" b="1" baseline="-25000" dirty="0"/>
              <a:t>2</a:t>
            </a:r>
            <a:r>
              <a:rPr lang="en-US" sz="2800" b="1" dirty="0"/>
              <a:t>   </a:t>
            </a:r>
            <a:r>
              <a:rPr lang="en-US" sz="2800" dirty="0"/>
              <a:t>―――►</a:t>
            </a:r>
            <a:r>
              <a:rPr lang="en-US" sz="2800" b="1" dirty="0"/>
              <a:t>  C</a:t>
            </a:r>
            <a:r>
              <a:rPr lang="en-US" sz="2800" b="1" baseline="-25000" dirty="0"/>
              <a:t>6</a:t>
            </a:r>
            <a:r>
              <a:rPr lang="en-US" sz="2800" b="1" dirty="0"/>
              <a:t>H</a:t>
            </a:r>
            <a:r>
              <a:rPr lang="en-US" sz="2800" b="1" baseline="-25000" dirty="0"/>
              <a:t>5</a:t>
            </a:r>
            <a:r>
              <a:rPr lang="en-US" sz="2800" b="1" dirty="0"/>
              <a:t>Cl  +  </a:t>
            </a:r>
            <a:r>
              <a:rPr lang="en-US" sz="2800" b="1" dirty="0" err="1"/>
              <a:t>HCl</a:t>
            </a:r>
            <a:endParaRPr lang="en-US" sz="2800" b="1" dirty="0"/>
          </a:p>
          <a:p>
            <a:pPr marL="517525" indent="-517525">
              <a:spcBef>
                <a:spcPts val="2400"/>
              </a:spcBef>
              <a:buNone/>
            </a:pPr>
            <a:r>
              <a:rPr lang="en-US" sz="2800" b="1" dirty="0" smtClean="0"/>
              <a:t>b.</a:t>
            </a:r>
            <a:r>
              <a:rPr lang="en-US" sz="2800" dirty="0"/>
              <a:t>	Given that theoretical yield, how much benzene was used as a reactant?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390800" y="108860"/>
            <a:ext cx="1546366" cy="707886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Write this in your notes</a:t>
            </a:r>
            <a:endParaRPr lang="en-US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486972"/>
              </p:ext>
            </p:extLst>
          </p:nvPr>
        </p:nvGraphicFramePr>
        <p:xfrm>
          <a:off x="43544" y="3129292"/>
          <a:ext cx="832104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/>
                <a:gridCol w="2286000"/>
                <a:gridCol w="2103120"/>
                <a:gridCol w="1828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65.7 g C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mol </a:t>
                      </a: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mol </a:t>
                      </a: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78.0 g C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1" baseline="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112.5</a:t>
                      </a: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 C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mol </a:t>
                      </a: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mol C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8412931"/>
              </p:ext>
            </p:extLst>
          </p:nvPr>
        </p:nvGraphicFramePr>
        <p:xfrm>
          <a:off x="6663465" y="4493604"/>
          <a:ext cx="2404333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4093"/>
                <a:gridCol w="1920240"/>
              </a:tblGrid>
              <a:tr h="741680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en-US" sz="24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45.6 g </a:t>
                      </a: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1688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cs typeface="Arial" panose="020B0604020202020204" pitchFamily="34" charset="0"/>
              </a:rPr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623" y="1297460"/>
            <a:ext cx="7414754" cy="512805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SWBAT explain and use the concepts of theoretical, actual and percent yield.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65945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74613"/>
            <a:ext cx="8778240" cy="411162"/>
          </a:xfrm>
        </p:spPr>
        <p:txBody>
          <a:bodyPr/>
          <a:lstStyle/>
          <a:p>
            <a:r>
              <a:rPr lang="en-US" sz="3200" dirty="0" smtClean="0"/>
              <a:t>Honors Chemistry Assignment Tracker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1016715"/>
              </p:ext>
            </p:extLst>
          </p:nvPr>
        </p:nvGraphicFramePr>
        <p:xfrm>
          <a:off x="157535" y="609598"/>
          <a:ext cx="8828930" cy="563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8290"/>
                <a:gridCol w="731520"/>
                <a:gridCol w="731520"/>
                <a:gridCol w="3657600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Topic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Sec.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Homework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Reactions &amp; Equations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pg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312: 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64, 66, 71-75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Classifying Chemical Reactions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pg 313: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85-88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Reactions in Aqueous Solutions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pg 313:  99-101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 9 review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pg 314:  107-109, 119, 121, 122</a:t>
                      </a:r>
                    </a:p>
                    <a:p>
                      <a:pPr algn="l"/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pg 315:  137-139</a:t>
                      </a:r>
                    </a:p>
                    <a:p>
                      <a:pPr algn="l"/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pg 316:  1, 2, 6-8</a:t>
                      </a:r>
                    </a:p>
                    <a:p>
                      <a:pPr algn="l"/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pg 317:  11-13, 18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Defining Stoichiometry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pg 392:  43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Stoichiometric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Calculations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pg 393:  59, 60, 67, 69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Limiting Reactants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pg 394:  75, 76, 81, 82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 Yield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pg 395:  89, 96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 11 Review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pg 396:  103, 108</a:t>
                      </a:r>
                    </a:p>
                    <a:p>
                      <a:pPr algn="l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pg 397:  109, 118-120</a:t>
                      </a:r>
                    </a:p>
                    <a:p>
                      <a:pPr algn="l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pg 398:  1-6</a:t>
                      </a:r>
                    </a:p>
                    <a:p>
                      <a:pPr algn="l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pg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399:  9</a:t>
                      </a:r>
                      <a:endParaRPr lang="en-US" sz="16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Calculating Enthalpy Change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pg 541:  38-43</a:t>
                      </a:r>
                    </a:p>
                    <a:p>
                      <a:pPr algn="l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pg 553:  89-94</a:t>
                      </a:r>
                    </a:p>
                    <a:p>
                      <a:pPr algn="l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pg 554:  109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00088" y="6421993"/>
            <a:ext cx="1828800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Completed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15112" y="6421993"/>
            <a:ext cx="1828800" cy="369332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Due 2/27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81438" y="6421993"/>
            <a:ext cx="1828800" cy="369332"/>
          </a:xfrm>
          <a:prstGeom prst="rect">
            <a:avLst/>
          </a:prstGeom>
          <a:solidFill>
            <a:srgbClr val="66FF33"/>
          </a:solidFill>
          <a:ln w="28575"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Due today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467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in class</a:t>
            </a:r>
          </a:p>
          <a:p>
            <a:r>
              <a:rPr lang="en-US" dirty="0" smtClean="0"/>
              <a:t>Finish for homework</a:t>
            </a:r>
          </a:p>
          <a:p>
            <a:r>
              <a:rPr lang="en-US" dirty="0" smtClean="0"/>
              <a:t>Be sure to ask for help if you need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23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spcBef>
                <a:spcPts val="2400"/>
              </a:spcBef>
              <a:buFont typeface="+mj-lt"/>
              <a:buAutoNum type="arabicParenR"/>
            </a:pPr>
            <a:r>
              <a:rPr lang="en-US" dirty="0" smtClean="0"/>
              <a:t>Theoretically, how many points could they have scored on free throws?</a:t>
            </a:r>
          </a:p>
          <a:p>
            <a:pPr marL="284163" lvl="1" indent="0">
              <a:spcBef>
                <a:spcPts val="2400"/>
              </a:spcBef>
              <a:buNone/>
            </a:pPr>
            <a:r>
              <a:rPr lang="en-US" b="1" dirty="0" smtClean="0"/>
              <a:t>	</a:t>
            </a:r>
            <a:r>
              <a:rPr lang="en-US" b="1" dirty="0" smtClean="0">
                <a:solidFill>
                  <a:srgbClr val="FF0000"/>
                </a:solidFill>
              </a:rPr>
              <a:t>Ashley: 8 points, Jimmy 15 points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238999" y="32658"/>
            <a:ext cx="1872343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Put your homework in the red basket</a:t>
            </a:r>
            <a:endParaRPr lang="en-US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907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101918"/>
            <a:ext cx="8778240" cy="731520"/>
          </a:xfrm>
          <a:noFill/>
        </p:spPr>
        <p:txBody>
          <a:bodyPr/>
          <a:lstStyle/>
          <a:p>
            <a:r>
              <a:rPr lang="en-US" sz="3200" dirty="0">
                <a:solidFill>
                  <a:schemeClr val="accent6">
                    <a:lumMod val="50000"/>
                  </a:schemeClr>
                </a:solidFill>
              </a:rPr>
              <a:t>Percent Yield Practice Problems </a:t>
            </a:r>
            <a:br>
              <a:rPr lang="en-US" sz="32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(Honors)</a:t>
            </a:r>
            <a:endParaRPr lang="en-US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1077685"/>
            <a:ext cx="8778240" cy="550817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sz="2800" dirty="0" smtClean="0"/>
              <a:t>25.0 g of carbon disulfide burns in the presence of oxygen to produce carbon dioxide and 40.5 g sulfur dioxide.  What is the percent yield?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800" dirty="0" smtClean="0"/>
              <a:t>83.6 </a:t>
            </a:r>
            <a:r>
              <a:rPr lang="en-US" sz="2800" dirty="0"/>
              <a:t>g of magnesium metal reacts with 279 g of titanium(IV) chloride to produce 61.3 g of titanium metal and magnesium chloride.  What is the limiting reactant and percent yield</a:t>
            </a:r>
            <a:r>
              <a:rPr lang="en-US" sz="2800" dirty="0" smtClean="0"/>
              <a:t>? </a:t>
            </a:r>
            <a:endParaRPr lang="en-US" sz="2800" dirty="0"/>
          </a:p>
          <a:p>
            <a:pPr marL="514350" indent="-514350">
              <a:buFont typeface="+mj-lt"/>
              <a:buAutoNum type="arabicParenR"/>
            </a:pPr>
            <a:r>
              <a:rPr lang="en-US" sz="2800" dirty="0" smtClean="0"/>
              <a:t>126 </a:t>
            </a:r>
            <a:r>
              <a:rPr lang="en-US" sz="2800" dirty="0"/>
              <a:t>g of </a:t>
            </a:r>
            <a:r>
              <a:rPr lang="en-US" sz="2800" dirty="0" err="1"/>
              <a:t>tetraphosphorus</a:t>
            </a:r>
            <a:r>
              <a:rPr lang="en-US" sz="2800" dirty="0"/>
              <a:t> </a:t>
            </a:r>
            <a:r>
              <a:rPr lang="en-US" sz="2800" dirty="0" err="1"/>
              <a:t>decoxide</a:t>
            </a:r>
            <a:r>
              <a:rPr lang="en-US" sz="2800" dirty="0"/>
              <a:t> reacts with 463 g of </a:t>
            </a:r>
            <a:r>
              <a:rPr lang="en-US" sz="2800" dirty="0" err="1"/>
              <a:t>perchloric</a:t>
            </a:r>
            <a:r>
              <a:rPr lang="en-US" sz="2800" dirty="0"/>
              <a:t> acid to produce a 86.1% yield of phosphoric acid and </a:t>
            </a:r>
            <a:r>
              <a:rPr lang="en-US" sz="2800" dirty="0" err="1"/>
              <a:t>dichlorine</a:t>
            </a:r>
            <a:r>
              <a:rPr lang="en-US" sz="2800" dirty="0"/>
              <a:t> </a:t>
            </a:r>
            <a:r>
              <a:rPr lang="en-US" sz="2800" dirty="0" err="1"/>
              <a:t>heptoxide</a:t>
            </a:r>
            <a:r>
              <a:rPr lang="en-US" sz="2800" dirty="0"/>
              <a:t>.  What is the limiting reactant and how many grams of phosphoric acid were produced? </a:t>
            </a:r>
            <a:endParaRPr lang="en-US" sz="2800" dirty="0" smtClean="0"/>
          </a:p>
          <a:p>
            <a:pPr marL="514350" indent="-514350">
              <a:buFont typeface="+mj-lt"/>
              <a:buAutoNum type="arabicParenR"/>
            </a:pPr>
            <a:endParaRPr lang="en-US" sz="2800" dirty="0" smtClean="0"/>
          </a:p>
          <a:p>
            <a:pPr marL="514350" indent="-514350">
              <a:buFont typeface="+mj-lt"/>
              <a:buAutoNum type="arabicParenR"/>
            </a:pP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7488774" y="457212"/>
            <a:ext cx="1546366" cy="707886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Balance</a:t>
            </a:r>
          </a:p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Equations</a:t>
            </a:r>
            <a:r>
              <a:rPr lang="en-US" sz="2000" b="1" i="1" dirty="0" smtClean="0">
                <a:solidFill>
                  <a:srgbClr val="FF0000"/>
                </a:solidFill>
              </a:rPr>
              <a:t>!!!</a:t>
            </a:r>
            <a:endParaRPr lang="en-US" sz="20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82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65316"/>
            <a:ext cx="8778240" cy="731520"/>
          </a:xfrm>
          <a:noFill/>
        </p:spPr>
        <p:txBody>
          <a:bodyPr/>
          <a:lstStyle/>
          <a:p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Percent Yield Practice Problems </a:t>
            </a:r>
            <a:b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(College Prep)</a:t>
            </a:r>
            <a:endParaRPr lang="en-US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947051"/>
            <a:ext cx="8778240" cy="591094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sz="2400" b="1" dirty="0">
                <a:solidFill>
                  <a:srgbClr val="0070C0"/>
                </a:solidFill>
                <a:cs typeface="Arial" panose="020B0604020202020204" pitchFamily="34" charset="0"/>
              </a:rPr>
              <a:t>CS</a:t>
            </a:r>
            <a:r>
              <a:rPr lang="en-US" sz="2400" b="1" baseline="-25000" dirty="0">
                <a:solidFill>
                  <a:srgbClr val="0070C0"/>
                </a:solidFill>
                <a:cs typeface="Arial" panose="020B0604020202020204" pitchFamily="34" charset="0"/>
              </a:rPr>
              <a:t>2</a:t>
            </a:r>
            <a:r>
              <a:rPr lang="en-US" sz="2400" b="1" dirty="0">
                <a:solidFill>
                  <a:srgbClr val="0070C0"/>
                </a:solidFill>
                <a:cs typeface="Arial" panose="020B0604020202020204" pitchFamily="34" charset="0"/>
              </a:rPr>
              <a:t>  +  3O</a:t>
            </a:r>
            <a:r>
              <a:rPr lang="en-US" sz="2400" b="1" baseline="-25000" dirty="0">
                <a:solidFill>
                  <a:srgbClr val="0070C0"/>
                </a:solidFill>
                <a:cs typeface="Arial" panose="020B0604020202020204" pitchFamily="34" charset="0"/>
              </a:rPr>
              <a:t>2</a:t>
            </a:r>
            <a:r>
              <a:rPr lang="en-US" sz="2400" b="1" dirty="0">
                <a:solidFill>
                  <a:srgbClr val="0070C0"/>
                </a:solidFill>
                <a:cs typeface="Arial" panose="020B0604020202020204" pitchFamily="34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Wingdings" panose="05000000000000000000" pitchFamily="2" charset="2"/>
                <a:cs typeface="Arial" panose="020B0604020202020204" pitchFamily="34" charset="0"/>
              </a:rPr>
              <a:t>à</a:t>
            </a:r>
            <a:r>
              <a:rPr lang="en-US" sz="2400" b="1" dirty="0">
                <a:solidFill>
                  <a:srgbClr val="0070C0"/>
                </a:solidFill>
                <a:cs typeface="Arial" panose="020B0604020202020204" pitchFamily="34" charset="0"/>
              </a:rPr>
              <a:t>  CO</a:t>
            </a:r>
            <a:r>
              <a:rPr lang="en-US" sz="2400" b="1" baseline="-25000" dirty="0">
                <a:solidFill>
                  <a:srgbClr val="0070C0"/>
                </a:solidFill>
                <a:cs typeface="Arial" panose="020B0604020202020204" pitchFamily="34" charset="0"/>
              </a:rPr>
              <a:t>2</a:t>
            </a:r>
            <a:r>
              <a:rPr lang="en-US" sz="2400" b="1" dirty="0">
                <a:solidFill>
                  <a:srgbClr val="0070C0"/>
                </a:solidFill>
                <a:cs typeface="Arial" panose="020B0604020202020204" pitchFamily="34" charset="0"/>
              </a:rPr>
              <a:t>  +  2SO</a:t>
            </a:r>
            <a:r>
              <a:rPr lang="en-US" sz="2400" b="1" baseline="-25000" dirty="0">
                <a:solidFill>
                  <a:srgbClr val="0070C0"/>
                </a:solidFill>
                <a:cs typeface="Arial" panose="020B0604020202020204" pitchFamily="34" charset="0"/>
              </a:rPr>
              <a:t>2</a:t>
            </a:r>
            <a:endParaRPr lang="en-US" sz="2400" b="1" dirty="0"/>
          </a:p>
          <a:p>
            <a:pPr marL="511175" indent="0">
              <a:spcBef>
                <a:spcPts val="0"/>
              </a:spcBef>
              <a:buNone/>
            </a:pPr>
            <a:r>
              <a:rPr lang="en-US" sz="2400" b="1" dirty="0" smtClean="0"/>
              <a:t>25.0 g of carbon disulfide burns in the presence of oxygen to produce carbon dioxide and 40.5 g sulfur dioxide.  What is the percent yield?</a:t>
            </a:r>
          </a:p>
          <a:p>
            <a:pPr marL="514350" indent="-514350">
              <a:buFont typeface="+mj-lt"/>
              <a:buAutoNum type="arabicParenR" startAt="2"/>
            </a:pPr>
            <a:r>
              <a:rPr lang="en-US" sz="2400" b="1" dirty="0" smtClean="0">
                <a:solidFill>
                  <a:srgbClr val="0070C0"/>
                </a:solidFill>
                <a:cs typeface="Arial" panose="020B0604020202020204" pitchFamily="34" charset="0"/>
              </a:rPr>
              <a:t>2Mg </a:t>
            </a:r>
            <a:r>
              <a:rPr lang="en-US" sz="2400" b="1" dirty="0">
                <a:solidFill>
                  <a:srgbClr val="0070C0"/>
                </a:solidFill>
                <a:cs typeface="Arial" panose="020B0604020202020204" pitchFamily="34" charset="0"/>
              </a:rPr>
              <a:t>+ TiCl</a:t>
            </a:r>
            <a:r>
              <a:rPr lang="en-US" sz="2400" b="1" baseline="-25000" dirty="0">
                <a:solidFill>
                  <a:srgbClr val="0070C0"/>
                </a:solidFill>
                <a:cs typeface="Arial" panose="020B0604020202020204" pitchFamily="34" charset="0"/>
              </a:rPr>
              <a:t>4</a:t>
            </a:r>
            <a:r>
              <a:rPr lang="en-US" sz="2400" b="1" dirty="0">
                <a:solidFill>
                  <a:srgbClr val="0070C0"/>
                </a:solidFill>
                <a:cs typeface="Arial" panose="020B0604020202020204" pitchFamily="34" charset="0"/>
              </a:rPr>
              <a:t>   </a:t>
            </a:r>
            <a:r>
              <a:rPr lang="en-US" sz="2400" b="1" dirty="0">
                <a:solidFill>
                  <a:srgbClr val="0070C0"/>
                </a:solidFill>
                <a:latin typeface="Wingdings" panose="05000000000000000000" pitchFamily="2" charset="2"/>
                <a:cs typeface="Arial" panose="020B0604020202020204" pitchFamily="34" charset="0"/>
              </a:rPr>
              <a:t>à</a:t>
            </a:r>
            <a:r>
              <a:rPr lang="en-US" sz="2400" b="1" dirty="0">
                <a:solidFill>
                  <a:srgbClr val="0070C0"/>
                </a:solidFill>
                <a:cs typeface="Arial" panose="020B0604020202020204" pitchFamily="34" charset="0"/>
              </a:rPr>
              <a:t>    Ti + </a:t>
            </a:r>
            <a:r>
              <a:rPr lang="en-US" sz="2400" b="1" dirty="0" smtClean="0">
                <a:solidFill>
                  <a:srgbClr val="0070C0"/>
                </a:solidFill>
                <a:cs typeface="Arial" panose="020B0604020202020204" pitchFamily="34" charset="0"/>
              </a:rPr>
              <a:t>2MgCl</a:t>
            </a:r>
            <a:r>
              <a:rPr lang="en-US" sz="2400" b="1" baseline="-25000" dirty="0" smtClean="0">
                <a:solidFill>
                  <a:srgbClr val="0070C0"/>
                </a:solidFill>
                <a:cs typeface="Arial" panose="020B0604020202020204" pitchFamily="34" charset="0"/>
              </a:rPr>
              <a:t>2</a:t>
            </a:r>
          </a:p>
          <a:p>
            <a:pPr marL="511175" indent="-511175">
              <a:spcBef>
                <a:spcPts val="0"/>
              </a:spcBef>
              <a:buNone/>
            </a:pPr>
            <a:r>
              <a:rPr lang="en-US" sz="2400" b="1" dirty="0" smtClean="0"/>
              <a:t>	83.6 </a:t>
            </a:r>
            <a:r>
              <a:rPr lang="en-US" sz="2400" b="1" dirty="0"/>
              <a:t>g of magnesium metal reacts with 279 g of titanium(IV) chloride to produce 61.3 g of titanium metal and magnesium chloride.  What is the limiting reactant and percent yield</a:t>
            </a:r>
            <a:r>
              <a:rPr lang="en-US" sz="2400" b="1" dirty="0" smtClean="0"/>
              <a:t>? </a:t>
            </a:r>
            <a:endParaRPr lang="en-US" sz="2400" b="1" dirty="0"/>
          </a:p>
          <a:p>
            <a:pPr marL="514350" indent="-514350">
              <a:buFont typeface="+mj-lt"/>
              <a:buAutoNum type="arabicParenR" startAt="3"/>
            </a:pPr>
            <a:r>
              <a:rPr lang="en-US" sz="2400" b="1" dirty="0">
                <a:solidFill>
                  <a:srgbClr val="0070C0"/>
                </a:solidFill>
                <a:cs typeface="Arial" panose="020B0604020202020204" pitchFamily="34" charset="0"/>
              </a:rPr>
              <a:t>P</a:t>
            </a:r>
            <a:r>
              <a:rPr lang="en-US" sz="2400" b="1" baseline="-25000" dirty="0">
                <a:solidFill>
                  <a:srgbClr val="0070C0"/>
                </a:solidFill>
                <a:cs typeface="Arial" panose="020B0604020202020204" pitchFamily="34" charset="0"/>
              </a:rPr>
              <a:t>4</a:t>
            </a:r>
            <a:r>
              <a:rPr lang="en-US" sz="2400" b="1" dirty="0">
                <a:solidFill>
                  <a:srgbClr val="0070C0"/>
                </a:solidFill>
                <a:cs typeface="Arial" panose="020B0604020202020204" pitchFamily="34" charset="0"/>
              </a:rPr>
              <a:t>O</a:t>
            </a:r>
            <a:r>
              <a:rPr lang="en-US" sz="2400" b="1" baseline="-25000" dirty="0">
                <a:solidFill>
                  <a:srgbClr val="0070C0"/>
                </a:solidFill>
                <a:cs typeface="Arial" panose="020B0604020202020204" pitchFamily="34" charset="0"/>
              </a:rPr>
              <a:t>10</a:t>
            </a:r>
            <a:r>
              <a:rPr lang="en-US" sz="2400" b="1" dirty="0">
                <a:solidFill>
                  <a:srgbClr val="0070C0"/>
                </a:solidFill>
                <a:cs typeface="Arial" panose="020B0604020202020204" pitchFamily="34" charset="0"/>
              </a:rPr>
              <a:t>  +  12HClO</a:t>
            </a:r>
            <a:r>
              <a:rPr lang="en-US" sz="2400" b="1" baseline="-25000" dirty="0">
                <a:solidFill>
                  <a:srgbClr val="0070C0"/>
                </a:solidFill>
                <a:cs typeface="Arial" panose="020B0604020202020204" pitchFamily="34" charset="0"/>
              </a:rPr>
              <a:t>4</a:t>
            </a:r>
            <a:r>
              <a:rPr lang="en-US" sz="2400" b="1" dirty="0">
                <a:solidFill>
                  <a:srgbClr val="0070C0"/>
                </a:solidFill>
                <a:cs typeface="Arial" panose="020B0604020202020204" pitchFamily="34" charset="0"/>
              </a:rPr>
              <a:t>   </a:t>
            </a:r>
            <a:r>
              <a:rPr lang="en-US" sz="2400" b="1" dirty="0">
                <a:solidFill>
                  <a:srgbClr val="0070C0"/>
                </a:solidFill>
                <a:latin typeface="Wingdings" panose="05000000000000000000" pitchFamily="2" charset="2"/>
                <a:cs typeface="Arial" panose="020B0604020202020204" pitchFamily="34" charset="0"/>
              </a:rPr>
              <a:t>à</a:t>
            </a:r>
            <a:r>
              <a:rPr lang="en-US" sz="2400" b="1" dirty="0">
                <a:solidFill>
                  <a:srgbClr val="0070C0"/>
                </a:solidFill>
                <a:cs typeface="Arial" panose="020B0604020202020204" pitchFamily="34" charset="0"/>
              </a:rPr>
              <a:t>  4H</a:t>
            </a:r>
            <a:r>
              <a:rPr lang="en-US" sz="2400" b="1" baseline="-25000" dirty="0">
                <a:solidFill>
                  <a:srgbClr val="0070C0"/>
                </a:solidFill>
                <a:cs typeface="Arial" panose="020B0604020202020204" pitchFamily="34" charset="0"/>
              </a:rPr>
              <a:t>3</a:t>
            </a:r>
            <a:r>
              <a:rPr lang="en-US" sz="2400" b="1" dirty="0">
                <a:solidFill>
                  <a:srgbClr val="0070C0"/>
                </a:solidFill>
                <a:cs typeface="Arial" panose="020B0604020202020204" pitchFamily="34" charset="0"/>
              </a:rPr>
              <a:t>PO</a:t>
            </a:r>
            <a:r>
              <a:rPr lang="en-US" sz="2400" b="1" baseline="-25000" dirty="0">
                <a:solidFill>
                  <a:srgbClr val="0070C0"/>
                </a:solidFill>
                <a:cs typeface="Arial" panose="020B0604020202020204" pitchFamily="34" charset="0"/>
              </a:rPr>
              <a:t>4</a:t>
            </a:r>
            <a:r>
              <a:rPr lang="en-US" sz="2400" b="1" dirty="0">
                <a:solidFill>
                  <a:srgbClr val="0070C0"/>
                </a:solidFill>
                <a:cs typeface="Arial" panose="020B0604020202020204" pitchFamily="34" charset="0"/>
              </a:rPr>
              <a:t>  +  6Cl</a:t>
            </a:r>
            <a:r>
              <a:rPr lang="en-US" sz="2400" b="1" baseline="-25000" dirty="0">
                <a:solidFill>
                  <a:srgbClr val="0070C0"/>
                </a:solidFill>
                <a:cs typeface="Arial" panose="020B0604020202020204" pitchFamily="34" charset="0"/>
              </a:rPr>
              <a:t>2</a:t>
            </a:r>
            <a:r>
              <a:rPr lang="en-US" sz="2400" b="1" dirty="0">
                <a:solidFill>
                  <a:srgbClr val="0070C0"/>
                </a:solidFill>
                <a:cs typeface="Arial" panose="020B0604020202020204" pitchFamily="34" charset="0"/>
              </a:rPr>
              <a:t>O</a:t>
            </a:r>
            <a:r>
              <a:rPr lang="en-US" sz="2400" b="1" baseline="-25000" dirty="0">
                <a:solidFill>
                  <a:srgbClr val="0070C0"/>
                </a:solidFill>
                <a:cs typeface="Arial" panose="020B0604020202020204" pitchFamily="34" charset="0"/>
              </a:rPr>
              <a:t>7</a:t>
            </a:r>
          </a:p>
          <a:p>
            <a:pPr marL="511175" indent="0">
              <a:spcBef>
                <a:spcPts val="0"/>
              </a:spcBef>
              <a:buNone/>
            </a:pPr>
            <a:r>
              <a:rPr lang="en-US" sz="2400" b="1" dirty="0" smtClean="0"/>
              <a:t>126 </a:t>
            </a:r>
            <a:r>
              <a:rPr lang="en-US" sz="2400" b="1" dirty="0"/>
              <a:t>g of </a:t>
            </a:r>
            <a:r>
              <a:rPr lang="en-US" sz="2400" b="1" dirty="0" err="1"/>
              <a:t>tetraphosphorus</a:t>
            </a:r>
            <a:r>
              <a:rPr lang="en-US" sz="2400" b="1" dirty="0"/>
              <a:t> </a:t>
            </a:r>
            <a:r>
              <a:rPr lang="en-US" sz="2400" b="1" dirty="0" err="1"/>
              <a:t>decoxide</a:t>
            </a:r>
            <a:r>
              <a:rPr lang="en-US" sz="2400" b="1" dirty="0"/>
              <a:t> reacts with 463 g of </a:t>
            </a:r>
            <a:r>
              <a:rPr lang="en-US" sz="2400" b="1" dirty="0" err="1"/>
              <a:t>perchloric</a:t>
            </a:r>
            <a:r>
              <a:rPr lang="en-US" sz="2400" b="1" dirty="0"/>
              <a:t> acid to produce a 86.1% yield of phosphoric acid and </a:t>
            </a:r>
            <a:r>
              <a:rPr lang="en-US" sz="2400" b="1" dirty="0" err="1"/>
              <a:t>dichlorine</a:t>
            </a:r>
            <a:r>
              <a:rPr lang="en-US" sz="2400" b="1" dirty="0"/>
              <a:t> </a:t>
            </a:r>
            <a:r>
              <a:rPr lang="en-US" sz="2400" b="1" dirty="0" err="1"/>
              <a:t>heptoxide</a:t>
            </a:r>
            <a:r>
              <a:rPr lang="en-US" sz="2400" b="1" dirty="0"/>
              <a:t>.  What is the limiting reactant and how many grams of phosphoric acid were produced? </a:t>
            </a:r>
            <a:endParaRPr lang="en-US" sz="2400" b="1" dirty="0" smtClean="0"/>
          </a:p>
          <a:p>
            <a:pPr marL="514350" indent="-514350">
              <a:buFont typeface="+mj-lt"/>
              <a:buAutoNum type="arabicParenR"/>
            </a:pPr>
            <a:endParaRPr lang="en-US" sz="2400" b="1" dirty="0" smtClean="0"/>
          </a:p>
          <a:p>
            <a:pPr marL="514350" indent="-514350">
              <a:buFont typeface="+mj-lt"/>
              <a:buAutoNum type="arabicParenR"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99305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101918"/>
            <a:ext cx="8778240" cy="731520"/>
          </a:xfrm>
          <a:solidFill>
            <a:schemeClr val="accent6">
              <a:lumMod val="5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Practice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1077685"/>
            <a:ext cx="8778240" cy="550817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sz="2800" dirty="0" smtClean="0"/>
              <a:t>25.0 g of carbon disulfide burns in the presence of oxygen to produce carbon dioxide and 40.5 g sulfur dioxide.  What is the percent yield? </a:t>
            </a:r>
          </a:p>
          <a:p>
            <a:pPr marL="0" indent="0" algn="ctr">
              <a:buNone/>
            </a:pPr>
            <a:endParaRPr lang="en-US" sz="2800" b="1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0642116"/>
              </p:ext>
            </p:extLst>
          </p:nvPr>
        </p:nvGraphicFramePr>
        <p:xfrm>
          <a:off x="43544" y="3499416"/>
          <a:ext cx="832104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/>
                <a:gridCol w="2286000"/>
                <a:gridCol w="2103120"/>
                <a:gridCol w="1828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25.0 g CS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mol </a:t>
                      </a: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mol SO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64.9 g </a:t>
                      </a:r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1" baseline="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76.2</a:t>
                      </a: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 CS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mol </a:t>
                      </a: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mol </a:t>
                      </a:r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524188"/>
              </p:ext>
            </p:extLst>
          </p:nvPr>
        </p:nvGraphicFramePr>
        <p:xfrm>
          <a:off x="6663465" y="4591578"/>
          <a:ext cx="2404333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4093"/>
                <a:gridCol w="1920240"/>
              </a:tblGrid>
              <a:tr h="741680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en-US" sz="24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42.6 g SO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6997886"/>
              </p:ext>
            </p:extLst>
          </p:nvPr>
        </p:nvGraphicFramePr>
        <p:xfrm>
          <a:off x="897617" y="5586728"/>
          <a:ext cx="7348767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364603"/>
                <a:gridCol w="1280160"/>
                <a:gridCol w="457200"/>
                <a:gridCol w="822960"/>
                <a:gridCol w="583364"/>
                <a:gridCol w="1097280"/>
              </a:tblGrid>
              <a:tr h="37084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percentage yield</a:t>
                      </a:r>
                      <a:endParaRPr lang="en-US" sz="24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</a:t>
                      </a:r>
                      <a:endParaRPr lang="en-US" sz="24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40.5 g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x</a:t>
                      </a:r>
                      <a:endParaRPr lang="en-US" sz="24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95.1%</a:t>
                      </a:r>
                      <a:endParaRPr lang="en-US" sz="2400" b="1" baseline="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42.6 g</a:t>
                      </a:r>
                      <a:endParaRPr lang="en-US" sz="24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163328" y="2514599"/>
            <a:ext cx="48173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</a:t>
            </a:r>
            <a:r>
              <a:rPr lang="en-US" sz="2800" b="1" baseline="-25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+  3O</a:t>
            </a:r>
            <a:r>
              <a:rPr lang="en-US" sz="2800" b="1" baseline="-25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Wingdings" panose="05000000000000000000" pitchFamily="2" charset="2"/>
                <a:cs typeface="Arial" panose="020B0604020202020204" pitchFamily="34" charset="0"/>
              </a:rPr>
              <a:t>à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CO</a:t>
            </a:r>
            <a:r>
              <a:rPr lang="en-US" sz="2800" b="1" baseline="-25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+  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2SO</a:t>
            </a:r>
            <a:r>
              <a:rPr lang="en-US" sz="2800" b="1" baseline="-25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2800" b="1" baseline="-25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7160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101918"/>
            <a:ext cx="8778240" cy="731520"/>
          </a:xfrm>
          <a:solidFill>
            <a:schemeClr val="accent6">
              <a:lumMod val="5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Practice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903514"/>
            <a:ext cx="8778240" cy="568234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 startAt="2"/>
            </a:pPr>
            <a:r>
              <a:rPr lang="en-US" sz="2400" dirty="0" smtClean="0"/>
              <a:t>83.6 g of magnesium metal reacts with 279 g of titanium(IV) chloride to produce 61.3 g of titanium metal and magnesium chloride.  What is the limiting reactant and percent yield? </a:t>
            </a:r>
          </a:p>
          <a:p>
            <a:pPr marL="0" indent="0" algn="ctr">
              <a:spcBef>
                <a:spcPts val="3000"/>
              </a:spcBef>
              <a:buNone/>
            </a:pPr>
            <a:endParaRPr lang="en-US" sz="2800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en-US" sz="2800" b="1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2729028"/>
              </p:ext>
            </p:extLst>
          </p:nvPr>
        </p:nvGraphicFramePr>
        <p:xfrm>
          <a:off x="818897" y="4913599"/>
          <a:ext cx="3545228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436268"/>
                <a:gridCol w="822960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b="1" u="sng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 ratio</a:t>
                      </a:r>
                      <a:endParaRPr lang="en-US" sz="2400" b="1" u="sng" baseline="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3.44 mol Mg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en-US" sz="28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2.34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1.47 mol TiCl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7994109"/>
              </p:ext>
            </p:extLst>
          </p:nvPr>
        </p:nvGraphicFramePr>
        <p:xfrm>
          <a:off x="5043605" y="4913599"/>
          <a:ext cx="3088028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0240"/>
                <a:gridCol w="436268"/>
                <a:gridCol w="731520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b="1" u="sng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balanced ratio</a:t>
                      </a:r>
                      <a:endParaRPr lang="en-US" sz="2400" b="1" u="sng" baseline="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mol Mg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en-US" sz="28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mol TiCl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022328" y="2448185"/>
            <a:ext cx="50993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2Mg + TiCl</a:t>
            </a:r>
            <a:r>
              <a:rPr lang="en-US" sz="2800" b="1" baseline="-25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800" b="1" dirty="0">
                <a:solidFill>
                  <a:srgbClr val="0070C0"/>
                </a:solidFill>
                <a:latin typeface="Wingdings" panose="05000000000000000000" pitchFamily="2" charset="2"/>
                <a:cs typeface="Arial" panose="020B0604020202020204" pitchFamily="34" charset="0"/>
              </a:rPr>
              <a:t>à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Ti + 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2MgCl</a:t>
            </a:r>
            <a:r>
              <a:rPr lang="en-US" sz="2800" b="1" baseline="-25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2800" b="1" baseline="-25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61080" y="6396335"/>
            <a:ext cx="42218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1800"/>
              </a:spcBef>
            </a:pP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TiCl</a:t>
            </a:r>
            <a:r>
              <a:rPr lang="en-US" sz="2400" b="1" baseline="-2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the limiting reactant</a:t>
            </a:r>
            <a:endParaRPr lang="en-US" sz="2400" b="1" baseline="-25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743580"/>
              </p:ext>
            </p:extLst>
          </p:nvPr>
        </p:nvGraphicFramePr>
        <p:xfrm>
          <a:off x="731520" y="2982300"/>
          <a:ext cx="795528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7440"/>
                <a:gridCol w="2377440"/>
                <a:gridCol w="731520"/>
                <a:gridCol w="24688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83.6 g Mg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mol Mg</a:t>
                      </a:r>
                      <a:endParaRPr lang="en-US" sz="2400" b="1" baseline="-25000" dirty="0" smtClean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en-US" sz="32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3.44 mol Mg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1" baseline="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24.3 g Mg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3000309"/>
              </p:ext>
            </p:extLst>
          </p:nvPr>
        </p:nvGraphicFramePr>
        <p:xfrm>
          <a:off x="731518" y="3972902"/>
          <a:ext cx="795528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7440"/>
                <a:gridCol w="2377440"/>
                <a:gridCol w="731520"/>
                <a:gridCol w="24688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279 g TiCl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mol TiCl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en-US" sz="32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1.47 mol TiCl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1" baseline="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189.9 g TiCl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1018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101918"/>
            <a:ext cx="8778240" cy="731520"/>
          </a:xfrm>
          <a:solidFill>
            <a:schemeClr val="accent6">
              <a:lumMod val="5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Practice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903514"/>
            <a:ext cx="8778240" cy="568234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 startAt="2"/>
            </a:pPr>
            <a:r>
              <a:rPr lang="en-US" sz="2400" dirty="0" smtClean="0"/>
              <a:t>83.6 g of magnesium metal reacts with 279 g of titanium(IV) chloride to produce 61.3 g of titanium metal and magnesium chloride.  What is the limiting reactant and percent yield? </a:t>
            </a:r>
          </a:p>
          <a:p>
            <a:pPr marL="0" indent="0" algn="ctr">
              <a:spcBef>
                <a:spcPts val="3000"/>
              </a:spcBef>
              <a:buNone/>
            </a:pPr>
            <a:endParaRPr lang="en-US" sz="2800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en-US" sz="2800" b="1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463358"/>
              </p:ext>
            </p:extLst>
          </p:nvPr>
        </p:nvGraphicFramePr>
        <p:xfrm>
          <a:off x="897617" y="5649678"/>
          <a:ext cx="7348767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364603"/>
                <a:gridCol w="1280160"/>
                <a:gridCol w="457200"/>
                <a:gridCol w="822960"/>
                <a:gridCol w="583364"/>
                <a:gridCol w="1097280"/>
              </a:tblGrid>
              <a:tr h="37084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percentage yield</a:t>
                      </a:r>
                      <a:endParaRPr lang="en-US" sz="24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</a:t>
                      </a:r>
                      <a:endParaRPr lang="en-US" sz="24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61.3 g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x</a:t>
                      </a:r>
                      <a:endParaRPr lang="en-US" sz="24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87.1%</a:t>
                      </a:r>
                      <a:endParaRPr lang="en-US" sz="2400" b="1" baseline="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70.4 g</a:t>
                      </a:r>
                      <a:endParaRPr lang="en-US" sz="24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8928749"/>
              </p:ext>
            </p:extLst>
          </p:nvPr>
        </p:nvGraphicFramePr>
        <p:xfrm>
          <a:off x="784856" y="3414683"/>
          <a:ext cx="757428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1828800"/>
                <a:gridCol w="1554480"/>
                <a:gridCol w="441968"/>
                <a:gridCol w="14630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1.47 mol </a:t>
                      </a: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TiCl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mol Ti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47.9 g </a:t>
                      </a:r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</a:t>
                      </a:r>
                      <a:endParaRPr lang="en-US" sz="2400" b="1" baseline="-25000" dirty="0" smtClean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en-US" sz="24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70.4 g</a:t>
                      </a: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mol </a:t>
                      </a: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TiCl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mol </a:t>
                      </a:r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022328" y="2448185"/>
            <a:ext cx="50993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2Mg + TiCl</a:t>
            </a:r>
            <a:r>
              <a:rPr lang="en-US" sz="2800" b="1" baseline="-25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800" b="1" dirty="0">
                <a:solidFill>
                  <a:srgbClr val="0070C0"/>
                </a:solidFill>
                <a:latin typeface="Wingdings" panose="05000000000000000000" pitchFamily="2" charset="2"/>
                <a:cs typeface="Arial" panose="020B0604020202020204" pitchFamily="34" charset="0"/>
              </a:rPr>
              <a:t>à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Ti + 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2MgCl</a:t>
            </a:r>
            <a:r>
              <a:rPr lang="en-US" sz="2800" b="1" baseline="-25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2800" b="1" baseline="-25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95976" y="4763435"/>
            <a:ext cx="4552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1800"/>
              </a:spcBef>
            </a:pPr>
            <a:r>
              <a:rPr lang="en-US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theoretical yield of Ti is 70.4 g</a:t>
            </a:r>
            <a:endParaRPr lang="en-US" sz="2400" b="1" baseline="-25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3700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0038918"/>
              </p:ext>
            </p:extLst>
          </p:nvPr>
        </p:nvGraphicFramePr>
        <p:xfrm>
          <a:off x="535861" y="4935371"/>
          <a:ext cx="4093868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8880"/>
                <a:gridCol w="436268"/>
                <a:gridCol w="1188720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b="1" u="sng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 ratio</a:t>
                      </a:r>
                      <a:endParaRPr lang="en-US" sz="2400" b="1" u="sng" baseline="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0.444 mol P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en-US" sz="28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0.0963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4.61 mol HClO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101918"/>
            <a:ext cx="8778240" cy="731520"/>
          </a:xfrm>
          <a:solidFill>
            <a:schemeClr val="accent6">
              <a:lumMod val="5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Practice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838193"/>
            <a:ext cx="8778240" cy="550817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 startAt="3"/>
            </a:pPr>
            <a:r>
              <a:rPr lang="en-US" sz="2000" dirty="0" smtClean="0"/>
              <a:t>126 g of </a:t>
            </a:r>
            <a:r>
              <a:rPr lang="en-US" sz="2000" dirty="0" err="1" smtClean="0"/>
              <a:t>tetraphosphorus</a:t>
            </a:r>
            <a:r>
              <a:rPr lang="en-US" sz="2000" dirty="0" smtClean="0"/>
              <a:t> </a:t>
            </a:r>
            <a:r>
              <a:rPr lang="en-US" sz="2000" dirty="0" err="1" smtClean="0"/>
              <a:t>decoxide</a:t>
            </a:r>
            <a:r>
              <a:rPr lang="en-US" sz="2000" dirty="0" smtClean="0"/>
              <a:t> reacts with 463 g of </a:t>
            </a:r>
            <a:r>
              <a:rPr lang="en-US" sz="2000" dirty="0" err="1" smtClean="0"/>
              <a:t>perchloric</a:t>
            </a:r>
            <a:r>
              <a:rPr lang="en-US" sz="2000" dirty="0" smtClean="0"/>
              <a:t> acid to produce a 86.1% yield of phosphoric acid and </a:t>
            </a:r>
            <a:r>
              <a:rPr lang="en-US" sz="2000" dirty="0" err="1" smtClean="0"/>
              <a:t>dichlorine</a:t>
            </a:r>
            <a:r>
              <a:rPr lang="en-US" sz="2000" dirty="0" smtClean="0"/>
              <a:t> </a:t>
            </a:r>
            <a:r>
              <a:rPr lang="en-US" sz="2000" dirty="0" err="1" smtClean="0"/>
              <a:t>heptoxide</a:t>
            </a:r>
            <a:r>
              <a:rPr lang="en-US" sz="2000" dirty="0" smtClean="0"/>
              <a:t>.  </a:t>
            </a:r>
            <a:r>
              <a:rPr lang="en-US" sz="2000" b="1" dirty="0" smtClean="0">
                <a:solidFill>
                  <a:srgbClr val="FF0000"/>
                </a:solidFill>
              </a:rPr>
              <a:t>What is the limiting reactant</a:t>
            </a:r>
            <a:r>
              <a:rPr lang="en-US" sz="2000" dirty="0" smtClean="0"/>
              <a:t> and how many grams of phosphoric acid were produced? </a:t>
            </a:r>
          </a:p>
          <a:p>
            <a:pPr marL="0" indent="0" algn="ctr">
              <a:buNone/>
            </a:pPr>
            <a:endParaRPr lang="en-US" sz="2000" b="1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2363713" y="6396335"/>
            <a:ext cx="44165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1800"/>
              </a:spcBef>
            </a:pP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HClO</a:t>
            </a:r>
            <a:r>
              <a:rPr lang="en-US" sz="2400" b="1" baseline="-2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the limiting reactant</a:t>
            </a:r>
            <a:endParaRPr lang="en-US" sz="2400" b="1" baseline="-25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8220707"/>
              </p:ext>
            </p:extLst>
          </p:nvPr>
        </p:nvGraphicFramePr>
        <p:xfrm>
          <a:off x="4869429" y="4935371"/>
          <a:ext cx="3819548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4560"/>
                <a:gridCol w="436268"/>
                <a:gridCol w="1188720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b="1" u="sng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balanced ratio</a:t>
                      </a:r>
                      <a:endParaRPr lang="en-US" sz="2400" b="1" u="sng" baseline="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mol P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en-US" sz="28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0.0833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mol HClO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4106114"/>
              </p:ext>
            </p:extLst>
          </p:nvPr>
        </p:nvGraphicFramePr>
        <p:xfrm>
          <a:off x="731520" y="2949642"/>
          <a:ext cx="795528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7440"/>
                <a:gridCol w="2377440"/>
                <a:gridCol w="731520"/>
                <a:gridCol w="24688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126 g P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mol P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en-US" sz="32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0.444 mol P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1" baseline="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284.0 g P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7024090"/>
              </p:ext>
            </p:extLst>
          </p:nvPr>
        </p:nvGraphicFramePr>
        <p:xfrm>
          <a:off x="731518" y="3940244"/>
          <a:ext cx="795528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7440"/>
                <a:gridCol w="2377440"/>
                <a:gridCol w="731520"/>
                <a:gridCol w="24688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463 g HClO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mol HClO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en-US" sz="32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4.61 mol HClO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1" baseline="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100.5 g HClO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997950" y="2209791"/>
            <a:ext cx="71481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1800"/>
              </a:spcBef>
            </a:pP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800" b="1" baseline="-25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800" b="1" baseline="-25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+  12HClO</a:t>
            </a:r>
            <a:r>
              <a:rPr lang="en-US" sz="2800" b="1" baseline="-25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800" b="1" dirty="0" smtClean="0">
                <a:solidFill>
                  <a:srgbClr val="0070C0"/>
                </a:solidFill>
                <a:latin typeface="Wingdings" panose="05000000000000000000" pitchFamily="2" charset="2"/>
                <a:cs typeface="Arial" panose="020B0604020202020204" pitchFamily="34" charset="0"/>
              </a:rPr>
              <a:t>à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4H</a:t>
            </a:r>
            <a:r>
              <a:rPr lang="en-US" sz="2800" b="1" baseline="-25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</a:t>
            </a:r>
            <a:r>
              <a:rPr lang="en-US" sz="2800" b="1" baseline="-25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+  6Cl</a:t>
            </a:r>
            <a:r>
              <a:rPr lang="en-US" sz="2800" b="1" baseline="-25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800" b="1" baseline="-25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en-US" sz="2800" b="1" baseline="-25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541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101918"/>
            <a:ext cx="8778240" cy="731520"/>
          </a:xfrm>
          <a:solidFill>
            <a:schemeClr val="accent6">
              <a:lumMod val="5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Practice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838193"/>
            <a:ext cx="8778240" cy="550817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 startAt="3"/>
            </a:pPr>
            <a:r>
              <a:rPr lang="en-US" sz="2000" dirty="0" smtClean="0"/>
              <a:t>126 g of </a:t>
            </a:r>
            <a:r>
              <a:rPr lang="en-US" sz="2000" dirty="0" err="1" smtClean="0"/>
              <a:t>tetraphosphorus</a:t>
            </a:r>
            <a:r>
              <a:rPr lang="en-US" sz="2000" dirty="0" smtClean="0"/>
              <a:t> </a:t>
            </a:r>
            <a:r>
              <a:rPr lang="en-US" sz="2000" dirty="0" err="1" smtClean="0"/>
              <a:t>decoxide</a:t>
            </a:r>
            <a:r>
              <a:rPr lang="en-US" sz="2000" dirty="0" smtClean="0"/>
              <a:t> reacts with 463 g of </a:t>
            </a:r>
            <a:r>
              <a:rPr lang="en-US" sz="2000" dirty="0" err="1" smtClean="0"/>
              <a:t>perchloric</a:t>
            </a:r>
            <a:r>
              <a:rPr lang="en-US" sz="2000" dirty="0" smtClean="0"/>
              <a:t> acid to produce a 86.1% yield of phosphoric acid and </a:t>
            </a:r>
            <a:r>
              <a:rPr lang="en-US" sz="2000" dirty="0" err="1" smtClean="0"/>
              <a:t>dichlorine</a:t>
            </a:r>
            <a:r>
              <a:rPr lang="en-US" sz="2000" dirty="0" smtClean="0"/>
              <a:t> </a:t>
            </a:r>
            <a:r>
              <a:rPr lang="en-US" sz="2000" dirty="0" err="1" smtClean="0"/>
              <a:t>heptoxide</a:t>
            </a:r>
            <a:r>
              <a:rPr lang="en-US" sz="2000" dirty="0" smtClean="0"/>
              <a:t>.  What is the limiting reactant and</a:t>
            </a:r>
            <a:r>
              <a:rPr lang="en-US" sz="2000" b="1" dirty="0" smtClean="0">
                <a:solidFill>
                  <a:srgbClr val="FF0000"/>
                </a:solidFill>
              </a:rPr>
              <a:t> how many grams of phosphoric acid were produced?</a:t>
            </a:r>
            <a:r>
              <a:rPr lang="en-US" sz="2000" dirty="0" smtClean="0"/>
              <a:t> </a:t>
            </a:r>
          </a:p>
          <a:p>
            <a:pPr marL="0" indent="0" algn="ctr">
              <a:buNone/>
            </a:pPr>
            <a:endParaRPr lang="en-US" sz="2000" b="1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997950" y="2209791"/>
            <a:ext cx="71481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1800"/>
              </a:spcBef>
            </a:pP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800" b="1" baseline="-25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800" b="1" baseline="-25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+  12HClO</a:t>
            </a:r>
            <a:r>
              <a:rPr lang="en-US" sz="2800" b="1" baseline="-25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800" b="1" dirty="0" smtClean="0">
                <a:solidFill>
                  <a:srgbClr val="0070C0"/>
                </a:solidFill>
                <a:latin typeface="Wingdings" panose="05000000000000000000" pitchFamily="2" charset="2"/>
                <a:cs typeface="Arial" panose="020B0604020202020204" pitchFamily="34" charset="0"/>
              </a:rPr>
              <a:t>à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4H</a:t>
            </a:r>
            <a:r>
              <a:rPr lang="en-US" sz="2800" b="1" baseline="-25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</a:t>
            </a:r>
            <a:r>
              <a:rPr lang="en-US" sz="2800" b="1" baseline="-25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+  6Cl</a:t>
            </a:r>
            <a:r>
              <a:rPr lang="en-US" sz="2800" b="1" baseline="-25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800" b="1" baseline="-25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en-US" sz="2800" b="1" baseline="-25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9780538"/>
              </p:ext>
            </p:extLst>
          </p:nvPr>
        </p:nvGraphicFramePr>
        <p:xfrm>
          <a:off x="7616" y="3229621"/>
          <a:ext cx="912876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7440"/>
                <a:gridCol w="2194560"/>
                <a:gridCol w="2103120"/>
                <a:gridCol w="441968"/>
                <a:gridCol w="201168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4.61 mol </a:t>
                      </a: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HClO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mol H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98.0 g </a:t>
                      </a:r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en-US" sz="24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151 g</a:t>
                      </a: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mol </a:t>
                      </a: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HClO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mol </a:t>
                      </a:r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966976" y="4763435"/>
            <a:ext cx="52100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1800"/>
              </a:spcBef>
            </a:pP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theoretical yield of H</a:t>
            </a:r>
            <a:r>
              <a:rPr lang="en-US" sz="2400" b="1" baseline="-2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</a:t>
            </a:r>
            <a:r>
              <a:rPr lang="en-US" sz="2400" b="1" baseline="-2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151 g</a:t>
            </a:r>
            <a:endParaRPr lang="en-US" sz="2400" b="1" baseline="-25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466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101918"/>
            <a:ext cx="8778240" cy="731520"/>
          </a:xfrm>
          <a:solidFill>
            <a:schemeClr val="accent6">
              <a:lumMod val="5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Practice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838193"/>
            <a:ext cx="8778240" cy="550817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 startAt="3"/>
            </a:pPr>
            <a:r>
              <a:rPr lang="en-US" sz="2000" dirty="0" smtClean="0"/>
              <a:t>126 g of </a:t>
            </a:r>
            <a:r>
              <a:rPr lang="en-US" sz="2000" dirty="0" err="1" smtClean="0"/>
              <a:t>tetraphosphorus</a:t>
            </a:r>
            <a:r>
              <a:rPr lang="en-US" sz="2000" dirty="0" smtClean="0"/>
              <a:t> </a:t>
            </a:r>
            <a:r>
              <a:rPr lang="en-US" sz="2000" dirty="0" err="1" smtClean="0"/>
              <a:t>decoxide</a:t>
            </a:r>
            <a:r>
              <a:rPr lang="en-US" sz="2000" dirty="0" smtClean="0"/>
              <a:t> reacts with 463 g of </a:t>
            </a:r>
            <a:r>
              <a:rPr lang="en-US" sz="2000" dirty="0" err="1" smtClean="0"/>
              <a:t>perchloric</a:t>
            </a:r>
            <a:r>
              <a:rPr lang="en-US" sz="2000" dirty="0" smtClean="0"/>
              <a:t> acid to produce a 86.1% yield of phosphoric acid and </a:t>
            </a:r>
            <a:r>
              <a:rPr lang="en-US" sz="2000" dirty="0" err="1" smtClean="0"/>
              <a:t>dichlorine</a:t>
            </a:r>
            <a:r>
              <a:rPr lang="en-US" sz="2000" dirty="0" smtClean="0"/>
              <a:t> </a:t>
            </a:r>
            <a:r>
              <a:rPr lang="en-US" sz="2000" dirty="0" err="1" smtClean="0"/>
              <a:t>heptoxide</a:t>
            </a:r>
            <a:r>
              <a:rPr lang="en-US" sz="2000" dirty="0" smtClean="0"/>
              <a:t>.  What is the limiting reactant and</a:t>
            </a:r>
            <a:r>
              <a:rPr lang="en-US" sz="2000" b="1" dirty="0" smtClean="0">
                <a:solidFill>
                  <a:srgbClr val="FF0000"/>
                </a:solidFill>
              </a:rPr>
              <a:t> how many grams of phosphoric acid were produced?</a:t>
            </a:r>
            <a:r>
              <a:rPr lang="en-US" sz="2000" dirty="0" smtClean="0"/>
              <a:t> </a:t>
            </a:r>
          </a:p>
          <a:p>
            <a:pPr marL="0" indent="0" algn="ctr">
              <a:buNone/>
            </a:pPr>
            <a:endParaRPr lang="en-US" sz="2000" b="1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997950" y="2209791"/>
            <a:ext cx="71481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1800"/>
              </a:spcBef>
            </a:pP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800" b="1" baseline="-25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800" b="1" baseline="-25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+  12HClO</a:t>
            </a:r>
            <a:r>
              <a:rPr lang="en-US" sz="2800" b="1" baseline="-25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800" b="1" dirty="0" smtClean="0">
                <a:solidFill>
                  <a:srgbClr val="0070C0"/>
                </a:solidFill>
                <a:latin typeface="Wingdings" panose="05000000000000000000" pitchFamily="2" charset="2"/>
                <a:cs typeface="Arial" panose="020B0604020202020204" pitchFamily="34" charset="0"/>
              </a:rPr>
              <a:t>à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4H</a:t>
            </a:r>
            <a:r>
              <a:rPr lang="en-US" sz="2800" b="1" baseline="-25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</a:t>
            </a:r>
            <a:r>
              <a:rPr lang="en-US" sz="2800" b="1" baseline="-25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+  6Cl</a:t>
            </a:r>
            <a:r>
              <a:rPr lang="en-US" sz="2800" b="1" baseline="-25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800" b="1" baseline="-25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en-US" sz="2800" b="1" baseline="-25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3898604"/>
              </p:ext>
            </p:extLst>
          </p:nvPr>
        </p:nvGraphicFramePr>
        <p:xfrm>
          <a:off x="963573" y="4106233"/>
          <a:ext cx="713232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457200"/>
                <a:gridCol w="2743200"/>
                <a:gridCol w="457200"/>
                <a:gridCol w="731520"/>
              </a:tblGrid>
              <a:tr h="37084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86.1</a:t>
                      </a:r>
                      <a:endParaRPr lang="en-US" sz="24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</a:t>
                      </a:r>
                      <a:endParaRPr lang="en-US" sz="24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 yield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en-US" sz="24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151 g</a:t>
                      </a:r>
                      <a:endParaRPr lang="en-US" sz="24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547094"/>
              </p:ext>
            </p:extLst>
          </p:nvPr>
        </p:nvGraphicFramePr>
        <p:xfrm>
          <a:off x="898257" y="5081903"/>
          <a:ext cx="512064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457200"/>
                <a:gridCol w="19202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86.1  x  151 g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en-US" sz="24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</a:t>
                      </a: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yield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US" sz="24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3007196"/>
              </p:ext>
            </p:extLst>
          </p:nvPr>
        </p:nvGraphicFramePr>
        <p:xfrm>
          <a:off x="920029" y="5981369"/>
          <a:ext cx="512064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457200"/>
                <a:gridCol w="1920240"/>
              </a:tblGrid>
              <a:tr h="7416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130 g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 yield</a:t>
                      </a:r>
                      <a:endParaRPr lang="en-US" sz="24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649038" y="3496210"/>
            <a:ext cx="29546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percent yield:  86.1</a:t>
            </a:r>
            <a:endParaRPr lang="en-US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52956" y="2907959"/>
            <a:ext cx="35862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theoretical yield:  151 g</a:t>
            </a:r>
            <a:endParaRPr lang="en-US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90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spcBef>
                <a:spcPts val="2400"/>
              </a:spcBef>
              <a:buFont typeface="+mj-lt"/>
              <a:buAutoNum type="arabicParenR"/>
            </a:pPr>
            <a:r>
              <a:rPr lang="en-US" dirty="0" smtClean="0"/>
              <a:t>Theoretically, how many points could they have scored on free throws?</a:t>
            </a:r>
          </a:p>
          <a:p>
            <a:pPr marL="284163" lvl="1" indent="0">
              <a:spcBef>
                <a:spcPts val="2400"/>
              </a:spcBef>
              <a:buNone/>
            </a:pPr>
            <a:r>
              <a:rPr lang="en-US" b="1" dirty="0" smtClean="0"/>
              <a:t>	</a:t>
            </a:r>
            <a:r>
              <a:rPr lang="en-US" b="1" dirty="0" smtClean="0">
                <a:solidFill>
                  <a:srgbClr val="FF0000"/>
                </a:solidFill>
              </a:rPr>
              <a:t>Ashley: 8 points, Jimmy 15 points</a:t>
            </a:r>
          </a:p>
          <a:p>
            <a:pPr marL="514350" indent="-514350">
              <a:spcBef>
                <a:spcPts val="2400"/>
              </a:spcBef>
              <a:buFont typeface="+mj-lt"/>
              <a:buAutoNum type="arabicParenR"/>
            </a:pPr>
            <a:r>
              <a:rPr lang="en-US" dirty="0" smtClean="0"/>
              <a:t>What was percentage of the time did they score on free throws?</a:t>
            </a:r>
          </a:p>
          <a:p>
            <a:pPr marL="514350" indent="-514350">
              <a:spcBef>
                <a:spcPts val="2400"/>
              </a:spcBef>
              <a:buFont typeface="+mj-lt"/>
              <a:buAutoNum type="arabicParenR"/>
            </a:pPr>
            <a:endParaRPr lang="en-US" dirty="0"/>
          </a:p>
          <a:p>
            <a:pPr marL="284163" lvl="1" indent="0">
              <a:spcBef>
                <a:spcPts val="2400"/>
              </a:spcBef>
              <a:buNone/>
            </a:pPr>
            <a:r>
              <a:rPr lang="en-US" dirty="0" smtClean="0"/>
              <a:t>	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38999" y="32658"/>
            <a:ext cx="1872343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Put your homework in the red basket</a:t>
            </a:r>
            <a:endParaRPr lang="en-US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657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spcBef>
                <a:spcPts val="2400"/>
              </a:spcBef>
              <a:buFont typeface="+mj-lt"/>
              <a:buAutoNum type="arabicParenR"/>
            </a:pPr>
            <a:r>
              <a:rPr lang="en-US" dirty="0" smtClean="0"/>
              <a:t>Theoretically, how many points could they have scored on free throws?</a:t>
            </a:r>
          </a:p>
          <a:p>
            <a:pPr marL="284163" lvl="1" indent="0">
              <a:spcBef>
                <a:spcPts val="2400"/>
              </a:spcBef>
              <a:buNone/>
            </a:pPr>
            <a:r>
              <a:rPr lang="en-US" b="1" dirty="0" smtClean="0"/>
              <a:t>	</a:t>
            </a:r>
            <a:r>
              <a:rPr lang="en-US" b="1" dirty="0" smtClean="0">
                <a:solidFill>
                  <a:srgbClr val="FF0000"/>
                </a:solidFill>
              </a:rPr>
              <a:t>Ashley: 8 points, Jimmy 15 points</a:t>
            </a:r>
          </a:p>
          <a:p>
            <a:pPr marL="514350" indent="-514350">
              <a:spcBef>
                <a:spcPts val="2400"/>
              </a:spcBef>
              <a:buFont typeface="+mj-lt"/>
              <a:buAutoNum type="arabicParenR"/>
            </a:pPr>
            <a:r>
              <a:rPr lang="en-US" dirty="0" smtClean="0"/>
              <a:t>What was percentage of the time did they score on free throws?</a:t>
            </a:r>
          </a:p>
          <a:p>
            <a:pPr marL="284163" lvl="1" indent="0">
              <a:spcBef>
                <a:spcPts val="600"/>
              </a:spcBef>
              <a:buNone/>
            </a:pPr>
            <a:r>
              <a:rPr lang="en-US" b="1" dirty="0" smtClean="0">
                <a:solidFill>
                  <a:srgbClr val="FF0000"/>
                </a:solidFill>
              </a:rPr>
              <a:t>	Ashley</a:t>
            </a:r>
            <a:r>
              <a:rPr lang="en-US" b="1" dirty="0">
                <a:solidFill>
                  <a:srgbClr val="FF0000"/>
                </a:solidFill>
              </a:rPr>
              <a:t>: </a:t>
            </a:r>
            <a:r>
              <a:rPr lang="en-US" b="1" dirty="0" smtClean="0">
                <a:solidFill>
                  <a:srgbClr val="FF0000"/>
                </a:solidFill>
              </a:rPr>
              <a:t>6 of 8 </a:t>
            </a:r>
            <a:r>
              <a:rPr lang="en-US" b="1" dirty="0">
                <a:solidFill>
                  <a:srgbClr val="FF0000"/>
                </a:solidFill>
              </a:rPr>
              <a:t>points, Jimmy </a:t>
            </a:r>
            <a:r>
              <a:rPr lang="en-US" b="1" dirty="0" smtClean="0">
                <a:solidFill>
                  <a:srgbClr val="FF0000"/>
                </a:solidFill>
              </a:rPr>
              <a:t>9 of 15 </a:t>
            </a:r>
            <a:r>
              <a:rPr lang="en-US" b="1" dirty="0">
                <a:solidFill>
                  <a:srgbClr val="FF0000"/>
                </a:solidFill>
              </a:rPr>
              <a:t>points</a:t>
            </a:r>
            <a:endParaRPr lang="en-US" dirty="0" smtClean="0"/>
          </a:p>
          <a:p>
            <a:pPr marL="0" indent="0">
              <a:spcBef>
                <a:spcPts val="2400"/>
              </a:spcBef>
              <a:buNone/>
            </a:pPr>
            <a:endParaRPr lang="en-US" dirty="0"/>
          </a:p>
          <a:p>
            <a:pPr marL="284163" lvl="1" indent="0">
              <a:spcBef>
                <a:spcPts val="4200"/>
              </a:spcBef>
              <a:buNone/>
            </a:pPr>
            <a:r>
              <a:rPr lang="en-US" dirty="0" smtClean="0"/>
              <a:t>	</a:t>
            </a:r>
            <a:r>
              <a:rPr lang="en-US" b="1" dirty="0" smtClean="0">
                <a:solidFill>
                  <a:srgbClr val="FF0000"/>
                </a:solidFill>
              </a:rPr>
              <a:t>Ashley: 75%, Jimmy 60%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238999" y="32658"/>
            <a:ext cx="1872343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Put your homework in the red basket</a:t>
            </a:r>
            <a:endParaRPr lang="en-US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9726363"/>
              </p:ext>
            </p:extLst>
          </p:nvPr>
        </p:nvGraphicFramePr>
        <p:xfrm>
          <a:off x="1132309" y="4881921"/>
          <a:ext cx="603504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274320"/>
                <a:gridCol w="2743200"/>
                <a:gridCol w="457200"/>
                <a:gridCol w="731520"/>
              </a:tblGrid>
              <a:tr h="37084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percentage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 score</a:t>
                      </a:r>
                      <a:endParaRPr lang="en-US" sz="24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US" sz="24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theoretical score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154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497" y="1297460"/>
            <a:ext cx="7829006" cy="5128054"/>
          </a:xfrm>
        </p:spPr>
        <p:txBody>
          <a:bodyPr/>
          <a:lstStyle/>
          <a:p>
            <a:r>
              <a:rPr lang="en-US" dirty="0" smtClean="0"/>
              <a:t>Today is the last lesson for stoichiometry</a:t>
            </a:r>
          </a:p>
          <a:p>
            <a:r>
              <a:rPr lang="en-US" dirty="0" smtClean="0"/>
              <a:t>We need to have a test on stoichiometry</a:t>
            </a:r>
          </a:p>
          <a:p>
            <a:r>
              <a:rPr lang="en-US" dirty="0" smtClean="0"/>
              <a:t>Before the test:</a:t>
            </a:r>
          </a:p>
          <a:p>
            <a:pPr lvl="1"/>
            <a:r>
              <a:rPr lang="en-US" sz="2800" dirty="0" smtClean="0"/>
              <a:t>Review all worksheets</a:t>
            </a:r>
          </a:p>
          <a:p>
            <a:pPr lvl="2"/>
            <a:r>
              <a:rPr lang="en-US" sz="2400" dirty="0" smtClean="0"/>
              <a:t>Stoichiometric Calculations</a:t>
            </a:r>
          </a:p>
          <a:p>
            <a:pPr lvl="2"/>
            <a:r>
              <a:rPr lang="en-US" sz="2400" dirty="0" smtClean="0"/>
              <a:t>Limiting Reactants</a:t>
            </a:r>
          </a:p>
          <a:p>
            <a:pPr lvl="2"/>
            <a:r>
              <a:rPr lang="en-US" sz="2400" dirty="0" smtClean="0"/>
              <a:t>Percent Yield (to be assigned today)</a:t>
            </a:r>
          </a:p>
          <a:p>
            <a:pPr lvl="1"/>
            <a:r>
              <a:rPr lang="en-US" sz="2800" dirty="0" smtClean="0"/>
              <a:t>Review all homework (Honors only)</a:t>
            </a:r>
          </a:p>
          <a:p>
            <a:pPr lvl="2"/>
            <a:r>
              <a:rPr lang="en-US" sz="2400" dirty="0" smtClean="0"/>
              <a:t>Homework #1</a:t>
            </a:r>
          </a:p>
          <a:p>
            <a:pPr lvl="2"/>
            <a:r>
              <a:rPr lang="en-US" sz="2400" dirty="0" smtClean="0"/>
              <a:t>Homework #2</a:t>
            </a:r>
          </a:p>
          <a:p>
            <a:pPr lvl="1"/>
            <a:r>
              <a:rPr lang="en-US" sz="2800" dirty="0" smtClean="0"/>
              <a:t>Review study guide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528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8A3E"/>
                </a:solidFill>
              </a:rPr>
              <a:t>Test #7 - Stoichiometry Scheduling</a:t>
            </a:r>
            <a:endParaRPr lang="en-US" dirty="0">
              <a:solidFill>
                <a:srgbClr val="008A3E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9024131"/>
              </p:ext>
            </p:extLst>
          </p:nvPr>
        </p:nvGraphicFramePr>
        <p:xfrm>
          <a:off x="411480" y="1296988"/>
          <a:ext cx="8321040" cy="5166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9040"/>
                <a:gridCol w="914400"/>
                <a:gridCol w="914400"/>
                <a:gridCol w="914400"/>
                <a:gridCol w="914400"/>
                <a:gridCol w="914400"/>
              </a:tblGrid>
              <a:tr h="370840"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Period2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Period 4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Period 5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Period 6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Period 7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0292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 Yield Lesson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2/24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2/24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2/24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2/24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2/25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0292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WS Stoichiometric Calculations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2/25</a:t>
                      </a:r>
                    </a:p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&amp;</a:t>
                      </a:r>
                    </a:p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2/26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2/25</a:t>
                      </a:r>
                    </a:p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&amp;</a:t>
                      </a:r>
                    </a:p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2/27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2/26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2/26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2/26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0292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WS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Limiting Reactant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0292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 Yield Practice Problems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0292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Honors Homework #1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- -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- -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2/27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2/27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2/27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0292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Honors Homework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#2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- 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- -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0292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GET WET Presentation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2/28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2/28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2/28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2/28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2/28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Study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Guide Review</a:t>
                      </a:r>
                      <a:endParaRPr lang="en-US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3/3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3/3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3/3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3/3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3/4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0292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Test #7 - Stoichiometry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3/4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3/4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3/5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3/5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3/5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07719" y="951856"/>
            <a:ext cx="1872343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Put your homework </a:t>
            </a:r>
            <a:r>
              <a:rPr lang="en-US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</a:p>
          <a:p>
            <a:pPr algn="ctr"/>
            <a:r>
              <a:rPr lang="en-US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desk</a:t>
            </a:r>
            <a:endParaRPr lang="en-US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339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74613"/>
            <a:ext cx="8778240" cy="411162"/>
          </a:xfrm>
        </p:spPr>
        <p:txBody>
          <a:bodyPr/>
          <a:lstStyle/>
          <a:p>
            <a:r>
              <a:rPr lang="en-US" sz="3200" dirty="0" smtClean="0"/>
              <a:t>Honors Chemistry Assignment Tracker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4725455"/>
              </p:ext>
            </p:extLst>
          </p:nvPr>
        </p:nvGraphicFramePr>
        <p:xfrm>
          <a:off x="157535" y="609598"/>
          <a:ext cx="8828930" cy="563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8290"/>
                <a:gridCol w="731520"/>
                <a:gridCol w="731520"/>
                <a:gridCol w="3657600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Topic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Sec.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Homework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Reactions &amp; Equations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pg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312: 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64, 66, 71-75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Classifying Chemical Reactions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pg 313: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85-88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Reactions in Aqueous Solutions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pg 313:  99-101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 9 review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pg 314:  107-109, 119, 121, 122</a:t>
                      </a:r>
                    </a:p>
                    <a:p>
                      <a:pPr algn="l"/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pg 315:  137-139</a:t>
                      </a:r>
                    </a:p>
                    <a:p>
                      <a:pPr algn="l"/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pg 316:  1, 2, 6-8</a:t>
                      </a:r>
                    </a:p>
                    <a:p>
                      <a:pPr algn="l"/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pg 317:  11-13, 18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Defining Stoichiometry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pg 392:  43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Stoichiometric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Calculations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pg 393:  59, 60, 67, 69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Limiting Reactants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pg 394:  75, 76, 81, 82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 Yield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pg 395:  89, 96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 11 Review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pg 396:  103, 108</a:t>
                      </a:r>
                    </a:p>
                    <a:p>
                      <a:pPr algn="l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pg 397:  109, 118-120</a:t>
                      </a:r>
                    </a:p>
                    <a:p>
                      <a:pPr algn="l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pg 398:  1-6</a:t>
                      </a:r>
                    </a:p>
                    <a:p>
                      <a:pPr algn="l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pg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399:  9</a:t>
                      </a:r>
                      <a:endParaRPr lang="en-US" sz="16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Calculating Enthalpy Change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pg 541:  38-43</a:t>
                      </a:r>
                    </a:p>
                    <a:p>
                      <a:pPr algn="l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pg 553:  89-94</a:t>
                      </a:r>
                    </a:p>
                    <a:p>
                      <a:pPr algn="l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pg 554:  109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00088" y="6421993"/>
            <a:ext cx="1828800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Completed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15112" y="6421993"/>
            <a:ext cx="1828800" cy="369332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Due 2/27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81438" y="6421993"/>
            <a:ext cx="1828800" cy="369332"/>
          </a:xfrm>
          <a:prstGeom prst="rect">
            <a:avLst/>
          </a:prstGeom>
          <a:solidFill>
            <a:srgbClr val="66FF33"/>
          </a:solidFill>
          <a:ln w="28575"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Due today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683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597634" y="0"/>
            <a:ext cx="1546366" cy="707886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Write this in your notes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cs typeface="Arial" panose="020B0604020202020204" pitchFamily="34" charset="0"/>
              </a:rPr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623" y="1297460"/>
            <a:ext cx="7414754" cy="512805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SWBAT explain and use the concepts of theoretical, actual and percent yield.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0810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9189</TotalTime>
  <Words>2295</Words>
  <Application>Microsoft Office PowerPoint</Application>
  <PresentationFormat>On-screen Show (4:3)</PresentationFormat>
  <Paragraphs>747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Do Now</vt:lpstr>
      <vt:lpstr>Do Now</vt:lpstr>
      <vt:lpstr>Do Now</vt:lpstr>
      <vt:lpstr>Do Now</vt:lpstr>
      <vt:lpstr>Do Now</vt:lpstr>
      <vt:lpstr>Announcements</vt:lpstr>
      <vt:lpstr>Test #7 - Stoichiometry Scheduling</vt:lpstr>
      <vt:lpstr>Honors Chemistry Assignment Tracker</vt:lpstr>
      <vt:lpstr>Objective</vt:lpstr>
      <vt:lpstr>PowerPoint Presentation</vt:lpstr>
      <vt:lpstr>PowerPoint Presentation</vt:lpstr>
      <vt:lpstr>Practice</vt:lpstr>
      <vt:lpstr>Practice</vt:lpstr>
      <vt:lpstr>Practice</vt:lpstr>
      <vt:lpstr>Practice</vt:lpstr>
      <vt:lpstr>Practice</vt:lpstr>
      <vt:lpstr>Practice</vt:lpstr>
      <vt:lpstr>Practice</vt:lpstr>
      <vt:lpstr>Practice</vt:lpstr>
      <vt:lpstr>Practice</vt:lpstr>
      <vt:lpstr>Example 1</vt:lpstr>
      <vt:lpstr>Example 1</vt:lpstr>
      <vt:lpstr>Example 1</vt:lpstr>
      <vt:lpstr>Example 2</vt:lpstr>
      <vt:lpstr>Example 2</vt:lpstr>
      <vt:lpstr>Example 2</vt:lpstr>
      <vt:lpstr>Objective</vt:lpstr>
      <vt:lpstr>Honors Chemistry Assignment Tracker</vt:lpstr>
      <vt:lpstr>Worksheet</vt:lpstr>
      <vt:lpstr>Percent Yield Practice Problems  (Honors)</vt:lpstr>
      <vt:lpstr>Percent Yield Practice Problems  (College Prep)</vt:lpstr>
      <vt:lpstr>Practice</vt:lpstr>
      <vt:lpstr>Practice</vt:lpstr>
      <vt:lpstr>Practice</vt:lpstr>
      <vt:lpstr>Practice</vt:lpstr>
      <vt:lpstr>Practice</vt:lpstr>
      <vt:lpstr>Practice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sundance235</dc:creator>
  <cp:lastModifiedBy>sundance235</cp:lastModifiedBy>
  <cp:revision>596</cp:revision>
  <cp:lastPrinted>2014-02-24T15:06:15Z</cp:lastPrinted>
  <dcterms:created xsi:type="dcterms:W3CDTF">2012-09-15T16:31:25Z</dcterms:created>
  <dcterms:modified xsi:type="dcterms:W3CDTF">2014-02-26T15:50:25Z</dcterms:modified>
</cp:coreProperties>
</file>