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803" r:id="rId2"/>
    <p:sldId id="804" r:id="rId3"/>
    <p:sldId id="794" r:id="rId4"/>
    <p:sldId id="858" r:id="rId5"/>
    <p:sldId id="759" r:id="rId6"/>
    <p:sldId id="805" r:id="rId7"/>
    <p:sldId id="760" r:id="rId8"/>
    <p:sldId id="810" r:id="rId9"/>
    <p:sldId id="831" r:id="rId10"/>
    <p:sldId id="872" r:id="rId11"/>
    <p:sldId id="873" r:id="rId12"/>
    <p:sldId id="874" r:id="rId13"/>
    <p:sldId id="875" r:id="rId14"/>
    <p:sldId id="818" r:id="rId15"/>
    <p:sldId id="811" r:id="rId16"/>
    <p:sldId id="824" r:id="rId17"/>
    <p:sldId id="826" r:id="rId18"/>
    <p:sldId id="832" r:id="rId19"/>
    <p:sldId id="833" r:id="rId20"/>
    <p:sldId id="834" r:id="rId21"/>
    <p:sldId id="812" r:id="rId22"/>
    <p:sldId id="878" r:id="rId23"/>
    <p:sldId id="861" r:id="rId24"/>
    <p:sldId id="879" r:id="rId25"/>
    <p:sldId id="862" r:id="rId26"/>
    <p:sldId id="880" r:id="rId27"/>
    <p:sldId id="860" r:id="rId28"/>
    <p:sldId id="865" r:id="rId29"/>
    <p:sldId id="866" r:id="rId30"/>
    <p:sldId id="867" r:id="rId31"/>
    <p:sldId id="869" r:id="rId32"/>
    <p:sldId id="870" r:id="rId33"/>
    <p:sldId id="871" r:id="rId34"/>
    <p:sldId id="821" r:id="rId35"/>
    <p:sldId id="876" r:id="rId36"/>
    <p:sldId id="827" r:id="rId37"/>
    <p:sldId id="828" r:id="rId38"/>
    <p:sldId id="835" r:id="rId39"/>
    <p:sldId id="836" r:id="rId40"/>
    <p:sldId id="837" r:id="rId41"/>
    <p:sldId id="819" r:id="rId42"/>
    <p:sldId id="844" r:id="rId43"/>
    <p:sldId id="845" r:id="rId44"/>
    <p:sldId id="846" r:id="rId45"/>
    <p:sldId id="877" r:id="rId46"/>
    <p:sldId id="848" r:id="rId47"/>
    <p:sldId id="840" r:id="rId48"/>
    <p:sldId id="849" r:id="rId49"/>
    <p:sldId id="851" r:id="rId50"/>
    <p:sldId id="850" r:id="rId51"/>
    <p:sldId id="852" r:id="rId52"/>
    <p:sldId id="841" r:id="rId53"/>
    <p:sldId id="855" r:id="rId54"/>
    <p:sldId id="853" r:id="rId55"/>
    <p:sldId id="856" r:id="rId56"/>
    <p:sldId id="864" r:id="rId57"/>
    <p:sldId id="796" r:id="rId58"/>
    <p:sldId id="857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9"/>
    <a:srgbClr val="006600"/>
    <a:srgbClr val="008A3E"/>
    <a:srgbClr val="FFFF99"/>
    <a:srgbClr val="8B4C00"/>
    <a:srgbClr val="744D00"/>
    <a:srgbClr val="E4EBF6"/>
    <a:srgbClr val="00E266"/>
    <a:srgbClr val="66FF33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86375" autoAdjust="0"/>
  </p:normalViewPr>
  <p:slideViewPr>
    <p:cSldViewPr snapToGrid="0">
      <p:cViewPr>
        <p:scale>
          <a:sx n="60" d="100"/>
          <a:sy n="60" d="100"/>
        </p:scale>
        <p:origin x="-2002" y="-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Do Now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1295400"/>
            <a:ext cx="436372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want to make burgers that have 1 patty, 1 bun, 1 slice of cheese &amp; 2 slices of tomato.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burgers can you make with these materials?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Which material is limiting?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leftover?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21834" r="47971"/>
          <a:stretch/>
        </p:blipFill>
        <p:spPr bwMode="auto">
          <a:xfrm>
            <a:off x="-7620" y="2214879"/>
            <a:ext cx="4579620" cy="31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9" y="43544"/>
            <a:ext cx="17525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homework in the red basket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487" y="1654628"/>
            <a:ext cx="614861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Redo this so kids just calculate which reagent gives the least amount of product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55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04670"/>
              </p:ext>
            </p:extLst>
          </p:nvPr>
        </p:nvGraphicFramePr>
        <p:xfrm>
          <a:off x="137160" y="2496452"/>
          <a:ext cx="8869680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8640"/>
                <a:gridCol w="1645920"/>
                <a:gridCol w="1645920"/>
                <a:gridCol w="1645920"/>
                <a:gridCol w="17373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Molecules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13"/>
              </p:ext>
            </p:extLst>
          </p:nvPr>
        </p:nvGraphicFramePr>
        <p:xfrm>
          <a:off x="137160" y="2496452"/>
          <a:ext cx="8869680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8640"/>
                <a:gridCol w="1645920"/>
                <a:gridCol w="1645920"/>
                <a:gridCol w="1645920"/>
                <a:gridCol w="17373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Molecules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83511"/>
              </p:ext>
            </p:extLst>
          </p:nvPr>
        </p:nvGraphicFramePr>
        <p:xfrm>
          <a:off x="137160" y="2496452"/>
          <a:ext cx="8869680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8640"/>
                <a:gridCol w="1645920"/>
                <a:gridCol w="1645920"/>
                <a:gridCol w="1645920"/>
                <a:gridCol w="17373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Molecules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77768"/>
              </p:ext>
            </p:extLst>
          </p:nvPr>
        </p:nvGraphicFramePr>
        <p:xfrm>
          <a:off x="137160" y="2496452"/>
          <a:ext cx="8869680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8640"/>
                <a:gridCol w="1645920"/>
                <a:gridCol w="1645920"/>
                <a:gridCol w="1645920"/>
                <a:gridCol w="17373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Molecules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2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048271" y="4568980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80049" y="2444055"/>
            <a:ext cx="1159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751" y="2444055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mol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3746020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48271" y="539194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mol of Mg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8271" y="37460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683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3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048271" y="4568980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37571" y="2444055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 mol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8270" y="2444055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 mol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3746020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48271" y="539194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 mol of 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8271" y="37460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67999"/>
              </p:ext>
            </p:extLst>
          </p:nvPr>
        </p:nvGraphicFramePr>
        <p:xfrm>
          <a:off x="182880" y="2496452"/>
          <a:ext cx="8778240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"/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7634" y="6150114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73155"/>
              </p:ext>
            </p:extLst>
          </p:nvPr>
        </p:nvGraphicFramePr>
        <p:xfrm>
          <a:off x="182880" y="2496452"/>
          <a:ext cx="8778240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"/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12100"/>
              </p:ext>
            </p:extLst>
          </p:nvPr>
        </p:nvGraphicFramePr>
        <p:xfrm>
          <a:off x="182880" y="2496452"/>
          <a:ext cx="8778240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"/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55826"/>
              </p:ext>
            </p:extLst>
          </p:nvPr>
        </p:nvGraphicFramePr>
        <p:xfrm>
          <a:off x="182880" y="2496452"/>
          <a:ext cx="8778240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"/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Do Now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1407"/>
          <a:stretch/>
        </p:blipFill>
        <p:spPr bwMode="auto">
          <a:xfrm>
            <a:off x="-7620" y="1330321"/>
            <a:ext cx="9159240" cy="40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9" y="43544"/>
            <a:ext cx="17525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homework in the red basket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58669"/>
              </p:ext>
            </p:extLst>
          </p:nvPr>
        </p:nvGraphicFramePr>
        <p:xfrm>
          <a:off x="182880" y="2496452"/>
          <a:ext cx="8778240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"/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473826" y="2444055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8495" y="2444055"/>
            <a:ext cx="100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3746020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48340" y="4027714"/>
            <a:ext cx="265611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convert to moles to determine these answers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495" y="2444055"/>
            <a:ext cx="3997072" cy="830997"/>
            <a:chOff x="448495" y="2444055"/>
            <a:chExt cx="399707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473826" y="2444055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g</a:t>
              </a:r>
            </a:p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S</a:t>
              </a:r>
              <a:endPara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8495" y="2444055"/>
              <a:ext cx="1003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182 g</a:t>
              </a:r>
            </a:p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Mg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95587"/>
              </p:ext>
            </p:extLst>
          </p:nvPr>
        </p:nvGraphicFramePr>
        <p:xfrm>
          <a:off x="262444" y="4907841"/>
          <a:ext cx="5852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365760"/>
                <a:gridCol w="2011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g S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S</a:t>
                      </a:r>
                      <a:endParaRPr lang="en-US" sz="24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 mol S</a:t>
                      </a:r>
                      <a:endParaRPr lang="en-US" sz="24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 g S</a:t>
                      </a:r>
                      <a:endParaRPr lang="en-US" sz="24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60760"/>
              </p:ext>
            </p:extLst>
          </p:nvPr>
        </p:nvGraphicFramePr>
        <p:xfrm>
          <a:off x="262444" y="3655951"/>
          <a:ext cx="5852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365760"/>
                <a:gridCol w="2011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g Mg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Mg</a:t>
                      </a:r>
                      <a:endParaRPr lang="en-US" sz="24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 mol Mg</a:t>
                      </a:r>
                      <a:endParaRPr lang="en-US" sz="24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 g Mg</a:t>
                      </a:r>
                      <a:endParaRPr lang="en-US" sz="24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4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246242" y="5475800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g of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0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271" y="50621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3465" y="299778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59651"/>
              </p:ext>
            </p:extLst>
          </p:nvPr>
        </p:nvGraphicFramePr>
        <p:xfrm>
          <a:off x="229786" y="5060245"/>
          <a:ext cx="5669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37360"/>
                <a:gridCol w="3657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 mol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 g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g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5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0" grpId="0"/>
      <p:bldP spid="2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063465" y="2997786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270287" y="547580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0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271" y="50621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3465" y="2259123"/>
            <a:ext cx="141577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32189"/>
              </p:ext>
            </p:extLst>
          </p:nvPr>
        </p:nvGraphicFramePr>
        <p:xfrm>
          <a:off x="229786" y="5060245"/>
          <a:ext cx="5669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37360"/>
                <a:gridCol w="3657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 mol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 g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g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063465" y="2997786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270287" y="547580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0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26819" y="6287874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g of Mg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271" y="50621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8849" y="5885092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1.27 mol of Mg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815" y="2259123"/>
            <a:ext cx="141577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2509" y="3828783"/>
            <a:ext cx="5805762" cy="2056309"/>
            <a:chOff x="242509" y="3828783"/>
            <a:chExt cx="5805762" cy="2056309"/>
          </a:xfrm>
        </p:grpSpPr>
        <p:sp>
          <p:nvSpPr>
            <p:cNvPr id="6" name="Rectangle 5"/>
            <p:cNvSpPr/>
            <p:nvPr/>
          </p:nvSpPr>
          <p:spPr>
            <a:xfrm>
              <a:off x="242509" y="3828783"/>
              <a:ext cx="5805762" cy="20563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6612" y="3872242"/>
              <a:ext cx="3995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much Mg is leftover?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6614" y="4398949"/>
            <a:ext cx="370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 mol of Mg available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6612" y="5379967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1.27 mol of Mg is excess reactant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9848" y="4820328"/>
            <a:ext cx="5571084" cy="514466"/>
            <a:chOff x="263887" y="4831299"/>
            <a:chExt cx="5571084" cy="514466"/>
          </a:xfrm>
        </p:grpSpPr>
        <p:sp>
          <p:nvSpPr>
            <p:cNvPr id="24" name="TextBox 23"/>
            <p:cNvSpPr txBox="1"/>
            <p:nvPr/>
          </p:nvSpPr>
          <p:spPr>
            <a:xfrm>
              <a:off x="263887" y="483129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091771" y="2602565"/>
              <a:ext cx="0" cy="5486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96614" y="4840471"/>
            <a:ext cx="530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Mg used in the reaction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/>
      <p:bldP spid="27" grpId="0"/>
      <p:bldP spid="26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126819" y="6287874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g of Mg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63465" y="2997786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270287" y="547580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0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271" y="50621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8849" y="5885092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1.27 mol of Mg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815" y="2259123"/>
            <a:ext cx="141577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1352"/>
              </p:ext>
            </p:extLst>
          </p:nvPr>
        </p:nvGraphicFramePr>
        <p:xfrm>
          <a:off x="229786" y="5952897"/>
          <a:ext cx="5669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37360"/>
                <a:gridCol w="3657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 mol Mg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 g Mg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 g Mg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Mg</a:t>
                      </a:r>
                      <a:endParaRPr lang="en-US" sz="2000" b="1" baseline="-25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108384" y="6287874"/>
            <a:ext cx="19607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30.9 g of Mg</a:t>
            </a:r>
          </a:p>
        </p:txBody>
      </p:sp>
    </p:spTree>
    <p:extLst>
      <p:ext uri="{BB962C8B-B14F-4D97-AF65-F5344CB8AC3E}">
        <p14:creationId xmlns:p14="http://schemas.microsoft.com/office/powerpoint/2010/main" val="35725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063465" y="2997786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5.02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270287" y="547580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0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08384" y="6287874"/>
            <a:ext cx="19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30.9 g of Mg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271" y="50621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8849" y="5885092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1.27 mol of Mg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815" y="2259123"/>
            <a:ext cx="141577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6525" y="4086768"/>
            <a:ext cx="8710951" cy="22006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answer</a:t>
            </a:r>
          </a:p>
          <a:p>
            <a:pPr algn="ctr">
              <a:spcBef>
                <a:spcPts val="18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of reactants = mass of products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182 g + 200 g = 351 g  +  30.9 g 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382 g = 381.9 g</a:t>
            </a:r>
          </a:p>
        </p:txBody>
      </p:sp>
    </p:spTree>
    <p:extLst>
      <p:ext uri="{BB962C8B-B14F-4D97-AF65-F5344CB8AC3E}">
        <p14:creationId xmlns:p14="http://schemas.microsoft.com/office/powerpoint/2010/main" val="2459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33120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981766"/>
            <a:ext cx="8732521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need to do an experiment in which each set-up will need two test tubes in one beaker.  Count the number of test tubes and beakers on the front desk and determine: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Which glassware is limiting?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How many set-ups can we make?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For the glassware in excess,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how much is leftover?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2285"/>
          <a:stretch/>
        </p:blipFill>
        <p:spPr bwMode="auto">
          <a:xfrm>
            <a:off x="6883930" y="3265713"/>
            <a:ext cx="1955270" cy="27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7385" y="6074220"/>
            <a:ext cx="186923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Let's try it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582" y="3119117"/>
            <a:ext cx="1160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test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367" y="3119117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2285"/>
          <a:stretch/>
        </p:blipFill>
        <p:spPr bwMode="auto">
          <a:xfrm>
            <a:off x="6749142" y="171416"/>
            <a:ext cx="200297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r="28286"/>
          <a:stretch/>
        </p:blipFill>
        <p:spPr bwMode="auto">
          <a:xfrm>
            <a:off x="614566" y="455806"/>
            <a:ext cx="932926" cy="228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90" y="319735"/>
            <a:ext cx="2174405" cy="25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268624" y="1710788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9956" y="138902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10" y="13890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Limiting Reactants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26" y="1297460"/>
            <a:ext cx="7948749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explain the concept of limiting reactants and determine:</a:t>
            </a:r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which reactant is limiting</a:t>
            </a:r>
            <a:endParaRPr lang="en-US" dirty="0"/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how much product is produced</a:t>
            </a:r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how much excess reactants remain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0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85035" y="0"/>
            <a:ext cx="2738664" cy="6858000"/>
            <a:chOff x="185035" y="0"/>
            <a:chExt cx="2738664" cy="6858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0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769823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1539646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2309469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3079292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3849115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4618938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5388761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5" y="6158587"/>
              <a:ext cx="2738664" cy="69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513404" y="1836676"/>
            <a:ext cx="802888" cy="3131968"/>
            <a:chOff x="5653410" y="1836676"/>
            <a:chExt cx="802888" cy="31319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410" y="1836676"/>
              <a:ext cx="802888" cy="94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410" y="2929868"/>
              <a:ext cx="802888" cy="94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410" y="4023059"/>
              <a:ext cx="802888" cy="94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3211286" y="0"/>
            <a:ext cx="3039610" cy="6858000"/>
            <a:chOff x="3211286" y="0"/>
            <a:chExt cx="3039610" cy="6858000"/>
          </a:xfrm>
        </p:grpSpPr>
        <p:sp>
          <p:nvSpPr>
            <p:cNvPr id="19" name="Right Brace 18"/>
            <p:cNvSpPr/>
            <p:nvPr/>
          </p:nvSpPr>
          <p:spPr>
            <a:xfrm>
              <a:off x="3211286" y="0"/>
              <a:ext cx="794657" cy="6858000"/>
            </a:xfrm>
            <a:prstGeom prst="rightBrace">
              <a:avLst>
                <a:gd name="adj1" fmla="val 45319"/>
                <a:gd name="adj2" fmla="val 50000"/>
              </a:avLst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84305" y="2943279"/>
              <a:ext cx="2066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test tubes</a:t>
              </a:r>
              <a:endPara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4335" y="3453056"/>
              <a:ext cx="16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beakers</a:t>
              </a:r>
              <a:endPara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546322" y="3013502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beakers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leftover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582" y="3119117"/>
            <a:ext cx="1160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test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367" y="3119117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2285"/>
          <a:stretch/>
        </p:blipFill>
        <p:spPr bwMode="auto">
          <a:xfrm>
            <a:off x="6749142" y="171416"/>
            <a:ext cx="200297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r="28286"/>
          <a:stretch/>
        </p:blipFill>
        <p:spPr bwMode="auto">
          <a:xfrm>
            <a:off x="614566" y="455806"/>
            <a:ext cx="932926" cy="228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90" y="319735"/>
            <a:ext cx="2174405" cy="25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268624" y="1710788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9956" y="138902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10" y="13890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5432" y="4376057"/>
            <a:ext cx="513313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1175" indent="-511175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tubes are limiting</a:t>
            </a:r>
          </a:p>
          <a:p>
            <a:pPr marL="511175" indent="-511175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set-ups can be made</a:t>
            </a:r>
          </a:p>
          <a:p>
            <a:pPr marL="511175" indent="-511175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beakers will be leftover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8" y="1297460"/>
            <a:ext cx="7806145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explain the concept of limiting reactants and determine:</a:t>
            </a:r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which reactant is limiting</a:t>
            </a:r>
            <a:endParaRPr lang="en-US" dirty="0"/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how much product is produced</a:t>
            </a:r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how much excess reactants remain</a:t>
            </a:r>
          </a:p>
        </p:txBody>
      </p:sp>
      <p:sp>
        <p:nvSpPr>
          <p:cNvPr id="8" name="TextBox 7"/>
          <p:cNvSpPr txBox="1"/>
          <p:nvPr/>
        </p:nvSpPr>
        <p:spPr>
          <a:xfrm rot="20760817">
            <a:off x="2398352" y="5217732"/>
            <a:ext cx="420786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8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Do Now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55880" y="1735448"/>
            <a:ext cx="863224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263" indent="-576263">
              <a:spcBef>
                <a:spcPts val="3600"/>
              </a:spcBef>
              <a:buNone/>
            </a:pPr>
            <a:r>
              <a:rPr lang="en-US" sz="2400" b="1" dirty="0" smtClean="0"/>
              <a:t>1)	How many moles of sulfur does it take to react completely with 22 moles of sodium?</a:t>
            </a:r>
          </a:p>
          <a:p>
            <a:pPr marL="576263" indent="-576263">
              <a:spcBef>
                <a:spcPts val="3600"/>
              </a:spcBef>
              <a:buNone/>
            </a:pPr>
            <a:endParaRPr lang="en-US" sz="2400" b="1" dirty="0"/>
          </a:p>
          <a:p>
            <a:pPr marL="576263" indent="-576263">
              <a:spcBef>
                <a:spcPts val="3600"/>
              </a:spcBef>
              <a:buNone/>
            </a:pPr>
            <a:r>
              <a:rPr lang="en-US" sz="2400" b="1" dirty="0" smtClean="0"/>
              <a:t>2)	How many moles of sodium does it take to react with 16 moles of sulfur?</a:t>
            </a:r>
          </a:p>
          <a:p>
            <a:pPr marL="576263" indent="-576263">
              <a:spcBef>
                <a:spcPts val="3600"/>
              </a:spcBef>
              <a:buNone/>
            </a:pPr>
            <a:endParaRPr lang="en-US" sz="2400" b="1" dirty="0"/>
          </a:p>
          <a:p>
            <a:pPr marL="576263" indent="-576263">
              <a:spcBef>
                <a:spcPts val="3600"/>
              </a:spcBef>
              <a:buNone/>
            </a:pPr>
            <a:r>
              <a:rPr lang="en-US" sz="2400" b="1" dirty="0" smtClean="0"/>
              <a:t>3)	If we have 22 moles of sodium and 16 moles of sulfur reacting together, which one is the limiting reactant?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33017" y="1095102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64077"/>
              </p:ext>
            </p:extLst>
          </p:nvPr>
        </p:nvGraphicFramePr>
        <p:xfrm>
          <a:off x="1276005" y="4735254"/>
          <a:ext cx="65919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598515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mol S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Na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mol Na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S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33322"/>
              </p:ext>
            </p:extLst>
          </p:nvPr>
        </p:nvGraphicFramePr>
        <p:xfrm>
          <a:off x="1276005" y="2699572"/>
          <a:ext cx="65919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598515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mol Na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S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mol S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Na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8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751" y="2259123"/>
            <a:ext cx="1159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mol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0051" y="2259123"/>
            <a:ext cx="1159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mol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39786"/>
              </p:ext>
            </p:extLst>
          </p:nvPr>
        </p:nvGraphicFramePr>
        <p:xfrm>
          <a:off x="247749" y="3735248"/>
          <a:ext cx="281370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64008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balanced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Na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S</a:t>
                      </a:r>
                      <a:endParaRPr lang="en-US" sz="20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89154"/>
              </p:ext>
            </p:extLst>
          </p:nvPr>
        </p:nvGraphicFramePr>
        <p:xfrm>
          <a:off x="247749" y="5092334"/>
          <a:ext cx="281370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64008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mol Na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mol S</a:t>
                      </a:r>
                      <a:endParaRPr lang="en-US" sz="2000" b="1" baseline="-25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22607"/>
              </p:ext>
            </p:extLst>
          </p:nvPr>
        </p:nvGraphicFramePr>
        <p:xfrm>
          <a:off x="3285929" y="3519714"/>
          <a:ext cx="560832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256032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result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limiting</a:t>
                      </a:r>
                      <a:r>
                        <a:rPr lang="en-US" sz="2400" b="1" baseline="0" dirty="0" smtClean="0"/>
                        <a:t>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actual &gt; balanced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denominator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actual = balanced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both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actual</a:t>
                      </a:r>
                      <a:r>
                        <a:rPr lang="en-US" sz="2400" b="1" baseline="0" dirty="0" smtClean="0"/>
                        <a:t> &lt; balanced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numerator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00403" y="5573485"/>
            <a:ext cx="5856514" cy="10341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124317" y="2259123"/>
            <a:ext cx="130676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mol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48271" y="5062132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mol of Na</a:t>
            </a:r>
            <a:r>
              <a:rPr lang="en-US" sz="2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751" y="2259123"/>
            <a:ext cx="1159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mol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62272" y="5885092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mol of S</a:t>
            </a:r>
            <a:endParaRPr lang="en-US" sz="2400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0051" y="2259123"/>
            <a:ext cx="1159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mol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2" grpId="0"/>
      <p:bldP spid="34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20752"/>
              </p:ext>
            </p:extLst>
          </p:nvPr>
        </p:nvGraphicFramePr>
        <p:xfrm>
          <a:off x="182880" y="2496452"/>
          <a:ext cx="8720489" cy="3749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2013"/>
                <a:gridCol w="1188720"/>
                <a:gridCol w="1188720"/>
                <a:gridCol w="1386038"/>
                <a:gridCol w="1554480"/>
                <a:gridCol w="1386038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Na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to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Na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7634" y="6150114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050214"/>
              </p:ext>
            </p:extLst>
          </p:nvPr>
        </p:nvGraphicFramePr>
        <p:xfrm>
          <a:off x="182880" y="2496452"/>
          <a:ext cx="8720489" cy="3749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2013"/>
                <a:gridCol w="1188720"/>
                <a:gridCol w="1188720"/>
                <a:gridCol w="1386038"/>
                <a:gridCol w="1554480"/>
                <a:gridCol w="1386038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Na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to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Na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75658"/>
              </p:ext>
            </p:extLst>
          </p:nvPr>
        </p:nvGraphicFramePr>
        <p:xfrm>
          <a:off x="182880" y="2496452"/>
          <a:ext cx="8720489" cy="3749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2013"/>
                <a:gridCol w="1188720"/>
                <a:gridCol w="1188720"/>
                <a:gridCol w="1386038"/>
                <a:gridCol w="1554480"/>
                <a:gridCol w="1386038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Na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to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Na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5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56440"/>
              </p:ext>
            </p:extLst>
          </p:nvPr>
        </p:nvGraphicFramePr>
        <p:xfrm>
          <a:off x="182880" y="2496452"/>
          <a:ext cx="8720489" cy="3749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2013"/>
                <a:gridCol w="1188720"/>
                <a:gridCol w="1188720"/>
                <a:gridCol w="1386038"/>
                <a:gridCol w="1554480"/>
                <a:gridCol w="1386038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Na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to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Na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5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“Endurance is one of the most difficult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228600" indent="-228600">
              <a:spcBef>
                <a:spcPts val="240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	disciplines</a:t>
            </a:r>
            <a:r>
              <a:rPr lang="en-US" sz="3600" b="1" dirty="0">
                <a:solidFill>
                  <a:srgbClr val="C00000"/>
                </a:solidFill>
              </a:rPr>
              <a:t>, but it is to the one who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228600" indent="-228600"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endures that </a:t>
            </a:r>
            <a:r>
              <a:rPr lang="en-US" sz="3600" b="1" dirty="0">
                <a:solidFill>
                  <a:srgbClr val="C00000"/>
                </a:solidFill>
              </a:rPr>
              <a:t>the final victory comes</a:t>
            </a:r>
            <a:r>
              <a:rPr lang="en-US" sz="3600" b="1" dirty="0" smtClean="0">
                <a:solidFill>
                  <a:srgbClr val="C00000"/>
                </a:solidFill>
              </a:rPr>
              <a:t>.”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i="1" dirty="0"/>
              <a:t>Gautama </a:t>
            </a:r>
            <a:r>
              <a:rPr lang="en-US" sz="2400" i="1" dirty="0" err="1" smtClean="0"/>
              <a:t>Siddharta</a:t>
            </a:r>
            <a:endParaRPr lang="en-US" sz="2400" i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i="1" dirty="0" smtClean="0"/>
              <a:t>founder </a:t>
            </a:r>
            <a:r>
              <a:rPr lang="en-US" sz="2400" i="1" dirty="0"/>
              <a:t>of Buddhism</a:t>
            </a:r>
            <a:endParaRPr lang="en-US" sz="2400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159" y="1323708"/>
            <a:ext cx="7877966" cy="594935"/>
            <a:chOff x="482159" y="1188720"/>
            <a:chExt cx="7877966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9995" y="1198880"/>
              <a:ext cx="1180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159" y="118872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352418"/>
              </p:ext>
            </p:extLst>
          </p:nvPr>
        </p:nvGraphicFramePr>
        <p:xfrm>
          <a:off x="182880" y="2496452"/>
          <a:ext cx="8720489" cy="3749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2013"/>
                <a:gridCol w="1188720"/>
                <a:gridCol w="1188720"/>
                <a:gridCol w="1386038"/>
                <a:gridCol w="1554480"/>
                <a:gridCol w="1386038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Na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to 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Na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5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047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31348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8496" y="1116874"/>
            <a:ext cx="8135249" cy="594935"/>
            <a:chOff x="448496" y="1188720"/>
            <a:chExt cx="8135249" cy="594935"/>
          </a:xfrm>
        </p:grpSpPr>
        <p:sp>
          <p:nvSpPr>
            <p:cNvPr id="32" name="TextBox 31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5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Limiting Reactant?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047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1348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116874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56456" y="1948521"/>
            <a:ext cx="3200400" cy="3262432"/>
            <a:chOff x="5856456" y="1948521"/>
            <a:chExt cx="3200400" cy="3262432"/>
          </a:xfrm>
        </p:grpSpPr>
        <p:sp>
          <p:nvSpPr>
            <p:cNvPr id="31" name="Rectangle 30"/>
            <p:cNvSpPr/>
            <p:nvPr/>
          </p:nvSpPr>
          <p:spPr>
            <a:xfrm>
              <a:off x="5856456" y="1948522"/>
              <a:ext cx="3200400" cy="5116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56456" y="1948521"/>
              <a:ext cx="3198113" cy="3262432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STEPS</a:t>
              </a:r>
            </a:p>
            <a:p>
              <a:pPr marL="342900" indent="-342900">
                <a:spcBef>
                  <a:spcPts val="12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Calculate the moles of each reactant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the actual mole ratio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Compare with balanced mole ratio to determine the limiting reactant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2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Limiting Reactant?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047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1348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116874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56456" y="1948521"/>
            <a:ext cx="3200400" cy="3262432"/>
            <a:chOff x="5856456" y="1948521"/>
            <a:chExt cx="3200400" cy="3262432"/>
          </a:xfrm>
        </p:grpSpPr>
        <p:sp>
          <p:nvSpPr>
            <p:cNvPr id="22" name="Rectangle 21"/>
            <p:cNvSpPr/>
            <p:nvPr/>
          </p:nvSpPr>
          <p:spPr>
            <a:xfrm>
              <a:off x="5856456" y="2438392"/>
              <a:ext cx="3200400" cy="73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56456" y="1948521"/>
              <a:ext cx="3198113" cy="3262432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STEPS</a:t>
              </a:r>
            </a:p>
            <a:p>
              <a:pPr marL="342900" indent="-342900">
                <a:spcBef>
                  <a:spcPts val="12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Calculate the moles of each reactant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the actual mole ratio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Compare with balanced mole ratio to determine the limiting reactant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03"/>
              </p:ext>
            </p:extLst>
          </p:nvPr>
        </p:nvGraphicFramePr>
        <p:xfrm>
          <a:off x="262444" y="3198739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3657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 g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 g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3051"/>
              </p:ext>
            </p:extLst>
          </p:nvPr>
        </p:nvGraphicFramePr>
        <p:xfrm>
          <a:off x="262444" y="4372755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3657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 g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 g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Limiting Reactant?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047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1348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116874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42813"/>
              </p:ext>
            </p:extLst>
          </p:nvPr>
        </p:nvGraphicFramePr>
        <p:xfrm>
          <a:off x="1080151" y="5474154"/>
          <a:ext cx="29051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7315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56456" y="1948521"/>
            <a:ext cx="3200400" cy="3262432"/>
            <a:chOff x="5856456" y="1948521"/>
            <a:chExt cx="3200400" cy="3262432"/>
          </a:xfrm>
        </p:grpSpPr>
        <p:sp>
          <p:nvSpPr>
            <p:cNvPr id="22" name="Rectangle 21"/>
            <p:cNvSpPr/>
            <p:nvPr/>
          </p:nvSpPr>
          <p:spPr>
            <a:xfrm>
              <a:off x="5856456" y="3113323"/>
              <a:ext cx="3200400" cy="73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6456" y="1948521"/>
              <a:ext cx="3198113" cy="3262432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STEPS</a:t>
              </a:r>
            </a:p>
            <a:p>
              <a:pPr marL="342900" indent="-342900">
                <a:spcBef>
                  <a:spcPts val="1200"/>
                </a:spcBef>
                <a:buFont typeface="+mj-lt"/>
                <a:buAutoNum type="arabicParenR"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Calculate the moles of each reactant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the actual mole ratio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Compare with balanced mole ratio to determine the limiting reactant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22471"/>
              </p:ext>
            </p:extLst>
          </p:nvPr>
        </p:nvGraphicFramePr>
        <p:xfrm>
          <a:off x="262444" y="3198739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3657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 g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 g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48863"/>
              </p:ext>
            </p:extLst>
          </p:nvPr>
        </p:nvGraphicFramePr>
        <p:xfrm>
          <a:off x="262444" y="4372755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3657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 g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 g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Limiting Reactant?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047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1348" y="212849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116874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22569"/>
              </p:ext>
            </p:extLst>
          </p:nvPr>
        </p:nvGraphicFramePr>
        <p:xfrm>
          <a:off x="4841486" y="5474154"/>
          <a:ext cx="29051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7315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balanced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40301"/>
              </p:ext>
            </p:extLst>
          </p:nvPr>
        </p:nvGraphicFramePr>
        <p:xfrm>
          <a:off x="1080151" y="5474154"/>
          <a:ext cx="29051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7315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856456" y="1948521"/>
            <a:ext cx="3200400" cy="3262432"/>
            <a:chOff x="5856456" y="1948521"/>
            <a:chExt cx="3200400" cy="3262432"/>
          </a:xfrm>
        </p:grpSpPr>
        <p:sp>
          <p:nvSpPr>
            <p:cNvPr id="30" name="Rectangle 29"/>
            <p:cNvSpPr/>
            <p:nvPr/>
          </p:nvSpPr>
          <p:spPr>
            <a:xfrm>
              <a:off x="5856456" y="3810027"/>
              <a:ext cx="3200400" cy="1371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56456" y="1948521"/>
              <a:ext cx="3198113" cy="3262432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STEPS</a:t>
              </a:r>
            </a:p>
            <a:p>
              <a:pPr marL="342900" indent="-342900">
                <a:spcBef>
                  <a:spcPts val="1200"/>
                </a:spcBef>
                <a:buFont typeface="+mj-lt"/>
                <a:buAutoNum type="arabicParenR"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Calculate the moles of each reactant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Determine the actual mole ratio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arenR"/>
              </a:pPr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Compare with balanced mole ratio to determine the limiting reactant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72941"/>
              </p:ext>
            </p:extLst>
          </p:nvPr>
        </p:nvGraphicFramePr>
        <p:xfrm>
          <a:off x="262444" y="3198739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3657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 g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 g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08743"/>
              </p:ext>
            </p:extLst>
          </p:nvPr>
        </p:nvGraphicFramePr>
        <p:xfrm>
          <a:off x="262444" y="4372755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3657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 g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 g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Limiting Reactant?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116874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77787"/>
              </p:ext>
            </p:extLst>
          </p:nvPr>
        </p:nvGraphicFramePr>
        <p:xfrm>
          <a:off x="4841486" y="5474154"/>
          <a:ext cx="29051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7315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balanced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78996"/>
              </p:ext>
            </p:extLst>
          </p:nvPr>
        </p:nvGraphicFramePr>
        <p:xfrm>
          <a:off x="1080151" y="5474154"/>
          <a:ext cx="29051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436268"/>
                <a:gridCol w="7315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ratio</a:t>
                      </a:r>
                      <a:endParaRPr lang="en-US" sz="2000" b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mol 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86753"/>
              </p:ext>
            </p:extLst>
          </p:nvPr>
        </p:nvGraphicFramePr>
        <p:xfrm>
          <a:off x="1767840" y="1963016"/>
          <a:ext cx="560832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256032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result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limiting</a:t>
                      </a:r>
                      <a:r>
                        <a:rPr lang="en-US" sz="2400" b="1" baseline="0" dirty="0" smtClean="0"/>
                        <a:t>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actual &gt; balanced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denominator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actual = balanced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both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actual</a:t>
                      </a:r>
                      <a:r>
                        <a:rPr lang="en-US" sz="2400" b="1" baseline="0" dirty="0" smtClean="0"/>
                        <a:t> &lt; balanced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numerator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1643743" y="4016787"/>
            <a:ext cx="5856514" cy="10341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54373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Product Produced?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85766"/>
              </p:ext>
            </p:extLst>
          </p:nvPr>
        </p:nvGraphicFramePr>
        <p:xfrm>
          <a:off x="87285" y="4402936"/>
          <a:ext cx="89694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2377440"/>
                <a:gridCol w="598515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g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Product Produced?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55757"/>
              </p:ext>
            </p:extLst>
          </p:nvPr>
        </p:nvGraphicFramePr>
        <p:xfrm>
          <a:off x="87285" y="4402936"/>
          <a:ext cx="89694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2377440"/>
                <a:gridCol w="598515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g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30225" y="1801813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0" dirty="0"/>
              <a:t>Reactions proceed until one of the reactants is used up and one is left in excess.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30225" y="3216275"/>
            <a:ext cx="7775575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0" dirty="0"/>
              <a:t>The </a:t>
            </a:r>
            <a:r>
              <a:rPr lang="en-US" altLang="en-US" sz="2800" u="sng" dirty="0">
                <a:solidFill>
                  <a:srgbClr val="003399"/>
                </a:solidFill>
              </a:rPr>
              <a:t>limiting reactant</a:t>
            </a:r>
            <a:r>
              <a:rPr lang="en-US" altLang="en-US" sz="2800" b="0" dirty="0"/>
              <a:t> limits the extent of the reaction and, thereby, determines the amount of product formed.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0" dirty="0"/>
              <a:t>The </a:t>
            </a:r>
            <a:r>
              <a:rPr lang="en-US" altLang="en-US" sz="2800" u="sng" dirty="0">
                <a:solidFill>
                  <a:srgbClr val="003399"/>
                </a:solidFill>
              </a:rPr>
              <a:t>excess reactants</a:t>
            </a:r>
            <a:r>
              <a:rPr lang="en-US" altLang="en-US" sz="2800" b="0" i="1" dirty="0"/>
              <a:t> </a:t>
            </a:r>
            <a:r>
              <a:rPr lang="en-US" altLang="en-US" sz="2800" b="0" dirty="0"/>
              <a:t>are all the leftover unused reactants.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reactions stop?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7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Product Produced?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07128"/>
              </p:ext>
            </p:extLst>
          </p:nvPr>
        </p:nvGraphicFramePr>
        <p:xfrm>
          <a:off x="87285" y="4402936"/>
          <a:ext cx="89694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2377440"/>
                <a:gridCol w="598515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159.6 g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g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3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Product Produced?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18463"/>
              </p:ext>
            </p:extLst>
          </p:nvPr>
        </p:nvGraphicFramePr>
        <p:xfrm>
          <a:off x="87285" y="4402936"/>
          <a:ext cx="89694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2377440"/>
                <a:gridCol w="598515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159.6 g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 g 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5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48271" y="5062132"/>
            <a:ext cx="23423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95.8 g of Fe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Excess Reactant?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90406"/>
              </p:ext>
            </p:extLst>
          </p:nvPr>
        </p:nvGraphicFramePr>
        <p:xfrm>
          <a:off x="534510" y="5894318"/>
          <a:ext cx="71431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7672"/>
                <a:gridCol w="598515"/>
                <a:gridCol w="2651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 mol 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 g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g 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excess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16267"/>
              </p:ext>
            </p:extLst>
          </p:nvPr>
        </p:nvGraphicFramePr>
        <p:xfrm>
          <a:off x="534510" y="4011040"/>
          <a:ext cx="81464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178"/>
                <a:gridCol w="1945178"/>
                <a:gridCol w="598515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mol 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 mol O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consumed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mol Fe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510" y="5179046"/>
            <a:ext cx="6221575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0.98 mol 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‒  0.90 mol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=  0.08 mol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48271" y="5062132"/>
            <a:ext cx="2342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95.8 g of Fe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39832" y="5885092"/>
            <a:ext cx="16979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g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48271" y="5062132"/>
            <a:ext cx="2342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95.8 g of Fe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511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4239172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39832" y="5885092"/>
            <a:ext cx="16979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g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8271" y="42391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812" y="22591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31.4 g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8496" y="1323708"/>
            <a:ext cx="8135249" cy="594935"/>
            <a:chOff x="448496" y="1188720"/>
            <a:chExt cx="8135249" cy="594935"/>
          </a:xfrm>
        </p:grpSpPr>
        <p:sp>
          <p:nvSpPr>
            <p:cNvPr id="23" name="TextBox 22"/>
            <p:cNvSpPr txBox="1"/>
            <p:nvPr/>
          </p:nvSpPr>
          <p:spPr>
            <a:xfrm>
              <a:off x="3460999" y="1189870"/>
              <a:ext cx="997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6376" y="1198880"/>
              <a:ext cx="162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496" y="1188720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1650" y="2136391"/>
            <a:ext cx="1555234" cy="1877437"/>
          </a:xfrm>
          <a:prstGeom prst="rect">
            <a:avLst/>
          </a:prstGeom>
          <a:solidFill>
            <a:srgbClr val="FFE499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67.1 g Fe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31.4 g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98.5 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9558" y="2136391"/>
            <a:ext cx="1967205" cy="1877437"/>
          </a:xfrm>
          <a:prstGeom prst="rect">
            <a:avLst/>
          </a:prstGeom>
          <a:solidFill>
            <a:srgbClr val="FFE499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95.8 g Fe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2.6 g 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98.4 g</a:t>
            </a:r>
          </a:p>
        </p:txBody>
      </p:sp>
    </p:spTree>
    <p:extLst>
      <p:ext uri="{BB962C8B-B14F-4D97-AF65-F5344CB8AC3E}">
        <p14:creationId xmlns:p14="http://schemas.microsoft.com/office/powerpoint/2010/main" val="38761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26" y="1297460"/>
            <a:ext cx="7948749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explain the concept of limiting reactants and determine:</a:t>
            </a:r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which reactant is limiting</a:t>
            </a:r>
            <a:endParaRPr lang="en-US" dirty="0"/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how much product is produced</a:t>
            </a:r>
          </a:p>
          <a:p>
            <a:pPr marL="1195388" indent="-514350">
              <a:buFont typeface="+mj-lt"/>
              <a:buAutoNum type="arabicParenR"/>
            </a:pPr>
            <a:r>
              <a:rPr lang="en-US" dirty="0" smtClean="0"/>
              <a:t>how much excess reactants remain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7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4613"/>
            <a:ext cx="8778240" cy="411162"/>
          </a:xfrm>
        </p:spPr>
        <p:txBody>
          <a:bodyPr/>
          <a:lstStyle/>
          <a:p>
            <a:r>
              <a:rPr lang="en-US" sz="3200" dirty="0" smtClean="0"/>
              <a:t>Honors Chemistry Assignment Tracker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532989"/>
              </p:ext>
            </p:extLst>
          </p:nvPr>
        </p:nvGraphicFramePr>
        <p:xfrm>
          <a:off x="157535" y="609598"/>
          <a:ext cx="882893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290"/>
                <a:gridCol w="731520"/>
                <a:gridCol w="731520"/>
                <a:gridCol w="36576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Homework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Reactions &amp; Equations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312: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 66, 71-75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Classifying Chemical Reactions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313: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85-88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Reactions in Aqueous Solutions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313:  99-101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9 review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314:  107-109, 119, 121, 122</a:t>
                      </a:r>
                    </a:p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315:  137-139</a:t>
                      </a:r>
                    </a:p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316:  1, 2, 6-8</a:t>
                      </a:r>
                    </a:p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317:  11-13, 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Defining Stoichiometry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392:  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Stoichiometric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Calculations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393:  59, 60, 67, 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394:  75, 76, 81, 82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Yield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395:  89, 96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11 Review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396:  103, 108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397:  109, 118-120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398:  1-6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399:  9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Calculating Enthalpy Change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541:  38-43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553:  89-94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554:  109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00088" y="6421993"/>
            <a:ext cx="7743824" cy="369332"/>
            <a:chOff x="700088" y="6225659"/>
            <a:chExt cx="7743824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700088" y="6225659"/>
              <a:ext cx="182880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Completed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15112" y="6225659"/>
              <a:ext cx="1828800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Due next class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1438" y="6225659"/>
              <a:ext cx="1828800" cy="369332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Due today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5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in class</a:t>
            </a:r>
          </a:p>
          <a:p>
            <a:r>
              <a:rPr lang="en-US" dirty="0" smtClean="0"/>
              <a:t>Finish for homework</a:t>
            </a:r>
          </a:p>
          <a:p>
            <a:r>
              <a:rPr lang="en-US" dirty="0" smtClean="0"/>
              <a:t>Be sure to ask for help if you need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Do Now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1407"/>
          <a:stretch/>
        </p:blipFill>
        <p:spPr bwMode="auto">
          <a:xfrm>
            <a:off x="-7620" y="1330321"/>
            <a:ext cx="9159240" cy="40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65" y="5412105"/>
            <a:ext cx="256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Patties are the</a:t>
            </a:r>
          </a:p>
          <a:p>
            <a:pPr algn="ctr"/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 reactant</a:t>
            </a:r>
            <a:endParaRPr lang="en-US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352" y="5376327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Buns, tomato and cheese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reactants</a:t>
            </a:r>
            <a:endParaRPr lang="en-US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12-02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3"/>
          <a:stretch/>
        </p:blipFill>
        <p:spPr bwMode="auto">
          <a:xfrm>
            <a:off x="3930064" y="4511040"/>
            <a:ext cx="5213936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0" y="1874729"/>
            <a:ext cx="349172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0" dirty="0"/>
              <a:t>Determining the limiting reactant is important because the amount of the product formed depends on this reactant.</a:t>
            </a:r>
          </a:p>
        </p:txBody>
      </p:sp>
      <p:pic>
        <p:nvPicPr>
          <p:cNvPr id="71694" name="Picture 14" descr="C12-02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12"/>
          <a:stretch/>
        </p:blipFill>
        <p:spPr bwMode="auto">
          <a:xfrm>
            <a:off x="4300207" y="917586"/>
            <a:ext cx="4473650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reactions stop?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725" y="5139159"/>
            <a:ext cx="825632" cy="798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605270" y="3290100"/>
            <a:ext cx="1863524" cy="1082040"/>
          </a:xfrm>
          <a:prstGeom prst="downArrow">
            <a:avLst>
              <a:gd name="adj1" fmla="val 50000"/>
              <a:gd name="adj2" fmla="val 606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7634" y="0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6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 1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17639" y="456898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molecules of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9712" y="2444055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atoms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0412" y="2444055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atoms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496" y="3746020"/>
            <a:ext cx="7264400" cy="2309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What is the limiting reactant?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product will be produced?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b="1" dirty="0" smtClean="0"/>
              <a:t>How much excess reactant remains?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17639" y="539194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atoms of Mg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7639" y="37460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605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309" y="1473200"/>
            <a:ext cx="7732896" cy="594935"/>
            <a:chOff x="562309" y="1188720"/>
            <a:chExt cx="7732896" cy="594935"/>
          </a:xfrm>
        </p:grpSpPr>
        <p:sp>
          <p:nvSpPr>
            <p:cNvPr id="35" name="TextBox 34"/>
            <p:cNvSpPr txBox="1"/>
            <p:nvPr/>
          </p:nvSpPr>
          <p:spPr>
            <a:xfrm>
              <a:off x="3730303" y="1189870"/>
              <a:ext cx="458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4916" y="1198880"/>
              <a:ext cx="1050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MgS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333940" y="1510484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60334" y="118872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09" y="118872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12071"/>
              </p:ext>
            </p:extLst>
          </p:nvPr>
        </p:nvGraphicFramePr>
        <p:xfrm>
          <a:off x="137160" y="2496452"/>
          <a:ext cx="8869680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8640"/>
                <a:gridCol w="1645920"/>
                <a:gridCol w="1645920"/>
                <a:gridCol w="1645920"/>
                <a:gridCol w="17373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Mg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Limiting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Molecules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Atoms of Excess Reactant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7634" y="6150114"/>
            <a:ext cx="154636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9327</TotalTime>
  <Words>2900</Words>
  <Application>Microsoft Office PowerPoint</Application>
  <PresentationFormat>On-screen Show (4:3)</PresentationFormat>
  <Paragraphs>1213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Do Now</vt:lpstr>
      <vt:lpstr>Do Now</vt:lpstr>
      <vt:lpstr>Limiting Reactants</vt:lpstr>
      <vt:lpstr>PowerPoint Presentation</vt:lpstr>
      <vt:lpstr>PowerPoint Presentation</vt:lpstr>
      <vt:lpstr>Do Now</vt:lpstr>
      <vt:lpstr>PowerPoint Presentation</vt:lpstr>
      <vt:lpstr>Example 1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Example 2</vt:lpstr>
      <vt:lpstr>Example 3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Example 4</vt:lpstr>
      <vt:lpstr>Example 4</vt:lpstr>
      <vt:lpstr>Example 4</vt:lpstr>
      <vt:lpstr>Example 4</vt:lpstr>
      <vt:lpstr>Example 4</vt:lpstr>
      <vt:lpstr>Example 4</vt:lpstr>
      <vt:lpstr>Example 4</vt:lpstr>
      <vt:lpstr>Do Now</vt:lpstr>
      <vt:lpstr>PowerPoint Presentation</vt:lpstr>
      <vt:lpstr>PowerPoint Presentation</vt:lpstr>
      <vt:lpstr>PowerPoint Presentation</vt:lpstr>
      <vt:lpstr>Objective</vt:lpstr>
      <vt:lpstr>Do Now</vt:lpstr>
      <vt:lpstr>Example 5</vt:lpstr>
      <vt:lpstr>Example 5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Example 6</vt:lpstr>
      <vt:lpstr>Limiting Reactant?</vt:lpstr>
      <vt:lpstr>Limiting Reactant?</vt:lpstr>
      <vt:lpstr>Limiting Reactant?</vt:lpstr>
      <vt:lpstr>Limiting Reactant?</vt:lpstr>
      <vt:lpstr>Limiting Reactant?</vt:lpstr>
      <vt:lpstr>Example 6</vt:lpstr>
      <vt:lpstr>Product Produced?</vt:lpstr>
      <vt:lpstr>Product Produced?</vt:lpstr>
      <vt:lpstr>Product Produced?</vt:lpstr>
      <vt:lpstr>Product Produced?</vt:lpstr>
      <vt:lpstr>Example 6</vt:lpstr>
      <vt:lpstr>Excess Reactant?</vt:lpstr>
      <vt:lpstr>Example 6</vt:lpstr>
      <vt:lpstr>Example 6</vt:lpstr>
      <vt:lpstr>Objective</vt:lpstr>
      <vt:lpstr>Honors Chemistry Assignment Tracker</vt:lpstr>
      <vt:lpstr>Worksheet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641</cp:revision>
  <cp:lastPrinted>2013-10-25T13:03:56Z</cp:lastPrinted>
  <dcterms:created xsi:type="dcterms:W3CDTF">2012-09-15T16:31:25Z</dcterms:created>
  <dcterms:modified xsi:type="dcterms:W3CDTF">2015-08-19T18:24:46Z</dcterms:modified>
</cp:coreProperties>
</file>