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792" r:id="rId2"/>
    <p:sldId id="815" r:id="rId3"/>
    <p:sldId id="818" r:id="rId4"/>
    <p:sldId id="817" r:id="rId5"/>
    <p:sldId id="816" r:id="rId6"/>
    <p:sldId id="741" r:id="rId7"/>
    <p:sldId id="798" r:id="rId8"/>
    <p:sldId id="799" r:id="rId9"/>
    <p:sldId id="806" r:id="rId10"/>
    <p:sldId id="805" r:id="rId11"/>
    <p:sldId id="807" r:id="rId12"/>
    <p:sldId id="812" r:id="rId13"/>
    <p:sldId id="813" r:id="rId14"/>
    <p:sldId id="814" r:id="rId15"/>
    <p:sldId id="819" r:id="rId16"/>
    <p:sldId id="811" r:id="rId17"/>
    <p:sldId id="801" r:id="rId18"/>
    <p:sldId id="808" r:id="rId19"/>
    <p:sldId id="810" r:id="rId20"/>
    <p:sldId id="809" r:id="rId21"/>
    <p:sldId id="820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A3E"/>
    <a:srgbClr val="E4EBF6"/>
    <a:srgbClr val="00E266"/>
    <a:srgbClr val="66FF33"/>
    <a:srgbClr val="FFE499"/>
    <a:srgbClr val="EDF2F9"/>
    <a:srgbClr val="FFFFFF"/>
    <a:srgbClr val="656565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2" autoAdjust="0"/>
    <p:restoredTop sz="86375" autoAdjust="0"/>
  </p:normalViewPr>
  <p:slideViewPr>
    <p:cSldViewPr snapToGrid="0">
      <p:cViewPr>
        <p:scale>
          <a:sx n="80" d="100"/>
          <a:sy n="80" d="100"/>
        </p:scale>
        <p:origin x="-1483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0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4"/>
            <a:ext cx="3169920" cy="480060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8778240" cy="731520"/>
          </a:xfrm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53" y="1123950"/>
            <a:ext cx="8837295" cy="5301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The cafeteria is asked to make a snack for parent conferences.  The decide to make ham sandwiches and cut them into quarters to offer as a snack.  Each sandwich will need two slices of bread and three slices of ham.  If 160 snacks are needed, how many slices of bread and ham are needed?</a:t>
            </a:r>
          </a:p>
        </p:txBody>
      </p:sp>
    </p:spTree>
    <p:extLst>
      <p:ext uri="{BB962C8B-B14F-4D97-AF65-F5344CB8AC3E}">
        <p14:creationId xmlns:p14="http://schemas.microsoft.com/office/powerpoint/2010/main" val="38906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Interpreting Chemical Equations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47320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31573" y="5359491"/>
            <a:ext cx="8331147" cy="1231107"/>
            <a:chOff x="131573" y="5511891"/>
            <a:chExt cx="8331147" cy="1231107"/>
          </a:xfrm>
        </p:grpSpPr>
        <p:grpSp>
          <p:nvGrpSpPr>
            <p:cNvPr id="60" name="Group 59"/>
            <p:cNvGrpSpPr/>
            <p:nvPr/>
          </p:nvGrpSpPr>
          <p:grpSpPr>
            <a:xfrm>
              <a:off x="336286" y="5901841"/>
              <a:ext cx="8126434" cy="841157"/>
              <a:chOff x="336286" y="4713121"/>
              <a:chExt cx="8126434" cy="841157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3431345" y="4713121"/>
                <a:ext cx="105670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96.0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77404" y="4723281"/>
                <a:ext cx="13853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319.2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5333940" y="5128619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2160334" y="4836232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36286" y="4713121"/>
                <a:ext cx="122822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223.2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131573" y="5511891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1573" y="3986198"/>
            <a:ext cx="8331147" cy="1231107"/>
            <a:chOff x="131573" y="3945558"/>
            <a:chExt cx="8331147" cy="1231107"/>
          </a:xfrm>
        </p:grpSpPr>
        <p:grpSp>
          <p:nvGrpSpPr>
            <p:cNvPr id="59" name="Group 58"/>
            <p:cNvGrpSpPr/>
            <p:nvPr/>
          </p:nvGrpSpPr>
          <p:grpSpPr>
            <a:xfrm>
              <a:off x="284989" y="4335508"/>
              <a:ext cx="8177731" cy="841157"/>
              <a:chOff x="284989" y="3507468"/>
              <a:chExt cx="8177731" cy="84115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294288" y="3507468"/>
                <a:ext cx="133081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077404" y="3517628"/>
                <a:ext cx="13853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333940" y="3922966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160334" y="3630579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84989" y="3507468"/>
                <a:ext cx="13308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31573" y="3945558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31573" y="2602745"/>
            <a:ext cx="8611672" cy="1241267"/>
            <a:chOff x="131573" y="2369065"/>
            <a:chExt cx="8611672" cy="1241267"/>
          </a:xfrm>
        </p:grpSpPr>
        <p:grpSp>
          <p:nvGrpSpPr>
            <p:cNvPr id="58" name="Group 57"/>
            <p:cNvGrpSpPr/>
            <p:nvPr/>
          </p:nvGrpSpPr>
          <p:grpSpPr>
            <a:xfrm>
              <a:off x="276173" y="2769175"/>
              <a:ext cx="8467072" cy="841157"/>
              <a:chOff x="276173" y="2301815"/>
              <a:chExt cx="8467072" cy="84115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86512" y="230181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796879" y="231197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5333940" y="2717313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160334" y="2424926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76173" y="2301815"/>
                <a:ext cx="134844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atoms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31573" y="2369065"/>
              <a:ext cx="40575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Individual atoms and molecules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597634" y="219075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7040" y="1447063"/>
            <a:ext cx="8712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A3E"/>
                </a:solidFill>
              </a:rPr>
              <a:t>C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3</a:t>
            </a:r>
            <a:r>
              <a:rPr lang="en-US" sz="3600" b="1" dirty="0" smtClean="0">
                <a:solidFill>
                  <a:srgbClr val="008A3E"/>
                </a:solidFill>
              </a:rPr>
              <a:t>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8</a:t>
            </a:r>
            <a:r>
              <a:rPr lang="en-US" sz="3600" b="1" dirty="0" smtClean="0">
                <a:solidFill>
                  <a:srgbClr val="008A3E"/>
                </a:solidFill>
              </a:rPr>
              <a:t>    +     5O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                       4H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O    +     3CO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endParaRPr lang="en-US" sz="3600" b="1" baseline="-25000" dirty="0">
              <a:solidFill>
                <a:srgbClr val="008A3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940629" y="1770228"/>
            <a:ext cx="1262743" cy="0"/>
          </a:xfrm>
          <a:prstGeom prst="straightConnector1">
            <a:avLst/>
          </a:prstGeom>
          <a:ln w="57150">
            <a:solidFill>
              <a:srgbClr val="00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75264" y="2847975"/>
            <a:ext cx="65934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Interpret this chemical equation in terms of:</a:t>
            </a:r>
          </a:p>
          <a:p>
            <a:pPr marL="457200">
              <a:spcBef>
                <a:spcPts val="1200"/>
              </a:spcBef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 individual atoms or molecules</a:t>
            </a:r>
          </a:p>
          <a:p>
            <a:pPr marL="457200">
              <a:spcBef>
                <a:spcPts val="1200"/>
              </a:spcBef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 moles</a:t>
            </a:r>
          </a:p>
          <a:p>
            <a:pPr marL="457200">
              <a:spcBef>
                <a:spcPts val="1200"/>
              </a:spcBef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 mass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Check for Understanding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7040" y="1447063"/>
            <a:ext cx="8712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A3E"/>
                </a:solidFill>
              </a:rPr>
              <a:t>C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3</a:t>
            </a:r>
            <a:r>
              <a:rPr lang="en-US" sz="3600" b="1" dirty="0" smtClean="0">
                <a:solidFill>
                  <a:srgbClr val="008A3E"/>
                </a:solidFill>
              </a:rPr>
              <a:t>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8</a:t>
            </a:r>
            <a:r>
              <a:rPr lang="en-US" sz="3600" b="1" dirty="0" smtClean="0">
                <a:solidFill>
                  <a:srgbClr val="008A3E"/>
                </a:solidFill>
              </a:rPr>
              <a:t>    +     5O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                       4H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O    +     3CO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endParaRPr lang="en-US" sz="3600" b="1" baseline="-25000" dirty="0">
              <a:solidFill>
                <a:srgbClr val="008A3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940629" y="1770228"/>
            <a:ext cx="1262743" cy="0"/>
          </a:xfrm>
          <a:prstGeom prst="straightConnector1">
            <a:avLst/>
          </a:prstGeom>
          <a:ln w="57150">
            <a:solidFill>
              <a:srgbClr val="00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12173" y="2423735"/>
            <a:ext cx="9131827" cy="841157"/>
            <a:chOff x="12173" y="3002855"/>
            <a:chExt cx="9131827" cy="841157"/>
          </a:xfrm>
        </p:grpSpPr>
        <p:sp>
          <p:nvSpPr>
            <p:cNvPr id="72" name="TextBox 71"/>
            <p:cNvSpPr txBox="1"/>
            <p:nvPr/>
          </p:nvSpPr>
          <p:spPr>
            <a:xfrm>
              <a:off x="1937890" y="300285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00398" y="301301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73" y="3002855"/>
              <a:ext cx="17748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molecule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97634" y="301301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1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Check for Understanding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7040" y="1447063"/>
            <a:ext cx="8712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A3E"/>
                </a:solidFill>
              </a:rPr>
              <a:t>C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3</a:t>
            </a:r>
            <a:r>
              <a:rPr lang="en-US" sz="3600" b="1" dirty="0" smtClean="0">
                <a:solidFill>
                  <a:srgbClr val="008A3E"/>
                </a:solidFill>
              </a:rPr>
              <a:t>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8</a:t>
            </a:r>
            <a:r>
              <a:rPr lang="en-US" sz="3600" b="1" dirty="0" smtClean="0">
                <a:solidFill>
                  <a:srgbClr val="008A3E"/>
                </a:solidFill>
              </a:rPr>
              <a:t>    +     5O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                       4H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O    +     3CO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endParaRPr lang="en-US" sz="3600" b="1" baseline="-25000" dirty="0">
              <a:solidFill>
                <a:srgbClr val="008A3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940629" y="1770228"/>
            <a:ext cx="1262743" cy="0"/>
          </a:xfrm>
          <a:prstGeom prst="straightConnector1">
            <a:avLst/>
          </a:prstGeom>
          <a:ln w="57150">
            <a:solidFill>
              <a:srgbClr val="00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276995" y="3642935"/>
            <a:ext cx="8553142" cy="841157"/>
            <a:chOff x="283081" y="3002855"/>
            <a:chExt cx="8553142" cy="841157"/>
          </a:xfrm>
        </p:grpSpPr>
        <p:sp>
          <p:nvSpPr>
            <p:cNvPr id="61" name="TextBox 60"/>
            <p:cNvSpPr txBox="1"/>
            <p:nvPr/>
          </p:nvSpPr>
          <p:spPr>
            <a:xfrm>
              <a:off x="2245666" y="300285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08174" y="301301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83081" y="3002855"/>
              <a:ext cx="12330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mole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05410" y="301301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2173" y="2423735"/>
            <a:ext cx="9131827" cy="841157"/>
            <a:chOff x="12173" y="3002855"/>
            <a:chExt cx="9131827" cy="841157"/>
          </a:xfrm>
        </p:grpSpPr>
        <p:sp>
          <p:nvSpPr>
            <p:cNvPr id="72" name="TextBox 71"/>
            <p:cNvSpPr txBox="1"/>
            <p:nvPr/>
          </p:nvSpPr>
          <p:spPr>
            <a:xfrm>
              <a:off x="1937890" y="300285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00398" y="301301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73" y="3002855"/>
              <a:ext cx="17748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molecule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97634" y="301301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89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Check for Understanding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7040" y="1447063"/>
            <a:ext cx="8712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A3E"/>
                </a:solidFill>
              </a:rPr>
              <a:t>C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3</a:t>
            </a:r>
            <a:r>
              <a:rPr lang="en-US" sz="3600" b="1" dirty="0" smtClean="0">
                <a:solidFill>
                  <a:srgbClr val="008A3E"/>
                </a:solidFill>
              </a:rPr>
              <a:t>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8</a:t>
            </a:r>
            <a:r>
              <a:rPr lang="en-US" sz="3600" b="1" dirty="0" smtClean="0">
                <a:solidFill>
                  <a:srgbClr val="008A3E"/>
                </a:solidFill>
              </a:rPr>
              <a:t>    +     5O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                       4H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O    +     3CO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endParaRPr lang="en-US" sz="3600" b="1" baseline="-25000" dirty="0">
              <a:solidFill>
                <a:srgbClr val="008A3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940629" y="1770228"/>
            <a:ext cx="1262743" cy="0"/>
          </a:xfrm>
          <a:prstGeom prst="straightConnector1">
            <a:avLst/>
          </a:prstGeom>
          <a:ln w="57150">
            <a:solidFill>
              <a:srgbClr val="00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76995" y="4862135"/>
            <a:ext cx="8501846" cy="841157"/>
            <a:chOff x="283081" y="3002855"/>
            <a:chExt cx="8501846" cy="841157"/>
          </a:xfrm>
        </p:grpSpPr>
        <p:sp>
          <p:nvSpPr>
            <p:cNvPr id="53" name="TextBox 52"/>
            <p:cNvSpPr txBox="1"/>
            <p:nvPr/>
          </p:nvSpPr>
          <p:spPr>
            <a:xfrm>
              <a:off x="2296963" y="3002855"/>
              <a:ext cx="12282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160.0 g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5957" y="3013015"/>
              <a:ext cx="11352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72.08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3081" y="3002855"/>
              <a:ext cx="12330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44.09 g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56706" y="3013015"/>
              <a:ext cx="12282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132.0 g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76995" y="3642935"/>
            <a:ext cx="8553142" cy="841157"/>
            <a:chOff x="283081" y="3002855"/>
            <a:chExt cx="8553142" cy="841157"/>
          </a:xfrm>
        </p:grpSpPr>
        <p:sp>
          <p:nvSpPr>
            <p:cNvPr id="61" name="TextBox 60"/>
            <p:cNvSpPr txBox="1"/>
            <p:nvPr/>
          </p:nvSpPr>
          <p:spPr>
            <a:xfrm>
              <a:off x="2245666" y="300285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08174" y="301301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83081" y="3002855"/>
              <a:ext cx="12330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mole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05410" y="301301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2173" y="2423735"/>
            <a:ext cx="9131827" cy="841157"/>
            <a:chOff x="12173" y="3002855"/>
            <a:chExt cx="9131827" cy="841157"/>
          </a:xfrm>
        </p:grpSpPr>
        <p:sp>
          <p:nvSpPr>
            <p:cNvPr id="72" name="TextBox 71"/>
            <p:cNvSpPr txBox="1"/>
            <p:nvPr/>
          </p:nvSpPr>
          <p:spPr>
            <a:xfrm>
              <a:off x="1937890" y="300285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00398" y="301301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73" y="3002855"/>
              <a:ext cx="17748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molecule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97634" y="301301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52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Check for Understanding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7040" y="1447063"/>
            <a:ext cx="8712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8A3E"/>
                </a:solidFill>
              </a:rPr>
              <a:t>C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3</a:t>
            </a:r>
            <a:r>
              <a:rPr lang="en-US" sz="3600" b="1" dirty="0" smtClean="0">
                <a:solidFill>
                  <a:srgbClr val="008A3E"/>
                </a:solidFill>
              </a:rPr>
              <a:t>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8</a:t>
            </a:r>
            <a:r>
              <a:rPr lang="en-US" sz="3600" b="1" dirty="0" smtClean="0">
                <a:solidFill>
                  <a:srgbClr val="008A3E"/>
                </a:solidFill>
              </a:rPr>
              <a:t>    +     5O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                       4H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r>
              <a:rPr lang="en-US" sz="3600" b="1" dirty="0" smtClean="0">
                <a:solidFill>
                  <a:srgbClr val="008A3E"/>
                </a:solidFill>
              </a:rPr>
              <a:t>O    +     3CO</a:t>
            </a:r>
            <a:r>
              <a:rPr lang="en-US" sz="3600" b="1" baseline="-25000" dirty="0" smtClean="0">
                <a:solidFill>
                  <a:srgbClr val="008A3E"/>
                </a:solidFill>
              </a:rPr>
              <a:t>2</a:t>
            </a:r>
            <a:endParaRPr lang="en-US" sz="3600" b="1" baseline="-25000" dirty="0">
              <a:solidFill>
                <a:srgbClr val="008A3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940629" y="1770228"/>
            <a:ext cx="1262743" cy="0"/>
          </a:xfrm>
          <a:prstGeom prst="straightConnector1">
            <a:avLst/>
          </a:prstGeom>
          <a:ln w="57150">
            <a:solidFill>
              <a:srgbClr val="0066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276995" y="4862135"/>
            <a:ext cx="8501846" cy="841157"/>
            <a:chOff x="283081" y="3002855"/>
            <a:chExt cx="8501846" cy="841157"/>
          </a:xfrm>
        </p:grpSpPr>
        <p:sp>
          <p:nvSpPr>
            <p:cNvPr id="53" name="TextBox 52"/>
            <p:cNvSpPr txBox="1"/>
            <p:nvPr/>
          </p:nvSpPr>
          <p:spPr>
            <a:xfrm>
              <a:off x="2296963" y="3002855"/>
              <a:ext cx="12282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160.0 g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5957" y="3013015"/>
              <a:ext cx="11352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72.08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3081" y="3002855"/>
              <a:ext cx="12330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44.09 g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556706" y="3013015"/>
              <a:ext cx="12282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132.0 g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76995" y="3642935"/>
            <a:ext cx="8553142" cy="841157"/>
            <a:chOff x="283081" y="3002855"/>
            <a:chExt cx="8553142" cy="841157"/>
          </a:xfrm>
        </p:grpSpPr>
        <p:sp>
          <p:nvSpPr>
            <p:cNvPr id="61" name="TextBox 60"/>
            <p:cNvSpPr txBox="1"/>
            <p:nvPr/>
          </p:nvSpPr>
          <p:spPr>
            <a:xfrm>
              <a:off x="2245666" y="300285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08174" y="301301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83081" y="3002855"/>
              <a:ext cx="123303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mole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05410" y="3013015"/>
              <a:ext cx="13308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moles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2173" y="2423735"/>
            <a:ext cx="9131827" cy="841157"/>
            <a:chOff x="12173" y="3002855"/>
            <a:chExt cx="9131827" cy="841157"/>
          </a:xfrm>
        </p:grpSpPr>
        <p:sp>
          <p:nvSpPr>
            <p:cNvPr id="72" name="TextBox 71"/>
            <p:cNvSpPr txBox="1"/>
            <p:nvPr/>
          </p:nvSpPr>
          <p:spPr>
            <a:xfrm>
              <a:off x="1937890" y="300285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00398" y="301301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2173" y="3002855"/>
              <a:ext cx="17748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 molecule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197634" y="3013015"/>
              <a:ext cx="194636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molecules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CO</a:t>
              </a:r>
              <a:r>
                <a:rPr lang="en-US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6675" y="5723612"/>
            <a:ext cx="8526698" cy="1103908"/>
            <a:chOff x="256675" y="5723612"/>
            <a:chExt cx="8526698" cy="1103908"/>
          </a:xfrm>
        </p:grpSpPr>
        <p:grpSp>
          <p:nvGrpSpPr>
            <p:cNvPr id="6" name="Group 5"/>
            <p:cNvGrpSpPr/>
            <p:nvPr/>
          </p:nvGrpSpPr>
          <p:grpSpPr>
            <a:xfrm>
              <a:off x="5489975" y="5723612"/>
              <a:ext cx="3293398" cy="1103908"/>
              <a:chOff x="256675" y="5723612"/>
              <a:chExt cx="3293398" cy="1103908"/>
            </a:xfrm>
          </p:grpSpPr>
          <p:sp>
            <p:nvSpPr>
              <p:cNvPr id="4" name="Right Brace 3"/>
              <p:cNvSpPr/>
              <p:nvPr/>
            </p:nvSpPr>
            <p:spPr>
              <a:xfrm rot="5400000">
                <a:off x="1605523" y="4374764"/>
                <a:ext cx="595702" cy="3293398"/>
              </a:xfrm>
              <a:prstGeom prst="rightBrace">
                <a:avLst>
                  <a:gd name="adj1" fmla="val 37327"/>
                  <a:gd name="adj2" fmla="val 50000"/>
                </a:avLst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01201" y="6365855"/>
                <a:ext cx="30043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204.1 g of products</a:t>
                </a:r>
                <a:endPara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56675" y="5723612"/>
              <a:ext cx="3293398" cy="1103908"/>
              <a:chOff x="256675" y="5723612"/>
              <a:chExt cx="3293398" cy="1103908"/>
            </a:xfrm>
          </p:grpSpPr>
          <p:sp>
            <p:nvSpPr>
              <p:cNvPr id="77" name="Right Brace 76"/>
              <p:cNvSpPr/>
              <p:nvPr/>
            </p:nvSpPr>
            <p:spPr>
              <a:xfrm rot="5400000">
                <a:off x="1605523" y="4374764"/>
                <a:ext cx="595702" cy="3293398"/>
              </a:xfrm>
              <a:prstGeom prst="rightBrace">
                <a:avLst>
                  <a:gd name="adj1" fmla="val 37327"/>
                  <a:gd name="adj2" fmla="val 50000"/>
                </a:avLst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73949" y="6365855"/>
                <a:ext cx="30588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204.1 g of reactants</a:t>
                </a:r>
                <a:endParaRPr lang="en-US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09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Molar Ratios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12776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71002" y="2133600"/>
                <a:ext cx="2601994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002" y="2133600"/>
                <a:ext cx="2601994" cy="987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996888" y="3379400"/>
                <a:ext cx="3150221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888" y="3379400"/>
                <a:ext cx="3150221" cy="9870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96889" y="4625200"/>
                <a:ext cx="3150221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889" y="4625200"/>
                <a:ext cx="3150221" cy="9870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9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Check for Understanding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133475"/>
            <a:ext cx="8778240" cy="52920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the molar ratios for all molecules in each chemical equation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30044" y="4800630"/>
            <a:ext cx="8369998" cy="533380"/>
            <a:chOff x="496138" y="3417283"/>
            <a:chExt cx="8369998" cy="533380"/>
          </a:xfrm>
        </p:grpSpPr>
        <p:sp>
          <p:nvSpPr>
            <p:cNvPr id="5" name="TextBox 4"/>
            <p:cNvSpPr txBox="1"/>
            <p:nvPr/>
          </p:nvSpPr>
          <p:spPr>
            <a:xfrm>
              <a:off x="7429525" y="3427443"/>
              <a:ext cx="14366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H</a:t>
              </a:r>
              <a:r>
                <a:rPr lang="en-US" sz="28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78365" y="3427443"/>
              <a:ext cx="16898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</a:t>
              </a:r>
              <a:r>
                <a:rPr lang="en-US" sz="28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28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180657" y="3739047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024072" y="341843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6138" y="3417283"/>
              <a:ext cx="14446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Fe (s)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02040" y="3418433"/>
              <a:ext cx="15953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H</a:t>
              </a:r>
              <a:r>
                <a:rPr lang="en-US" sz="28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 (l)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951558" y="3417283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0044" y="3736038"/>
            <a:ext cx="6955269" cy="523220"/>
            <a:chOff x="897167" y="1128622"/>
            <a:chExt cx="6955269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6696350" y="1128622"/>
              <a:ext cx="11560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28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52998" y="1128622"/>
              <a:ext cx="14029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Hg (l)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22537" y="1421009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987235" y="1128622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7167" y="1128622"/>
              <a:ext cx="17828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lang="en-US" sz="28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HgO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0044" y="2661285"/>
            <a:ext cx="6995702" cy="533380"/>
            <a:chOff x="941482" y="1127760"/>
            <a:chExt cx="6995702" cy="533380"/>
          </a:xfrm>
        </p:grpSpPr>
        <p:sp>
          <p:nvSpPr>
            <p:cNvPr id="19" name="TextBox 18"/>
            <p:cNvSpPr txBox="1"/>
            <p:nvPr/>
          </p:nvSpPr>
          <p:spPr>
            <a:xfrm>
              <a:off x="3174620" y="1128910"/>
              <a:ext cx="14558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28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21788" y="1137920"/>
              <a:ext cx="19153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Al</a:t>
              </a:r>
              <a:r>
                <a:rPr lang="en-US" sz="28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28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852577" y="144952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542624" y="1127760"/>
              <a:ext cx="3946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1482" y="1127760"/>
              <a:ext cx="13703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Al (s)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41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Molar Ratios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72119" y="1127760"/>
            <a:ext cx="7199763" cy="594935"/>
            <a:chOff x="859089" y="1127760"/>
            <a:chExt cx="7199763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085654" y="112891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00120" y="1137920"/>
              <a:ext cx="21587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Al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852577" y="144952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527396" y="112776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59089" y="1127760"/>
              <a:ext cx="15351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Al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81422" y="2133600"/>
                <a:ext cx="2581155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𝑨𝒍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422" y="2133600"/>
                <a:ext cx="2581155" cy="987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24941" y="3379400"/>
                <a:ext cx="3094117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𝑨𝒍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941" y="3379400"/>
                <a:ext cx="3094117" cy="9870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24942" y="4625200"/>
                <a:ext cx="3094117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𝑨𝒍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𝑨𝒍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942" y="4625200"/>
                <a:ext cx="3094117" cy="9870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Molar Ratios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04598" y="1128622"/>
            <a:ext cx="7134805" cy="584775"/>
            <a:chOff x="785758" y="1128622"/>
            <a:chExt cx="7134805" cy="584775"/>
          </a:xfrm>
        </p:grpSpPr>
        <p:sp>
          <p:nvSpPr>
            <p:cNvPr id="35" name="TextBox 34"/>
            <p:cNvSpPr txBox="1"/>
            <p:nvPr/>
          </p:nvSpPr>
          <p:spPr>
            <a:xfrm>
              <a:off x="6628223" y="1128622"/>
              <a:ext cx="12923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68039" y="1128622"/>
              <a:ext cx="157286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Hg (l)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3022537" y="1421009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972007" y="1128622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85758" y="1128622"/>
              <a:ext cx="20056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HgO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9061" y="2133600"/>
                <a:ext cx="2965877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𝑯𝒈𝑶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𝑯𝒈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061" y="2133600"/>
                <a:ext cx="2965877" cy="987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89060" y="3379400"/>
                <a:ext cx="2965877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𝑯𝒈𝑶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060" y="3379400"/>
                <a:ext cx="2965877" cy="9870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20507" y="4625200"/>
                <a:ext cx="2702984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𝑯𝒈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507" y="4625200"/>
                <a:ext cx="2702984" cy="9870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99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8778240" cy="731520"/>
          </a:xfrm>
        </p:spPr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123950"/>
            <a:ext cx="8778240" cy="53015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2 bread + 3 ham ----&gt; 4 snacks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53843"/>
              </p:ext>
            </p:extLst>
          </p:nvPr>
        </p:nvGraphicFramePr>
        <p:xfrm>
          <a:off x="1991360" y="2035175"/>
          <a:ext cx="51612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09728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bread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ham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snacks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snacks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21964"/>
              </p:ext>
            </p:extLst>
          </p:nvPr>
        </p:nvGraphicFramePr>
        <p:xfrm>
          <a:off x="1435143" y="5083175"/>
          <a:ext cx="627371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1920240"/>
                <a:gridCol w="787314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snacks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ham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slices of ham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snacks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6028"/>
              </p:ext>
            </p:extLst>
          </p:nvPr>
        </p:nvGraphicFramePr>
        <p:xfrm>
          <a:off x="1529109" y="3559175"/>
          <a:ext cx="608578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40"/>
                <a:gridCol w="1920240"/>
                <a:gridCol w="787314"/>
                <a:gridCol w="14579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snacks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bread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slices of bread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snacks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26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Molar Ratios</a:t>
            </a:r>
            <a:endParaRPr lang="en-US" sz="4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713929" y="2133600"/>
                <a:ext cx="3150221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𝒐𝒇𝑯</m:t>
                          </m:r>
                          <m:r>
                            <a:rPr lang="en-US" sz="2800" b="1" i="1" baseline="-2500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  <m:r>
                            <a:rPr lang="en-US" sz="2800" b="1" i="1" baseline="-2500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929" y="2133600"/>
                <a:ext cx="3150221" cy="987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895868" y="3379400"/>
                <a:ext cx="2786340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𝒐𝒇𝑯</m:t>
                          </m:r>
                          <m:r>
                            <a:rPr lang="en-US" sz="2800" b="1" i="1" baseline="-2500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𝑯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868" y="3379400"/>
                <a:ext cx="2786340" cy="9870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13929" y="4625200"/>
                <a:ext cx="3150221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  <m:r>
                            <a:rPr lang="en-US" sz="2800" b="1" i="1" baseline="-2500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𝑯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929" y="4625200"/>
                <a:ext cx="3150221" cy="9870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0" y="1127760"/>
            <a:ext cx="9144000" cy="594935"/>
            <a:chOff x="0" y="1127760"/>
            <a:chExt cx="9144000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7532661" y="1137920"/>
              <a:ext cx="1611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H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55561" y="1137920"/>
              <a:ext cx="18998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065108" y="144952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693805" y="112891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0" y="1127760"/>
              <a:ext cx="16177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94974" y="1128910"/>
              <a:ext cx="17940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H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 (l)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31493" y="112776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208" y="2133600"/>
                <a:ext cx="2937022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𝑯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208" y="2133600"/>
                <a:ext cx="2937022" cy="9870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3608" y="3379400"/>
                <a:ext cx="3150221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𝑶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08" y="3379400"/>
                <a:ext cx="3150221" cy="9870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21654" y="4625200"/>
                <a:ext cx="2674130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𝑭𝒆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𝒎𝒐𝒍𝒆𝒔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𝒐𝒇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𝑯</m:t>
                          </m:r>
                          <m:r>
                            <a:rPr lang="en-US" sz="2800" b="1" i="1" baseline="-2500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654" y="4625200"/>
                <a:ext cx="2674130" cy="9870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SWBAT explain the concept of stoichiometry, and, using chemical equations, properly interpret stoichiometric relationships and determine mole ratios.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305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the start of . . .</a:t>
            </a:r>
          </a:p>
          <a:p>
            <a:pPr lvl="1"/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quarter</a:t>
            </a:r>
          </a:p>
          <a:p>
            <a:pPr lvl="1"/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</a:p>
          <a:p>
            <a:r>
              <a:rPr lang="en-US" dirty="0" smtClean="0"/>
              <a:t>Participation grade</a:t>
            </a:r>
          </a:p>
          <a:p>
            <a:pPr lvl="1"/>
            <a:r>
              <a:rPr lang="en-US" dirty="0" smtClean="0"/>
              <a:t>100 points per quarter (equivalent to 1 test)</a:t>
            </a:r>
          </a:p>
          <a:p>
            <a:pPr lvl="1"/>
            <a:r>
              <a:rPr lang="en-US" dirty="0" smtClean="0"/>
              <a:t>Everyone gets the full 100 points at the beginning </a:t>
            </a:r>
          </a:p>
          <a:p>
            <a:pPr lvl="1"/>
            <a:r>
              <a:rPr lang="en-US" dirty="0" smtClean="0"/>
              <a:t>Points deducted if</a:t>
            </a:r>
          </a:p>
          <a:p>
            <a:pPr marL="1601788" lvl="1"/>
            <a:r>
              <a:rPr lang="en-US" i="1" dirty="0" smtClean="0"/>
              <a:t>Not taking notes</a:t>
            </a:r>
          </a:p>
          <a:p>
            <a:pPr marL="1601788" lvl="1"/>
            <a:r>
              <a:rPr lang="en-US" i="1" dirty="0" smtClean="0"/>
              <a:t>Not doing in-class problems</a:t>
            </a:r>
          </a:p>
          <a:p>
            <a:pPr marL="1601788" lvl="1"/>
            <a:r>
              <a:rPr lang="en-US" i="1" dirty="0" smtClean="0"/>
              <a:t>Not going to board</a:t>
            </a:r>
          </a:p>
          <a:p>
            <a:pPr marL="1601788" lvl="1"/>
            <a:r>
              <a:rPr lang="en-US" i="1" dirty="0" smtClean="0"/>
              <a:t>Any off-task behaviors</a:t>
            </a:r>
          </a:p>
          <a:p>
            <a:pPr lvl="1"/>
            <a:r>
              <a:rPr lang="en-US" dirty="0" smtClean="0"/>
              <a:t>Easy 100 points each quarter so long as you participate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" y="5242560"/>
            <a:ext cx="4404360" cy="56388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Course Sequence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" y="1600200"/>
            <a:ext cx="4480560" cy="4525963"/>
          </a:xfrm>
        </p:spPr>
        <p:txBody>
          <a:bodyPr/>
          <a:lstStyle/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Introduction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Matter and Change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Measurement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Nomenclature 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The Mole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Chemical Reactions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25240" cy="4525963"/>
          </a:xfrm>
        </p:spPr>
        <p:txBody>
          <a:bodyPr/>
          <a:lstStyle/>
          <a:p>
            <a:pPr marL="685800" indent="-685800">
              <a:spcBef>
                <a:spcPts val="2400"/>
              </a:spcBef>
              <a:buFont typeface="+mj-lt"/>
              <a:buAutoNum type="arabicParenR" startAt="7"/>
            </a:pPr>
            <a:r>
              <a:rPr lang="en-US" b="1" dirty="0" smtClean="0"/>
              <a:t>Atomic Theory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 startAt="7"/>
            </a:pPr>
            <a:r>
              <a:rPr lang="en-US" b="1" dirty="0" smtClean="0"/>
              <a:t>Electrons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 startAt="7"/>
            </a:pPr>
            <a:r>
              <a:rPr lang="en-US" b="1" dirty="0" smtClean="0"/>
              <a:t>Periodic Table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 startAt="7"/>
            </a:pPr>
            <a:r>
              <a:rPr lang="en-US" b="1" dirty="0" smtClean="0"/>
              <a:t>Bonding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 startAt="7"/>
            </a:pPr>
            <a:r>
              <a:rPr lang="en-US" b="1" dirty="0" smtClean="0"/>
              <a:t>Gas Laws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 startAt="7"/>
            </a:pPr>
            <a:r>
              <a:rPr lang="en-US" b="1" dirty="0" smtClean="0"/>
              <a:t>Gas Law Stoichiometry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36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678" y="1297460"/>
            <a:ext cx="6684645" cy="5128054"/>
          </a:xfrm>
        </p:spPr>
        <p:txBody>
          <a:bodyPr/>
          <a:lstStyle/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Introduction to Stoichiometry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Stoichiometric Calculations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Limiting Reactants</a:t>
            </a:r>
          </a:p>
          <a:p>
            <a:pPr marL="685800" indent="-68580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Percent Yield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180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97634" y="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cs typeface="Arial" panose="020B0604020202020204" pitchFamily="34" charset="0"/>
              </a:rPr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SWBAT explain the concept of stoichiometry, and, using chemical equations, properly interpret stoichiometric relationships and determine mole ratios.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932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Stoichiometry</a:t>
            </a:r>
            <a:r>
              <a:rPr lang="en-US" b="0" i="1" dirty="0" smtClean="0"/>
              <a:t>?</a:t>
            </a:r>
            <a:endParaRPr lang="en-US" b="0" i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801296" y="1351280"/>
            <a:ext cx="7506946" cy="584775"/>
            <a:chOff x="801296" y="1351280"/>
            <a:chExt cx="7506946" cy="584775"/>
          </a:xfrm>
        </p:grpSpPr>
        <p:sp>
          <p:nvSpPr>
            <p:cNvPr id="6" name="TextBox 5"/>
            <p:cNvSpPr txBox="1"/>
            <p:nvPr/>
          </p:nvSpPr>
          <p:spPr>
            <a:xfrm>
              <a:off x="801296" y="1351280"/>
              <a:ext cx="200567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reactants</a:t>
              </a:r>
              <a:endParaRPr lang="en-US" sz="32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779521" y="1643667"/>
              <a:ext cx="158496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6371493" y="1351280"/>
              <a:ext cx="19367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products</a:t>
              </a:r>
              <a:endParaRPr lang="en-US" sz="32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53206" y="3459004"/>
            <a:ext cx="7610339" cy="1015663"/>
            <a:chOff x="753206" y="3158639"/>
            <a:chExt cx="7610339" cy="1015663"/>
          </a:xfrm>
        </p:grpSpPr>
        <p:sp>
          <p:nvSpPr>
            <p:cNvPr id="8" name="TextBox 7"/>
            <p:cNvSpPr txBox="1"/>
            <p:nvPr/>
          </p:nvSpPr>
          <p:spPr>
            <a:xfrm>
              <a:off x="753206" y="3235584"/>
              <a:ext cx="21018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mass of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reactants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5248" y="3158639"/>
              <a:ext cx="63350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6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16190" y="3235584"/>
              <a:ext cx="204735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mass of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products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3863" y="2189698"/>
            <a:ext cx="8216275" cy="1015663"/>
            <a:chOff x="463863" y="2112159"/>
            <a:chExt cx="8216275" cy="1015663"/>
          </a:xfrm>
        </p:grpSpPr>
        <p:sp>
          <p:nvSpPr>
            <p:cNvPr id="11" name="TextBox 10"/>
            <p:cNvSpPr txBox="1"/>
            <p:nvPr/>
          </p:nvSpPr>
          <p:spPr>
            <a:xfrm>
              <a:off x="463863" y="2189104"/>
              <a:ext cx="26805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number of atoms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 the reactants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55248" y="2112159"/>
              <a:ext cx="63350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6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99596" y="2189104"/>
              <a:ext cx="26805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number of atoms</a:t>
              </a:r>
            </a:p>
            <a:p>
              <a:pPr algn="ctr"/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 the products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62231" y="4728309"/>
            <a:ext cx="7617907" cy="1962626"/>
            <a:chOff x="1062231" y="4728309"/>
            <a:chExt cx="7617907" cy="1962626"/>
          </a:xfrm>
        </p:grpSpPr>
        <p:sp>
          <p:nvSpPr>
            <p:cNvPr id="21" name="TextBox 20"/>
            <p:cNvSpPr txBox="1"/>
            <p:nvPr/>
          </p:nvSpPr>
          <p:spPr>
            <a:xfrm>
              <a:off x="7133772" y="5983049"/>
              <a:ext cx="1546366" cy="70788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Write this in your notes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2231" y="4728309"/>
              <a:ext cx="701953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Stoichiometry</a:t>
              </a:r>
              <a:r>
                <a: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- the study of the quantitative relationship between the amounts of reactants used and the amounts of products formed by a chemical reaction</a:t>
              </a:r>
            </a:p>
            <a:p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574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Interpreting Chemical Equations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1521" y="1473200"/>
            <a:ext cx="8749199" cy="594935"/>
            <a:chOff x="141521" y="1188720"/>
            <a:chExt cx="8749199" cy="594935"/>
          </a:xfrm>
        </p:grpSpPr>
        <p:sp>
          <p:nvSpPr>
            <p:cNvPr id="35" name="TextBox 34"/>
            <p:cNvSpPr txBox="1"/>
            <p:nvPr/>
          </p:nvSpPr>
          <p:spPr>
            <a:xfrm>
              <a:off x="3142803" y="1189870"/>
              <a:ext cx="163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 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(g)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49401" y="1198880"/>
              <a:ext cx="22413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 Fe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32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5333940" y="1510484"/>
              <a:ext cx="914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60334" y="118872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1521" y="1188720"/>
              <a:ext cx="161775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Fe (s)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1573" y="3986198"/>
            <a:ext cx="8331147" cy="1231107"/>
            <a:chOff x="131573" y="3945558"/>
            <a:chExt cx="8331147" cy="1231107"/>
          </a:xfrm>
        </p:grpSpPr>
        <p:grpSp>
          <p:nvGrpSpPr>
            <p:cNvPr id="59" name="Group 58"/>
            <p:cNvGrpSpPr/>
            <p:nvPr/>
          </p:nvGrpSpPr>
          <p:grpSpPr>
            <a:xfrm>
              <a:off x="284989" y="4335508"/>
              <a:ext cx="8177731" cy="841157"/>
              <a:chOff x="284989" y="3507468"/>
              <a:chExt cx="8177731" cy="84115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294288" y="3507468"/>
                <a:ext cx="133081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077404" y="3517628"/>
                <a:ext cx="13853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333940" y="3922966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2160334" y="3630579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84989" y="3507468"/>
                <a:ext cx="133081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moles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31573" y="3945558"/>
              <a:ext cx="91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31573" y="2602745"/>
            <a:ext cx="8611672" cy="1241267"/>
            <a:chOff x="131573" y="2369065"/>
            <a:chExt cx="8611672" cy="1241267"/>
          </a:xfrm>
        </p:grpSpPr>
        <p:grpSp>
          <p:nvGrpSpPr>
            <p:cNvPr id="58" name="Group 57"/>
            <p:cNvGrpSpPr/>
            <p:nvPr/>
          </p:nvGrpSpPr>
          <p:grpSpPr>
            <a:xfrm>
              <a:off x="276173" y="2769175"/>
              <a:ext cx="8467072" cy="841157"/>
              <a:chOff x="276173" y="2301815"/>
              <a:chExt cx="8467072" cy="84115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86512" y="230181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796879" y="2311975"/>
                <a:ext cx="194636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molecules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5333940" y="2717313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2160334" y="2424926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76173" y="2301815"/>
                <a:ext cx="134844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 atoms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131573" y="2369065"/>
              <a:ext cx="40575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Individual atoms and molecules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1573" y="5359491"/>
            <a:ext cx="8331147" cy="1231107"/>
            <a:chOff x="131573" y="5511891"/>
            <a:chExt cx="8331147" cy="1231107"/>
          </a:xfrm>
        </p:grpSpPr>
        <p:grpSp>
          <p:nvGrpSpPr>
            <p:cNvPr id="34" name="Group 33"/>
            <p:cNvGrpSpPr/>
            <p:nvPr/>
          </p:nvGrpSpPr>
          <p:grpSpPr>
            <a:xfrm>
              <a:off x="440481" y="5901841"/>
              <a:ext cx="8022239" cy="841157"/>
              <a:chOff x="440481" y="4713121"/>
              <a:chExt cx="8022239" cy="841157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3449780" y="4713121"/>
                <a:ext cx="101983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???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sz="2400" b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77404" y="4723281"/>
                <a:ext cx="13853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???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4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5333940" y="5128619"/>
                <a:ext cx="9144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2160334" y="4836232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40481" y="4713121"/>
                <a:ext cx="101983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???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g</a:t>
                </a:r>
              </a:p>
              <a:p>
                <a:pPr algn="ctr"/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of Fe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131573" y="5511891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u="sng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Mass</a:t>
              </a:r>
              <a:endParaRPr lang="en-US" sz="20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597634" y="2190750"/>
            <a:ext cx="1546366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Write this in your notes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6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Converting Moles to Mass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67888" y="4599667"/>
            <a:ext cx="7696985" cy="793743"/>
            <a:chOff x="867888" y="4599667"/>
            <a:chExt cx="7696985" cy="793743"/>
          </a:xfrm>
        </p:grpSpPr>
        <p:sp>
          <p:nvSpPr>
            <p:cNvPr id="42" name="TextBox 41"/>
            <p:cNvSpPr txBox="1"/>
            <p:nvPr/>
          </p:nvSpPr>
          <p:spPr>
            <a:xfrm>
              <a:off x="5988142" y="4734928"/>
              <a:ext cx="257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319.2 g of Fe</a:t>
              </a:r>
              <a:r>
                <a:rPr lang="en-US" sz="2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O</a:t>
              </a:r>
              <a:r>
                <a:rPr lang="en-US" sz="2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3</a:t>
              </a:r>
              <a:endPara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67888" y="4734928"/>
              <a:ext cx="26440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2 moles of Fe</a:t>
              </a:r>
              <a:r>
                <a:rPr lang="en-US" sz="2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2</a:t>
              </a:r>
              <a:r>
                <a:rPr lang="en-US" sz="28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O</a:t>
              </a:r>
              <a:r>
                <a:rPr lang="en-US" sz="2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3</a:t>
              </a:r>
              <a:endPara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3576320" y="4599667"/>
                  <a:ext cx="2318262" cy="7937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×   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𝟏𝟓𝟗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𝐠</m:t>
                            </m:r>
                          </m:num>
                          <m:den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𝐦𝐨𝐥𝐞</m:t>
                            </m:r>
                          </m:den>
                        </m:f>
                        <m:r>
                          <a:rPr lang="en-US" sz="2400" b="1" i="0" smtClean="0">
                            <a:latin typeface="Cambria Math"/>
                            <a:ea typeface="Cambria Math" panose="02040503050406030204" pitchFamily="18" charset="0"/>
                          </a:rPr>
                          <m:t>  =</m:t>
                        </m:r>
                      </m:oMath>
                    </m:oMathPara>
                  </a14:m>
                  <a:endPara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6320" y="4599667"/>
                  <a:ext cx="2318262" cy="79374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up 5"/>
          <p:cNvGrpSpPr/>
          <p:nvPr/>
        </p:nvGrpSpPr>
        <p:grpSpPr>
          <a:xfrm>
            <a:off x="1314901" y="3127571"/>
            <a:ext cx="6705174" cy="786241"/>
            <a:chOff x="1314901" y="2902948"/>
            <a:chExt cx="6705174" cy="786241"/>
          </a:xfrm>
        </p:grpSpPr>
        <p:sp>
          <p:nvSpPr>
            <p:cNvPr id="41" name="TextBox 40"/>
            <p:cNvSpPr txBox="1"/>
            <p:nvPr/>
          </p:nvSpPr>
          <p:spPr>
            <a:xfrm>
              <a:off x="6115387" y="3034458"/>
              <a:ext cx="19046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96.0 g of O</a:t>
              </a:r>
              <a:r>
                <a:rPr lang="en-US" sz="2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2</a:t>
              </a:r>
              <a:endParaRPr lang="en-US" sz="28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14901" y="3034458"/>
              <a:ext cx="21675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3 moles of O</a:t>
              </a:r>
              <a:r>
                <a:rPr lang="en-US" sz="2800" b="1" baseline="-25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2</a:t>
              </a:r>
              <a:endParaRPr lang="en-US" sz="28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641242" y="2902948"/>
                  <a:ext cx="2188420" cy="7862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×   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𝟑𝟐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𝐠</m:t>
                            </m:r>
                          </m:num>
                          <m:den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𝐦𝐨𝐥𝐞</m:t>
                            </m:r>
                          </m:den>
                        </m:f>
                        <m:r>
                          <a:rPr lang="en-US" sz="2400" b="1" i="0" smtClean="0">
                            <a:latin typeface="Cambria Math"/>
                            <a:ea typeface="Cambria Math" panose="02040503050406030204" pitchFamily="18" charset="0"/>
                          </a:rPr>
                          <m:t>  =</m:t>
                        </m:r>
                      </m:oMath>
                    </m:oMathPara>
                  </a14:m>
                  <a:endPara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1242" y="2902948"/>
                  <a:ext cx="2188420" cy="7862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1327148" y="1647973"/>
            <a:ext cx="6778464" cy="793743"/>
            <a:chOff x="1327148" y="1647973"/>
            <a:chExt cx="6778464" cy="793743"/>
          </a:xfrm>
        </p:grpSpPr>
        <p:sp>
          <p:nvSpPr>
            <p:cNvPr id="45" name="TextBox 44"/>
            <p:cNvSpPr txBox="1"/>
            <p:nvPr/>
          </p:nvSpPr>
          <p:spPr>
            <a:xfrm>
              <a:off x="6019400" y="1783234"/>
              <a:ext cx="20862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223.2 g of Fe</a:t>
              </a:r>
              <a:endPara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27148" y="1783234"/>
              <a:ext cx="21535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4 moles of Fe</a:t>
              </a:r>
              <a:endParaRPr lang="en-US" sz="28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641242" y="1647973"/>
                  <a:ext cx="2255746" cy="7937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latin typeface="Cambria Math"/>
                            <a:ea typeface="Cambria Math"/>
                          </a:rPr>
                          <m:t>×   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𝟓𝟓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𝐠</m:t>
                            </m:r>
                          </m:num>
                          <m:den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𝐦𝐨𝐥𝐞</m:t>
                            </m:r>
                          </m:den>
                        </m:f>
                        <m:r>
                          <a:rPr lang="en-US" sz="2400" b="1" i="0" smtClean="0">
                            <a:latin typeface="Cambria Math"/>
                            <a:ea typeface="Cambria Math" panose="02040503050406030204" pitchFamily="18" charset="0"/>
                          </a:rPr>
                          <m:t>   =</m:t>
                        </m:r>
                      </m:oMath>
                    </m:oMathPara>
                  </a14:m>
                  <a:endPara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1242" y="1647973"/>
                  <a:ext cx="2255746" cy="79374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5420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7581</TotalTime>
  <Words>1030</Words>
  <Application>Microsoft Office PowerPoint</Application>
  <PresentationFormat>On-screen Show (4:3)</PresentationFormat>
  <Paragraphs>281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Do Now</vt:lpstr>
      <vt:lpstr>Do Now</vt:lpstr>
      <vt:lpstr>Announcements</vt:lpstr>
      <vt:lpstr>Course Sequence</vt:lpstr>
      <vt:lpstr>Unit Outline</vt:lpstr>
      <vt:lpstr>Objective</vt:lpstr>
      <vt:lpstr>What is Stoichiometry?</vt:lpstr>
      <vt:lpstr>Interpreting Chemical Equations</vt:lpstr>
      <vt:lpstr>Converting Moles to Mass</vt:lpstr>
      <vt:lpstr>Interpreting Chemical Equations</vt:lpstr>
      <vt:lpstr>Check for Understanding</vt:lpstr>
      <vt:lpstr>Check for Understanding</vt:lpstr>
      <vt:lpstr>Check for Understanding</vt:lpstr>
      <vt:lpstr>Check for Understanding</vt:lpstr>
      <vt:lpstr>Check for Understanding</vt:lpstr>
      <vt:lpstr>Molar Ratios</vt:lpstr>
      <vt:lpstr>Check for Understanding</vt:lpstr>
      <vt:lpstr>Molar Ratios</vt:lpstr>
      <vt:lpstr>Molar Ratios</vt:lpstr>
      <vt:lpstr>Molar Ratios</vt:lpstr>
      <vt:lpstr>Objective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561</cp:revision>
  <cp:lastPrinted>2013-10-25T13:03:56Z</cp:lastPrinted>
  <dcterms:created xsi:type="dcterms:W3CDTF">2012-09-15T16:31:25Z</dcterms:created>
  <dcterms:modified xsi:type="dcterms:W3CDTF">2015-05-23T21:42:02Z</dcterms:modified>
</cp:coreProperties>
</file>