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800" r:id="rId2"/>
    <p:sldId id="842" r:id="rId3"/>
    <p:sldId id="843" r:id="rId4"/>
    <p:sldId id="865" r:id="rId5"/>
    <p:sldId id="880" r:id="rId6"/>
    <p:sldId id="803" r:id="rId7"/>
    <p:sldId id="820" r:id="rId8"/>
    <p:sldId id="770" r:id="rId9"/>
    <p:sldId id="821" r:id="rId10"/>
    <p:sldId id="771" r:id="rId11"/>
    <p:sldId id="862" r:id="rId12"/>
    <p:sldId id="822" r:id="rId13"/>
    <p:sldId id="828" r:id="rId14"/>
    <p:sldId id="774" r:id="rId15"/>
    <p:sldId id="823" r:id="rId16"/>
    <p:sldId id="775" r:id="rId17"/>
    <p:sldId id="825" r:id="rId18"/>
    <p:sldId id="824" r:id="rId19"/>
    <p:sldId id="773" r:id="rId20"/>
    <p:sldId id="846" r:id="rId21"/>
    <p:sldId id="847" r:id="rId22"/>
    <p:sldId id="848" r:id="rId23"/>
    <p:sldId id="854" r:id="rId24"/>
    <p:sldId id="866" r:id="rId25"/>
    <p:sldId id="867" r:id="rId26"/>
    <p:sldId id="868" r:id="rId27"/>
    <p:sldId id="858" r:id="rId28"/>
    <p:sldId id="861" r:id="rId29"/>
    <p:sldId id="853" r:id="rId30"/>
    <p:sldId id="849" r:id="rId31"/>
    <p:sldId id="850" r:id="rId32"/>
    <p:sldId id="851" r:id="rId33"/>
    <p:sldId id="852" r:id="rId34"/>
    <p:sldId id="864" r:id="rId35"/>
    <p:sldId id="863" r:id="rId36"/>
    <p:sldId id="830" r:id="rId37"/>
    <p:sldId id="869" r:id="rId38"/>
    <p:sldId id="870" r:id="rId39"/>
    <p:sldId id="834" r:id="rId40"/>
    <p:sldId id="835" r:id="rId41"/>
    <p:sldId id="871" r:id="rId42"/>
    <p:sldId id="872" r:id="rId43"/>
    <p:sldId id="873" r:id="rId44"/>
    <p:sldId id="840" r:id="rId45"/>
    <p:sldId id="837" r:id="rId46"/>
    <p:sldId id="874" r:id="rId47"/>
    <p:sldId id="875" r:id="rId48"/>
    <p:sldId id="876" r:id="rId49"/>
    <p:sldId id="839" r:id="rId50"/>
    <p:sldId id="838" r:id="rId51"/>
    <p:sldId id="877" r:id="rId52"/>
    <p:sldId id="878" r:id="rId53"/>
    <p:sldId id="879" r:id="rId54"/>
    <p:sldId id="836" r:id="rId55"/>
    <p:sldId id="833" r:id="rId56"/>
    <p:sldId id="781" r:id="rId57"/>
    <p:sldId id="782" r:id="rId58"/>
    <p:sldId id="790" r:id="rId59"/>
    <p:sldId id="794" r:id="rId60"/>
    <p:sldId id="832" r:id="rId61"/>
    <p:sldId id="841" r:id="rId62"/>
    <p:sldId id="831" r:id="rId63"/>
    <p:sldId id="845" r:id="rId64"/>
    <p:sldId id="844" r:id="rId6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D2D2D2"/>
    <a:srgbClr val="006600"/>
    <a:srgbClr val="E4EBF6"/>
    <a:srgbClr val="00E266"/>
    <a:srgbClr val="66FF33"/>
    <a:srgbClr val="FFE499"/>
    <a:srgbClr val="008A3E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86375" autoAdjust="0"/>
  </p:normalViewPr>
  <p:slideViewPr>
    <p:cSldViewPr snapToGrid="0">
      <p:cViewPr>
        <p:scale>
          <a:sx n="80" d="100"/>
          <a:sy n="80" d="100"/>
        </p:scale>
        <p:origin x="-1426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5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rgbClr val="0070C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6988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42975"/>
            <a:ext cx="8778240" cy="5482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Identify the reaction type(s)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/>
              <a:t>C</a:t>
            </a:r>
            <a:r>
              <a:rPr lang="en-US" b="1" baseline="-25000" dirty="0"/>
              <a:t>6</a:t>
            </a:r>
            <a:r>
              <a:rPr lang="en-US" b="1" dirty="0"/>
              <a:t>H</a:t>
            </a:r>
            <a:r>
              <a:rPr lang="en-US" b="1" baseline="-25000" dirty="0"/>
              <a:t>12</a:t>
            </a:r>
            <a:r>
              <a:rPr lang="en-US" b="1" dirty="0"/>
              <a:t> + 9 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6 CO</a:t>
            </a:r>
            <a:r>
              <a:rPr lang="en-US" b="1" baseline="-25000" dirty="0"/>
              <a:t>2</a:t>
            </a:r>
            <a:r>
              <a:rPr lang="en-US" b="1" dirty="0"/>
              <a:t> + 6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>
                <a:cs typeface="Arial" panose="020B0604020202020204" pitchFamily="34" charset="0"/>
              </a:rPr>
              <a:t>Cl</a:t>
            </a:r>
            <a:r>
              <a:rPr lang="en-US" b="1" baseline="-25000" dirty="0">
                <a:cs typeface="Arial" panose="020B0604020202020204" pitchFamily="34" charset="0"/>
              </a:rPr>
              <a:t>2</a:t>
            </a:r>
            <a:r>
              <a:rPr lang="en-US" b="1" dirty="0">
                <a:cs typeface="Arial" panose="020B0604020202020204" pitchFamily="34" charset="0"/>
              </a:rPr>
              <a:t> + 2KBr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 smtClean="0">
                <a:cs typeface="Arial" panose="020B0604020202020204" pitchFamily="34" charset="0"/>
              </a:rPr>
              <a:t>  Br</a:t>
            </a:r>
            <a:r>
              <a:rPr lang="en-US" b="1" baseline="-25000" dirty="0" smtClean="0"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+ 2KCl</a:t>
            </a:r>
            <a:endParaRPr lang="en-US" b="1" baseline="-25000" dirty="0">
              <a:cs typeface="Arial" panose="020B0604020202020204" pitchFamily="34" charset="0"/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err="1"/>
              <a:t>NaOH</a:t>
            </a:r>
            <a:r>
              <a:rPr lang="en-US" b="1" dirty="0"/>
              <a:t>  +  KNO</a:t>
            </a:r>
            <a:r>
              <a:rPr lang="en-US" b="1" baseline="-25000" dirty="0"/>
              <a:t>3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 smtClean="0"/>
              <a:t>  </a:t>
            </a:r>
            <a:r>
              <a:rPr lang="en-US" b="1" dirty="0"/>
              <a:t>NaNO</a:t>
            </a:r>
            <a:r>
              <a:rPr lang="en-US" b="1" baseline="-25000" dirty="0"/>
              <a:t>3</a:t>
            </a:r>
            <a:r>
              <a:rPr lang="en-US" b="1" dirty="0"/>
              <a:t>   +  </a:t>
            </a:r>
            <a:r>
              <a:rPr lang="en-US" b="1" dirty="0" smtClean="0"/>
              <a:t>KOH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2H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+  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</a:t>
            </a:r>
            <a:r>
              <a:rPr lang="en-US" b="1" dirty="0" smtClean="0"/>
              <a:t>2H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en-US" b="1" dirty="0"/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Will this reaction go forward?  Why or why not?  If so, balance the equation.</a:t>
            </a:r>
          </a:p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              </a:t>
            </a:r>
            <a:r>
              <a:rPr lang="en-US" b="1" dirty="0" smtClean="0">
                <a:cs typeface="Arial" panose="020B0604020202020204" pitchFamily="34" charset="0"/>
              </a:rPr>
              <a:t>Mg </a:t>
            </a:r>
            <a:r>
              <a:rPr lang="en-US" b="1" dirty="0">
                <a:cs typeface="Arial" panose="020B0604020202020204" pitchFamily="34" charset="0"/>
              </a:rPr>
              <a:t>+ FeCl</a:t>
            </a:r>
            <a:r>
              <a:rPr lang="en-US" b="1" baseline="-25000" dirty="0">
                <a:cs typeface="Arial" panose="020B0604020202020204" pitchFamily="34" charset="0"/>
              </a:rPr>
              <a:t>3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smtClean="0">
                <a:sym typeface="Wingdings"/>
              </a:rPr>
              <a:t></a:t>
            </a:r>
            <a:endParaRPr lang="en-US" b="1" baseline="-250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7779" y="1776115"/>
            <a:ext cx="168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combustion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0894" y="2414290"/>
            <a:ext cx="1797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single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replacement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8245" y="3190280"/>
            <a:ext cx="179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double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replacement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3204" y="4185940"/>
            <a:ext cx="322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synthesis &amp; combustion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245" y="0"/>
            <a:ext cx="175575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Put homework in the red basket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774" y="4000501"/>
            <a:ext cx="8905875" cy="1104898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74" y="1990726"/>
            <a:ext cx="8905875" cy="1104898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Solutes in Aqueous Solutions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90599"/>
            <a:ext cx="8778240" cy="5676901"/>
          </a:xfrm>
        </p:spPr>
        <p:txBody>
          <a:bodyPr/>
          <a:lstStyle/>
          <a:p>
            <a:r>
              <a:rPr lang="en-US" sz="3000" dirty="0" smtClean="0"/>
              <a:t>Solutes can behave differently in aqueous solutions</a:t>
            </a:r>
          </a:p>
          <a:p>
            <a:r>
              <a:rPr lang="en-US" sz="3000" dirty="0" smtClean="0"/>
              <a:t>Molecular (covalent) compounds will remain as a unit in aqueous solutions</a:t>
            </a:r>
          </a:p>
          <a:p>
            <a:pPr marL="1258888" lvl="1"/>
            <a:r>
              <a:rPr lang="en-US" sz="2800" i="1" dirty="0" smtClean="0"/>
              <a:t>sucrose</a:t>
            </a:r>
          </a:p>
          <a:p>
            <a:pPr marL="1258888" lvl="1"/>
            <a:r>
              <a:rPr lang="en-US" sz="2800" i="1" dirty="0" smtClean="0"/>
              <a:t>ethanol</a:t>
            </a:r>
          </a:p>
          <a:p>
            <a:r>
              <a:rPr lang="en-US" sz="3000" dirty="0" smtClean="0"/>
              <a:t>Ionic compounds will separate (</a:t>
            </a:r>
            <a:r>
              <a:rPr lang="en-US" sz="3000" u="sng" dirty="0" smtClean="0">
                <a:solidFill>
                  <a:srgbClr val="0070C0"/>
                </a:solidFill>
              </a:rPr>
              <a:t>dissociate</a:t>
            </a:r>
            <a:r>
              <a:rPr lang="en-US" sz="3000" dirty="0" smtClean="0"/>
              <a:t>) into ions in aqueous solutions</a:t>
            </a:r>
            <a:endParaRPr lang="en-US" sz="3000" dirty="0"/>
          </a:p>
          <a:p>
            <a:pPr marL="1258888" lvl="1"/>
            <a:r>
              <a:rPr lang="en-US" sz="2800" i="1" dirty="0" smtClean="0"/>
              <a:t>sodium chloride</a:t>
            </a:r>
            <a:endParaRPr lang="en-US" sz="2800" i="1" dirty="0"/>
          </a:p>
          <a:p>
            <a:pPr marL="1258888" lvl="1"/>
            <a:r>
              <a:rPr lang="en-US" sz="2800" i="1" dirty="0" smtClean="0"/>
              <a:t>hydrochloric acid</a:t>
            </a:r>
            <a:endParaRPr 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1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91440" y="85725"/>
            <a:ext cx="8961120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Ionic?  Which is Covalent?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117347" y="5686425"/>
            <a:ext cx="1022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>
                <a:solidFill>
                  <a:srgbClr val="FF0000"/>
                </a:solidFill>
              </a:rPr>
              <a:t>Ionic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6" b="16667"/>
          <a:stretch/>
        </p:blipFill>
        <p:spPr bwMode="auto">
          <a:xfrm>
            <a:off x="966807" y="1038225"/>
            <a:ext cx="3323431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4" b="16667"/>
          <a:stretch/>
        </p:blipFill>
        <p:spPr bwMode="auto">
          <a:xfrm>
            <a:off x="4985603" y="1038225"/>
            <a:ext cx="3191591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17158" y="5686425"/>
            <a:ext cx="21284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</a:rPr>
              <a:t>Covalent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</a:rPr>
              <a:t>(molecular)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6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063" y="1000126"/>
            <a:ext cx="8905875" cy="2352674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and Bases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90599"/>
            <a:ext cx="8778240" cy="5676901"/>
          </a:xfrm>
        </p:spPr>
        <p:txBody>
          <a:bodyPr/>
          <a:lstStyle/>
          <a:p>
            <a:r>
              <a:rPr lang="en-US" dirty="0" smtClean="0"/>
              <a:t>Ionic compounds that dissociate H</a:t>
            </a:r>
            <a:r>
              <a:rPr lang="en-US" sz="4000" b="1" baseline="30000" dirty="0" smtClean="0"/>
              <a:t>+</a:t>
            </a:r>
            <a:r>
              <a:rPr lang="en-US" dirty="0" smtClean="0"/>
              <a:t> ions are called </a:t>
            </a:r>
            <a:r>
              <a:rPr lang="en-US" u="sng" dirty="0" smtClean="0">
                <a:solidFill>
                  <a:srgbClr val="0070C0"/>
                </a:solidFill>
              </a:rPr>
              <a:t>acids</a:t>
            </a:r>
          </a:p>
          <a:p>
            <a:r>
              <a:rPr lang="en-US" dirty="0" smtClean="0"/>
              <a:t>Ionic compounds that </a:t>
            </a:r>
            <a:r>
              <a:rPr lang="en-US" dirty="0"/>
              <a:t>dissociate OH</a:t>
            </a:r>
            <a:r>
              <a:rPr lang="en-US" sz="4000" b="1" baseline="30000" dirty="0"/>
              <a:t>–</a:t>
            </a:r>
            <a:r>
              <a:rPr lang="en-US" dirty="0"/>
              <a:t> </a:t>
            </a:r>
            <a:r>
              <a:rPr lang="en-US" dirty="0" smtClean="0"/>
              <a:t>ions are called </a:t>
            </a:r>
            <a:r>
              <a:rPr lang="en-US" u="sng" dirty="0" smtClean="0">
                <a:solidFill>
                  <a:srgbClr val="0070C0"/>
                </a:solidFill>
              </a:rPr>
              <a:t>bases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5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Ionic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28" y="990600"/>
            <a:ext cx="7027545" cy="5530164"/>
          </a:xfrm>
        </p:spPr>
        <p:txBody>
          <a:bodyPr/>
          <a:lstStyle/>
          <a:p>
            <a:r>
              <a:rPr lang="en-US" dirty="0" smtClean="0"/>
              <a:t>Reactions in aqueous solutions are represented three ways</a:t>
            </a:r>
          </a:p>
          <a:p>
            <a:pPr marL="1200150" indent="-514350">
              <a:buFont typeface="+mj-lt"/>
              <a:buAutoNum type="arabicParenR"/>
            </a:pPr>
            <a:r>
              <a:rPr lang="en-US" sz="3000" b="1" dirty="0" smtClean="0">
                <a:solidFill>
                  <a:srgbClr val="0070C0"/>
                </a:solidFill>
              </a:rPr>
              <a:t>Chemical Equations</a:t>
            </a:r>
          </a:p>
          <a:p>
            <a:pPr marL="1200150" indent="-514350">
              <a:buFont typeface="+mj-lt"/>
              <a:buAutoNum type="arabicParenR"/>
            </a:pPr>
            <a:r>
              <a:rPr lang="en-US" sz="3000" b="1" dirty="0" smtClean="0">
                <a:solidFill>
                  <a:srgbClr val="0070C0"/>
                </a:solidFill>
              </a:rPr>
              <a:t>Complete Ionic Equations</a:t>
            </a:r>
          </a:p>
          <a:p>
            <a:pPr marL="1200150" indent="-514350">
              <a:buFont typeface="+mj-lt"/>
              <a:buAutoNum type="arabicParenR"/>
            </a:pPr>
            <a:r>
              <a:rPr lang="en-US" sz="3000" b="1" dirty="0" smtClean="0">
                <a:solidFill>
                  <a:srgbClr val="0070C0"/>
                </a:solidFill>
              </a:rPr>
              <a:t>Net Ionic Equations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10025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6149" y="1866900"/>
            <a:ext cx="184784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this in your notes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857250" y="997391"/>
            <a:ext cx="74295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3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Aqueous solutions of sodium hydroxide and copper(II) chloride react to form the precipitate copper(II) hydroxide</a:t>
            </a:r>
            <a:r>
              <a:rPr lang="en-US" altLang="en-US" sz="32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</a:t>
            </a:r>
            <a:endParaRPr lang="en-US" altLang="en-US" sz="32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Equation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" y="3445316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err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NaOH</a:t>
            </a: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CuCl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</a:t>
            </a: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NaCl(</a:t>
            </a:r>
            <a:r>
              <a:rPr lang="en-US" altLang="en-US" sz="2800" b="1" dirty="0" err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Cu(OH)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(s)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" y="5074091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2NaOH(</a:t>
            </a:r>
            <a:r>
              <a:rPr lang="en-US" altLang="en-US" sz="2800" b="1" dirty="0" err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CuCl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2NaCl(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Cu(OH)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(s)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" y="2848907"/>
            <a:ext cx="7429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u="sng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Unbalanced Chemical Equation</a:t>
            </a:r>
            <a:endParaRPr lang="en-US" altLang="en-US" sz="2800" b="1" u="sng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500" y="4468157"/>
            <a:ext cx="7429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u="sng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Balanced Chemical Equation</a:t>
            </a:r>
            <a:endParaRPr lang="en-US" altLang="en-US" sz="2800" b="1" u="sng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/>
      <p:bldP spid="7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774" y="3295650"/>
            <a:ext cx="8905875" cy="1743074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395288" y="2070108"/>
            <a:ext cx="83534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To help understand reactions, it can be useful to show the ions separated from each other.</a:t>
            </a:r>
            <a:endParaRPr lang="en-US" altLang="en-US" sz="32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ts val="2400"/>
              </a:spcBef>
              <a:spcAft>
                <a:spcPts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Ionic </a:t>
            </a:r>
            <a:r>
              <a:rPr lang="en-US" altLang="en-US" sz="32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equations that show all of the particles in a solution as they actually exist are called </a:t>
            </a:r>
            <a:r>
              <a:rPr lang="en-US" altLang="en-US" sz="3200" u="sng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complete ionic equations</a:t>
            </a:r>
            <a:r>
              <a:rPr lang="en-US" altLang="en-US" sz="3200" dirty="0" smtClean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.</a:t>
            </a:r>
            <a:endParaRPr lang="en-US" altLang="en-US" sz="320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Ionic Equations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" y="1035491"/>
            <a:ext cx="906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2NaOH(</a:t>
            </a:r>
            <a:r>
              <a:rPr lang="en-US" altLang="en-US" sz="2800" b="1" dirty="0" err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CuCl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2NaCl(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Cu(OH)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(s)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7175" y="5356233"/>
            <a:ext cx="8743950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pt-BR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2Na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+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(aq) + 2OH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(aq) + Cu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2+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(aq)+ 2Cl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(aq) </a:t>
            </a:r>
            <a:r>
              <a:rPr lang="pt-BR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→</a:t>
            </a:r>
          </a:p>
          <a:p>
            <a:pPr marL="0" indent="0" algn="r">
              <a:spcBef>
                <a:spcPct val="30000"/>
              </a:spcBef>
              <a:spcAft>
                <a:spcPct val="30000"/>
              </a:spcAft>
            </a:pPr>
            <a:r>
              <a:rPr lang="pt-BR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2Na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+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(aq) + 2Cl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(aq) + Cu(OH)</a:t>
            </a:r>
            <a:r>
              <a:rPr lang="pt-BR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(s)</a:t>
            </a:r>
            <a:endParaRPr lang="en-US" altLang="en-US" sz="28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9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774" y="3581401"/>
            <a:ext cx="8905875" cy="1104898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48275" y="1736951"/>
            <a:ext cx="1417320" cy="514132"/>
          </a:xfrm>
          <a:prstGeom prst="roundRect">
            <a:avLst/>
          </a:prstGeom>
          <a:solidFill>
            <a:srgbClr val="FFFF00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10250" y="1047968"/>
            <a:ext cx="1417320" cy="514132"/>
          </a:xfrm>
          <a:prstGeom prst="roundRect">
            <a:avLst/>
          </a:prstGeom>
          <a:solidFill>
            <a:srgbClr val="FFFF00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81375" y="1736951"/>
            <a:ext cx="1554480" cy="514132"/>
          </a:xfrm>
          <a:prstGeom prst="roundRect">
            <a:avLst/>
          </a:prstGeom>
          <a:solidFill>
            <a:srgbClr val="FFFF00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00025" y="1047968"/>
            <a:ext cx="1554480" cy="514132"/>
          </a:xfrm>
          <a:prstGeom prst="roundRect">
            <a:avLst/>
          </a:prstGeom>
          <a:solidFill>
            <a:srgbClr val="FFFF00"/>
          </a:solidFill>
          <a:ln>
            <a:solidFill>
              <a:srgbClr val="D2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422276" y="2495550"/>
            <a:ext cx="82994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Note that Na</a:t>
            </a:r>
            <a:r>
              <a:rPr lang="en-US" altLang="en-US" sz="3600" baseline="30000" dirty="0" smtClean="0"/>
              <a:t>+</a:t>
            </a:r>
            <a:r>
              <a:rPr lang="en-US" altLang="en-US" sz="2800" dirty="0" smtClean="0"/>
              <a:t> and Cl</a:t>
            </a:r>
            <a:r>
              <a:rPr lang="en-US" sz="3600" baseline="30000" dirty="0" smtClean="0"/>
              <a:t>–</a:t>
            </a:r>
            <a:r>
              <a:rPr lang="en-US" sz="2800" dirty="0" smtClean="0"/>
              <a:t> are present in unchanged in both the reactants and products.</a:t>
            </a:r>
            <a:endParaRPr lang="en-US" altLang="en-US" sz="2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Spectator Ions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0025" y="1038443"/>
            <a:ext cx="8743950" cy="12126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pt-BR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2Na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+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(aq) + 2OH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(aq) + Cu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2+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(aq)+ 2Cl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(aq) </a:t>
            </a:r>
            <a:r>
              <a:rPr lang="pt-BR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→</a:t>
            </a:r>
          </a:p>
          <a:p>
            <a:pPr marL="0" indent="0" algn="r">
              <a:spcBef>
                <a:spcPct val="30000"/>
              </a:spcBef>
              <a:spcAft>
                <a:spcPct val="30000"/>
              </a:spcAft>
            </a:pPr>
            <a:r>
              <a:rPr lang="pt-BR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2Na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+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(aq) + 2Cl</a:t>
            </a:r>
            <a:r>
              <a:rPr lang="pt-BR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(aq) + Cu(OH)</a:t>
            </a:r>
            <a:r>
              <a:rPr lang="pt-BR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pt-BR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(s)</a:t>
            </a:r>
            <a:endParaRPr lang="en-US" altLang="en-US" sz="28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2276" y="3600450"/>
            <a:ext cx="82994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Ions </a:t>
            </a:r>
            <a:r>
              <a:rPr lang="en-US" altLang="en-US" sz="2800" dirty="0"/>
              <a:t>that do not participate in a reaction are called </a:t>
            </a:r>
            <a:r>
              <a:rPr lang="en-US" altLang="en-US" sz="2800" b="1" u="sng" dirty="0">
                <a:solidFill>
                  <a:srgbClr val="0070C0"/>
                </a:solidFill>
              </a:rPr>
              <a:t>spectator </a:t>
            </a:r>
            <a:r>
              <a:rPr lang="en-US" altLang="en-US" sz="2800" b="1" u="sng" dirty="0" smtClean="0">
                <a:solidFill>
                  <a:srgbClr val="0070C0"/>
                </a:solidFill>
              </a:rPr>
              <a:t>ions</a:t>
            </a:r>
            <a:endParaRPr lang="en-US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1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2" grpId="0" animBg="1"/>
      <p:bldP spid="40141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774" y="3581400"/>
            <a:ext cx="8905875" cy="1504949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877888" y="2495550"/>
            <a:ext cx="73882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To simplify ionic equations, spectator ions are sometimes not written</a:t>
            </a:r>
            <a:endParaRPr lang="en-US" altLang="en-US" sz="2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Ionic Equations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0025" y="1038443"/>
            <a:ext cx="8743950" cy="1212640"/>
            <a:chOff x="200025" y="1038443"/>
            <a:chExt cx="8743950" cy="1212640"/>
          </a:xfrm>
        </p:grpSpPr>
        <p:sp>
          <p:nvSpPr>
            <p:cNvPr id="11" name="Rounded Rectangle 10"/>
            <p:cNvSpPr/>
            <p:nvPr/>
          </p:nvSpPr>
          <p:spPr>
            <a:xfrm>
              <a:off x="5248275" y="1736951"/>
              <a:ext cx="1417320" cy="51413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810250" y="1047968"/>
              <a:ext cx="1417320" cy="51413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381375" y="1736951"/>
              <a:ext cx="1554480" cy="51413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200025" y="1047968"/>
              <a:ext cx="1554480" cy="51413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0025" y="1038443"/>
              <a:ext cx="8743950" cy="12126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+ 2OH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Cu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(aq)+ 2Cl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</a:t>
              </a: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→</a:t>
              </a:r>
            </a:p>
            <a:p>
              <a:pPr marL="0" indent="0" algn="r">
                <a:spcBef>
                  <a:spcPct val="30000"/>
                </a:spcBef>
                <a:spcAft>
                  <a:spcPct val="30000"/>
                </a:spcAft>
              </a:pP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+ 2Cl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Cu(OH)</a:t>
              </a:r>
              <a:r>
                <a:rPr lang="pt-BR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(s)</a:t>
              </a:r>
              <a:endPara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77888" y="3600450"/>
            <a:ext cx="73882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Equations that </a:t>
            </a: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include only the particles </a:t>
            </a:r>
            <a:r>
              <a:rPr lang="en-US" alt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that participate </a:t>
            </a: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in </a:t>
            </a:r>
            <a:r>
              <a:rPr lang="en-US" alt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reactions are </a:t>
            </a: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called </a:t>
            </a:r>
            <a:r>
              <a:rPr lang="en-US" altLang="en-US" sz="2800" b="1" u="sng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net ionic equations</a:t>
            </a:r>
            <a:r>
              <a:rPr lang="en-US" altLang="en-US" sz="2800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.</a:t>
            </a:r>
            <a:r>
              <a:rPr lang="en-US" altLang="en-US" sz="2800" i="1" dirty="0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solidFill>
                <a:srgbClr val="0070C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81649" y="952500"/>
            <a:ext cx="1743075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28975" y="1644763"/>
            <a:ext cx="3752850" cy="7079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33350" y="952499"/>
            <a:ext cx="1933575" cy="6922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77850" y="5426075"/>
            <a:ext cx="77755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2OH</a:t>
            </a:r>
            <a:r>
              <a:rPr lang="en-US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</a:t>
            </a:r>
            <a:r>
              <a:rPr lang="en-US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2+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</a:t>
            </a: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 →   Cu(OH)</a:t>
            </a:r>
            <a:r>
              <a:rPr lang="en-US" altLang="en-US" sz="2800" b="1" baseline="-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(s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6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/>
      <p:bldP spid="8" grpId="0"/>
      <p:bldP spid="13" grpId="0" animBg="1"/>
      <p:bldP spid="14" grpId="0" animBg="1"/>
      <p:bldP spid="15" grpId="0" animBg="1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Different Representations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037570"/>
            <a:ext cx="9105900" cy="1064066"/>
            <a:chOff x="0" y="1037570"/>
            <a:chExt cx="9105900" cy="1064066"/>
          </a:xfrm>
        </p:grpSpPr>
        <p:sp>
          <p:nvSpPr>
            <p:cNvPr id="401412" name="Text Box 4"/>
            <p:cNvSpPr txBox="1">
              <a:spLocks noChangeArrowheads="1"/>
            </p:cNvSpPr>
            <p:nvPr/>
          </p:nvSpPr>
          <p:spPr bwMode="auto">
            <a:xfrm>
              <a:off x="0" y="1037570"/>
              <a:ext cx="4191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u="sng" dirty="0" smtClean="0"/>
                <a:t>Chemical Equation</a:t>
              </a:r>
              <a:endParaRPr lang="en-US" altLang="en-US" sz="2800" u="sng" dirty="0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100" y="1578416"/>
              <a:ext cx="9067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2NaOH(</a:t>
              </a:r>
              <a:r>
                <a:rPr lang="en-US" altLang="en-US" sz="2800" b="1" dirty="0" err="1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CuCl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→ 2NaCl(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Cu(OH)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(s)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2823180"/>
            <a:ext cx="8943975" cy="1761528"/>
            <a:chOff x="0" y="2823180"/>
            <a:chExt cx="8943975" cy="1761528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0025" y="3372068"/>
              <a:ext cx="8743950" cy="121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+ 2OH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Cu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(aq)+ 2Cl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</a:t>
              </a: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→</a:t>
              </a:r>
            </a:p>
            <a:p>
              <a:pPr marL="0" indent="0" algn="r">
                <a:spcBef>
                  <a:spcPct val="30000"/>
                </a:spcBef>
                <a:spcAft>
                  <a:spcPct val="30000"/>
                </a:spcAft>
              </a:pP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+ 2Cl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Cu(OH)</a:t>
              </a:r>
              <a:r>
                <a:rPr lang="pt-BR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(s)</a:t>
              </a:r>
              <a:endPara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0" y="2823180"/>
              <a:ext cx="4191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u="sng" dirty="0" smtClean="0"/>
                <a:t>Complete Ionic Equation</a:t>
              </a:r>
              <a:endParaRPr lang="en-US" altLang="en-US" sz="2800" u="sng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4978955"/>
            <a:ext cx="8353425" cy="1402795"/>
            <a:chOff x="0" y="4978955"/>
            <a:chExt cx="8353425" cy="1402795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77850" y="5521325"/>
              <a:ext cx="7775575" cy="86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2OH</a:t>
              </a:r>
              <a:r>
                <a:rPr lang="en-US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Cu</a:t>
              </a:r>
              <a:r>
                <a:rPr lang="en-US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2+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</a:t>
              </a: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 →   Cu(OH)</a:t>
              </a:r>
              <a:r>
                <a:rPr lang="en-US" altLang="en-US" sz="2800" b="1" baseline="-30000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(s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0" y="4978955"/>
              <a:ext cx="4191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u="sng" dirty="0" smtClean="0"/>
                <a:t>Net Ionic Equation</a:t>
              </a:r>
              <a:endParaRPr lang="en-US" altLang="en-US" sz="2800" u="sng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76925" y="828675"/>
            <a:ext cx="326707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this in your notes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8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1" y="3171824"/>
            <a:ext cx="8696324" cy="3429001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278452" y="901700"/>
            <a:ext cx="85353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3200" dirty="0"/>
              <a:t>When two solutions that contain ions as solutes are combined, the ions might react.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78452" y="2114550"/>
            <a:ext cx="8760774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/>
              <a:t>If they react, it is always a double replacement reaction.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/>
              <a:t>Three products can </a:t>
            </a:r>
            <a:r>
              <a:rPr lang="en-US" altLang="en-US" sz="3200" dirty="0" smtClean="0"/>
              <a:t>form: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precipitates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water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gases</a:t>
            </a:r>
            <a:endParaRPr lang="en-US" altLang="en-US" sz="3000" b="1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/>
              <a:t>This provides the driving force for the reaction to occur - without a driving force,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NO REACTION</a:t>
            </a:r>
            <a:endParaRPr lang="en-US" altLang="en-US" sz="2800" b="1" u="sng" dirty="0">
              <a:solidFill>
                <a:srgbClr val="FF0000"/>
              </a:solidFill>
            </a:endParaRPr>
          </a:p>
          <a:p>
            <a:pPr marL="1828800" indent="0">
              <a:spcBef>
                <a:spcPts val="600"/>
              </a:spcBef>
              <a:spcAft>
                <a:spcPts val="0"/>
              </a:spcAft>
            </a:pPr>
            <a:endParaRPr lang="en-US" altLang="en-US" sz="3000" b="1" dirty="0">
              <a:solidFill>
                <a:srgbClr val="0070C0"/>
              </a:solidFill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 in Aqueous Solutions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9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4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4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4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4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4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/>
      <p:bldP spid="2744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10-16C-828378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130800" y="809974"/>
            <a:ext cx="4013200" cy="58956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6179820" cy="512805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Will </a:t>
            </a:r>
            <a:r>
              <a:rPr lang="en-US" dirty="0"/>
              <a:t>this reaction go forward?  Why or why not?  If so, balance the equation.</a:t>
            </a:r>
          </a:p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  </a:t>
            </a:r>
            <a:r>
              <a:rPr lang="en-US" b="1" dirty="0" smtClean="0">
                <a:cs typeface="Arial" panose="020B0604020202020204" pitchFamily="34" charset="0"/>
              </a:rPr>
              <a:t>Mg </a:t>
            </a:r>
            <a:r>
              <a:rPr lang="en-US" b="1" dirty="0">
                <a:cs typeface="Arial" panose="020B0604020202020204" pitchFamily="34" charset="0"/>
              </a:rPr>
              <a:t>+ </a:t>
            </a:r>
            <a:r>
              <a:rPr lang="en-US" b="1" dirty="0" smtClean="0">
                <a:cs typeface="Arial" panose="020B0604020202020204" pitchFamily="34" charset="0"/>
              </a:rPr>
              <a:t>FeCl</a:t>
            </a:r>
            <a:r>
              <a:rPr lang="en-US" b="1" baseline="-25000" dirty="0" smtClean="0"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sym typeface="Wingdings"/>
              </a:rPr>
              <a:t></a:t>
            </a:r>
            <a:endParaRPr lang="en-US" b="1" baseline="-250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3663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428625" y="1038225"/>
            <a:ext cx="8232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Some reactions produce </a:t>
            </a:r>
            <a:r>
              <a:rPr lang="en-US" altLang="en-US" sz="2800" dirty="0" smtClean="0"/>
              <a:t>precipitates</a:t>
            </a:r>
            <a:endParaRPr lang="en-US" altLang="en-US" sz="2800" dirty="0"/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428625" y="1654175"/>
            <a:ext cx="86106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The appearance of the precipitate is evidence that the reaction has occurred.</a:t>
            </a:r>
            <a:endParaRPr lang="en-US" altLang="en-US" sz="2800" dirty="0"/>
          </a:p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2NaOH(</a:t>
            </a:r>
            <a:r>
              <a:rPr lang="en-US" altLang="en-US" sz="2800" b="1" dirty="0" err="1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CuCl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2NaCl(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Cu(OH)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(s</a:t>
            </a: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</a:t>
            </a:r>
            <a:endParaRPr lang="en-US" altLang="en-US" sz="28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Precipitates Produced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content.thoughtequity.com.edgesuite.net/tem/warehouse/791/C54/2/791C542_628_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 bwMode="auto">
          <a:xfrm>
            <a:off x="1291303" y="3390901"/>
            <a:ext cx="656139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8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550" y="3838576"/>
            <a:ext cx="8470900" cy="2571750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546100" y="1038225"/>
            <a:ext cx="8232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Some reactions produce more water molecules.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546100" y="1654175"/>
            <a:ext cx="8051800" cy="458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No evidence of a chemical reaction is observable.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HBr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NaOH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H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O(l) + 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NaBr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Without spectator ions </a:t>
            </a:r>
            <a:endParaRPr lang="en-US" altLang="en-US" sz="2800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H</a:t>
            </a:r>
            <a:r>
              <a:rPr lang="en-US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+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OH</a:t>
            </a:r>
            <a:r>
              <a:rPr lang="en-US" altLang="en-US" sz="28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H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O(l</a:t>
            </a: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en-US" sz="28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ea typeface="Times New Roman" pitchFamily="18" charset="0"/>
                <a:cs typeface="Arial" charset="0"/>
              </a:rPr>
              <a:t>This is also neutralization reaction because an 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acid (H</a:t>
            </a:r>
            <a:r>
              <a:rPr lang="en-US" altLang="en-US" sz="2800" baseline="30000" dirty="0" smtClean="0">
                <a:ea typeface="Times New Roman" pitchFamily="18" charset="0"/>
                <a:cs typeface="Arial" charset="0"/>
              </a:rPr>
              <a:t>+</a:t>
            </a:r>
            <a:r>
              <a:rPr lang="en-US" altLang="en-US" sz="2800" dirty="0" smtClean="0">
                <a:ea typeface="Times New Roman" pitchFamily="18" charset="0"/>
                <a:cs typeface="Arial" charset="0"/>
              </a:rPr>
              <a:t>) and a 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base </a:t>
            </a:r>
            <a:r>
              <a:rPr lang="en-US" altLang="en-US" sz="2800" dirty="0" smtClean="0">
                <a:ea typeface="Times New Roman" pitchFamily="18" charset="0"/>
                <a:cs typeface="Arial" charset="0"/>
              </a:rPr>
              <a:t>(OH</a:t>
            </a:r>
            <a:r>
              <a:rPr lang="en-US" altLang="en-US" sz="2800" baseline="30000" dirty="0" smtClean="0">
                <a:ea typeface="Times New Roman" pitchFamily="18" charset="0"/>
                <a:cs typeface="Arial" charset="0"/>
              </a:rPr>
              <a:t>–</a:t>
            </a:r>
            <a:r>
              <a:rPr lang="en-US" altLang="en-US" sz="2800" dirty="0" smtClean="0">
                <a:ea typeface="Times New Roman" pitchFamily="18" charset="0"/>
                <a:cs typeface="Arial" charset="0"/>
              </a:rPr>
              <a:t>) 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combine </a:t>
            </a:r>
            <a:r>
              <a:rPr lang="en-US" altLang="en-US" sz="2800" dirty="0" smtClean="0">
                <a:ea typeface="Times New Roman" pitchFamily="18" charset="0"/>
                <a:cs typeface="Arial" charset="0"/>
              </a:rPr>
              <a:t>to form water, a neutral molecule.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Produced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3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3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3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3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758825" y="1038225"/>
            <a:ext cx="8232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Some reactions produce </a:t>
            </a:r>
            <a:r>
              <a:rPr lang="en-US" altLang="en-US" sz="2800" dirty="0" smtClean="0"/>
              <a:t>gasses</a:t>
            </a:r>
            <a:endParaRPr lang="en-US" altLang="en-US" sz="2800" dirty="0"/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762000" y="1654175"/>
            <a:ext cx="8051800" cy="27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The </a:t>
            </a:r>
            <a:r>
              <a:rPr lang="en-US" altLang="en-US" sz="2800" dirty="0" smtClean="0"/>
              <a:t>release of gas bubbles is </a:t>
            </a:r>
            <a:r>
              <a:rPr lang="en-US" altLang="en-US" sz="2800" dirty="0"/>
              <a:t>evidence that the reaction has occurred</a:t>
            </a:r>
            <a:r>
              <a:rPr lang="en-US" altLang="en-US" sz="2800" dirty="0" smtClean="0"/>
              <a:t>.</a:t>
            </a:r>
          </a:p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Gases that are commonly produced are carbon dioxide, hydrogen cyanide, and hydrogen sulfide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2HI(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+ Li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 → H</a:t>
            </a:r>
            <a:r>
              <a:rPr lang="en-US" altLang="en-US" sz="2800" b="1" baseline="-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S(g) + 2LiI(</a:t>
            </a:r>
            <a:r>
              <a:rPr lang="en-US" altLang="en-US" sz="2800" b="1" dirty="0" err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)</a:t>
            </a:r>
            <a:endParaRPr lang="en-US" altLang="en-US" sz="2800" b="1" dirty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Produced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56" y="4503734"/>
            <a:ext cx="4621088" cy="23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7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3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38199"/>
            <a:ext cx="877824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barium nitrate and sodium carbonate are mixed forming the precipitate barium carbonate</a:t>
            </a:r>
          </a:p>
        </p:txBody>
      </p:sp>
    </p:spTree>
    <p:extLst>
      <p:ext uri="{BB962C8B-B14F-4D97-AF65-F5344CB8AC3E}">
        <p14:creationId xmlns:p14="http://schemas.microsoft.com/office/powerpoint/2010/main" val="25158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barium nitrate and sodium carbonate are mixed forming the precipitate barium carbonate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</a:rPr>
              <a:t>aq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>
                <a:solidFill>
                  <a:srgbClr val="C00000"/>
                </a:solidFill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NaNO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</a:t>
            </a:r>
            <a:r>
              <a:rPr lang="en-US" sz="2400" b="1" dirty="0" smtClean="0">
                <a:solidFill>
                  <a:srgbClr val="C00000"/>
                </a:solidFill>
              </a:rPr>
              <a:t>BaCO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(s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ts val="3000"/>
              </a:spcBef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98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barium nitrate and sodium carbonate are mixed forming the precipitate barium carbonate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</a:rPr>
              <a:t>aq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>
                <a:solidFill>
                  <a:srgbClr val="C00000"/>
                </a:solidFill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NaNO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</a:t>
            </a:r>
            <a:r>
              <a:rPr lang="en-US" sz="2400" b="1" dirty="0" smtClean="0">
                <a:solidFill>
                  <a:srgbClr val="C00000"/>
                </a:solidFill>
              </a:rPr>
              <a:t>BaCO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(s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2NaNO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BaCO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</a:p>
          <a:p>
            <a:pPr marL="0" indent="0" algn="ctr">
              <a:spcBef>
                <a:spcPts val="3000"/>
              </a:spcBef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98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barium nitrate and sodium carbonate are mixed forming the precipitate barium carbonate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</a:rPr>
              <a:t>aq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>
                <a:solidFill>
                  <a:srgbClr val="C00000"/>
                </a:solidFill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NaNO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</a:t>
            </a:r>
            <a:r>
              <a:rPr lang="en-US" sz="2400" b="1" dirty="0" smtClean="0">
                <a:solidFill>
                  <a:srgbClr val="C00000"/>
                </a:solidFill>
              </a:rPr>
              <a:t>BaCO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(s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2NaNO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BaCO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</a:t>
            </a:r>
            <a:r>
              <a:rPr lang="en-US" b="1" baseline="30000" dirty="0" smtClean="0">
                <a:solidFill>
                  <a:srgbClr val="C00000"/>
                </a:solidFill>
              </a:rPr>
              <a:t>+2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+ 2NO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</a:rPr>
              <a:t>+ 2Na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C00000"/>
                </a:solidFill>
              </a:rPr>
              <a:t>2Na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+ 2NO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BaCO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98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barium nitrate and sodium carbonate are mixed forming the precipitate barium carbonate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</a:rPr>
              <a:t>aq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>
                <a:solidFill>
                  <a:srgbClr val="C00000"/>
                </a:solidFill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NaNO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</a:t>
            </a:r>
            <a:r>
              <a:rPr lang="en-US" sz="2400" b="1" dirty="0" smtClean="0">
                <a:solidFill>
                  <a:srgbClr val="C00000"/>
                </a:solidFill>
              </a:rPr>
              <a:t>BaCO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(s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2NaNO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BaCO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Ba</a:t>
            </a:r>
            <a:r>
              <a:rPr lang="en-US" b="1" baseline="30000" dirty="0" smtClean="0">
                <a:solidFill>
                  <a:srgbClr val="C00000"/>
                </a:solidFill>
              </a:rPr>
              <a:t>+2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+ 2NO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</a:rPr>
              <a:t>+ 2Na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C00000"/>
                </a:solidFill>
              </a:rPr>
              <a:t>2Na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+ 2NO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BaCO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>
                <a:solidFill>
                  <a:srgbClr val="C00000"/>
                </a:solidFill>
              </a:rPr>
              <a:t>Ba</a:t>
            </a:r>
            <a:r>
              <a:rPr lang="en-US" sz="2400" b="1" baseline="30000" dirty="0">
                <a:solidFill>
                  <a:srgbClr val="C00000"/>
                </a:solidFill>
              </a:rPr>
              <a:t>+2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CO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2400" b="1" baseline="30000" dirty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BaCO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</a:p>
          <a:p>
            <a:pPr marL="0" indent="0" algn="ctr">
              <a:spcBef>
                <a:spcPts val="3000"/>
              </a:spcBef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50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302, problems 35, 36, 38 &amp;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1" y="3171824"/>
            <a:ext cx="8696324" cy="3429001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278452" y="901700"/>
            <a:ext cx="85353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3200" dirty="0"/>
              <a:t>When two solutions that contain ions as solutes are combined, the ions might react.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278452" y="2114550"/>
            <a:ext cx="8760774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/>
              <a:t>If they react, it is always a double replacement reaction.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3200" dirty="0"/>
              <a:t>Three products can </a:t>
            </a:r>
            <a:r>
              <a:rPr lang="en-US" altLang="en-US" sz="3200" dirty="0" smtClean="0"/>
              <a:t>form: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precipitates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water</a:t>
            </a:r>
          </a:p>
          <a:p>
            <a:pPr marL="2343150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altLang="en-US" sz="3000" b="1" dirty="0" smtClean="0">
                <a:solidFill>
                  <a:srgbClr val="0070C0"/>
                </a:solidFill>
              </a:rPr>
              <a:t>gases</a:t>
            </a:r>
            <a:endParaRPr lang="en-US" altLang="en-US" sz="3000" b="1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/>
              <a:t>This provides the driving force for the reaction to occur - without a driving force,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NO REACTION</a:t>
            </a:r>
            <a:endParaRPr lang="en-US" altLang="en-US" sz="2800" b="1" u="sng" dirty="0">
              <a:solidFill>
                <a:srgbClr val="FF0000"/>
              </a:solidFill>
            </a:endParaRPr>
          </a:p>
          <a:p>
            <a:pPr marL="1828800" indent="0">
              <a:spcBef>
                <a:spcPts val="600"/>
              </a:spcBef>
              <a:spcAft>
                <a:spcPts val="0"/>
              </a:spcAft>
            </a:pPr>
            <a:endParaRPr lang="en-US" altLang="en-US" sz="3000" b="1" dirty="0">
              <a:solidFill>
                <a:srgbClr val="0070C0"/>
              </a:solidFill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 in Aqueous Solutions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78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10-16C-828378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130800" y="809974"/>
            <a:ext cx="4013200" cy="58956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6179820" cy="512805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Will </a:t>
            </a:r>
            <a:r>
              <a:rPr lang="en-US" dirty="0"/>
              <a:t>this reaction go forward?  Why or why not?  If so, balance the equation.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Mg </a:t>
            </a:r>
            <a:r>
              <a:rPr lang="en-US" b="1" dirty="0"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FeCl</a:t>
            </a:r>
            <a:r>
              <a:rPr lang="en-US" b="1" baseline="-25000" dirty="0" smtClean="0"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sym typeface="Wingdings"/>
              </a:rPr>
              <a:t></a:t>
            </a:r>
            <a:r>
              <a:rPr lang="en-US" b="1" dirty="0" smtClean="0">
                <a:cs typeface="Arial" panose="020B0604020202020204" pitchFamily="34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Fe </a:t>
            </a:r>
            <a:r>
              <a:rPr lang="en-US" b="1" dirty="0"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MgCl</a:t>
            </a:r>
            <a:r>
              <a:rPr lang="en-US" b="1" baseline="-25000" dirty="0" smtClean="0">
                <a:cs typeface="Arial" panose="020B0604020202020204" pitchFamily="34" charset="0"/>
              </a:rPr>
              <a:t>2</a:t>
            </a:r>
            <a:endParaRPr lang="en-US" b="1" baseline="-250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3663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758825" y="2608184"/>
            <a:ext cx="7391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Sometimes these products are created through a two-step process.  </a:t>
            </a:r>
            <a:endParaRPr lang="en-US" altLang="en-US" sz="2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Step Process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82700" y="4886325"/>
            <a:ext cx="6384925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 b="1" dirty="0" smtClean="0">
                <a:solidFill>
                  <a:srgbClr val="0070C0"/>
                </a:solidFill>
              </a:rPr>
              <a:t>Step 1:  Double displacement reaction</a:t>
            </a:r>
          </a:p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 b="1" dirty="0" smtClean="0">
                <a:solidFill>
                  <a:srgbClr val="0070C0"/>
                </a:solidFill>
              </a:rPr>
              <a:t>Step 2:  Decomposition reaction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8825" y="1038225"/>
            <a:ext cx="7391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Aqueous double displacement reactions are driven by the production of a precipitate, water or a gas.  </a:t>
            </a:r>
            <a:endParaRPr lang="en-US" altLang="en-US" sz="2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49300" y="3747255"/>
            <a:ext cx="7391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An </a:t>
            </a:r>
            <a:r>
              <a:rPr lang="en-US" altLang="en-US" sz="2800" dirty="0"/>
              <a:t>example is mixing </a:t>
            </a:r>
            <a:r>
              <a:rPr lang="en-US" altLang="en-US" sz="2800" dirty="0" smtClean="0"/>
              <a:t>acid </a:t>
            </a:r>
            <a:r>
              <a:rPr lang="en-US" altLang="en-US" sz="2800" dirty="0"/>
              <a:t>and baking soda, which produces carbon dioxide gas.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8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Step Process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7375" y="1038225"/>
            <a:ext cx="74803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Acid </a:t>
            </a:r>
            <a:r>
              <a:rPr lang="en-US" altLang="en-US" sz="2800" dirty="0"/>
              <a:t>and baking </a:t>
            </a:r>
            <a:r>
              <a:rPr lang="en-US" altLang="en-US" sz="2800" dirty="0" smtClean="0"/>
              <a:t>soda react to produce </a:t>
            </a:r>
            <a:r>
              <a:rPr lang="en-US" altLang="en-US" sz="2800" dirty="0"/>
              <a:t>carbon dioxide gas.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7375" y="2200275"/>
            <a:ext cx="8785225" cy="1388765"/>
            <a:chOff x="587375" y="2200275"/>
            <a:chExt cx="8785225" cy="1388765"/>
          </a:xfrm>
        </p:grpSpPr>
        <p:sp>
          <p:nvSpPr>
            <p:cNvPr id="405509" name="Text Box 5"/>
            <p:cNvSpPr txBox="1">
              <a:spLocks noChangeArrowheads="1"/>
            </p:cNvSpPr>
            <p:nvPr/>
          </p:nvSpPr>
          <p:spPr bwMode="auto">
            <a:xfrm>
              <a:off x="587375" y="2728615"/>
              <a:ext cx="8785225" cy="86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HCl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NaHCO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3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→ H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CO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3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NaCl(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</a:t>
              </a:r>
              <a:endPara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87375" y="2200275"/>
              <a:ext cx="6384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400" b="1" u="sng" dirty="0" smtClean="0">
                  <a:solidFill>
                    <a:srgbClr val="0070C0"/>
                  </a:solidFill>
                </a:rPr>
                <a:t>Step 1:  Double displacement reaction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7375" y="3852945"/>
            <a:ext cx="7642225" cy="1495045"/>
            <a:chOff x="587375" y="3852945"/>
            <a:chExt cx="7642225" cy="1495045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87375" y="3852945"/>
              <a:ext cx="6384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400" b="1" u="sng" dirty="0" smtClean="0">
                  <a:solidFill>
                    <a:srgbClr val="0070C0"/>
                  </a:solidFill>
                </a:rPr>
                <a:t>Step 2:  Decomposition reaction</a:t>
              </a:r>
              <a:endParaRPr lang="en-US" altLang="en-US" sz="2400" b="1" u="sng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87375" y="4487565"/>
              <a:ext cx="7642225" cy="86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</a:t>
              </a:r>
              <a:r>
                <a:rPr lang="en-US" altLang="en-US" sz="28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H</a:t>
              </a:r>
              <a:r>
                <a:rPr lang="en-US" altLang="en-US" sz="2800" baseline="-300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CO</a:t>
              </a:r>
              <a:r>
                <a:rPr lang="en-US" altLang="en-US" sz="2800" baseline="-300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3</a:t>
              </a:r>
              <a:r>
                <a:rPr lang="en-US" altLang="en-US" sz="2800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dirty="0" err="1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 decomposes immediately.</a:t>
              </a:r>
            </a:p>
            <a:p>
              <a:pPr algn="ctr"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800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H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CO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3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→ H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O(l) + CO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(g)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0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600074" y="1044575"/>
            <a:ext cx="79343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Two reactions can be combined and represented by a single chemical reaction.</a:t>
            </a:r>
          </a:p>
        </p:txBody>
      </p:sp>
      <p:pic>
        <p:nvPicPr>
          <p:cNvPr id="402438" name="Picture 6" descr="C09-08A-874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4" y="2349500"/>
            <a:ext cx="8813411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Step Process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17512" y="1162050"/>
            <a:ext cx="80772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 dirty="0"/>
              <a:t>Reaction 1 </a:t>
            </a:r>
          </a:p>
          <a:p>
            <a:pPr marL="0" indent="0" algn="ctr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 err="1">
                <a:solidFill>
                  <a:srgbClr val="C00000"/>
                </a:solidFill>
              </a:rPr>
              <a:t>HCl</a:t>
            </a:r>
            <a:r>
              <a:rPr lang="en-US" altLang="en-US" sz="2400" b="1" dirty="0">
                <a:solidFill>
                  <a:srgbClr val="C00000"/>
                </a:solidFill>
              </a:rPr>
              <a:t>(</a:t>
            </a:r>
            <a:r>
              <a:rPr lang="en-US" altLang="en-US" sz="2400" b="1" dirty="0" err="1">
                <a:solidFill>
                  <a:srgbClr val="C00000"/>
                </a:solidFill>
              </a:rPr>
              <a:t>aq</a:t>
            </a:r>
            <a:r>
              <a:rPr lang="en-US" altLang="en-US" sz="2400" b="1" dirty="0">
                <a:solidFill>
                  <a:srgbClr val="C00000"/>
                </a:solidFill>
              </a:rPr>
              <a:t>) + NaHCO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2400" b="1" dirty="0">
                <a:solidFill>
                  <a:srgbClr val="C00000"/>
                </a:solidFill>
              </a:rPr>
              <a:t>(</a:t>
            </a:r>
            <a:r>
              <a:rPr lang="en-US" altLang="en-US" sz="2400" b="1" dirty="0" err="1">
                <a:solidFill>
                  <a:srgbClr val="C00000"/>
                </a:solidFill>
              </a:rPr>
              <a:t>aq</a:t>
            </a:r>
            <a:r>
              <a:rPr lang="en-US" altLang="en-US" sz="2400" b="1" dirty="0">
                <a:solidFill>
                  <a:srgbClr val="C00000"/>
                </a:solidFill>
              </a:rPr>
              <a:t>) → H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en-US" sz="2400" b="1" dirty="0">
                <a:solidFill>
                  <a:srgbClr val="C00000"/>
                </a:solidFill>
              </a:rPr>
              <a:t>CO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2400" b="1" dirty="0">
                <a:solidFill>
                  <a:srgbClr val="C00000"/>
                </a:solidFill>
              </a:rPr>
              <a:t>(</a:t>
            </a:r>
            <a:r>
              <a:rPr lang="en-US" altLang="en-US" sz="2400" b="1" dirty="0" err="1">
                <a:solidFill>
                  <a:srgbClr val="C00000"/>
                </a:solidFill>
              </a:rPr>
              <a:t>aq</a:t>
            </a:r>
            <a:r>
              <a:rPr lang="en-US" altLang="en-US" sz="2400" b="1" dirty="0">
                <a:solidFill>
                  <a:srgbClr val="C00000"/>
                </a:solidFill>
              </a:rPr>
              <a:t>) + NaCl(</a:t>
            </a:r>
            <a:r>
              <a:rPr lang="en-US" altLang="en-US" sz="2400" b="1" dirty="0" err="1">
                <a:solidFill>
                  <a:srgbClr val="C00000"/>
                </a:solidFill>
              </a:rPr>
              <a:t>aq</a:t>
            </a:r>
            <a:r>
              <a:rPr lang="en-US" altLang="en-US" sz="24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417512" y="2368770"/>
            <a:ext cx="8396288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 dirty="0"/>
              <a:t>Reaction 2 </a:t>
            </a:r>
          </a:p>
          <a:p>
            <a:pPr marL="0" indent="0" algn="ctr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 dirty="0"/>
              <a:t>	</a:t>
            </a:r>
            <a:r>
              <a:rPr lang="en-US" altLang="en-US" sz="2400" b="1" dirty="0">
                <a:solidFill>
                  <a:srgbClr val="C00000"/>
                </a:solidFill>
              </a:rPr>
              <a:t>H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en-US" sz="2400" b="1" dirty="0">
                <a:solidFill>
                  <a:srgbClr val="C00000"/>
                </a:solidFill>
              </a:rPr>
              <a:t>CO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2400" b="1" dirty="0">
                <a:solidFill>
                  <a:srgbClr val="C00000"/>
                </a:solidFill>
              </a:rPr>
              <a:t>(</a:t>
            </a:r>
            <a:r>
              <a:rPr lang="en-US" altLang="en-US" sz="2400" b="1" dirty="0" err="1">
                <a:solidFill>
                  <a:srgbClr val="C00000"/>
                </a:solidFill>
              </a:rPr>
              <a:t>aq</a:t>
            </a:r>
            <a:r>
              <a:rPr lang="en-US" altLang="en-US" sz="2400" b="1" dirty="0">
                <a:solidFill>
                  <a:srgbClr val="C00000"/>
                </a:solidFill>
              </a:rPr>
              <a:t>) → H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en-US" sz="2400" b="1" dirty="0">
                <a:solidFill>
                  <a:srgbClr val="C00000"/>
                </a:solidFill>
              </a:rPr>
              <a:t>O(l) + CO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altLang="en-US" sz="2400" b="1" dirty="0">
                <a:solidFill>
                  <a:srgbClr val="C00000"/>
                </a:solidFill>
              </a:rPr>
              <a:t>(g)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456" y="5343525"/>
            <a:ext cx="8955088" cy="1153364"/>
            <a:chOff x="94456" y="5343525"/>
            <a:chExt cx="8955088" cy="1153364"/>
          </a:xfrm>
        </p:grpSpPr>
        <p:sp>
          <p:nvSpPr>
            <p:cNvPr id="406534" name="Line 6"/>
            <p:cNvSpPr>
              <a:spLocks noChangeShapeType="1"/>
            </p:cNvSpPr>
            <p:nvPr/>
          </p:nvSpPr>
          <p:spPr bwMode="auto">
            <a:xfrm>
              <a:off x="94456" y="5343525"/>
              <a:ext cx="8955088" cy="158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17512" y="5592026"/>
              <a:ext cx="8396288" cy="9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400" b="1" dirty="0" smtClean="0"/>
                <a:t>Overall </a:t>
              </a:r>
              <a:r>
                <a:rPr lang="en-US" altLang="en-US" sz="2400" b="1" dirty="0"/>
                <a:t>equation</a:t>
              </a:r>
            </a:p>
            <a:p>
              <a:pPr algn="ctr"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400" b="1" dirty="0" err="1">
                  <a:solidFill>
                    <a:srgbClr val="C00000"/>
                  </a:solidFill>
                </a:rPr>
                <a:t>HCl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NaHCO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3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→ NaCl(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+ H</a:t>
              </a:r>
              <a:r>
                <a:rPr lang="en-US" altLang="en-US" sz="24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O(l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CO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(g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)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4456" y="3562350"/>
            <a:ext cx="8955088" cy="1606518"/>
            <a:chOff x="94456" y="3562350"/>
            <a:chExt cx="8955088" cy="1606518"/>
          </a:xfrm>
        </p:grpSpPr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417512" y="3746940"/>
              <a:ext cx="8396288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400" b="1" dirty="0"/>
                <a:t>Combined equation</a:t>
              </a:r>
            </a:p>
            <a:p>
              <a:pPr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400" b="1" dirty="0" err="1">
                  <a:solidFill>
                    <a:srgbClr val="C00000"/>
                  </a:solidFill>
                </a:rPr>
                <a:t>HCl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NaHCO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3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H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CO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3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→ </a:t>
              </a:r>
              <a:endParaRPr lang="en-US" altLang="en-US" sz="2400" b="1" dirty="0" smtClean="0">
                <a:solidFill>
                  <a:srgbClr val="C00000"/>
                </a:solidFill>
              </a:endParaRPr>
            </a:p>
            <a:p>
              <a:pPr algn="r">
                <a:lnSpc>
                  <a:spcPct val="80000"/>
                </a:lnSpc>
                <a:spcBef>
                  <a:spcPct val="30000"/>
                </a:spcBef>
                <a:spcAft>
                  <a:spcPct val="30000"/>
                </a:spcAft>
                <a:buFontTx/>
                <a:buNone/>
              </a:pPr>
              <a:r>
                <a:rPr lang="en-US" altLang="en-US" sz="2400" b="1" dirty="0" smtClean="0">
                  <a:solidFill>
                    <a:srgbClr val="C00000"/>
                  </a:solidFill>
                </a:rPr>
                <a:t>H</a:t>
              </a:r>
              <a:r>
                <a:rPr lang="en-US" altLang="en-US" sz="2400" b="1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CO</a:t>
              </a:r>
              <a:r>
                <a:rPr lang="en-US" altLang="en-US" sz="2400" b="1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(</a:t>
              </a:r>
              <a:r>
                <a:rPr lang="en-US" altLang="en-US" sz="2400" b="1" dirty="0" err="1" smtClean="0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NaCl(</a:t>
              </a:r>
              <a:r>
                <a:rPr lang="en-US" altLang="en-US" sz="2400" b="1" dirty="0" err="1">
                  <a:solidFill>
                    <a:srgbClr val="C00000"/>
                  </a:solidFill>
                </a:rPr>
                <a:t>aq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) + H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O(l) + CO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2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(g</a:t>
              </a:r>
              <a:r>
                <a:rPr lang="en-US" altLang="en-US" sz="2400" b="1" dirty="0" smtClean="0">
                  <a:solidFill>
                    <a:srgbClr val="C00000"/>
                  </a:solidFill>
                </a:rPr>
                <a:t>)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94456" y="3562350"/>
              <a:ext cx="8955088" cy="158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21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/>
      <p:bldP spid="4065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42950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6988"/>
            <a:ext cx="8778240" cy="731520"/>
          </a:xfrm>
        </p:spPr>
        <p:txBody>
          <a:bodyPr/>
          <a:lstStyle/>
          <a:p>
            <a:pPr algn="l"/>
            <a:r>
              <a:rPr lang="en-US" dirty="0" smtClean="0"/>
              <a:t>Homework Review 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42975"/>
            <a:ext cx="8778240" cy="54825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Red Bull is a solution. 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/>
              <a:t>     the solvent and two solutes.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endParaRPr lang="en-US" sz="2800" b="1" dirty="0" smtClean="0">
              <a:cs typeface="Arial" panose="020B0604020202020204" pitchFamily="34" charset="0"/>
            </a:endParaRPr>
          </a:p>
          <a:p>
            <a:pPr marL="514350" indent="-514350">
              <a:spcBef>
                <a:spcPts val="3000"/>
              </a:spcBef>
              <a:buFont typeface="+mj-lt"/>
              <a:buAutoNum type="arabicParenR" startAt="2"/>
            </a:pPr>
            <a:r>
              <a:rPr lang="en-US" sz="2800" b="1" dirty="0" smtClean="0">
                <a:cs typeface="Arial" panose="020B0604020202020204" pitchFamily="34" charset="0"/>
              </a:rPr>
              <a:t>What is the difference between the following:</a:t>
            </a:r>
          </a:p>
          <a:p>
            <a:pPr marL="2913063" lvl="1" indent="-514350">
              <a:buFont typeface="+mj-lt"/>
              <a:buAutoNum type="alphaLcParenR"/>
            </a:pPr>
            <a:r>
              <a:rPr lang="en-US" b="1" dirty="0" smtClean="0">
                <a:cs typeface="Arial" panose="020B0604020202020204" pitchFamily="34" charset="0"/>
              </a:rPr>
              <a:t>a chemical equation</a:t>
            </a:r>
          </a:p>
          <a:p>
            <a:pPr marL="2913063" lvl="1" indent="-514350">
              <a:buFont typeface="+mj-lt"/>
              <a:buAutoNum type="alphaLcParenR"/>
            </a:pPr>
            <a:r>
              <a:rPr lang="en-US" b="1" dirty="0" smtClean="0">
                <a:cs typeface="Arial" panose="020B0604020202020204" pitchFamily="34" charset="0"/>
              </a:rPr>
              <a:t>a complete ionic equation</a:t>
            </a:r>
          </a:p>
          <a:p>
            <a:pPr marL="2913063" lvl="1" indent="-514350">
              <a:buFont typeface="+mj-lt"/>
              <a:buAutoNum type="alphaLcParenR"/>
            </a:pPr>
            <a:r>
              <a:rPr lang="en-US" b="1" dirty="0" smtClean="0">
                <a:cs typeface="Arial" panose="020B0604020202020204" pitchFamily="34" charset="0"/>
              </a:rPr>
              <a:t>a net ionic equation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 startAt="2"/>
            </a:pPr>
            <a:r>
              <a:rPr lang="en-US" sz="2800" b="1" dirty="0" smtClean="0">
                <a:cs typeface="Arial" panose="020B0604020202020204" pitchFamily="34" charset="0"/>
              </a:rPr>
              <a:t>Aqueous double replacement reactions must produce one of three products to go forward.  What are these three products?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1" y="0"/>
            <a:ext cx="167639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Put homework in the red basket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Homework Answers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potassium iodide and silver nitrate are mixed forming the precipitate silver iodide.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potassium iodide and silver nitrate are mixed forming the precipitate silver iodide.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KI(</a:t>
            </a:r>
            <a:r>
              <a:rPr lang="en-US" sz="2800" b="1" dirty="0" err="1" smtClean="0">
                <a:solidFill>
                  <a:srgbClr val="C00000"/>
                </a:solidFill>
              </a:rPr>
              <a:t>aq</a:t>
            </a:r>
            <a:r>
              <a:rPr lang="en-US" sz="2800" b="1" dirty="0" smtClean="0">
                <a:solidFill>
                  <a:srgbClr val="C00000"/>
                </a:solidFill>
              </a:rPr>
              <a:t>) + AgNO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smtClean="0">
                <a:solidFill>
                  <a:srgbClr val="C00000"/>
                </a:solidFill>
              </a:rPr>
              <a:t> KNO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</a:t>
            </a:r>
            <a:r>
              <a:rPr lang="en-US" sz="2800" b="1" dirty="0" smtClean="0">
                <a:solidFill>
                  <a:srgbClr val="C00000"/>
                </a:solidFill>
              </a:rPr>
              <a:t>+  </a:t>
            </a:r>
            <a:r>
              <a:rPr lang="en-US" sz="2800" b="1" dirty="0" err="1" smtClean="0">
                <a:solidFill>
                  <a:srgbClr val="C00000"/>
                </a:solidFill>
              </a:rPr>
              <a:t>AgI</a:t>
            </a:r>
            <a:r>
              <a:rPr lang="en-US" sz="2800" b="1" dirty="0" smtClean="0">
                <a:solidFill>
                  <a:srgbClr val="C00000"/>
                </a:solidFill>
              </a:rPr>
              <a:t>(s)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potassium iodide and silver nitrate are mixed forming the precipitate silver iodide.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KI(</a:t>
            </a:r>
            <a:r>
              <a:rPr lang="en-US" sz="2800" b="1" dirty="0" err="1" smtClean="0">
                <a:solidFill>
                  <a:srgbClr val="C00000"/>
                </a:solidFill>
              </a:rPr>
              <a:t>aq</a:t>
            </a:r>
            <a:r>
              <a:rPr lang="en-US" sz="2800" b="1" dirty="0" smtClean="0">
                <a:solidFill>
                  <a:srgbClr val="C00000"/>
                </a:solidFill>
              </a:rPr>
              <a:t>) + AgNO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smtClean="0">
                <a:solidFill>
                  <a:srgbClr val="C00000"/>
                </a:solidFill>
              </a:rPr>
              <a:t> KNO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</a:t>
            </a:r>
            <a:r>
              <a:rPr lang="en-US" sz="2800" b="1" dirty="0" smtClean="0">
                <a:solidFill>
                  <a:srgbClr val="C00000"/>
                </a:solidFill>
              </a:rPr>
              <a:t>+  </a:t>
            </a:r>
            <a:r>
              <a:rPr lang="en-US" sz="2800" b="1" dirty="0" err="1" smtClean="0">
                <a:solidFill>
                  <a:srgbClr val="C00000"/>
                </a:solidFill>
              </a:rPr>
              <a:t>AgI</a:t>
            </a:r>
            <a:r>
              <a:rPr lang="en-US" sz="2800" b="1" dirty="0" smtClean="0">
                <a:solidFill>
                  <a:srgbClr val="C00000"/>
                </a:solidFill>
              </a:rPr>
              <a:t>(s)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K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</a:rPr>
              <a:t>+ I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</a:t>
            </a:r>
            <a:r>
              <a:rPr lang="en-US" sz="2800" b="1" dirty="0" smtClean="0">
                <a:solidFill>
                  <a:srgbClr val="C00000"/>
                </a:solidFill>
              </a:rPr>
              <a:t>+ Ag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</a:rPr>
              <a:t>+ 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 algn="r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>
                <a:solidFill>
                  <a:srgbClr val="C00000"/>
                </a:solidFill>
              </a:rPr>
              <a:t>K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+ NO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+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AgI</a:t>
            </a:r>
            <a:r>
              <a:rPr lang="en-US" sz="2800" b="1" dirty="0" smtClean="0">
                <a:solidFill>
                  <a:srgbClr val="C00000"/>
                </a:solidFill>
              </a:rPr>
              <a:t>(s)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potassium iodide and silver nitrate are mixed forming the precipitate silver iodide.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KI(</a:t>
            </a:r>
            <a:r>
              <a:rPr lang="en-US" sz="2800" b="1" dirty="0" err="1" smtClean="0">
                <a:solidFill>
                  <a:srgbClr val="C00000"/>
                </a:solidFill>
              </a:rPr>
              <a:t>aq</a:t>
            </a:r>
            <a:r>
              <a:rPr lang="en-US" sz="2800" b="1" dirty="0" smtClean="0">
                <a:solidFill>
                  <a:srgbClr val="C00000"/>
                </a:solidFill>
              </a:rPr>
              <a:t>) + AgNO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smtClean="0">
                <a:solidFill>
                  <a:srgbClr val="C00000"/>
                </a:solidFill>
              </a:rPr>
              <a:t> KNO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</a:t>
            </a:r>
            <a:r>
              <a:rPr lang="en-US" sz="2800" b="1" dirty="0" smtClean="0">
                <a:solidFill>
                  <a:srgbClr val="C00000"/>
                </a:solidFill>
              </a:rPr>
              <a:t>+  </a:t>
            </a:r>
            <a:r>
              <a:rPr lang="en-US" sz="2800" b="1" dirty="0" err="1" smtClean="0">
                <a:solidFill>
                  <a:srgbClr val="C00000"/>
                </a:solidFill>
              </a:rPr>
              <a:t>AgI</a:t>
            </a:r>
            <a:r>
              <a:rPr lang="en-US" sz="2800" b="1" dirty="0" smtClean="0">
                <a:solidFill>
                  <a:srgbClr val="C00000"/>
                </a:solidFill>
              </a:rPr>
              <a:t>(s)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K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</a:rPr>
              <a:t>+ I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</a:t>
            </a:r>
            <a:r>
              <a:rPr lang="en-US" sz="2800" b="1" dirty="0" smtClean="0">
                <a:solidFill>
                  <a:srgbClr val="C00000"/>
                </a:solidFill>
              </a:rPr>
              <a:t>+ Ag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</a:rPr>
              <a:t>+ 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 algn="r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>
                <a:solidFill>
                  <a:srgbClr val="C00000"/>
                </a:solidFill>
              </a:rPr>
              <a:t>K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+ NO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+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AgI</a:t>
            </a:r>
            <a:r>
              <a:rPr lang="en-US" sz="2800" b="1" dirty="0" smtClean="0">
                <a:solidFill>
                  <a:srgbClr val="C00000"/>
                </a:solidFill>
              </a:rPr>
              <a:t>(s)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r>
              <a:rPr lang="en-US" altLang="en-US" sz="36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+ Ag</a:t>
            </a:r>
            <a:r>
              <a:rPr lang="en-US" sz="3600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800" b="1" dirty="0" err="1" smtClean="0">
                <a:solidFill>
                  <a:srgbClr val="C00000"/>
                </a:solidFill>
              </a:rPr>
              <a:t>AgI</a:t>
            </a:r>
            <a:r>
              <a:rPr lang="en-US" sz="2800" b="1" dirty="0" smtClean="0">
                <a:solidFill>
                  <a:srgbClr val="C00000"/>
                </a:solidFill>
              </a:rPr>
              <a:t>(s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ts val="3000"/>
              </a:spcBef>
              <a:buNone/>
            </a:pP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10-16C-828378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130800" y="809974"/>
            <a:ext cx="4013200" cy="58956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6179820" cy="512805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Will </a:t>
            </a:r>
            <a:r>
              <a:rPr lang="en-US" dirty="0"/>
              <a:t>this reaction go forward?  Why or why not?  If so, balance the equation.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Mg </a:t>
            </a:r>
            <a:r>
              <a:rPr lang="en-US" b="1" dirty="0"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FeCl</a:t>
            </a:r>
            <a:r>
              <a:rPr lang="en-US" b="1" baseline="-25000" dirty="0" smtClean="0"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sym typeface="Wingdings"/>
              </a:rPr>
              <a:t></a:t>
            </a:r>
            <a:r>
              <a:rPr lang="en-US" b="1" dirty="0" smtClean="0">
                <a:cs typeface="Arial" panose="020B0604020202020204" pitchFamily="34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Fe </a:t>
            </a:r>
            <a:r>
              <a:rPr lang="en-US" b="1" dirty="0"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MgCl</a:t>
            </a:r>
            <a:r>
              <a:rPr lang="en-US" b="1" baseline="-25000" dirty="0" smtClean="0">
                <a:cs typeface="Arial" panose="020B0604020202020204" pitchFamily="34" charset="0"/>
              </a:rPr>
              <a:t>2</a:t>
            </a:r>
            <a:endParaRPr lang="en-US" b="1" baseline="-250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3663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ammonium phosphate and sodium sulfate are mixed.  No precipitate or gas is formed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ammonium phosphate and sodium sulfate are mixed.  No precipitate or gas is formed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ammonium phosphate and sodium sulfate are mixed.  No precipitate or gas is formed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2(NH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3Na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3(NH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ts val="3000"/>
              </a:spcBef>
              <a:buNone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ammonium phosphate and sodium sulfate are mixed.  No precipitate or gas is formed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2(NH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3Na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3(NH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6NH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+ 6Na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+ 3SO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6NH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+ 6Na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3SO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r>
              <a:rPr lang="en-US" altLang="en-US" sz="24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  <a:endParaRPr lang="en-US" altLang="en-US" b="1" baseline="30000" dirty="0" smtClean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marL="0" indent="0" algn="ctr">
              <a:spcBef>
                <a:spcPts val="3000"/>
              </a:spcBef>
              <a:buNone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38600" y="6076950"/>
            <a:ext cx="1028700" cy="657225"/>
          </a:xfrm>
          <a:prstGeom prst="roundRect">
            <a:avLst>
              <a:gd name="adj" fmla="val 4275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ammonium phosphate and sodium sulfate are mixed.  No precipitate or gas is formed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2(NH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3Na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3(NH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6NH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+ 6Na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+ 3SO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6NH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2PO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+ 6Na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3SO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r>
              <a:rPr lang="en-US" altLang="en-US" sz="2400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  <a:endParaRPr lang="en-US" altLang="en-US" b="1" baseline="30000" dirty="0" smtClean="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NR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lithium sulfate and calcium nitrate are mixed forming the precipitate calcium sulfate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lithium sulfate and calcium nitrate are mixed forming the precipitate calcium sulfate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Li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Ca(NO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LiNO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CaSO</a:t>
            </a:r>
            <a:r>
              <a:rPr lang="en-US" sz="2400" b="1" baseline="-25000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(s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lithium sulfate and calcium nitrate are mixed forming the precipitate calcium sulfate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Li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Ca(NO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LiNO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CaSO</a:t>
            </a:r>
            <a:r>
              <a:rPr lang="en-US" sz="2400" b="1" baseline="-25000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Li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Ca(NO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 2LiNO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</a:rPr>
              <a:t>+  CaSO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(s)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lithium sulfate and calcium nitrate are mixed forming the precipitate calcium sulfate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Li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Ca(NO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LiNO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CaSO</a:t>
            </a:r>
            <a:r>
              <a:rPr lang="en-US" sz="2400" b="1" baseline="-25000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Li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Ca(NO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 2LiNO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</a:rPr>
              <a:t>+  CaSO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(s)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2Li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</a:rPr>
              <a:t>+ Ca</a:t>
            </a:r>
            <a:r>
              <a:rPr lang="en-US" b="1" baseline="30000" dirty="0" smtClean="0">
                <a:solidFill>
                  <a:srgbClr val="C00000"/>
                </a:solidFill>
              </a:rPr>
              <a:t>+2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+ 2NO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</a:p>
          <a:p>
            <a:pPr marL="0" indent="0" algn="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2Li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CaSO</a:t>
            </a:r>
            <a:r>
              <a:rPr lang="en-US" sz="2400" b="1" baseline="-25000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(s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lithium sulfate and calcium nitrate are mixed forming the precipitate calcium sulfate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Li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Ca(NO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LiNO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 CaSO</a:t>
            </a:r>
            <a:r>
              <a:rPr lang="en-US" sz="2400" b="1" baseline="-25000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Li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Ca(NO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 2LiNO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</a:rPr>
              <a:t>+  CaSO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(s)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2Li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</a:rPr>
              <a:t>+ Ca</a:t>
            </a:r>
            <a:r>
              <a:rPr lang="en-US" b="1" baseline="30000" dirty="0" smtClean="0">
                <a:solidFill>
                  <a:srgbClr val="C00000"/>
                </a:solidFill>
              </a:rPr>
              <a:t>+2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+ 2NO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</a:p>
          <a:p>
            <a:pPr marL="0" indent="0" algn="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2Li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2NO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CaSO</a:t>
            </a:r>
            <a:r>
              <a:rPr lang="en-US" sz="2400" b="1" baseline="-25000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(s)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</a:t>
            </a:r>
            <a:r>
              <a:rPr lang="en-US" sz="2400" b="1" dirty="0" smtClean="0">
                <a:solidFill>
                  <a:srgbClr val="C00000"/>
                </a:solidFill>
              </a:rPr>
              <a:t>Ca</a:t>
            </a:r>
            <a:r>
              <a:rPr lang="en-US" b="1" baseline="30000" dirty="0" smtClean="0">
                <a:solidFill>
                  <a:srgbClr val="C00000"/>
                </a:solidFill>
              </a:rPr>
              <a:t>+2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CaSO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</a:rPr>
              <a:t>(s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ts val="2400"/>
              </a:spcBef>
              <a:buNone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#9: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Format</a:t>
            </a:r>
          </a:p>
          <a:p>
            <a:pPr marL="803275"/>
            <a:r>
              <a:rPr lang="en-US" sz="2800" i="1" dirty="0" smtClean="0"/>
              <a:t>Honors Chem: 25 open response</a:t>
            </a:r>
          </a:p>
          <a:p>
            <a:pPr marL="803275"/>
            <a:r>
              <a:rPr lang="en-US" sz="2800" i="1" dirty="0" smtClean="0"/>
              <a:t>Chem: 5 multiple choice, 15 open response</a:t>
            </a:r>
          </a:p>
          <a:p>
            <a:pPr marL="803275"/>
            <a:r>
              <a:rPr lang="en-US" sz="2800" i="1" dirty="0" smtClean="0"/>
              <a:t>Test will be shortened if we don't finish this unit</a:t>
            </a:r>
          </a:p>
          <a:p>
            <a:r>
              <a:rPr lang="en-US" dirty="0" smtClean="0"/>
              <a:t>Date</a:t>
            </a:r>
          </a:p>
          <a:p>
            <a:pPr marL="803275"/>
            <a:r>
              <a:rPr lang="en-US" sz="2800" i="1" dirty="0" smtClean="0"/>
              <a:t>Periods 3, 4, 7:  Friday, June 3, 2016</a:t>
            </a:r>
          </a:p>
          <a:p>
            <a:pPr marL="803275"/>
            <a:r>
              <a:rPr lang="en-US" sz="2800" i="1" dirty="0" smtClean="0"/>
              <a:t>Period 6:  Monday, June 6, 2016</a:t>
            </a:r>
          </a:p>
        </p:txBody>
      </p:sp>
    </p:spTree>
    <p:extLst>
      <p:ext uri="{BB962C8B-B14F-4D97-AF65-F5344CB8AC3E}">
        <p14:creationId xmlns:p14="http://schemas.microsoft.com/office/powerpoint/2010/main" val="2469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sodium carbonate and manganese (V) chloride react to produce a precipitate that contains manganese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sodium carbonate and manganese (V) chloride react to produce a precipitate that contains manganese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MnCl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NaCl(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Mn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000" b="1" dirty="0" smtClean="0">
                <a:solidFill>
                  <a:srgbClr val="C00000"/>
                </a:solidFill>
              </a:rPr>
              <a:t>(s)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sodium carbonate and manganese (V) chloride react to produce a precipitate that contains manganese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MnCl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NaCl(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Mn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000" b="1" dirty="0" smtClean="0">
                <a:solidFill>
                  <a:srgbClr val="C00000"/>
                </a:solidFill>
              </a:rPr>
              <a:t>(s)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5Na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2MnCl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10NaCl(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Mn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000" b="1" dirty="0">
                <a:solidFill>
                  <a:srgbClr val="C00000"/>
                </a:solidFill>
              </a:rPr>
              <a:t>(s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en-US" sz="2400" b="1" baseline="-25000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sodium carbonate and manganese (V) chloride react to produce a precipitate that contains manganese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MnCl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NaCl(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Mn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000" b="1" dirty="0" smtClean="0">
                <a:solidFill>
                  <a:srgbClr val="C00000"/>
                </a:solidFill>
              </a:rPr>
              <a:t>(s)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5Na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2MnCl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10NaCl(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Mn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000" b="1" dirty="0">
                <a:solidFill>
                  <a:srgbClr val="C00000"/>
                </a:solidFill>
              </a:rPr>
              <a:t>(s)</a:t>
            </a:r>
            <a:endParaRPr lang="en-US" sz="2400" b="1" baseline="-25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10Na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+ 5CO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</a:rPr>
              <a:t>+ 2Mn</a:t>
            </a:r>
            <a:r>
              <a:rPr lang="en-US" b="1" baseline="30000" dirty="0" smtClean="0">
                <a:solidFill>
                  <a:srgbClr val="C00000"/>
                </a:solidFill>
              </a:rPr>
              <a:t>+5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+ 10Cl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  <a:r>
              <a:rPr lang="en-US" sz="2400" b="1" dirty="0" smtClean="0">
                <a:solidFill>
                  <a:srgbClr val="C00000"/>
                </a:solidFill>
              </a:rPr>
              <a:t>10Na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+ 10Cl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Mn</a:t>
            </a:r>
            <a:r>
              <a:rPr 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(CO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r>
              <a:rPr lang="en-US" sz="2400" b="1" baseline="-25000" dirty="0">
                <a:solidFill>
                  <a:srgbClr val="C00000"/>
                </a:solidFill>
              </a:rPr>
              <a:t>5</a:t>
            </a:r>
            <a:r>
              <a:rPr lang="en-US" sz="2000" b="1" dirty="0">
                <a:solidFill>
                  <a:srgbClr val="C00000"/>
                </a:solidFill>
              </a:rPr>
              <a:t>(s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73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chemical, complete ionic, and net ionic equations for each of the following reactions.  Use NR to indicate that no reaction occurs.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sodium carbonate and manganese (V) chloride react to produce a precipitate that contains manganese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MnCl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NaCl(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Mn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000" b="1" dirty="0" smtClean="0">
                <a:solidFill>
                  <a:srgbClr val="C00000"/>
                </a:solidFill>
              </a:rPr>
              <a:t>(s)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5Na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2MnCl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>
                <a:solidFill>
                  <a:srgbClr val="C00000"/>
                </a:solidFill>
              </a:rPr>
              <a:t> 10NaCl(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</a:t>
            </a:r>
            <a:r>
              <a:rPr lang="en-US" sz="2400" b="1" dirty="0" smtClean="0">
                <a:solidFill>
                  <a:srgbClr val="C00000"/>
                </a:solidFill>
              </a:rPr>
              <a:t>Mn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000" b="1" dirty="0">
                <a:solidFill>
                  <a:srgbClr val="C00000"/>
                </a:solidFill>
              </a:rPr>
              <a:t>(s)</a:t>
            </a:r>
            <a:endParaRPr lang="en-US" sz="2400" b="1" baseline="-25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10Na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+ 5CO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</a:t>
            </a:r>
            <a:r>
              <a:rPr lang="en-US" sz="2400" b="1" dirty="0" smtClean="0">
                <a:solidFill>
                  <a:srgbClr val="C00000"/>
                </a:solidFill>
              </a:rPr>
              <a:t>+ 2Mn</a:t>
            </a:r>
            <a:r>
              <a:rPr lang="en-US" b="1" baseline="30000" dirty="0" smtClean="0">
                <a:solidFill>
                  <a:srgbClr val="C00000"/>
                </a:solidFill>
              </a:rPr>
              <a:t>+5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+ 10Cl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  <a:r>
              <a:rPr lang="en-US" sz="2400" b="1" dirty="0" smtClean="0">
                <a:solidFill>
                  <a:srgbClr val="C00000"/>
                </a:solidFill>
              </a:rPr>
              <a:t>10Na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+ 10Cl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+ Mn</a:t>
            </a:r>
            <a:r>
              <a:rPr 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(CO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r>
              <a:rPr lang="en-US" sz="2400" b="1" baseline="-25000" dirty="0">
                <a:solidFill>
                  <a:srgbClr val="C00000"/>
                </a:solidFill>
              </a:rPr>
              <a:t>5</a:t>
            </a:r>
            <a:r>
              <a:rPr lang="en-US" sz="2000" b="1" dirty="0">
                <a:solidFill>
                  <a:srgbClr val="C00000"/>
                </a:solidFill>
              </a:rPr>
              <a:t>(s)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5CO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en-US" b="1" baseline="300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–2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+ </a:t>
            </a:r>
            <a:r>
              <a:rPr lang="en-US" sz="2400" b="1" dirty="0" smtClean="0">
                <a:solidFill>
                  <a:srgbClr val="C00000"/>
                </a:solidFill>
              </a:rPr>
              <a:t>2Mn</a:t>
            </a:r>
            <a:r>
              <a:rPr lang="en-US" b="1" baseline="30000" dirty="0" smtClean="0">
                <a:solidFill>
                  <a:srgbClr val="C00000"/>
                </a:solidFill>
              </a:rPr>
              <a:t>+5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aq</a:t>
            </a:r>
            <a:r>
              <a:rPr lang="en-US" sz="2400" b="1" dirty="0">
                <a:solidFill>
                  <a:srgbClr val="C00000"/>
                </a:solidFill>
              </a:rPr>
              <a:t>)   </a:t>
            </a:r>
            <a:r>
              <a:rPr lang="en-US" sz="24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 </a:t>
            </a:r>
            <a:r>
              <a:rPr lang="en-US" sz="2400" b="1" dirty="0" smtClean="0">
                <a:solidFill>
                  <a:srgbClr val="C00000"/>
                </a:solidFill>
              </a:rPr>
              <a:t>Mn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(CO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5</a:t>
            </a:r>
            <a:r>
              <a:rPr lang="en-US" sz="2000" b="1" dirty="0" smtClean="0">
                <a:solidFill>
                  <a:srgbClr val="C00000"/>
                </a:solidFill>
              </a:rPr>
              <a:t>(s</a:t>
            </a:r>
            <a:r>
              <a:rPr lang="en-US" sz="2000" b="1" dirty="0">
                <a:solidFill>
                  <a:srgbClr val="C00000"/>
                </a:solidFill>
              </a:rPr>
              <a:t>)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 302, #39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Choice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488950" y="333375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30225" y="1295400"/>
            <a:ext cx="8156575" cy="32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What is the solvent in an aqueous solution? 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hydrogen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sodium ions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water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alcohol</a:t>
            </a:r>
            <a:r>
              <a:rPr lang="en-US" altLang="en-US" sz="28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4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5001" grpId="0" build="p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>
            <a:off x="484188" y="2405063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30225" y="1295400"/>
            <a:ext cx="8004175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An equation that includes only the particles that participate in a reaction is called: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B13142"/>
                </a:solidFill>
              </a:rPr>
              <a:t>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net ionic equation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spectator ions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complete ionic equation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reduced ionic equation</a:t>
            </a:r>
            <a:r>
              <a:rPr lang="en-US" altLang="en-US" sz="28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25" grpId="0" build="p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Oval 2"/>
          <p:cNvSpPr>
            <a:spLocks noChangeArrowheads="1"/>
          </p:cNvSpPr>
          <p:nvPr/>
        </p:nvSpPr>
        <p:spPr bwMode="auto">
          <a:xfrm>
            <a:off x="493713" y="325755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530225" y="1295400"/>
            <a:ext cx="73914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Ions that are present in a solution and do not participate in a chemical reaction when another substance is added are called ____.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spectator ions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reactants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products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net ions</a:t>
            </a:r>
            <a:r>
              <a:rPr lang="en-US" altLang="en-US" sz="2800" b="1" dirty="0"/>
              <a:t> </a:t>
            </a: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495300" y="801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Chapter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6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34" grpId="0" build="p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val 2"/>
          <p:cNvSpPr>
            <a:spLocks noChangeArrowheads="1"/>
          </p:cNvSpPr>
          <p:nvPr/>
        </p:nvSpPr>
        <p:spPr bwMode="auto">
          <a:xfrm>
            <a:off x="484188" y="443865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530225" y="1295400"/>
            <a:ext cx="8308975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 precipitate forms in a double replacement reaction only if: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</a:t>
            </a:r>
            <a:r>
              <a:rPr lang="en-US" altLang="en-US" sz="2800" dirty="0" err="1"/>
              <a:t>reactivities</a:t>
            </a:r>
            <a:r>
              <a:rPr lang="en-US" altLang="en-US" sz="2800" dirty="0"/>
              <a:t> of the compounds differ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new compound is denser than water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new compound is soluble in water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new compound is not soluble in water</a:t>
            </a:r>
            <a:r>
              <a:rPr lang="en-US" altLang="en-US" sz="2800" b="1" dirty="0"/>
              <a:t> 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9935" name="Rectangle 15"/>
          <p:cNvSpPr>
            <a:spLocks noChangeArrowheads="1"/>
          </p:cNvSpPr>
          <p:nvPr/>
        </p:nvSpPr>
        <p:spPr bwMode="auto">
          <a:xfrm>
            <a:off x="238125" y="815975"/>
            <a:ext cx="313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Standardized Test Practice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9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9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9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9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30" grpId="0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Aqueous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1297460"/>
            <a:ext cx="8580120" cy="512805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SWBAT </a:t>
            </a:r>
            <a:r>
              <a:rPr lang="en-US" b="1" dirty="0" smtClean="0"/>
              <a:t>describe aqueous </a:t>
            </a:r>
            <a:r>
              <a:rPr lang="en-US" b="1" smtClean="0"/>
              <a:t>double replacement </a:t>
            </a:r>
            <a:r>
              <a:rPr lang="en-US" b="1" dirty="0" smtClean="0"/>
              <a:t>reactions in terms of chemical equations, complete ionic equations and net ionic equations.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15300" y="0"/>
            <a:ext cx="1028698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Backups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56666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0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Different Representations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572000" y="-3371850"/>
            <a:ext cx="0" cy="960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1037570"/>
            <a:ext cx="9105900" cy="1064066"/>
            <a:chOff x="0" y="1037570"/>
            <a:chExt cx="9105900" cy="1064066"/>
          </a:xfrm>
        </p:grpSpPr>
        <p:sp>
          <p:nvSpPr>
            <p:cNvPr id="401412" name="Text Box 4"/>
            <p:cNvSpPr txBox="1">
              <a:spLocks noChangeArrowheads="1"/>
            </p:cNvSpPr>
            <p:nvPr/>
          </p:nvSpPr>
          <p:spPr bwMode="auto">
            <a:xfrm>
              <a:off x="0" y="1037570"/>
              <a:ext cx="4191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u="sng" dirty="0" smtClean="0"/>
                <a:t>Chemical Equation</a:t>
              </a:r>
              <a:endParaRPr lang="en-US" altLang="en-US" sz="2800" u="sng" dirty="0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100" y="1578416"/>
              <a:ext cx="9067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2NaOH(</a:t>
              </a:r>
              <a:r>
                <a:rPr lang="en-US" altLang="en-US" sz="2800" b="1" dirty="0" err="1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CuCl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→ 2NaCl(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Cu(OH)</a:t>
              </a:r>
              <a:r>
                <a:rPr lang="en-US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(s)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2823180"/>
            <a:ext cx="8943975" cy="1761528"/>
            <a:chOff x="0" y="2823180"/>
            <a:chExt cx="8943975" cy="1761528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00025" y="3372068"/>
              <a:ext cx="8743950" cy="121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+ 2OH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Cu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(aq)+ 2Cl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</a:t>
              </a: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→</a:t>
              </a:r>
            </a:p>
            <a:p>
              <a:pPr marL="0" indent="0" algn="r">
                <a:spcBef>
                  <a:spcPct val="30000"/>
                </a:spcBef>
                <a:spcAft>
                  <a:spcPct val="30000"/>
                </a:spcAft>
              </a:pPr>
              <a:r>
                <a:rPr lang="pt-BR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2Na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+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+ 2Cl</a:t>
              </a:r>
              <a:r>
                <a:rPr lang="pt-BR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(aq) + Cu(OH)</a:t>
              </a:r>
              <a:r>
                <a:rPr lang="pt-BR" altLang="en-US" sz="2800" b="1" baseline="-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pt-BR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(s)</a:t>
              </a:r>
              <a:endParaRPr lang="en-US" altLang="en-US" sz="2800" b="1" dirty="0">
                <a:solidFill>
                  <a:srgbClr val="C00000"/>
                </a:solidFill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0" y="2823180"/>
              <a:ext cx="4191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u="sng" dirty="0" smtClean="0"/>
                <a:t>Complete Ionic Equation</a:t>
              </a:r>
              <a:endParaRPr lang="en-US" altLang="en-US" sz="2800" u="sng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4978955"/>
            <a:ext cx="8353425" cy="1402795"/>
            <a:chOff x="0" y="4978955"/>
            <a:chExt cx="8353425" cy="1402795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77850" y="5521325"/>
              <a:ext cx="7775575" cy="86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2OH</a:t>
              </a:r>
              <a:r>
                <a:rPr lang="en-US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–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+ Cu</a:t>
              </a:r>
              <a:r>
                <a:rPr lang="en-US" altLang="en-US" sz="2800" b="1" baseline="30000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2+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</a:t>
              </a:r>
              <a:r>
                <a:rPr lang="en-US" altLang="en-US" sz="2800" b="1" dirty="0" err="1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aq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 </a:t>
              </a: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  →   Cu(OH)</a:t>
              </a:r>
              <a:r>
                <a:rPr lang="en-US" altLang="en-US" sz="2800" b="1" baseline="-30000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2</a:t>
              </a:r>
              <a:r>
                <a:rPr lang="en-US" altLang="en-US" sz="2800" b="1" dirty="0" smtClean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(s</a:t>
              </a:r>
              <a:r>
                <a:rPr lang="en-US" altLang="en-US" sz="2800" b="1" dirty="0">
                  <a:solidFill>
                    <a:srgbClr val="C00000"/>
                  </a:solidFill>
                  <a:ea typeface="Times New Roman" pitchFamily="18" charset="0"/>
                  <a:cs typeface="Arial" charset="0"/>
                </a:rPr>
                <a:t>)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0" y="4978955"/>
              <a:ext cx="4191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u="sng" dirty="0" smtClean="0"/>
                <a:t>Net Ionic Equation</a:t>
              </a:r>
              <a:endParaRPr lang="en-US" altLang="en-US" sz="2800" u="sng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40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lennpyne.com/www/images/ActivityS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6" y="0"/>
            <a:ext cx="7454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rescentok.com/staff/jaskew/isr/tigerchem/reaction/ser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47650"/>
            <a:ext cx="536257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086225"/>
            <a:ext cx="36576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4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774" y="1200328"/>
            <a:ext cx="8905875" cy="3657421"/>
          </a:xfrm>
          <a:prstGeom prst="rect">
            <a:avLst/>
          </a:prstGeom>
          <a:solidFill>
            <a:srgbClr val="FFFF00">
              <a:alpha val="29804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a uniform mixture that can contain solids, liquids or gasses.</a:t>
            </a:r>
            <a:endParaRPr lang="en-US" dirty="0"/>
          </a:p>
          <a:p>
            <a:r>
              <a:rPr lang="en-US" dirty="0" smtClean="0"/>
              <a:t>solute</a:t>
            </a:r>
          </a:p>
          <a:p>
            <a:pPr lvl="1"/>
            <a:r>
              <a:rPr lang="en-US" dirty="0" smtClean="0"/>
              <a:t>one or more substances dissolved in a solution</a:t>
            </a:r>
          </a:p>
          <a:p>
            <a:r>
              <a:rPr lang="en-US" dirty="0" smtClean="0"/>
              <a:t>solvent</a:t>
            </a:r>
          </a:p>
          <a:p>
            <a:pPr lvl="1"/>
            <a:r>
              <a:rPr lang="en-US" dirty="0" smtClean="0"/>
              <a:t>the substance that dissolves the solute to form the solution</a:t>
            </a:r>
          </a:p>
          <a:p>
            <a:pPr lvl="1"/>
            <a:endParaRPr lang="en-US" dirty="0"/>
          </a:p>
          <a:p>
            <a:pPr marL="2114550" indent="-2114550">
              <a:spcBef>
                <a:spcPts val="0"/>
              </a:spcBef>
              <a:buNone/>
            </a:pPr>
            <a:r>
              <a:rPr lang="en-US" sz="3000" i="1" dirty="0" smtClean="0"/>
              <a:t>  Example:	Salt water is a solution</a:t>
            </a:r>
          </a:p>
          <a:p>
            <a:pPr marL="2114550" indent="-2114550">
              <a:spcBef>
                <a:spcPts val="0"/>
              </a:spcBef>
              <a:buNone/>
            </a:pPr>
            <a:r>
              <a:rPr lang="en-US" sz="3000" i="1" dirty="0"/>
              <a:t>	S</a:t>
            </a:r>
            <a:r>
              <a:rPr lang="en-US" sz="3000" i="1" dirty="0" smtClean="0"/>
              <a:t>alt is the solute</a:t>
            </a:r>
          </a:p>
          <a:p>
            <a:pPr marL="2114550" indent="-2114550">
              <a:spcBef>
                <a:spcPts val="0"/>
              </a:spcBef>
              <a:buNone/>
            </a:pPr>
            <a:r>
              <a:rPr lang="en-US" sz="3000" i="1" dirty="0"/>
              <a:t>	</a:t>
            </a:r>
            <a:r>
              <a:rPr lang="en-US" sz="3000" i="1" dirty="0" smtClean="0"/>
              <a:t>Water is the solvent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774" y="952500"/>
            <a:ext cx="8905875" cy="1876425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58825" y="1038225"/>
            <a:ext cx="7927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An </a:t>
            </a:r>
            <a:r>
              <a:rPr lang="en-US" altLang="en-US" sz="2800" b="1" u="sng" dirty="0">
                <a:solidFill>
                  <a:srgbClr val="003399"/>
                </a:solidFill>
              </a:rPr>
              <a:t>aqueous solution</a:t>
            </a:r>
            <a:r>
              <a:rPr lang="en-US" altLang="en-US" sz="2800" i="1" dirty="0"/>
              <a:t> </a:t>
            </a:r>
            <a:r>
              <a:rPr lang="en-US" altLang="en-US" sz="2800" dirty="0"/>
              <a:t>contains one or more dissolved substances (called </a:t>
            </a:r>
            <a:r>
              <a:rPr lang="en-US" altLang="en-US" sz="2800" b="1" u="sng" dirty="0">
                <a:solidFill>
                  <a:srgbClr val="003399"/>
                </a:solidFill>
              </a:rPr>
              <a:t>solutes</a:t>
            </a:r>
            <a:r>
              <a:rPr lang="en-US" altLang="en-US" sz="2800" dirty="0"/>
              <a:t>) in water.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758825" y="2197100"/>
            <a:ext cx="77755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Water is the </a:t>
            </a:r>
            <a:r>
              <a:rPr lang="en-US" altLang="en-US" sz="2800" b="1" u="sng" dirty="0" smtClean="0">
                <a:solidFill>
                  <a:srgbClr val="003399"/>
                </a:solidFill>
              </a:rPr>
              <a:t>solvent.</a:t>
            </a:r>
            <a:endParaRPr lang="en-US" altLang="en-US" sz="2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Aqueous Solutions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9" y="3079230"/>
            <a:ext cx="7218363" cy="377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6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3"/>
  <p:tag name="SLIDEGUID" val="2EB09A7B048642149905E965F6E9DDDB"/>
  <p:tag name="QUESTIONALIAS" val="Section 9-3"/>
  <p:tag name="ANSWERSALIAS" val="A¤B¤C¤D"/>
  <p:tag name="RESPONSESGATHER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3;1;2;3;2;"/>
  <p:tag name="CHARTSTRINGSTD" val="1 2 2 0"/>
  <p:tag name="CHARTSTRINGREV" val="0 2 2 1"/>
  <p:tag name="CHARTSTRINGSTDPER" val="0.2 0.4 0.4 0"/>
  <p:tag name="CHARTSTRINGREVPER" val="0 0.4 0.4 0.2"/>
  <p:tag name="SLIDEORDER" val="4"/>
  <p:tag name="SLIDEGUID" val="32F37AED7BA5463C9A211EDDDA5CE1F7"/>
  <p:tag name="QUESTIONALIAS" val="Section 9-3"/>
  <p:tag name="ANSWERSALIAS" val="A¤B¤C¤D"/>
  <p:tag name="RESPONSESGATHER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7"/>
  <p:tag name="SLIDEGUID" val="7D20EEDB2A554669A86AE58B53F014F5"/>
  <p:tag name="QUESTIONALIAS" val="Chapter Assessment 3"/>
  <p:tag name="ANSWERSALIAS" val="A|smicln|B|smicln|C|smicln|D"/>
  <p:tag name="RESPONSESGATHER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11"/>
  <p:tag name="SLIDEGUID" val="A6AC51513F114AC384BCFAF2F15D2413"/>
  <p:tag name="QUESTIONALIAS" val="STP 2"/>
  <p:tag name="ANSWERSALIAS" val="A|smicln|B|smicln|C|smicln|D"/>
  <p:tag name="RESPONSESGATHER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8026</TotalTime>
  <Words>3227</Words>
  <Application>Microsoft Office PowerPoint</Application>
  <PresentationFormat>On-screen Show (4:3)</PresentationFormat>
  <Paragraphs>380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Do Now</vt:lpstr>
      <vt:lpstr>Do Now</vt:lpstr>
      <vt:lpstr>Do Now</vt:lpstr>
      <vt:lpstr>Do Now</vt:lpstr>
      <vt:lpstr>Test #9: Chemical Reactions</vt:lpstr>
      <vt:lpstr>Aqueous Solutions</vt:lpstr>
      <vt:lpstr>Last Class</vt:lpstr>
      <vt:lpstr>Vocabulary of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Example</vt:lpstr>
      <vt:lpstr>Example</vt:lpstr>
      <vt:lpstr>Example</vt:lpstr>
      <vt:lpstr>Example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Review Do Now</vt:lpstr>
      <vt:lpstr>Homework Answers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Multiple Choice Questions</vt:lpstr>
      <vt:lpstr>PowerPoint Presentation</vt:lpstr>
      <vt:lpstr>PowerPoint Presentation</vt:lpstr>
      <vt:lpstr>PowerPoint Presentation</vt:lpstr>
      <vt:lpstr>PowerPoint Presentation</vt:lpstr>
      <vt:lpstr>Backups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598</cp:revision>
  <cp:lastPrinted>2013-10-25T13:03:56Z</cp:lastPrinted>
  <dcterms:created xsi:type="dcterms:W3CDTF">2012-09-15T16:31:25Z</dcterms:created>
  <dcterms:modified xsi:type="dcterms:W3CDTF">2016-05-31T18:20:42Z</dcterms:modified>
</cp:coreProperties>
</file>