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6"/>
  </p:notesMasterIdLst>
  <p:sldIdLst>
    <p:sldId id="800" r:id="rId3"/>
    <p:sldId id="801" r:id="rId4"/>
    <p:sldId id="802" r:id="rId5"/>
    <p:sldId id="803" r:id="rId6"/>
    <p:sldId id="804" r:id="rId7"/>
    <p:sldId id="805" r:id="rId8"/>
    <p:sldId id="806" r:id="rId9"/>
    <p:sldId id="807" r:id="rId10"/>
    <p:sldId id="808" r:id="rId11"/>
    <p:sldId id="809" r:id="rId12"/>
    <p:sldId id="810" r:id="rId13"/>
    <p:sldId id="811" r:id="rId14"/>
    <p:sldId id="812" r:id="rId15"/>
    <p:sldId id="813" r:id="rId16"/>
    <p:sldId id="814" r:id="rId17"/>
    <p:sldId id="815" r:id="rId18"/>
    <p:sldId id="816" r:id="rId19"/>
    <p:sldId id="817" r:id="rId20"/>
    <p:sldId id="818" r:id="rId21"/>
    <p:sldId id="878" r:id="rId22"/>
    <p:sldId id="819" r:id="rId23"/>
    <p:sldId id="820" r:id="rId24"/>
    <p:sldId id="821" r:id="rId25"/>
    <p:sldId id="822" r:id="rId26"/>
    <p:sldId id="743" r:id="rId27"/>
    <p:sldId id="837" r:id="rId28"/>
    <p:sldId id="838" r:id="rId29"/>
    <p:sldId id="839" r:id="rId30"/>
    <p:sldId id="840" r:id="rId31"/>
    <p:sldId id="842" r:id="rId32"/>
    <p:sldId id="845" r:id="rId33"/>
    <p:sldId id="875" r:id="rId34"/>
    <p:sldId id="876" r:id="rId35"/>
    <p:sldId id="846" r:id="rId36"/>
    <p:sldId id="847" r:id="rId37"/>
    <p:sldId id="848" r:id="rId38"/>
    <p:sldId id="849" r:id="rId39"/>
    <p:sldId id="850" r:id="rId40"/>
    <p:sldId id="851" r:id="rId41"/>
    <p:sldId id="852" r:id="rId42"/>
    <p:sldId id="853" r:id="rId43"/>
    <p:sldId id="854" r:id="rId44"/>
    <p:sldId id="855" r:id="rId45"/>
    <p:sldId id="856" r:id="rId46"/>
    <p:sldId id="857" r:id="rId47"/>
    <p:sldId id="858" r:id="rId48"/>
    <p:sldId id="859" r:id="rId49"/>
    <p:sldId id="860" r:id="rId50"/>
    <p:sldId id="874" r:id="rId51"/>
    <p:sldId id="873" r:id="rId52"/>
    <p:sldId id="861" r:id="rId53"/>
    <p:sldId id="862" r:id="rId54"/>
    <p:sldId id="863" r:id="rId55"/>
    <p:sldId id="864" r:id="rId56"/>
    <p:sldId id="865" r:id="rId57"/>
    <p:sldId id="866" r:id="rId58"/>
    <p:sldId id="867" r:id="rId59"/>
    <p:sldId id="869" r:id="rId60"/>
    <p:sldId id="870" r:id="rId61"/>
    <p:sldId id="871" r:id="rId62"/>
    <p:sldId id="872" r:id="rId63"/>
    <p:sldId id="877" r:id="rId64"/>
    <p:sldId id="841" r:id="rId6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006600"/>
    <a:srgbClr val="E4EBF6"/>
    <a:srgbClr val="00E266"/>
    <a:srgbClr val="66FF33"/>
    <a:srgbClr val="FFE499"/>
    <a:srgbClr val="008A3E"/>
    <a:srgbClr val="EDF2F9"/>
    <a:srgbClr val="FFFFFF"/>
    <a:srgbClr val="6565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86375" autoAdjust="0"/>
  </p:normalViewPr>
  <p:slideViewPr>
    <p:cSldViewPr snapToGrid="0">
      <p:cViewPr>
        <p:scale>
          <a:sx n="77" d="100"/>
          <a:sy n="77" d="100"/>
        </p:scale>
        <p:origin x="-979" y="-187"/>
      </p:cViewPr>
      <p:guideLst>
        <p:guide orient="horz" pos="2160"/>
        <p:guide pos="2880"/>
      </p:guideLst>
    </p:cSldViewPr>
  </p:slideViewPr>
  <p:outlineViewPr>
    <p:cViewPr>
      <p:scale>
        <a:sx n="33" d="100"/>
        <a:sy n="33" d="100"/>
      </p:scale>
      <p:origin x="0" y="35789"/>
    </p:cViewPr>
  </p:outlineViewPr>
  <p:notesTextViewPr>
    <p:cViewPr>
      <p:scale>
        <a:sx n="1" d="1"/>
        <a:sy n="1" d="1"/>
      </p:scale>
      <p:origin x="0" y="0"/>
    </p:cViewPr>
  </p:notesTextViewPr>
  <p:sorterViewPr>
    <p:cViewPr>
      <p:scale>
        <a:sx n="60" d="100"/>
        <a:sy n="60" d="100"/>
      </p:scale>
      <p:origin x="0" y="221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25" tIns="48312" rIns="96625" bIns="48312" rtlCol="0"/>
          <a:lstStyle>
            <a:lvl1pPr algn="l">
              <a:defRPr sz="1200"/>
            </a:lvl1pPr>
          </a:lstStyle>
          <a:p>
            <a:endParaRPr lang="en-US"/>
          </a:p>
        </p:txBody>
      </p:sp>
      <p:sp>
        <p:nvSpPr>
          <p:cNvPr id="3" name="Date Placeholder 2"/>
          <p:cNvSpPr>
            <a:spLocks noGrp="1"/>
          </p:cNvSpPr>
          <p:nvPr>
            <p:ph type="dt" idx="1"/>
          </p:nvPr>
        </p:nvSpPr>
        <p:spPr>
          <a:xfrm>
            <a:off x="4143591" y="0"/>
            <a:ext cx="3169920" cy="480060"/>
          </a:xfrm>
          <a:prstGeom prst="rect">
            <a:avLst/>
          </a:prstGeom>
        </p:spPr>
        <p:txBody>
          <a:bodyPr vert="horz" lIns="96625" tIns="48312" rIns="96625" bIns="48312" rtlCol="0"/>
          <a:lstStyle>
            <a:lvl1pPr algn="r">
              <a:defRPr sz="1200"/>
            </a:lvl1pPr>
          </a:lstStyle>
          <a:p>
            <a:fld id="{169CBA31-FBA6-4B3A-ADEC-DB1447EE8D3B}" type="datetimeFigureOut">
              <a:rPr lang="en-US" smtClean="0"/>
              <a:t>5/25/2016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25" tIns="48312" rIns="96625" bIns="48312"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25" tIns="48312" rIns="96625" bIns="4831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25" tIns="48312" rIns="96625" bIns="48312" rtlCol="0" anchor="b"/>
          <a:lstStyle>
            <a:lvl1pPr algn="l">
              <a:defRPr sz="1200"/>
            </a:lvl1pPr>
          </a:lstStyle>
          <a:p>
            <a:endParaRPr lang="en-US"/>
          </a:p>
        </p:txBody>
      </p:sp>
      <p:sp>
        <p:nvSpPr>
          <p:cNvPr id="7" name="Slide Number Placeholder 6"/>
          <p:cNvSpPr>
            <a:spLocks noGrp="1"/>
          </p:cNvSpPr>
          <p:nvPr>
            <p:ph type="sldNum" sz="quarter" idx="5"/>
          </p:nvPr>
        </p:nvSpPr>
        <p:spPr>
          <a:xfrm>
            <a:off x="4143591" y="9119474"/>
            <a:ext cx="3169920" cy="480060"/>
          </a:xfrm>
          <a:prstGeom prst="rect">
            <a:avLst/>
          </a:prstGeom>
        </p:spPr>
        <p:txBody>
          <a:bodyPr vert="horz" lIns="96625" tIns="48312" rIns="96625" bIns="48312" rtlCol="0" anchor="b"/>
          <a:lstStyle>
            <a:lvl1pPr algn="r">
              <a:defRPr sz="1200"/>
            </a:lvl1pPr>
          </a:lstStyle>
          <a:p>
            <a:fld id="{456893B1-E79D-408E-AFE0-A9919F430694}" type="slidenum">
              <a:rPr lang="en-US" smtClean="0"/>
              <a:t>‹#›</a:t>
            </a:fld>
            <a:endParaRPr lang="en-US"/>
          </a:p>
        </p:txBody>
      </p:sp>
    </p:spTree>
    <p:extLst>
      <p:ext uri="{BB962C8B-B14F-4D97-AF65-F5344CB8AC3E}">
        <p14:creationId xmlns:p14="http://schemas.microsoft.com/office/powerpoint/2010/main" val="1761380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5819420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7A66DC-BBC2-4234-85A0-1CEC632D6AB5}" type="datetimeFigureOut">
              <a:rPr lang="en-US" smtClean="0"/>
              <a:t>5/25/2016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41C1741-E327-40A1-9C39-EEEC0F71DD3F}" type="slidenum">
              <a:rPr lang="en-US" smtClean="0"/>
              <a:t>‹#›</a:t>
            </a:fld>
            <a:endParaRPr lang="en-US"/>
          </a:p>
        </p:txBody>
      </p:sp>
    </p:spTree>
    <p:extLst>
      <p:ext uri="{BB962C8B-B14F-4D97-AF65-F5344CB8AC3E}">
        <p14:creationId xmlns:p14="http://schemas.microsoft.com/office/powerpoint/2010/main" val="1561267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7A66DC-BBC2-4234-85A0-1CEC632D6AB5}" type="datetimeFigureOut">
              <a:rPr lang="en-US" smtClean="0"/>
              <a:t>5/25/2016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41C1741-E327-40A1-9C39-EEEC0F71DD3F}" type="slidenum">
              <a:rPr lang="en-US" smtClean="0"/>
              <a:t>‹#›</a:t>
            </a:fld>
            <a:endParaRPr lang="en-US"/>
          </a:p>
        </p:txBody>
      </p:sp>
    </p:spTree>
    <p:extLst>
      <p:ext uri="{BB962C8B-B14F-4D97-AF65-F5344CB8AC3E}">
        <p14:creationId xmlns:p14="http://schemas.microsoft.com/office/powerpoint/2010/main" val="2098364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0291F54-1866-4544-B1CD-935DF8004C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1821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226629"/>
            <a:ext cx="9144000" cy="631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43C5E3A-1116-45CE-9DB6-52B31401BF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593044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46A43F1-3CE3-44AB-9D7A-9EE0F90140E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89817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0F6B9C0-324A-4DF4-879C-E6E448DAB80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82768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A9335C0-F1AD-41F0-BC15-13A92326723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4053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17E9112-AA7C-4D8C-BB34-B15359CAA89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8016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3078261-E9A8-4A02-AE8C-8BD68AEA62C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62985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B02CFB9-BC6A-49FC-8809-8AD5111FE55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13518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marL="346075" indent="-346075">
              <a:spcBef>
                <a:spcPts val="1200"/>
              </a:spcBef>
              <a:buFont typeface="Arial" pitchFamily="34" charset="0"/>
              <a:buChar char="•"/>
              <a:defRPr sz="3200">
                <a:solidFill>
                  <a:schemeClr val="tx1"/>
                </a:solidFill>
              </a:defRPr>
            </a:lvl1pPr>
            <a:lvl2pPr marL="630238" indent="-227013">
              <a:spcBef>
                <a:spcPts val="300"/>
              </a:spcBef>
              <a:defRPr sz="2400">
                <a:solidFill>
                  <a:schemeClr val="tx1"/>
                </a:solidFill>
              </a:defRPr>
            </a:lvl2pPr>
            <a:lvl3pPr marL="912813" indent="-222250">
              <a:spcBef>
                <a:spcPts val="0"/>
              </a:spcBef>
              <a:buFont typeface="Arial" pitchFamily="34" charset="0"/>
              <a:buChar char="»"/>
              <a:defRPr sz="2000" i="1">
                <a:solidFill>
                  <a:schemeClr val="tx1"/>
                </a:solidFill>
              </a:defRPr>
            </a:lvl3pPr>
            <a:lvl4pPr marL="1254125" indent="-234950" defTabSz="1087438">
              <a:spcBef>
                <a:spcPts val="0"/>
              </a:spcBef>
              <a:defRPr sz="1800">
                <a:solidFill>
                  <a:schemeClr val="tx1"/>
                </a:solidFill>
              </a:defRPr>
            </a:lvl4pPr>
            <a:lvl5pPr marL="1600200" indent="-220663">
              <a:spcBef>
                <a:spcPts val="0"/>
              </a:spcBef>
              <a:defRPr sz="1800" i="1">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2318433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F868FAC-EE9B-4CB7-9122-B64C9278EA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50045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1548A0D-DA30-4392-8BB0-293EFBF67A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58518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0C0CDDF-166D-4A8F-9FC3-5D19D5BFEA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78199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9607685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F7A66DC-BBC2-4234-85A0-1CEC632D6AB5}" type="datetimeFigureOut">
              <a:rPr lang="en-US" smtClean="0"/>
              <a:t>5/25/2016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41C1741-E327-40A1-9C39-EEEC0F71DD3F}" type="slidenum">
              <a:rPr lang="en-US" smtClean="0"/>
              <a:t>‹#›</a:t>
            </a:fld>
            <a:endParaRPr lang="en-US"/>
          </a:p>
        </p:txBody>
      </p:sp>
    </p:spTree>
    <p:extLst>
      <p:ext uri="{BB962C8B-B14F-4D97-AF65-F5344CB8AC3E}">
        <p14:creationId xmlns:p14="http://schemas.microsoft.com/office/powerpoint/2010/main" val="2770241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F7A66DC-BBC2-4234-85A0-1CEC632D6AB5}" type="datetimeFigureOut">
              <a:rPr lang="en-US" smtClean="0"/>
              <a:t>5/25/2016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41C1741-E327-40A1-9C39-EEEC0F71DD3F}" type="slidenum">
              <a:rPr lang="en-US" smtClean="0"/>
              <a:t>‹#›</a:t>
            </a:fld>
            <a:endParaRPr lang="en-US"/>
          </a:p>
        </p:txBody>
      </p:sp>
    </p:spTree>
    <p:extLst>
      <p:ext uri="{BB962C8B-B14F-4D97-AF65-F5344CB8AC3E}">
        <p14:creationId xmlns:p14="http://schemas.microsoft.com/office/powerpoint/2010/main" val="1391924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F7A66DC-BBC2-4234-85A0-1CEC632D6AB5}" type="datetimeFigureOut">
              <a:rPr lang="en-US" smtClean="0"/>
              <a:t>5/25/2016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41C1741-E327-40A1-9C39-EEEC0F71DD3F}" type="slidenum">
              <a:rPr lang="en-US" smtClean="0"/>
              <a:t>‹#›</a:t>
            </a:fld>
            <a:endParaRPr lang="en-US"/>
          </a:p>
        </p:txBody>
      </p:sp>
    </p:spTree>
    <p:extLst>
      <p:ext uri="{BB962C8B-B14F-4D97-AF65-F5344CB8AC3E}">
        <p14:creationId xmlns:p14="http://schemas.microsoft.com/office/powerpoint/2010/main" val="3528527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F7A66DC-BBC2-4234-85A0-1CEC632D6AB5}" type="datetimeFigureOut">
              <a:rPr lang="en-US" smtClean="0"/>
              <a:t>5/25/2016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41C1741-E327-40A1-9C39-EEEC0F71DD3F}" type="slidenum">
              <a:rPr lang="en-US" smtClean="0"/>
              <a:t>‹#›</a:t>
            </a:fld>
            <a:endParaRPr lang="en-US"/>
          </a:p>
        </p:txBody>
      </p:sp>
    </p:spTree>
    <p:extLst>
      <p:ext uri="{BB962C8B-B14F-4D97-AF65-F5344CB8AC3E}">
        <p14:creationId xmlns:p14="http://schemas.microsoft.com/office/powerpoint/2010/main" val="2549877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F7A66DC-BBC2-4234-85A0-1CEC632D6AB5}" type="datetimeFigureOut">
              <a:rPr lang="en-US" smtClean="0"/>
              <a:t>5/25/2016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41C1741-E327-40A1-9C39-EEEC0F71DD3F}" type="slidenum">
              <a:rPr lang="en-US" smtClean="0"/>
              <a:t>‹#›</a:t>
            </a:fld>
            <a:endParaRPr lang="en-US"/>
          </a:p>
        </p:txBody>
      </p:sp>
    </p:spTree>
    <p:extLst>
      <p:ext uri="{BB962C8B-B14F-4D97-AF65-F5344CB8AC3E}">
        <p14:creationId xmlns:p14="http://schemas.microsoft.com/office/powerpoint/2010/main" val="3463579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F7A66DC-BBC2-4234-85A0-1CEC632D6AB5}" type="datetimeFigureOut">
              <a:rPr lang="en-US" smtClean="0"/>
              <a:t>5/25/2016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41C1741-E327-40A1-9C39-EEEC0F71DD3F}" type="slidenum">
              <a:rPr lang="en-US" smtClean="0"/>
              <a:t>‹#›</a:t>
            </a:fld>
            <a:endParaRPr lang="en-US"/>
          </a:p>
        </p:txBody>
      </p:sp>
    </p:spTree>
    <p:extLst>
      <p:ext uri="{BB962C8B-B14F-4D97-AF65-F5344CB8AC3E}">
        <p14:creationId xmlns:p14="http://schemas.microsoft.com/office/powerpoint/2010/main" val="2155562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 y="274638"/>
            <a:ext cx="8778240" cy="731520"/>
          </a:xfrm>
          <a:prstGeom prst="rect">
            <a:avLst/>
          </a:prstGeom>
        </p:spPr>
        <p:txBody>
          <a:bodyPr vert="horz" lIns="91440" tIns="45720" rIns="91440" bIns="45720" rtlCol="0" anchor="ctr">
            <a:noAutofit/>
          </a:bodyPr>
          <a:lstStyle/>
          <a:p>
            <a:r>
              <a:rPr lang="en-US" smtClean="0"/>
              <a:t>Click to edit Master title style</a:t>
            </a:r>
            <a:endParaRPr lang="en-US"/>
          </a:p>
        </p:txBody>
      </p:sp>
      <p:sp>
        <p:nvSpPr>
          <p:cNvPr id="3" name="Text Placeholder 2"/>
          <p:cNvSpPr>
            <a:spLocks noGrp="1"/>
          </p:cNvSpPr>
          <p:nvPr>
            <p:ph type="body" idx="1"/>
          </p:nvPr>
        </p:nvSpPr>
        <p:spPr>
          <a:xfrm>
            <a:off x="182880" y="1297460"/>
            <a:ext cx="8778240" cy="512805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p:nvSpPr>
        <p:spPr>
          <a:xfrm>
            <a:off x="8457594" y="6596390"/>
            <a:ext cx="686406" cy="261610"/>
          </a:xfrm>
          <a:prstGeom prst="rect">
            <a:avLst/>
          </a:prstGeom>
          <a:noFill/>
        </p:spPr>
        <p:txBody>
          <a:bodyPr wrap="none" rtlCol="0">
            <a:spAutoFit/>
          </a:bodyPr>
          <a:lstStyle/>
          <a:p>
            <a:pPr algn="r"/>
            <a:r>
              <a:rPr lang="en-US" sz="1100" dirty="0" smtClean="0">
                <a:latin typeface="Arial" pitchFamily="34" charset="0"/>
                <a:cs typeface="Arial" pitchFamily="34" charset="0"/>
              </a:rPr>
              <a:t>slide </a:t>
            </a:r>
            <a:fld id="{6ABBB7C1-35F2-45E0-95DF-06E8CFB61640}" type="slidenum">
              <a:rPr lang="en-US" sz="1100" smtClean="0">
                <a:latin typeface="Arial" pitchFamily="34" charset="0"/>
                <a:cs typeface="Arial" pitchFamily="34" charset="0"/>
              </a:rPr>
              <a:pPr algn="r"/>
              <a:t>‹#›</a:t>
            </a:fld>
            <a:endParaRPr lang="en-US" sz="1100" dirty="0">
              <a:latin typeface="Arial" pitchFamily="34" charset="0"/>
              <a:cs typeface="Arial" pitchFamily="34" charset="0"/>
            </a:endParaRPr>
          </a:p>
        </p:txBody>
      </p:sp>
    </p:spTree>
    <p:extLst>
      <p:ext uri="{BB962C8B-B14F-4D97-AF65-F5344CB8AC3E}">
        <p14:creationId xmlns:p14="http://schemas.microsoft.com/office/powerpoint/2010/main" val="3606605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baseline="0">
          <a:solidFill>
            <a:schemeClr val="tx1"/>
          </a:solidFill>
          <a:latin typeface="Arial" pitchFamily="34" charset="0"/>
          <a:ea typeface="+mj-ea"/>
          <a:cs typeface="+mj-cs"/>
        </a:defRPr>
      </a:lvl1pPr>
    </p:titleStyle>
    <p:bodyStyle>
      <a:lvl1pPr marL="342900" indent="-342900" algn="l" defTabSz="914400" rtl="0" eaLnBrk="1" latinLnBrk="0" hangingPunct="1">
        <a:spcBef>
          <a:spcPts val="1200"/>
        </a:spcBef>
        <a:buFont typeface="Wingdings" pitchFamily="2" charset="2"/>
        <a:buChar char="Ø"/>
        <a:defRPr sz="3200" kern="1200" baseline="0">
          <a:solidFill>
            <a:schemeClr val="tx1"/>
          </a:solidFill>
          <a:latin typeface="Arial" pitchFamily="34" charset="0"/>
          <a:ea typeface="+mn-ea"/>
          <a:cs typeface="+mn-cs"/>
        </a:defRPr>
      </a:lvl1pPr>
      <a:lvl2pPr marL="631825" indent="-228600" algn="l" defTabSz="914400" rtl="0" eaLnBrk="1" latinLnBrk="0" hangingPunct="1">
        <a:spcBef>
          <a:spcPts val="0"/>
        </a:spcBef>
        <a:buFont typeface="Arial" pitchFamily="34" charset="0"/>
        <a:buChar char="–"/>
        <a:defRPr sz="2800" kern="1200" baseline="0">
          <a:solidFill>
            <a:schemeClr val="tx1"/>
          </a:solidFill>
          <a:latin typeface="Arial" pitchFamily="34" charset="0"/>
          <a:ea typeface="+mn-ea"/>
          <a:cs typeface="+mn-cs"/>
        </a:defRPr>
      </a:lvl2pPr>
      <a:lvl3pPr marL="914400" indent="-228600" algn="l" defTabSz="914400" rtl="0" eaLnBrk="1" latinLnBrk="0" hangingPunct="1">
        <a:spcBef>
          <a:spcPts val="0"/>
        </a:spcBef>
        <a:buFont typeface="Arial" pitchFamily="34" charset="0"/>
        <a:buChar char="•"/>
        <a:defRPr sz="2400" i="1" kern="1200" baseline="0">
          <a:solidFill>
            <a:schemeClr val="tx1"/>
          </a:solidFill>
          <a:latin typeface="Arial" pitchFamily="34" charset="0"/>
          <a:ea typeface="+mn-ea"/>
          <a:cs typeface="+mn-cs"/>
        </a:defRPr>
      </a:lvl3pPr>
      <a:lvl4pPr marL="1257300" indent="-228600" algn="l" defTabSz="914400" rtl="0" eaLnBrk="1" latinLnBrk="0" hangingPunct="1">
        <a:spcBef>
          <a:spcPts val="0"/>
        </a:spcBef>
        <a:buFont typeface="Arial" pitchFamily="34" charset="0"/>
        <a:buChar char="–"/>
        <a:defRPr sz="2000" kern="1200" baseline="0">
          <a:solidFill>
            <a:schemeClr val="tx1"/>
          </a:solidFill>
          <a:latin typeface="Arial" pitchFamily="34" charset="0"/>
          <a:ea typeface="+mn-ea"/>
          <a:cs typeface="+mn-cs"/>
        </a:defRPr>
      </a:lvl4pPr>
      <a:lvl5pPr marL="1600200" indent="-228600" algn="l" defTabSz="914400" rtl="0" eaLnBrk="1" latinLnBrk="0" hangingPunct="1">
        <a:spcBef>
          <a:spcPts val="0"/>
        </a:spcBef>
        <a:buFont typeface="Arial" pitchFamily="34" charset="0"/>
        <a:buChar char="»"/>
        <a:tabLst/>
        <a:defRPr sz="2000" i="1"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680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68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768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768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D47FCD4-038F-48BB-AD02-872AC5EE6B9E}" type="slidenum">
              <a:rPr lang="en-US" smtClean="0">
                <a:solidFill>
                  <a:srgbClr val="000000"/>
                </a:solidFill>
              </a:rPr>
              <a:pPr fontAlgn="base">
                <a:spcBef>
                  <a:spcPct val="0"/>
                </a:spcBef>
                <a:spcAft>
                  <a:spcPct val="0"/>
                </a:spcAft>
              </a:pPr>
              <a:t>‹#›</a:t>
            </a:fld>
            <a:endParaRPr lang="en-US" smtClean="0">
              <a:solidFill>
                <a:srgbClr val="000000"/>
              </a:solidFill>
            </a:endParaRPr>
          </a:p>
        </p:txBody>
      </p:sp>
      <p:grpSp>
        <p:nvGrpSpPr>
          <p:cNvPr id="76807" name="Group 7"/>
          <p:cNvGrpSpPr>
            <a:grpSpLocks/>
          </p:cNvGrpSpPr>
          <p:nvPr userDrawn="1"/>
        </p:nvGrpSpPr>
        <p:grpSpPr bwMode="auto">
          <a:xfrm>
            <a:off x="152400" y="6537325"/>
            <a:ext cx="8839200" cy="242888"/>
            <a:chOff x="96" y="4118"/>
            <a:chExt cx="5568" cy="153"/>
          </a:xfrm>
        </p:grpSpPr>
        <p:sp>
          <p:nvSpPr>
            <p:cNvPr id="76808" name="Rectangle 8"/>
            <p:cNvSpPr>
              <a:spLocks noChangeArrowheads="1"/>
            </p:cNvSpPr>
            <p:nvPr userDrawn="1"/>
          </p:nvSpPr>
          <p:spPr bwMode="auto">
            <a:xfrm>
              <a:off x="96" y="4128"/>
              <a:ext cx="1200"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fld id="{64800C45-D443-421F-A467-9D5C32D0CDAB}" type="slidenum">
                <a:rPr lang="en-US" sz="1400" b="1" smtClean="0">
                  <a:solidFill>
                    <a:srgbClr val="006600"/>
                  </a:solidFill>
                </a:rPr>
                <a:pPr fontAlgn="base">
                  <a:spcBef>
                    <a:spcPct val="0"/>
                  </a:spcBef>
                  <a:spcAft>
                    <a:spcPct val="0"/>
                  </a:spcAft>
                </a:pPr>
                <a:t>‹#›</a:t>
              </a:fld>
              <a:endParaRPr lang="en-US" sz="1400" b="1" smtClean="0">
                <a:solidFill>
                  <a:srgbClr val="006600"/>
                </a:solidFill>
              </a:endParaRPr>
            </a:p>
          </p:txBody>
        </p:sp>
        <p:sp>
          <p:nvSpPr>
            <p:cNvPr id="76809" name="TextBox 5"/>
            <p:cNvSpPr txBox="1">
              <a:spLocks noChangeArrowheads="1"/>
            </p:cNvSpPr>
            <p:nvPr userDrawn="1"/>
          </p:nvSpPr>
          <p:spPr bwMode="auto">
            <a:xfrm>
              <a:off x="146" y="4118"/>
              <a:ext cx="5468"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203" tIns="22602" rIns="45203" bIns="22602">
              <a:spAutoFit/>
            </a:bodyPr>
            <a:lstStyle>
              <a:lvl1pPr defTabSz="452438">
                <a:defRPr>
                  <a:solidFill>
                    <a:schemeClr val="tx1"/>
                  </a:solidFill>
                  <a:latin typeface="Arial" charset="0"/>
                </a:defRPr>
              </a:lvl1pPr>
              <a:lvl2pPr marL="26670000" indent="-26349325" defTabSz="452438">
                <a:defRPr>
                  <a:solidFill>
                    <a:schemeClr val="tx1"/>
                  </a:solidFill>
                  <a:latin typeface="Arial" charset="0"/>
                </a:defRPr>
              </a:lvl2pPr>
              <a:lvl3pPr marL="36352163" indent="-35709225" defTabSz="452438">
                <a:defRPr>
                  <a:solidFill>
                    <a:schemeClr val="tx1"/>
                  </a:solidFill>
                  <a:latin typeface="Arial" charset="0"/>
                </a:defRPr>
              </a:lvl3pPr>
              <a:lvl4pPr marL="36672838" indent="-35709225" defTabSz="452438">
                <a:defRPr>
                  <a:solidFill>
                    <a:schemeClr val="tx1"/>
                  </a:solidFill>
                  <a:latin typeface="Arial" charset="0"/>
                </a:defRPr>
              </a:lvl4pPr>
              <a:lvl5pPr marL="36995100" indent="-35709225" defTabSz="452438">
                <a:defRPr>
                  <a:solidFill>
                    <a:schemeClr val="tx1"/>
                  </a:solidFill>
                  <a:latin typeface="Arial" charset="0"/>
                </a:defRPr>
              </a:lvl5pPr>
              <a:lvl6pPr marL="37452300" indent="-35709225" defTabSz="452438" fontAlgn="base">
                <a:spcBef>
                  <a:spcPct val="0"/>
                </a:spcBef>
                <a:spcAft>
                  <a:spcPct val="0"/>
                </a:spcAft>
                <a:defRPr>
                  <a:solidFill>
                    <a:schemeClr val="tx1"/>
                  </a:solidFill>
                  <a:latin typeface="Arial" charset="0"/>
                </a:defRPr>
              </a:lvl6pPr>
              <a:lvl7pPr marL="37909500" indent="-35709225" defTabSz="452438" fontAlgn="base">
                <a:spcBef>
                  <a:spcPct val="0"/>
                </a:spcBef>
                <a:spcAft>
                  <a:spcPct val="0"/>
                </a:spcAft>
                <a:defRPr>
                  <a:solidFill>
                    <a:schemeClr val="tx1"/>
                  </a:solidFill>
                  <a:latin typeface="Arial" charset="0"/>
                </a:defRPr>
              </a:lvl7pPr>
              <a:lvl8pPr marL="38366700" indent="-35709225" defTabSz="452438" fontAlgn="base">
                <a:spcBef>
                  <a:spcPct val="0"/>
                </a:spcBef>
                <a:spcAft>
                  <a:spcPct val="0"/>
                </a:spcAft>
                <a:defRPr>
                  <a:solidFill>
                    <a:schemeClr val="tx1"/>
                  </a:solidFill>
                  <a:latin typeface="Arial" charset="0"/>
                </a:defRPr>
              </a:lvl8pPr>
              <a:lvl9pPr marL="38823900" indent="-35709225" defTabSz="452438" fontAlgn="base">
                <a:spcBef>
                  <a:spcPct val="0"/>
                </a:spcBef>
                <a:spcAft>
                  <a:spcPct val="0"/>
                </a:spcAft>
                <a:defRPr>
                  <a:solidFill>
                    <a:schemeClr val="tx1"/>
                  </a:solidFill>
                  <a:latin typeface="Arial" charset="0"/>
                </a:defRPr>
              </a:lvl9pPr>
            </a:lstStyle>
            <a:p>
              <a:pPr algn="r" fontAlgn="base">
                <a:spcBef>
                  <a:spcPct val="0"/>
                </a:spcBef>
                <a:spcAft>
                  <a:spcPct val="0"/>
                </a:spcAft>
              </a:pPr>
              <a:r>
                <a:rPr lang="en-US" sz="1300" smtClean="0">
                  <a:solidFill>
                    <a:srgbClr val="006600"/>
                  </a:solidFill>
                  <a:ea typeface="ヒラギノ角ゴ ProN W3" charset="-128"/>
                  <a:sym typeface="Arial" charset="0"/>
                </a:rPr>
                <a:t>10.1  Chemical Equations</a:t>
              </a:r>
            </a:p>
          </p:txBody>
        </p:sp>
        <p:sp>
          <p:nvSpPr>
            <p:cNvPr id="76810" name="Line 10"/>
            <p:cNvSpPr>
              <a:spLocks noChangeShapeType="1"/>
            </p:cNvSpPr>
            <p:nvPr userDrawn="1"/>
          </p:nvSpPr>
          <p:spPr bwMode="auto">
            <a:xfrm>
              <a:off x="96" y="4128"/>
              <a:ext cx="5568" cy="0"/>
            </a:xfrm>
            <a:prstGeom prst="line">
              <a:avLst/>
            </a:prstGeom>
            <a:noFill/>
            <a:ln w="1905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grpSp>
    </p:spTree>
    <p:extLst>
      <p:ext uri="{BB962C8B-B14F-4D97-AF65-F5344CB8AC3E}">
        <p14:creationId xmlns:p14="http://schemas.microsoft.com/office/powerpoint/2010/main" val="564913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587"/>
            <a:ext cx="8778240" cy="731520"/>
          </a:xfrm>
        </p:spPr>
        <p:txBody>
          <a:bodyPr/>
          <a:lstStyle/>
          <a:p>
            <a:r>
              <a:rPr lang="en-US" dirty="0" smtClean="0">
                <a:solidFill>
                  <a:schemeClr val="tx1"/>
                </a:solidFill>
              </a:rPr>
              <a:t>Do Now</a:t>
            </a:r>
            <a:endParaRPr lang="en-US" dirty="0">
              <a:solidFill>
                <a:schemeClr val="tx1"/>
              </a:solidFill>
            </a:endParaRPr>
          </a:p>
        </p:txBody>
      </p:sp>
      <p:sp>
        <p:nvSpPr>
          <p:cNvPr id="3" name="Content Placeholder 2"/>
          <p:cNvSpPr>
            <a:spLocks noGrp="1"/>
          </p:cNvSpPr>
          <p:nvPr>
            <p:ph idx="1"/>
          </p:nvPr>
        </p:nvSpPr>
        <p:spPr>
          <a:xfrm>
            <a:off x="-1" y="707030"/>
            <a:ext cx="9067801" cy="3286124"/>
          </a:xfrm>
        </p:spPr>
        <p:txBody>
          <a:bodyPr>
            <a:noAutofit/>
          </a:bodyPr>
          <a:lstStyle/>
          <a:p>
            <a:pPr marL="0" indent="0" algn="just">
              <a:buNone/>
            </a:pPr>
            <a:r>
              <a:rPr lang="en-US" sz="2400" b="1" i="1" dirty="0" smtClean="0">
                <a:solidFill>
                  <a:schemeClr val="accent1"/>
                </a:solidFill>
              </a:rPr>
              <a:t>The Student Council wants bouquets for the buffet tables at the Winter Ball.  Dr. Sollitto agrees to pay for them so long as </a:t>
            </a:r>
            <a:r>
              <a:rPr lang="en-US" sz="2400" b="1" i="1" u="sng" dirty="0" smtClean="0">
                <a:solidFill>
                  <a:schemeClr val="accent1"/>
                </a:solidFill>
              </a:rPr>
              <a:t>everything purchased is used.</a:t>
            </a:r>
          </a:p>
          <a:p>
            <a:pPr marL="0" indent="0" algn="just">
              <a:buNone/>
            </a:pPr>
            <a:r>
              <a:rPr lang="en-US" sz="2400" b="1" i="1" dirty="0" smtClean="0">
                <a:solidFill>
                  <a:schemeClr val="accent1"/>
                </a:solidFill>
              </a:rPr>
              <a:t>The council decides on an elegant bouquet with a single red rose and four stalks of baby's breath.  Red roses can only be bought by the dozen, and the baby's breath can only be bought in bunches of 16 stalks.  You are put in charge of this purchase &amp; must make sure </a:t>
            </a:r>
            <a:r>
              <a:rPr lang="en-US" sz="2400" b="1" i="1" u="sng" dirty="0">
                <a:solidFill>
                  <a:schemeClr val="accent1"/>
                </a:solidFill>
              </a:rPr>
              <a:t>everything purchased is used</a:t>
            </a:r>
            <a:r>
              <a:rPr lang="en-US" sz="2400" b="1" i="1" u="sng" dirty="0" smtClean="0">
                <a:solidFill>
                  <a:schemeClr val="accent1"/>
                </a:solidFill>
              </a:rPr>
              <a:t>.</a:t>
            </a:r>
            <a:endParaRPr lang="en-US" sz="2400" b="1" i="1" dirty="0" smtClean="0">
              <a:solidFill>
                <a:schemeClr val="accent1"/>
              </a:solidFill>
            </a:endParaRPr>
          </a:p>
        </p:txBody>
      </p:sp>
      <p:grpSp>
        <p:nvGrpSpPr>
          <p:cNvPr id="8" name="Group 7"/>
          <p:cNvGrpSpPr/>
          <p:nvPr/>
        </p:nvGrpSpPr>
        <p:grpSpPr>
          <a:xfrm>
            <a:off x="85725" y="3969478"/>
            <a:ext cx="8982075" cy="2628899"/>
            <a:chOff x="85725" y="3969478"/>
            <a:chExt cx="8982075" cy="2628899"/>
          </a:xfrm>
        </p:grpSpPr>
        <p:sp>
          <p:nvSpPr>
            <p:cNvPr id="4" name="Content Placeholder 2"/>
            <p:cNvSpPr txBox="1">
              <a:spLocks/>
            </p:cNvSpPr>
            <p:nvPr/>
          </p:nvSpPr>
          <p:spPr>
            <a:xfrm>
              <a:off x="2832735" y="3969478"/>
              <a:ext cx="6235065" cy="2628899"/>
            </a:xfrm>
            <a:prstGeom prst="rect">
              <a:avLst/>
            </a:prstGeom>
          </p:spPr>
          <p:txBody>
            <a:bodyPr vert="horz" lIns="91440" tIns="45720" rIns="91440" bIns="45720" rtlCol="0">
              <a:noAutofit/>
            </a:bodyPr>
            <a:lstStyle>
              <a:lvl1pPr marL="346075" indent="-346075" algn="l" defTabSz="914400" rtl="0" eaLnBrk="1" latinLnBrk="0" hangingPunct="1">
                <a:spcBef>
                  <a:spcPts val="1200"/>
                </a:spcBef>
                <a:buFont typeface="Arial" pitchFamily="34" charset="0"/>
                <a:buChar char="•"/>
                <a:defRPr sz="3200" kern="1200" baseline="0">
                  <a:solidFill>
                    <a:schemeClr val="tx1"/>
                  </a:solidFill>
                  <a:latin typeface="Arial" pitchFamily="34" charset="0"/>
                  <a:ea typeface="+mn-ea"/>
                  <a:cs typeface="+mn-cs"/>
                </a:defRPr>
              </a:lvl1pPr>
              <a:lvl2pPr marL="630238" indent="-227013" algn="l" defTabSz="914400" rtl="0" eaLnBrk="1" latinLnBrk="0" hangingPunct="1">
                <a:spcBef>
                  <a:spcPts val="300"/>
                </a:spcBef>
                <a:buFont typeface="Arial" pitchFamily="34" charset="0"/>
                <a:buChar char="–"/>
                <a:defRPr sz="2400" kern="1200" baseline="0">
                  <a:solidFill>
                    <a:schemeClr val="tx1"/>
                  </a:solidFill>
                  <a:latin typeface="Arial" pitchFamily="34" charset="0"/>
                  <a:ea typeface="+mn-ea"/>
                  <a:cs typeface="+mn-cs"/>
                </a:defRPr>
              </a:lvl2pPr>
              <a:lvl3pPr marL="912813" indent="-222250" algn="l" defTabSz="914400" rtl="0" eaLnBrk="1" latinLnBrk="0" hangingPunct="1">
                <a:spcBef>
                  <a:spcPts val="0"/>
                </a:spcBef>
                <a:buFont typeface="Arial" pitchFamily="34" charset="0"/>
                <a:buChar char="»"/>
                <a:defRPr sz="2000" i="1" kern="1200" baseline="0">
                  <a:solidFill>
                    <a:schemeClr val="tx1"/>
                  </a:solidFill>
                  <a:latin typeface="Arial" pitchFamily="34" charset="0"/>
                  <a:ea typeface="+mn-ea"/>
                  <a:cs typeface="+mn-cs"/>
                </a:defRPr>
              </a:lvl3pPr>
              <a:lvl4pPr marL="1254125" indent="-234950" algn="l" defTabSz="1087438" rtl="0" eaLnBrk="1" latinLnBrk="0" hangingPunct="1">
                <a:spcBef>
                  <a:spcPts val="0"/>
                </a:spcBef>
                <a:buFont typeface="Arial" pitchFamily="34" charset="0"/>
                <a:buChar char="–"/>
                <a:defRPr sz="1800" kern="1200" baseline="0">
                  <a:solidFill>
                    <a:schemeClr val="tx1"/>
                  </a:solidFill>
                  <a:latin typeface="Arial" pitchFamily="34" charset="0"/>
                  <a:ea typeface="+mn-ea"/>
                  <a:cs typeface="+mn-cs"/>
                </a:defRPr>
              </a:lvl4pPr>
              <a:lvl5pPr marL="1600200" indent="-220663" algn="l" defTabSz="914400" rtl="0" eaLnBrk="1" latinLnBrk="0" hangingPunct="1">
                <a:spcBef>
                  <a:spcPts val="0"/>
                </a:spcBef>
                <a:buFont typeface="Arial" pitchFamily="34" charset="0"/>
                <a:buChar char="»"/>
                <a:tabLst/>
                <a:defRPr sz="1800" i="1"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just">
                <a:buFont typeface="+mj-lt"/>
                <a:buAutoNum type="arabicPeriod"/>
              </a:pPr>
              <a:r>
                <a:rPr lang="en-US" sz="2400" b="1" i="1" dirty="0" smtClean="0">
                  <a:solidFill>
                    <a:schemeClr val="accent1"/>
                  </a:solidFill>
                </a:rPr>
                <a:t>How many dozen red roses should you buy?</a:t>
              </a:r>
            </a:p>
            <a:p>
              <a:pPr marL="457200" indent="-457200" algn="just">
                <a:buFont typeface="+mj-lt"/>
                <a:buAutoNum type="arabicPeriod"/>
              </a:pPr>
              <a:r>
                <a:rPr lang="en-US" sz="2400" b="1" i="1" dirty="0" smtClean="0">
                  <a:solidFill>
                    <a:schemeClr val="accent1"/>
                  </a:solidFill>
                </a:rPr>
                <a:t>How many bunches of baby's breath should you buy?</a:t>
              </a:r>
            </a:p>
            <a:p>
              <a:pPr marL="457200" indent="-457200" algn="just">
                <a:buFont typeface="+mj-lt"/>
                <a:buAutoNum type="arabicPeriod"/>
              </a:pPr>
              <a:r>
                <a:rPr lang="en-US" sz="2400" b="1" i="1" dirty="0" smtClean="0">
                  <a:solidFill>
                    <a:schemeClr val="accent1"/>
                  </a:solidFill>
                </a:rPr>
                <a:t>How many bouquets will you be able to make without wasting anything?</a:t>
              </a:r>
              <a:endParaRPr lang="en-US" sz="2400" b="1" i="1" dirty="0">
                <a:solidFill>
                  <a:schemeClr val="accent1"/>
                </a:solidFill>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3993154"/>
              <a:ext cx="2657474" cy="2581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967886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78690"/>
            <a:ext cx="8893628" cy="803048"/>
          </a:xfrm>
        </p:spPr>
        <p:txBody>
          <a:bodyPr/>
          <a:lstStyle/>
          <a:p>
            <a:r>
              <a:rPr lang="en-US" sz="4000" b="1" dirty="0" smtClean="0">
                <a:solidFill>
                  <a:srgbClr val="0070C0"/>
                </a:solidFill>
              </a:rPr>
              <a:t>Do Now</a:t>
            </a:r>
            <a:endParaRPr lang="en-US" sz="4000" b="1" dirty="0">
              <a:solidFill>
                <a:srgbClr val="0070C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145229133"/>
              </p:ext>
            </p:extLst>
          </p:nvPr>
        </p:nvGraphicFramePr>
        <p:xfrm>
          <a:off x="1170000" y="2169887"/>
          <a:ext cx="6804000" cy="1728000"/>
        </p:xfrm>
        <a:graphic>
          <a:graphicData uri="http://schemas.openxmlformats.org/drawingml/2006/table">
            <a:tbl>
              <a:tblPr firstRow="1" bandRow="1">
                <a:tableStyleId>{5C22544A-7EE6-4342-B048-85BDC9FD1C3A}</a:tableStyleId>
              </a:tblPr>
              <a:tblGrid>
                <a:gridCol w="2268000"/>
                <a:gridCol w="2268000"/>
                <a:gridCol w="2268000"/>
              </a:tblGrid>
              <a:tr h="576000">
                <a:tc>
                  <a:txBody>
                    <a:bodyPr/>
                    <a:lstStyle/>
                    <a:p>
                      <a:pPr algn="ctr"/>
                      <a:r>
                        <a:rPr lang="en-US" sz="2400" b="1" dirty="0" smtClean="0">
                          <a:solidFill>
                            <a:schemeClr val="tx1"/>
                          </a:solidFill>
                        </a:rPr>
                        <a:t>flower</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purchased</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used</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6000">
                <a:tc>
                  <a:txBody>
                    <a:bodyPr/>
                    <a:lstStyle/>
                    <a:p>
                      <a:pPr algn="ctr"/>
                      <a:r>
                        <a:rPr lang="en-US" sz="2400" b="1" dirty="0" smtClean="0">
                          <a:solidFill>
                            <a:schemeClr val="tx1"/>
                          </a:solidFill>
                        </a:rPr>
                        <a:t>Ro</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6000">
                <a:tc>
                  <a:txBody>
                    <a:bodyPr/>
                    <a:lstStyle/>
                    <a:p>
                      <a:pPr algn="ctr"/>
                      <a:r>
                        <a:rPr lang="en-US" sz="2400" b="1" dirty="0" smtClean="0">
                          <a:solidFill>
                            <a:schemeClr val="tx1"/>
                          </a:solidFill>
                        </a:rPr>
                        <a:t>Bb</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pSp>
        <p:nvGrpSpPr>
          <p:cNvPr id="7" name="Group 6"/>
          <p:cNvGrpSpPr/>
          <p:nvPr/>
        </p:nvGrpSpPr>
        <p:grpSpPr>
          <a:xfrm>
            <a:off x="1235189" y="1132103"/>
            <a:ext cx="6673622" cy="584775"/>
            <a:chOff x="985121" y="1132103"/>
            <a:chExt cx="6673622" cy="584775"/>
          </a:xfrm>
        </p:grpSpPr>
        <p:sp>
          <p:nvSpPr>
            <p:cNvPr id="5" name="TextBox 4"/>
            <p:cNvSpPr txBox="1"/>
            <p:nvPr/>
          </p:nvSpPr>
          <p:spPr>
            <a:xfrm>
              <a:off x="985121" y="1132103"/>
              <a:ext cx="6673622" cy="584775"/>
            </a:xfrm>
            <a:prstGeom prst="rect">
              <a:avLst/>
            </a:prstGeom>
            <a:noFill/>
          </p:spPr>
          <p:txBody>
            <a:bodyPr wrap="none" rtlCol="0">
              <a:spAutoFit/>
            </a:bodyPr>
            <a:lstStyle/>
            <a:p>
              <a:r>
                <a:rPr lang="en-US" sz="3200" b="1" dirty="0" smtClean="0"/>
                <a:t>Ro</a:t>
              </a:r>
              <a:r>
                <a:rPr lang="en-US" sz="3200" b="1" baseline="-25000" dirty="0" smtClean="0"/>
                <a:t>12</a:t>
              </a:r>
              <a:r>
                <a:rPr lang="en-US" sz="3200" b="1" dirty="0" smtClean="0"/>
                <a:t>     +  </a:t>
              </a:r>
              <a:r>
                <a:rPr lang="en-US" sz="3200" b="1" dirty="0" smtClean="0">
                  <a:solidFill>
                    <a:schemeClr val="bg1"/>
                  </a:solidFill>
                </a:rPr>
                <a:t>3</a:t>
              </a:r>
              <a:r>
                <a:rPr lang="en-US" sz="3200" b="1" dirty="0" smtClean="0"/>
                <a:t>Bb</a:t>
              </a:r>
              <a:r>
                <a:rPr lang="en-US" sz="3200" b="1" baseline="-25000" dirty="0" smtClean="0"/>
                <a:t>16</a:t>
              </a:r>
              <a:r>
                <a:rPr lang="en-US" sz="3200" b="1" dirty="0" smtClean="0"/>
                <a:t>                </a:t>
              </a:r>
              <a:r>
                <a:rPr lang="en-US" sz="3200" b="1" dirty="0" smtClean="0">
                  <a:solidFill>
                    <a:schemeClr val="bg1"/>
                  </a:solidFill>
                </a:rPr>
                <a:t>12</a:t>
              </a:r>
              <a:r>
                <a:rPr lang="en-US" sz="3200" b="1" dirty="0" smtClean="0"/>
                <a:t>RoBb</a:t>
              </a:r>
              <a:r>
                <a:rPr lang="en-US" sz="3200" b="1" baseline="-25000" dirty="0" smtClean="0"/>
                <a:t>4</a:t>
              </a:r>
              <a:endParaRPr lang="en-US" sz="3200" b="1" baseline="-25000" dirty="0"/>
            </a:p>
          </p:txBody>
        </p:sp>
        <p:cxnSp>
          <p:nvCxnSpPr>
            <p:cNvPr id="8" name="Straight Arrow Connector 7"/>
            <p:cNvCxnSpPr/>
            <p:nvPr/>
          </p:nvCxnSpPr>
          <p:spPr>
            <a:xfrm>
              <a:off x="4156982" y="1440807"/>
              <a:ext cx="1262743"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5909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78690"/>
            <a:ext cx="8893628" cy="803048"/>
          </a:xfrm>
        </p:spPr>
        <p:txBody>
          <a:bodyPr/>
          <a:lstStyle/>
          <a:p>
            <a:r>
              <a:rPr lang="en-US" sz="4000" b="1" dirty="0" smtClean="0">
                <a:solidFill>
                  <a:srgbClr val="0070C0"/>
                </a:solidFill>
              </a:rPr>
              <a:t>Do Now</a:t>
            </a:r>
            <a:endParaRPr lang="en-US" sz="4000" b="1" dirty="0">
              <a:solidFill>
                <a:srgbClr val="0070C0"/>
              </a:solidFill>
            </a:endParaRPr>
          </a:p>
        </p:txBody>
      </p:sp>
      <p:sp>
        <p:nvSpPr>
          <p:cNvPr id="3" name="Content Placeholder 2"/>
          <p:cNvSpPr>
            <a:spLocks noGrp="1"/>
          </p:cNvSpPr>
          <p:nvPr>
            <p:ph idx="1"/>
          </p:nvPr>
        </p:nvSpPr>
        <p:spPr>
          <a:xfrm>
            <a:off x="1434363" y="4514850"/>
            <a:ext cx="6275274" cy="1494064"/>
          </a:xfrm>
        </p:spPr>
        <p:txBody>
          <a:bodyPr/>
          <a:lstStyle/>
          <a:p>
            <a:pPr marL="446088" indent="-446088" algn="ctr">
              <a:spcBef>
                <a:spcPts val="1800"/>
              </a:spcBef>
              <a:buNone/>
            </a:pPr>
            <a:r>
              <a:rPr lang="en-US" sz="2800" b="1" dirty="0" smtClean="0">
                <a:solidFill>
                  <a:srgbClr val="0070C0"/>
                </a:solidFill>
              </a:rPr>
              <a:t>Buy the minimum number of roses and baby's breath.</a:t>
            </a:r>
            <a:endParaRPr lang="en-US" sz="2800" b="1" dirty="0">
              <a:solidFill>
                <a:srgbClr val="0070C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628538700"/>
              </p:ext>
            </p:extLst>
          </p:nvPr>
        </p:nvGraphicFramePr>
        <p:xfrm>
          <a:off x="1170000" y="2169887"/>
          <a:ext cx="6804000" cy="1728000"/>
        </p:xfrm>
        <a:graphic>
          <a:graphicData uri="http://schemas.openxmlformats.org/drawingml/2006/table">
            <a:tbl>
              <a:tblPr firstRow="1" bandRow="1">
                <a:tableStyleId>{5C22544A-7EE6-4342-B048-85BDC9FD1C3A}</a:tableStyleId>
              </a:tblPr>
              <a:tblGrid>
                <a:gridCol w="2268000"/>
                <a:gridCol w="2268000"/>
                <a:gridCol w="2268000"/>
              </a:tblGrid>
              <a:tr h="576000">
                <a:tc>
                  <a:txBody>
                    <a:bodyPr/>
                    <a:lstStyle/>
                    <a:p>
                      <a:pPr algn="ctr"/>
                      <a:r>
                        <a:rPr lang="en-US" sz="2400" b="1" dirty="0" smtClean="0">
                          <a:solidFill>
                            <a:schemeClr val="tx1"/>
                          </a:solidFill>
                        </a:rPr>
                        <a:t>flower</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purchased</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used</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6000">
                <a:tc>
                  <a:txBody>
                    <a:bodyPr/>
                    <a:lstStyle/>
                    <a:p>
                      <a:pPr algn="ctr"/>
                      <a:r>
                        <a:rPr lang="en-US" sz="2400" b="1" dirty="0" smtClean="0">
                          <a:solidFill>
                            <a:schemeClr val="tx1"/>
                          </a:solidFill>
                        </a:rPr>
                        <a:t>Ro</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12</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6000">
                <a:tc>
                  <a:txBody>
                    <a:bodyPr/>
                    <a:lstStyle/>
                    <a:p>
                      <a:pPr algn="ctr"/>
                      <a:r>
                        <a:rPr lang="en-US" sz="2400" b="1" dirty="0" smtClean="0">
                          <a:solidFill>
                            <a:schemeClr val="tx1"/>
                          </a:solidFill>
                        </a:rPr>
                        <a:t>Bb</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16</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pSp>
        <p:nvGrpSpPr>
          <p:cNvPr id="7" name="Group 6"/>
          <p:cNvGrpSpPr/>
          <p:nvPr/>
        </p:nvGrpSpPr>
        <p:grpSpPr>
          <a:xfrm>
            <a:off x="1235189" y="1132103"/>
            <a:ext cx="6673622" cy="584775"/>
            <a:chOff x="985121" y="1132103"/>
            <a:chExt cx="6673622" cy="584775"/>
          </a:xfrm>
        </p:grpSpPr>
        <p:sp>
          <p:nvSpPr>
            <p:cNvPr id="5" name="TextBox 4"/>
            <p:cNvSpPr txBox="1"/>
            <p:nvPr/>
          </p:nvSpPr>
          <p:spPr>
            <a:xfrm>
              <a:off x="985121" y="1132103"/>
              <a:ext cx="6673622" cy="584775"/>
            </a:xfrm>
            <a:prstGeom prst="rect">
              <a:avLst/>
            </a:prstGeom>
            <a:noFill/>
          </p:spPr>
          <p:txBody>
            <a:bodyPr wrap="none" rtlCol="0">
              <a:spAutoFit/>
            </a:bodyPr>
            <a:lstStyle/>
            <a:p>
              <a:r>
                <a:rPr lang="en-US" sz="3200" b="1" dirty="0" smtClean="0"/>
                <a:t>Ro</a:t>
              </a:r>
              <a:r>
                <a:rPr lang="en-US" sz="3200" b="1" baseline="-25000" dirty="0" smtClean="0"/>
                <a:t>12</a:t>
              </a:r>
              <a:r>
                <a:rPr lang="en-US" sz="3200" b="1" dirty="0" smtClean="0"/>
                <a:t>     +  </a:t>
              </a:r>
              <a:r>
                <a:rPr lang="en-US" sz="3200" b="1" dirty="0" smtClean="0">
                  <a:solidFill>
                    <a:schemeClr val="bg1"/>
                  </a:solidFill>
                </a:rPr>
                <a:t>3</a:t>
              </a:r>
              <a:r>
                <a:rPr lang="en-US" sz="3200" b="1" dirty="0" smtClean="0"/>
                <a:t>Bb</a:t>
              </a:r>
              <a:r>
                <a:rPr lang="en-US" sz="3200" b="1" baseline="-25000" dirty="0" smtClean="0"/>
                <a:t>16</a:t>
              </a:r>
              <a:r>
                <a:rPr lang="en-US" sz="3200" b="1" dirty="0" smtClean="0"/>
                <a:t>                </a:t>
              </a:r>
              <a:r>
                <a:rPr lang="en-US" sz="3200" b="1" dirty="0" smtClean="0">
                  <a:solidFill>
                    <a:schemeClr val="bg1"/>
                  </a:solidFill>
                </a:rPr>
                <a:t>12</a:t>
              </a:r>
              <a:r>
                <a:rPr lang="en-US" sz="3200" b="1" dirty="0" smtClean="0"/>
                <a:t>RoBb</a:t>
              </a:r>
              <a:r>
                <a:rPr lang="en-US" sz="3200" b="1" baseline="-25000" dirty="0" smtClean="0"/>
                <a:t>4</a:t>
              </a:r>
              <a:endParaRPr lang="en-US" sz="3200" b="1" baseline="-25000" dirty="0"/>
            </a:p>
          </p:txBody>
        </p:sp>
        <p:cxnSp>
          <p:nvCxnSpPr>
            <p:cNvPr id="8" name="Straight Arrow Connector 7"/>
            <p:cNvCxnSpPr/>
            <p:nvPr/>
          </p:nvCxnSpPr>
          <p:spPr>
            <a:xfrm>
              <a:off x="4156982" y="1440807"/>
              <a:ext cx="1262743"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08089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78690"/>
            <a:ext cx="8893628" cy="803048"/>
          </a:xfrm>
        </p:spPr>
        <p:txBody>
          <a:bodyPr/>
          <a:lstStyle/>
          <a:p>
            <a:r>
              <a:rPr lang="en-US" sz="4000" b="1" dirty="0" smtClean="0">
                <a:solidFill>
                  <a:srgbClr val="0070C0"/>
                </a:solidFill>
              </a:rPr>
              <a:t>Do Now</a:t>
            </a:r>
            <a:endParaRPr lang="en-US" sz="4000" b="1" dirty="0">
              <a:solidFill>
                <a:srgbClr val="0070C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284545532"/>
              </p:ext>
            </p:extLst>
          </p:nvPr>
        </p:nvGraphicFramePr>
        <p:xfrm>
          <a:off x="1170000" y="2169887"/>
          <a:ext cx="6804000" cy="1728000"/>
        </p:xfrm>
        <a:graphic>
          <a:graphicData uri="http://schemas.openxmlformats.org/drawingml/2006/table">
            <a:tbl>
              <a:tblPr firstRow="1" bandRow="1">
                <a:tableStyleId>{5C22544A-7EE6-4342-B048-85BDC9FD1C3A}</a:tableStyleId>
              </a:tblPr>
              <a:tblGrid>
                <a:gridCol w="2268000"/>
                <a:gridCol w="2268000"/>
                <a:gridCol w="2268000"/>
              </a:tblGrid>
              <a:tr h="576000">
                <a:tc>
                  <a:txBody>
                    <a:bodyPr/>
                    <a:lstStyle/>
                    <a:p>
                      <a:pPr algn="ctr"/>
                      <a:r>
                        <a:rPr lang="en-US" sz="2400" b="1" dirty="0" smtClean="0">
                          <a:solidFill>
                            <a:schemeClr val="tx1"/>
                          </a:solidFill>
                        </a:rPr>
                        <a:t>flower</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purchased</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used</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6000">
                <a:tc>
                  <a:txBody>
                    <a:bodyPr/>
                    <a:lstStyle/>
                    <a:p>
                      <a:pPr algn="ctr"/>
                      <a:r>
                        <a:rPr lang="en-US" sz="2400" b="1" dirty="0" smtClean="0">
                          <a:solidFill>
                            <a:schemeClr val="tx1"/>
                          </a:solidFill>
                        </a:rPr>
                        <a:t>Ro</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12</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1</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576000">
                <a:tc>
                  <a:txBody>
                    <a:bodyPr/>
                    <a:lstStyle/>
                    <a:p>
                      <a:pPr algn="ctr"/>
                      <a:r>
                        <a:rPr lang="en-US" sz="2400" b="1" dirty="0" smtClean="0">
                          <a:solidFill>
                            <a:schemeClr val="tx1"/>
                          </a:solidFill>
                        </a:rPr>
                        <a:t>Bb</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smtClean="0">
                          <a:solidFill>
                            <a:schemeClr val="tx1"/>
                          </a:solidFill>
                        </a:rPr>
                        <a:t>16</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4</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grpSp>
        <p:nvGrpSpPr>
          <p:cNvPr id="7" name="Group 6"/>
          <p:cNvGrpSpPr/>
          <p:nvPr/>
        </p:nvGrpSpPr>
        <p:grpSpPr>
          <a:xfrm>
            <a:off x="1235189" y="1132103"/>
            <a:ext cx="6673622" cy="584775"/>
            <a:chOff x="985121" y="1132103"/>
            <a:chExt cx="6673622" cy="584775"/>
          </a:xfrm>
        </p:grpSpPr>
        <p:sp>
          <p:nvSpPr>
            <p:cNvPr id="5" name="TextBox 4"/>
            <p:cNvSpPr txBox="1"/>
            <p:nvPr/>
          </p:nvSpPr>
          <p:spPr>
            <a:xfrm>
              <a:off x="985121" y="1132103"/>
              <a:ext cx="6673622" cy="584775"/>
            </a:xfrm>
            <a:prstGeom prst="rect">
              <a:avLst/>
            </a:prstGeom>
            <a:noFill/>
          </p:spPr>
          <p:txBody>
            <a:bodyPr wrap="none" rtlCol="0">
              <a:spAutoFit/>
            </a:bodyPr>
            <a:lstStyle/>
            <a:p>
              <a:r>
                <a:rPr lang="en-US" sz="3200" b="1" dirty="0" smtClean="0"/>
                <a:t>Ro</a:t>
              </a:r>
              <a:r>
                <a:rPr lang="en-US" sz="3200" b="1" baseline="-25000" dirty="0" smtClean="0"/>
                <a:t>12</a:t>
              </a:r>
              <a:r>
                <a:rPr lang="en-US" sz="3200" b="1" dirty="0" smtClean="0"/>
                <a:t>     +  </a:t>
              </a:r>
              <a:r>
                <a:rPr lang="en-US" sz="3200" b="1" dirty="0" smtClean="0">
                  <a:solidFill>
                    <a:schemeClr val="bg1"/>
                  </a:solidFill>
                </a:rPr>
                <a:t>3</a:t>
              </a:r>
              <a:r>
                <a:rPr lang="en-US" sz="3200" b="1" dirty="0" smtClean="0"/>
                <a:t>Bb</a:t>
              </a:r>
              <a:r>
                <a:rPr lang="en-US" sz="3200" b="1" baseline="-25000" dirty="0" smtClean="0"/>
                <a:t>16</a:t>
              </a:r>
              <a:r>
                <a:rPr lang="en-US" sz="3200" b="1" dirty="0" smtClean="0"/>
                <a:t>                </a:t>
              </a:r>
              <a:r>
                <a:rPr lang="en-US" sz="3200" b="1" dirty="0" smtClean="0">
                  <a:solidFill>
                    <a:schemeClr val="bg1"/>
                  </a:solidFill>
                </a:rPr>
                <a:t>12</a:t>
              </a:r>
              <a:r>
                <a:rPr lang="en-US" sz="3200" b="1" dirty="0" smtClean="0"/>
                <a:t>RoBb</a:t>
              </a:r>
              <a:r>
                <a:rPr lang="en-US" sz="3200" b="1" baseline="-25000" dirty="0" smtClean="0"/>
                <a:t>4</a:t>
              </a:r>
              <a:endParaRPr lang="en-US" sz="3200" b="1" baseline="-25000" dirty="0"/>
            </a:p>
          </p:txBody>
        </p:sp>
        <p:cxnSp>
          <p:nvCxnSpPr>
            <p:cNvPr id="8" name="Straight Arrow Connector 7"/>
            <p:cNvCxnSpPr/>
            <p:nvPr/>
          </p:nvCxnSpPr>
          <p:spPr>
            <a:xfrm>
              <a:off x="4156982" y="1440807"/>
              <a:ext cx="1262743"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9" name="Content Placeholder 2"/>
          <p:cNvSpPr>
            <a:spLocks noGrp="1"/>
          </p:cNvSpPr>
          <p:nvPr>
            <p:ph idx="1"/>
          </p:nvPr>
        </p:nvSpPr>
        <p:spPr>
          <a:xfrm>
            <a:off x="2807919" y="4514850"/>
            <a:ext cx="3528162" cy="523220"/>
          </a:xfrm>
          <a:solidFill>
            <a:srgbClr val="0070C0"/>
          </a:solidFill>
        </p:spPr>
        <p:txBody>
          <a:bodyPr wrap="square" anchor="ctr" anchorCtr="1">
            <a:spAutoFit/>
          </a:bodyPr>
          <a:lstStyle/>
          <a:p>
            <a:pPr marL="446088" indent="-446088" algn="ctr">
              <a:spcBef>
                <a:spcPts val="1800"/>
              </a:spcBef>
              <a:buNone/>
            </a:pPr>
            <a:r>
              <a:rPr lang="en-US" sz="2800" b="1" dirty="0" smtClean="0">
                <a:solidFill>
                  <a:schemeClr val="bg1"/>
                </a:solidFill>
              </a:rPr>
              <a:t>Make one bouquet.</a:t>
            </a:r>
            <a:endParaRPr lang="en-US" sz="2800" b="1" dirty="0">
              <a:solidFill>
                <a:schemeClr val="bg1"/>
              </a:solidFill>
            </a:endParaRPr>
          </a:p>
        </p:txBody>
      </p:sp>
    </p:spTree>
    <p:extLst>
      <p:ext uri="{BB962C8B-B14F-4D97-AF65-F5344CB8AC3E}">
        <p14:creationId xmlns:p14="http://schemas.microsoft.com/office/powerpoint/2010/main" val="726132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78690"/>
            <a:ext cx="8893628" cy="803048"/>
          </a:xfrm>
        </p:spPr>
        <p:txBody>
          <a:bodyPr/>
          <a:lstStyle/>
          <a:p>
            <a:r>
              <a:rPr lang="en-US" sz="4000" b="1" dirty="0" smtClean="0">
                <a:solidFill>
                  <a:srgbClr val="0070C0"/>
                </a:solidFill>
              </a:rPr>
              <a:t>Do Now</a:t>
            </a:r>
            <a:endParaRPr lang="en-US" sz="4000" b="1" dirty="0">
              <a:solidFill>
                <a:srgbClr val="0070C0"/>
              </a:solidFill>
            </a:endParaRPr>
          </a:p>
        </p:txBody>
      </p:sp>
      <p:sp>
        <p:nvSpPr>
          <p:cNvPr id="3" name="Content Placeholder 2"/>
          <p:cNvSpPr>
            <a:spLocks noGrp="1"/>
          </p:cNvSpPr>
          <p:nvPr>
            <p:ph idx="1"/>
          </p:nvPr>
        </p:nvSpPr>
        <p:spPr>
          <a:xfrm>
            <a:off x="477951" y="4505325"/>
            <a:ext cx="8188097" cy="1503589"/>
          </a:xfrm>
        </p:spPr>
        <p:txBody>
          <a:bodyPr/>
          <a:lstStyle/>
          <a:p>
            <a:pPr marL="446088" indent="-446088" algn="ctr">
              <a:spcBef>
                <a:spcPts val="1800"/>
              </a:spcBef>
              <a:buNone/>
            </a:pPr>
            <a:r>
              <a:rPr lang="en-US" sz="2800" b="1" dirty="0" smtClean="0">
                <a:solidFill>
                  <a:srgbClr val="0070C0"/>
                </a:solidFill>
              </a:rPr>
              <a:t>11 roses and 12 baby's breath are wasted</a:t>
            </a:r>
            <a:r>
              <a:rPr lang="en-US" sz="2800" b="1" i="1" dirty="0" smtClean="0">
                <a:solidFill>
                  <a:srgbClr val="0070C0"/>
                </a:solidFill>
              </a:rPr>
              <a:t>!!!</a:t>
            </a:r>
          </a:p>
          <a:p>
            <a:pPr marL="446088" indent="-446088" algn="ctr">
              <a:spcBef>
                <a:spcPts val="1800"/>
              </a:spcBef>
              <a:buNone/>
            </a:pPr>
            <a:r>
              <a:rPr lang="en-US" sz="2800" b="1" dirty="0" smtClean="0">
                <a:solidFill>
                  <a:srgbClr val="0070C0"/>
                </a:solidFill>
              </a:rPr>
              <a:t>Dr. Sollitto will not approve.</a:t>
            </a:r>
            <a:endParaRPr lang="en-US" sz="2800" b="1" dirty="0">
              <a:solidFill>
                <a:srgbClr val="0070C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232001850"/>
              </p:ext>
            </p:extLst>
          </p:nvPr>
        </p:nvGraphicFramePr>
        <p:xfrm>
          <a:off x="1170000" y="2169887"/>
          <a:ext cx="6804000" cy="1728000"/>
        </p:xfrm>
        <a:graphic>
          <a:graphicData uri="http://schemas.openxmlformats.org/drawingml/2006/table">
            <a:tbl>
              <a:tblPr firstRow="1" bandRow="1">
                <a:tableStyleId>{5C22544A-7EE6-4342-B048-85BDC9FD1C3A}</a:tableStyleId>
              </a:tblPr>
              <a:tblGrid>
                <a:gridCol w="2268000"/>
                <a:gridCol w="2268000"/>
                <a:gridCol w="2268000"/>
              </a:tblGrid>
              <a:tr h="576000">
                <a:tc>
                  <a:txBody>
                    <a:bodyPr/>
                    <a:lstStyle/>
                    <a:p>
                      <a:pPr algn="ctr"/>
                      <a:r>
                        <a:rPr lang="en-US" sz="2400" b="1" dirty="0" smtClean="0">
                          <a:solidFill>
                            <a:schemeClr val="tx1"/>
                          </a:solidFill>
                        </a:rPr>
                        <a:t>flower</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purchased</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used</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6000">
                <a:tc>
                  <a:txBody>
                    <a:bodyPr/>
                    <a:lstStyle/>
                    <a:p>
                      <a:pPr algn="ctr"/>
                      <a:r>
                        <a:rPr lang="en-US" sz="2400" b="1" dirty="0" smtClean="0">
                          <a:solidFill>
                            <a:schemeClr val="tx1"/>
                          </a:solidFill>
                        </a:rPr>
                        <a:t>Ro</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12</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1</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6000">
                <a:tc>
                  <a:txBody>
                    <a:bodyPr/>
                    <a:lstStyle/>
                    <a:p>
                      <a:pPr algn="ctr"/>
                      <a:r>
                        <a:rPr lang="en-US" sz="2400" b="1" dirty="0" smtClean="0">
                          <a:solidFill>
                            <a:schemeClr val="tx1"/>
                          </a:solidFill>
                        </a:rPr>
                        <a:t>Bb</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smtClean="0">
                          <a:solidFill>
                            <a:schemeClr val="tx1"/>
                          </a:solidFill>
                        </a:rPr>
                        <a:t>16</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4</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pSp>
        <p:nvGrpSpPr>
          <p:cNvPr id="7" name="Group 6"/>
          <p:cNvGrpSpPr/>
          <p:nvPr/>
        </p:nvGrpSpPr>
        <p:grpSpPr>
          <a:xfrm>
            <a:off x="1235189" y="1132103"/>
            <a:ext cx="6673622" cy="584775"/>
            <a:chOff x="985121" y="1132103"/>
            <a:chExt cx="6673622" cy="584775"/>
          </a:xfrm>
        </p:grpSpPr>
        <p:sp>
          <p:nvSpPr>
            <p:cNvPr id="5" name="TextBox 4"/>
            <p:cNvSpPr txBox="1"/>
            <p:nvPr/>
          </p:nvSpPr>
          <p:spPr>
            <a:xfrm>
              <a:off x="985121" y="1132103"/>
              <a:ext cx="6673622" cy="584775"/>
            </a:xfrm>
            <a:prstGeom prst="rect">
              <a:avLst/>
            </a:prstGeom>
            <a:noFill/>
          </p:spPr>
          <p:txBody>
            <a:bodyPr wrap="none" rtlCol="0">
              <a:spAutoFit/>
            </a:bodyPr>
            <a:lstStyle/>
            <a:p>
              <a:r>
                <a:rPr lang="en-US" sz="3200" b="1" dirty="0" smtClean="0"/>
                <a:t>Ro</a:t>
              </a:r>
              <a:r>
                <a:rPr lang="en-US" sz="3200" b="1" baseline="-25000" dirty="0" smtClean="0"/>
                <a:t>12</a:t>
              </a:r>
              <a:r>
                <a:rPr lang="en-US" sz="3200" b="1" dirty="0" smtClean="0"/>
                <a:t>     +  </a:t>
              </a:r>
              <a:r>
                <a:rPr lang="en-US" sz="3200" b="1" dirty="0" smtClean="0">
                  <a:solidFill>
                    <a:schemeClr val="bg1"/>
                  </a:solidFill>
                </a:rPr>
                <a:t>3</a:t>
              </a:r>
              <a:r>
                <a:rPr lang="en-US" sz="3200" b="1" dirty="0" smtClean="0"/>
                <a:t>Bb</a:t>
              </a:r>
              <a:r>
                <a:rPr lang="en-US" sz="3200" b="1" baseline="-25000" dirty="0" smtClean="0"/>
                <a:t>16</a:t>
              </a:r>
              <a:r>
                <a:rPr lang="en-US" sz="3200" b="1" dirty="0" smtClean="0"/>
                <a:t>                </a:t>
              </a:r>
              <a:r>
                <a:rPr lang="en-US" sz="3200" b="1" dirty="0" smtClean="0">
                  <a:solidFill>
                    <a:schemeClr val="bg1"/>
                  </a:solidFill>
                </a:rPr>
                <a:t>12</a:t>
              </a:r>
              <a:r>
                <a:rPr lang="en-US" sz="3200" b="1" dirty="0" smtClean="0"/>
                <a:t>RoBb</a:t>
              </a:r>
              <a:r>
                <a:rPr lang="en-US" sz="3200" b="1" baseline="-25000" dirty="0" smtClean="0"/>
                <a:t>4</a:t>
              </a:r>
              <a:endParaRPr lang="en-US" sz="3200" b="1" baseline="-25000" dirty="0"/>
            </a:p>
          </p:txBody>
        </p:sp>
        <p:cxnSp>
          <p:nvCxnSpPr>
            <p:cNvPr id="8" name="Straight Arrow Connector 7"/>
            <p:cNvCxnSpPr/>
            <p:nvPr/>
          </p:nvCxnSpPr>
          <p:spPr>
            <a:xfrm>
              <a:off x="4156982" y="1440807"/>
              <a:ext cx="1262743"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32211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78690"/>
            <a:ext cx="8893628" cy="803048"/>
          </a:xfrm>
        </p:spPr>
        <p:txBody>
          <a:bodyPr/>
          <a:lstStyle/>
          <a:p>
            <a:r>
              <a:rPr lang="en-US" sz="4000" b="1" dirty="0" smtClean="0">
                <a:solidFill>
                  <a:srgbClr val="0070C0"/>
                </a:solidFill>
              </a:rPr>
              <a:t>Do Now</a:t>
            </a:r>
            <a:endParaRPr lang="en-US" sz="4000" b="1" dirty="0">
              <a:solidFill>
                <a:srgbClr val="0070C0"/>
              </a:solidFill>
            </a:endParaRPr>
          </a:p>
        </p:txBody>
      </p:sp>
      <p:sp>
        <p:nvSpPr>
          <p:cNvPr id="3" name="Content Placeholder 2"/>
          <p:cNvSpPr>
            <a:spLocks noGrp="1"/>
          </p:cNvSpPr>
          <p:nvPr>
            <p:ph idx="1"/>
          </p:nvPr>
        </p:nvSpPr>
        <p:spPr>
          <a:xfrm>
            <a:off x="1032408" y="4505325"/>
            <a:ext cx="7079182" cy="523220"/>
          </a:xfrm>
          <a:solidFill>
            <a:srgbClr val="0070C0"/>
          </a:solidFill>
        </p:spPr>
        <p:txBody>
          <a:bodyPr wrap="none">
            <a:spAutoFit/>
          </a:bodyPr>
          <a:lstStyle/>
          <a:p>
            <a:pPr marL="446088" indent="-446088" algn="ctr">
              <a:spcBef>
                <a:spcPts val="1800"/>
              </a:spcBef>
              <a:buNone/>
            </a:pPr>
            <a:r>
              <a:rPr lang="en-US" sz="2800" b="1" dirty="0" smtClean="0">
                <a:solidFill>
                  <a:schemeClr val="bg1"/>
                </a:solidFill>
              </a:rPr>
              <a:t>Use all 12 roses and make 12 bouquets. </a:t>
            </a:r>
            <a:endParaRPr lang="en-US" sz="2800" b="1"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926093533"/>
              </p:ext>
            </p:extLst>
          </p:nvPr>
        </p:nvGraphicFramePr>
        <p:xfrm>
          <a:off x="1170000" y="2169887"/>
          <a:ext cx="6804000" cy="1728000"/>
        </p:xfrm>
        <a:graphic>
          <a:graphicData uri="http://schemas.openxmlformats.org/drawingml/2006/table">
            <a:tbl>
              <a:tblPr firstRow="1" bandRow="1">
                <a:tableStyleId>{5C22544A-7EE6-4342-B048-85BDC9FD1C3A}</a:tableStyleId>
              </a:tblPr>
              <a:tblGrid>
                <a:gridCol w="2268000"/>
                <a:gridCol w="2268000"/>
                <a:gridCol w="2268000"/>
              </a:tblGrid>
              <a:tr h="576000">
                <a:tc>
                  <a:txBody>
                    <a:bodyPr/>
                    <a:lstStyle/>
                    <a:p>
                      <a:pPr algn="ctr"/>
                      <a:r>
                        <a:rPr lang="en-US" sz="2400" b="1" dirty="0" smtClean="0">
                          <a:solidFill>
                            <a:schemeClr val="tx1"/>
                          </a:solidFill>
                        </a:rPr>
                        <a:t>flower</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purchased</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used</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6000">
                <a:tc>
                  <a:txBody>
                    <a:bodyPr/>
                    <a:lstStyle/>
                    <a:p>
                      <a:pPr algn="ctr"/>
                      <a:r>
                        <a:rPr lang="en-US" sz="2400" b="1" dirty="0" smtClean="0">
                          <a:solidFill>
                            <a:schemeClr val="tx1"/>
                          </a:solidFill>
                        </a:rPr>
                        <a:t>Ro</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12</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rgbClr val="FF0000"/>
                          </a:solidFill>
                        </a:rPr>
                        <a:t>12</a:t>
                      </a:r>
                      <a:endParaRPr lang="en-US" sz="24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576000">
                <a:tc>
                  <a:txBody>
                    <a:bodyPr/>
                    <a:lstStyle/>
                    <a:p>
                      <a:pPr algn="ctr"/>
                      <a:r>
                        <a:rPr lang="en-US" sz="2400" b="1" dirty="0" smtClean="0">
                          <a:solidFill>
                            <a:schemeClr val="tx1"/>
                          </a:solidFill>
                        </a:rPr>
                        <a:t>Bb</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TextBox 4"/>
          <p:cNvSpPr txBox="1"/>
          <p:nvPr/>
        </p:nvSpPr>
        <p:spPr>
          <a:xfrm>
            <a:off x="1235189" y="1132103"/>
            <a:ext cx="6673622" cy="584775"/>
          </a:xfrm>
          <a:prstGeom prst="rect">
            <a:avLst/>
          </a:prstGeom>
          <a:noFill/>
        </p:spPr>
        <p:txBody>
          <a:bodyPr wrap="none" rtlCol="0">
            <a:spAutoFit/>
          </a:bodyPr>
          <a:lstStyle/>
          <a:p>
            <a:r>
              <a:rPr lang="en-US" sz="3200" b="1" dirty="0" smtClean="0"/>
              <a:t>Ro</a:t>
            </a:r>
            <a:r>
              <a:rPr lang="en-US" sz="3200" b="1" baseline="-25000" dirty="0" smtClean="0"/>
              <a:t>12</a:t>
            </a:r>
            <a:r>
              <a:rPr lang="en-US" sz="3200" b="1" dirty="0" smtClean="0"/>
              <a:t>     +  </a:t>
            </a:r>
            <a:r>
              <a:rPr lang="en-US" sz="3200" b="1" dirty="0" smtClean="0">
                <a:solidFill>
                  <a:schemeClr val="bg1"/>
                </a:solidFill>
              </a:rPr>
              <a:t>3</a:t>
            </a:r>
            <a:r>
              <a:rPr lang="en-US" sz="3200" b="1" dirty="0" smtClean="0"/>
              <a:t>Bb</a:t>
            </a:r>
            <a:r>
              <a:rPr lang="en-US" sz="3200" b="1" baseline="-25000" dirty="0" smtClean="0"/>
              <a:t>16</a:t>
            </a:r>
            <a:r>
              <a:rPr lang="en-US" sz="3200" b="1" dirty="0" smtClean="0"/>
              <a:t>                </a:t>
            </a:r>
            <a:r>
              <a:rPr lang="en-US" sz="3200" b="1" dirty="0" smtClean="0">
                <a:solidFill>
                  <a:srgbClr val="FF0000"/>
                </a:solidFill>
              </a:rPr>
              <a:t>12</a:t>
            </a:r>
            <a:r>
              <a:rPr lang="en-US" sz="3200" b="1" dirty="0" smtClean="0"/>
              <a:t>RoBb</a:t>
            </a:r>
            <a:r>
              <a:rPr lang="en-US" sz="3200" b="1" baseline="-25000" dirty="0" smtClean="0"/>
              <a:t>4</a:t>
            </a:r>
            <a:endParaRPr lang="en-US" sz="3200" b="1" baseline="-25000" dirty="0"/>
          </a:p>
        </p:txBody>
      </p:sp>
      <p:cxnSp>
        <p:nvCxnSpPr>
          <p:cNvPr id="8" name="Straight Arrow Connector 7"/>
          <p:cNvCxnSpPr/>
          <p:nvPr/>
        </p:nvCxnSpPr>
        <p:spPr>
          <a:xfrm>
            <a:off x="4407050" y="1440807"/>
            <a:ext cx="731520"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8446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78690"/>
            <a:ext cx="8893628" cy="803048"/>
          </a:xfrm>
        </p:spPr>
        <p:txBody>
          <a:bodyPr/>
          <a:lstStyle/>
          <a:p>
            <a:r>
              <a:rPr lang="en-US" sz="4000" b="1" dirty="0" smtClean="0">
                <a:solidFill>
                  <a:srgbClr val="0070C0"/>
                </a:solidFill>
              </a:rPr>
              <a:t>Do Now</a:t>
            </a:r>
            <a:endParaRPr lang="en-US" sz="4000" b="1" dirty="0">
              <a:solidFill>
                <a:srgbClr val="0070C0"/>
              </a:solidFill>
            </a:endParaRPr>
          </a:p>
        </p:txBody>
      </p:sp>
      <p:sp>
        <p:nvSpPr>
          <p:cNvPr id="3" name="Content Placeholder 2"/>
          <p:cNvSpPr>
            <a:spLocks noGrp="1"/>
          </p:cNvSpPr>
          <p:nvPr>
            <p:ph idx="1"/>
          </p:nvPr>
        </p:nvSpPr>
        <p:spPr>
          <a:xfrm>
            <a:off x="477951" y="4505325"/>
            <a:ext cx="8188097" cy="1503589"/>
          </a:xfrm>
        </p:spPr>
        <p:txBody>
          <a:bodyPr/>
          <a:lstStyle/>
          <a:p>
            <a:pPr marL="446088" indent="-446088" algn="ctr">
              <a:spcBef>
                <a:spcPts val="1800"/>
              </a:spcBef>
              <a:buNone/>
            </a:pPr>
            <a:r>
              <a:rPr lang="en-US" sz="2800" b="1" dirty="0" smtClean="0">
                <a:solidFill>
                  <a:srgbClr val="0070C0"/>
                </a:solidFill>
              </a:rPr>
              <a:t>How many bunches of baby's breath are needed to make 12 bouquets???</a:t>
            </a:r>
            <a:endParaRPr lang="en-US" sz="2800" b="1" dirty="0">
              <a:solidFill>
                <a:srgbClr val="0070C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110371314"/>
              </p:ext>
            </p:extLst>
          </p:nvPr>
        </p:nvGraphicFramePr>
        <p:xfrm>
          <a:off x="1170000" y="2169887"/>
          <a:ext cx="6804000" cy="1728000"/>
        </p:xfrm>
        <a:graphic>
          <a:graphicData uri="http://schemas.openxmlformats.org/drawingml/2006/table">
            <a:tbl>
              <a:tblPr firstRow="1" bandRow="1">
                <a:tableStyleId>{5C22544A-7EE6-4342-B048-85BDC9FD1C3A}</a:tableStyleId>
              </a:tblPr>
              <a:tblGrid>
                <a:gridCol w="2268000"/>
                <a:gridCol w="2268000"/>
                <a:gridCol w="2268000"/>
              </a:tblGrid>
              <a:tr h="576000">
                <a:tc>
                  <a:txBody>
                    <a:bodyPr/>
                    <a:lstStyle/>
                    <a:p>
                      <a:pPr algn="ctr"/>
                      <a:r>
                        <a:rPr lang="en-US" sz="2400" b="1" dirty="0" smtClean="0">
                          <a:solidFill>
                            <a:schemeClr val="tx1"/>
                          </a:solidFill>
                        </a:rPr>
                        <a:t>flower</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purchased</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used</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6000">
                <a:tc>
                  <a:txBody>
                    <a:bodyPr/>
                    <a:lstStyle/>
                    <a:p>
                      <a:pPr algn="ctr"/>
                      <a:r>
                        <a:rPr lang="en-US" sz="2400" b="1" dirty="0" smtClean="0">
                          <a:solidFill>
                            <a:schemeClr val="tx1"/>
                          </a:solidFill>
                        </a:rPr>
                        <a:t>Ro</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12</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12</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6000">
                <a:tc>
                  <a:txBody>
                    <a:bodyPr/>
                    <a:lstStyle/>
                    <a:p>
                      <a:pPr algn="ctr"/>
                      <a:r>
                        <a:rPr lang="en-US" sz="2400" b="1" dirty="0" smtClean="0">
                          <a:solidFill>
                            <a:schemeClr val="tx1"/>
                          </a:solidFill>
                        </a:rPr>
                        <a:t>Bb</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rgbClr val="FF0000"/>
                          </a:solidFill>
                        </a:rPr>
                        <a:t>???</a:t>
                      </a:r>
                      <a:endParaRPr lang="en-US" sz="24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5" name="TextBox 4"/>
          <p:cNvSpPr txBox="1"/>
          <p:nvPr/>
        </p:nvSpPr>
        <p:spPr>
          <a:xfrm>
            <a:off x="1235189" y="1132103"/>
            <a:ext cx="6673622" cy="584775"/>
          </a:xfrm>
          <a:prstGeom prst="rect">
            <a:avLst/>
          </a:prstGeom>
          <a:noFill/>
        </p:spPr>
        <p:txBody>
          <a:bodyPr wrap="none" rtlCol="0">
            <a:spAutoFit/>
          </a:bodyPr>
          <a:lstStyle/>
          <a:p>
            <a:r>
              <a:rPr lang="en-US" sz="3200" b="1" dirty="0" smtClean="0"/>
              <a:t>Ro</a:t>
            </a:r>
            <a:r>
              <a:rPr lang="en-US" sz="3200" b="1" baseline="-25000" dirty="0" smtClean="0"/>
              <a:t>12</a:t>
            </a:r>
            <a:r>
              <a:rPr lang="en-US" sz="3200" b="1" dirty="0" smtClean="0"/>
              <a:t>     +  </a:t>
            </a:r>
            <a:r>
              <a:rPr lang="en-US" sz="3200" b="1" dirty="0" smtClean="0">
                <a:solidFill>
                  <a:schemeClr val="bg1"/>
                </a:solidFill>
              </a:rPr>
              <a:t>3</a:t>
            </a:r>
            <a:r>
              <a:rPr lang="en-US" sz="3200" b="1" dirty="0" smtClean="0"/>
              <a:t>Bb</a:t>
            </a:r>
            <a:r>
              <a:rPr lang="en-US" sz="3200" b="1" baseline="-25000" dirty="0" smtClean="0"/>
              <a:t>16</a:t>
            </a:r>
            <a:r>
              <a:rPr lang="en-US" sz="3200" b="1" dirty="0" smtClean="0"/>
              <a:t>                </a:t>
            </a:r>
            <a:r>
              <a:rPr lang="en-US" sz="3200" b="1" dirty="0" smtClean="0">
                <a:solidFill>
                  <a:srgbClr val="FF0000"/>
                </a:solidFill>
              </a:rPr>
              <a:t>12</a:t>
            </a:r>
            <a:r>
              <a:rPr lang="en-US" sz="3200" b="1" dirty="0" smtClean="0"/>
              <a:t>RoBb</a:t>
            </a:r>
            <a:r>
              <a:rPr lang="en-US" sz="3200" b="1" baseline="-25000" dirty="0" smtClean="0"/>
              <a:t>4</a:t>
            </a:r>
            <a:endParaRPr lang="en-US" sz="3200" b="1" baseline="-25000" dirty="0"/>
          </a:p>
        </p:txBody>
      </p:sp>
      <p:cxnSp>
        <p:nvCxnSpPr>
          <p:cNvPr id="9" name="Straight Arrow Connector 8"/>
          <p:cNvCxnSpPr/>
          <p:nvPr/>
        </p:nvCxnSpPr>
        <p:spPr>
          <a:xfrm>
            <a:off x="4407050" y="1440807"/>
            <a:ext cx="731520"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9562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78690"/>
            <a:ext cx="8893628" cy="803048"/>
          </a:xfrm>
        </p:spPr>
        <p:txBody>
          <a:bodyPr/>
          <a:lstStyle/>
          <a:p>
            <a:r>
              <a:rPr lang="en-US" sz="4000" b="1" dirty="0" smtClean="0">
                <a:solidFill>
                  <a:srgbClr val="0070C0"/>
                </a:solidFill>
              </a:rPr>
              <a:t>Do Now</a:t>
            </a:r>
            <a:endParaRPr lang="en-US" sz="4000" b="1" dirty="0">
              <a:solidFill>
                <a:srgbClr val="0070C0"/>
              </a:solidFill>
            </a:endParaRPr>
          </a:p>
        </p:txBody>
      </p:sp>
      <p:sp>
        <p:nvSpPr>
          <p:cNvPr id="3" name="Content Placeholder 2"/>
          <p:cNvSpPr>
            <a:spLocks noGrp="1"/>
          </p:cNvSpPr>
          <p:nvPr>
            <p:ph idx="1"/>
          </p:nvPr>
        </p:nvSpPr>
        <p:spPr>
          <a:xfrm>
            <a:off x="899499" y="4438650"/>
            <a:ext cx="7345002" cy="954107"/>
          </a:xfrm>
          <a:solidFill>
            <a:srgbClr val="0070C0"/>
          </a:solidFill>
        </p:spPr>
        <p:txBody>
          <a:bodyPr wrap="square">
            <a:spAutoFit/>
          </a:bodyPr>
          <a:lstStyle/>
          <a:p>
            <a:pPr marL="446088" indent="-446088" algn="ctr">
              <a:spcBef>
                <a:spcPts val="1800"/>
              </a:spcBef>
              <a:buNone/>
            </a:pPr>
            <a:r>
              <a:rPr lang="en-US" sz="2800" b="1" dirty="0" smtClean="0">
                <a:solidFill>
                  <a:schemeClr val="bg1"/>
                </a:solidFill>
              </a:rPr>
              <a:t>You need 48 stalks to make 12 bouquets  (each bouquet needs 4 stalks) </a:t>
            </a:r>
            <a:endParaRPr lang="en-US" sz="2800" b="1"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021961506"/>
              </p:ext>
            </p:extLst>
          </p:nvPr>
        </p:nvGraphicFramePr>
        <p:xfrm>
          <a:off x="1170000" y="2169887"/>
          <a:ext cx="6804000" cy="1728000"/>
        </p:xfrm>
        <a:graphic>
          <a:graphicData uri="http://schemas.openxmlformats.org/drawingml/2006/table">
            <a:tbl>
              <a:tblPr firstRow="1" bandRow="1">
                <a:tableStyleId>{5C22544A-7EE6-4342-B048-85BDC9FD1C3A}</a:tableStyleId>
              </a:tblPr>
              <a:tblGrid>
                <a:gridCol w="2268000"/>
                <a:gridCol w="2268000"/>
                <a:gridCol w="2268000"/>
              </a:tblGrid>
              <a:tr h="576000">
                <a:tc>
                  <a:txBody>
                    <a:bodyPr/>
                    <a:lstStyle/>
                    <a:p>
                      <a:pPr algn="ctr"/>
                      <a:r>
                        <a:rPr lang="en-US" sz="2400" b="1" dirty="0" smtClean="0">
                          <a:solidFill>
                            <a:schemeClr val="tx1"/>
                          </a:solidFill>
                        </a:rPr>
                        <a:t>flower</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purchased</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used</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6000">
                <a:tc>
                  <a:txBody>
                    <a:bodyPr/>
                    <a:lstStyle/>
                    <a:p>
                      <a:pPr algn="ctr"/>
                      <a:r>
                        <a:rPr lang="en-US" sz="2400" b="1" dirty="0" smtClean="0">
                          <a:solidFill>
                            <a:schemeClr val="tx1"/>
                          </a:solidFill>
                        </a:rPr>
                        <a:t>Ro</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12</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12</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6000">
                <a:tc>
                  <a:txBody>
                    <a:bodyPr/>
                    <a:lstStyle/>
                    <a:p>
                      <a:pPr algn="ctr"/>
                      <a:r>
                        <a:rPr lang="en-US" sz="2400" b="1" dirty="0" smtClean="0">
                          <a:solidFill>
                            <a:schemeClr val="tx1"/>
                          </a:solidFill>
                        </a:rPr>
                        <a:t>Bb</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rgbClr val="FF0000"/>
                          </a:solidFill>
                        </a:rPr>
                        <a:t>48</a:t>
                      </a:r>
                      <a:endParaRPr lang="en-US" sz="24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5" name="TextBox 4"/>
          <p:cNvSpPr txBox="1"/>
          <p:nvPr/>
        </p:nvSpPr>
        <p:spPr>
          <a:xfrm>
            <a:off x="1235189" y="1132103"/>
            <a:ext cx="6673622" cy="584775"/>
          </a:xfrm>
          <a:prstGeom prst="rect">
            <a:avLst/>
          </a:prstGeom>
          <a:noFill/>
        </p:spPr>
        <p:txBody>
          <a:bodyPr wrap="none" rtlCol="0">
            <a:spAutoFit/>
          </a:bodyPr>
          <a:lstStyle/>
          <a:p>
            <a:r>
              <a:rPr lang="en-US" sz="3200" b="1" dirty="0" smtClean="0"/>
              <a:t>Ro</a:t>
            </a:r>
            <a:r>
              <a:rPr lang="en-US" sz="3200" b="1" baseline="-25000" dirty="0" smtClean="0"/>
              <a:t>12</a:t>
            </a:r>
            <a:r>
              <a:rPr lang="en-US" sz="3200" b="1" dirty="0" smtClean="0"/>
              <a:t>     +  </a:t>
            </a:r>
            <a:r>
              <a:rPr lang="en-US" sz="3200" b="1" dirty="0" smtClean="0">
                <a:solidFill>
                  <a:schemeClr val="bg1"/>
                </a:solidFill>
              </a:rPr>
              <a:t>3</a:t>
            </a:r>
            <a:r>
              <a:rPr lang="en-US" sz="3200" b="1" dirty="0" smtClean="0"/>
              <a:t>Bb</a:t>
            </a:r>
            <a:r>
              <a:rPr lang="en-US" sz="3200" b="1" baseline="-25000" dirty="0" smtClean="0"/>
              <a:t>16</a:t>
            </a:r>
            <a:r>
              <a:rPr lang="en-US" sz="3200" b="1" dirty="0" smtClean="0"/>
              <a:t>                </a:t>
            </a:r>
            <a:r>
              <a:rPr lang="en-US" sz="3200" b="1" dirty="0" smtClean="0">
                <a:solidFill>
                  <a:srgbClr val="FF0000"/>
                </a:solidFill>
              </a:rPr>
              <a:t>12</a:t>
            </a:r>
            <a:r>
              <a:rPr lang="en-US" sz="3200" b="1" dirty="0" smtClean="0"/>
              <a:t>RoBb</a:t>
            </a:r>
            <a:r>
              <a:rPr lang="en-US" sz="3200" b="1" baseline="-25000" dirty="0" smtClean="0"/>
              <a:t>4</a:t>
            </a:r>
            <a:endParaRPr lang="en-US" sz="3200" b="1" baseline="-25000" dirty="0"/>
          </a:p>
        </p:txBody>
      </p:sp>
      <p:cxnSp>
        <p:nvCxnSpPr>
          <p:cNvPr id="9" name="Straight Arrow Connector 8"/>
          <p:cNvCxnSpPr/>
          <p:nvPr/>
        </p:nvCxnSpPr>
        <p:spPr>
          <a:xfrm>
            <a:off x="4407050" y="1440807"/>
            <a:ext cx="731520"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855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78690"/>
            <a:ext cx="8893628" cy="803048"/>
          </a:xfrm>
        </p:spPr>
        <p:txBody>
          <a:bodyPr/>
          <a:lstStyle/>
          <a:p>
            <a:r>
              <a:rPr lang="en-US" sz="4000" b="1" dirty="0" smtClean="0">
                <a:solidFill>
                  <a:srgbClr val="0070C0"/>
                </a:solidFill>
              </a:rPr>
              <a:t>Do Now</a:t>
            </a:r>
            <a:endParaRPr lang="en-US" sz="4000" b="1" dirty="0">
              <a:solidFill>
                <a:srgbClr val="0070C0"/>
              </a:solidFill>
            </a:endParaRPr>
          </a:p>
        </p:txBody>
      </p:sp>
      <p:sp>
        <p:nvSpPr>
          <p:cNvPr id="3" name="Content Placeholder 2"/>
          <p:cNvSpPr>
            <a:spLocks noGrp="1"/>
          </p:cNvSpPr>
          <p:nvPr>
            <p:ph idx="1"/>
          </p:nvPr>
        </p:nvSpPr>
        <p:spPr>
          <a:xfrm>
            <a:off x="539889" y="4505325"/>
            <a:ext cx="8064222" cy="1384995"/>
          </a:xfrm>
          <a:noFill/>
        </p:spPr>
        <p:txBody>
          <a:bodyPr wrap="square">
            <a:spAutoFit/>
          </a:bodyPr>
          <a:lstStyle/>
          <a:p>
            <a:pPr marL="446088" indent="-446088" algn="ctr">
              <a:spcBef>
                <a:spcPts val="1800"/>
              </a:spcBef>
              <a:buNone/>
            </a:pPr>
            <a:r>
              <a:rPr lang="en-US" sz="2800" b="1" dirty="0" smtClean="0">
                <a:solidFill>
                  <a:srgbClr val="0070C0"/>
                </a:solidFill>
              </a:rPr>
              <a:t>If you buy 3 bunches of baby's breath, you will have 48.  This is enough to make all 12 bouquets and nothing will be wasted  </a:t>
            </a:r>
            <a:endParaRPr lang="en-US" sz="2800" b="1" dirty="0">
              <a:solidFill>
                <a:srgbClr val="0070C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351352119"/>
              </p:ext>
            </p:extLst>
          </p:nvPr>
        </p:nvGraphicFramePr>
        <p:xfrm>
          <a:off x="1170000" y="2169887"/>
          <a:ext cx="6804000" cy="1728000"/>
        </p:xfrm>
        <a:graphic>
          <a:graphicData uri="http://schemas.openxmlformats.org/drawingml/2006/table">
            <a:tbl>
              <a:tblPr firstRow="1" bandRow="1">
                <a:tableStyleId>{5C22544A-7EE6-4342-B048-85BDC9FD1C3A}</a:tableStyleId>
              </a:tblPr>
              <a:tblGrid>
                <a:gridCol w="2268000"/>
                <a:gridCol w="2268000"/>
                <a:gridCol w="2268000"/>
              </a:tblGrid>
              <a:tr h="576000">
                <a:tc>
                  <a:txBody>
                    <a:bodyPr/>
                    <a:lstStyle/>
                    <a:p>
                      <a:pPr algn="ctr"/>
                      <a:r>
                        <a:rPr lang="en-US" sz="2400" b="1" dirty="0" smtClean="0">
                          <a:solidFill>
                            <a:schemeClr val="tx1"/>
                          </a:solidFill>
                        </a:rPr>
                        <a:t>flower</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purchased</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used</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6000">
                <a:tc>
                  <a:txBody>
                    <a:bodyPr/>
                    <a:lstStyle/>
                    <a:p>
                      <a:pPr algn="ctr"/>
                      <a:r>
                        <a:rPr lang="en-US" sz="2400" b="1" dirty="0" smtClean="0">
                          <a:solidFill>
                            <a:schemeClr val="tx1"/>
                          </a:solidFill>
                        </a:rPr>
                        <a:t>Ro</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12</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12</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6000">
                <a:tc>
                  <a:txBody>
                    <a:bodyPr/>
                    <a:lstStyle/>
                    <a:p>
                      <a:pPr algn="ctr"/>
                      <a:r>
                        <a:rPr lang="en-US" sz="2400" b="1" dirty="0" smtClean="0">
                          <a:solidFill>
                            <a:schemeClr val="tx1"/>
                          </a:solidFill>
                        </a:rPr>
                        <a:t>Bb</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rgbClr val="FF0000"/>
                          </a:solidFill>
                        </a:rPr>
                        <a:t>48</a:t>
                      </a:r>
                      <a:endParaRPr lang="en-US" sz="24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smtClean="0">
                          <a:solidFill>
                            <a:schemeClr val="tx1"/>
                          </a:solidFill>
                        </a:rPr>
                        <a:t>48</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TextBox 4"/>
          <p:cNvSpPr txBox="1"/>
          <p:nvPr/>
        </p:nvSpPr>
        <p:spPr>
          <a:xfrm>
            <a:off x="1235189" y="1132103"/>
            <a:ext cx="6673622" cy="584775"/>
          </a:xfrm>
          <a:prstGeom prst="rect">
            <a:avLst/>
          </a:prstGeom>
          <a:noFill/>
        </p:spPr>
        <p:txBody>
          <a:bodyPr wrap="none" rtlCol="0">
            <a:spAutoFit/>
          </a:bodyPr>
          <a:lstStyle/>
          <a:p>
            <a:r>
              <a:rPr lang="en-US" sz="3200" b="1" dirty="0" smtClean="0"/>
              <a:t>Ro</a:t>
            </a:r>
            <a:r>
              <a:rPr lang="en-US" sz="3200" b="1" baseline="-25000" dirty="0" smtClean="0"/>
              <a:t>12</a:t>
            </a:r>
            <a:r>
              <a:rPr lang="en-US" sz="3200" b="1" dirty="0" smtClean="0"/>
              <a:t>     + </a:t>
            </a:r>
            <a:r>
              <a:rPr lang="en-US" sz="3200" b="1" dirty="0" smtClean="0">
                <a:solidFill>
                  <a:srgbClr val="FF0000"/>
                </a:solidFill>
              </a:rPr>
              <a:t> 3</a:t>
            </a:r>
            <a:r>
              <a:rPr lang="en-US" sz="3200" b="1" dirty="0" smtClean="0"/>
              <a:t>Bb</a:t>
            </a:r>
            <a:r>
              <a:rPr lang="en-US" sz="3200" b="1" baseline="-25000" dirty="0" smtClean="0"/>
              <a:t>16</a:t>
            </a:r>
            <a:r>
              <a:rPr lang="en-US" sz="3200" b="1" dirty="0" smtClean="0"/>
              <a:t>                12RoBb</a:t>
            </a:r>
            <a:r>
              <a:rPr lang="en-US" sz="3200" b="1" baseline="-25000" dirty="0" smtClean="0"/>
              <a:t>4</a:t>
            </a:r>
            <a:endParaRPr lang="en-US" sz="3200" b="1" baseline="-25000" dirty="0"/>
          </a:p>
        </p:txBody>
      </p:sp>
      <p:cxnSp>
        <p:nvCxnSpPr>
          <p:cNvPr id="9" name="Straight Arrow Connector 8"/>
          <p:cNvCxnSpPr/>
          <p:nvPr/>
        </p:nvCxnSpPr>
        <p:spPr>
          <a:xfrm>
            <a:off x="4407050" y="1440807"/>
            <a:ext cx="731520"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03368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78690"/>
            <a:ext cx="8893628" cy="803048"/>
          </a:xfrm>
        </p:spPr>
        <p:txBody>
          <a:bodyPr/>
          <a:lstStyle/>
          <a:p>
            <a:r>
              <a:rPr lang="en-US" sz="4000" b="1" dirty="0" smtClean="0">
                <a:solidFill>
                  <a:srgbClr val="0070C0"/>
                </a:solidFill>
              </a:rPr>
              <a:t>Do Now</a:t>
            </a:r>
            <a:endParaRPr lang="en-US" sz="4000" b="1" dirty="0">
              <a:solidFill>
                <a:srgbClr val="0070C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532387589"/>
              </p:ext>
            </p:extLst>
          </p:nvPr>
        </p:nvGraphicFramePr>
        <p:xfrm>
          <a:off x="1170000" y="2169887"/>
          <a:ext cx="6804000" cy="1728000"/>
        </p:xfrm>
        <a:graphic>
          <a:graphicData uri="http://schemas.openxmlformats.org/drawingml/2006/table">
            <a:tbl>
              <a:tblPr firstRow="1" bandRow="1">
                <a:tableStyleId>{5C22544A-7EE6-4342-B048-85BDC9FD1C3A}</a:tableStyleId>
              </a:tblPr>
              <a:tblGrid>
                <a:gridCol w="2268000"/>
                <a:gridCol w="2268000"/>
                <a:gridCol w="2268000"/>
              </a:tblGrid>
              <a:tr h="576000">
                <a:tc>
                  <a:txBody>
                    <a:bodyPr/>
                    <a:lstStyle/>
                    <a:p>
                      <a:pPr algn="ctr"/>
                      <a:r>
                        <a:rPr lang="en-US" sz="2400" b="1" dirty="0" smtClean="0">
                          <a:solidFill>
                            <a:schemeClr val="tx1"/>
                          </a:solidFill>
                        </a:rPr>
                        <a:t>flower</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purchased</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used</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6000">
                <a:tc>
                  <a:txBody>
                    <a:bodyPr/>
                    <a:lstStyle/>
                    <a:p>
                      <a:pPr algn="ctr"/>
                      <a:r>
                        <a:rPr lang="en-US" sz="2400" b="1" dirty="0" smtClean="0">
                          <a:solidFill>
                            <a:schemeClr val="tx1"/>
                          </a:solidFill>
                        </a:rPr>
                        <a:t>Ro</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12</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12</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6000">
                <a:tc>
                  <a:txBody>
                    <a:bodyPr/>
                    <a:lstStyle/>
                    <a:p>
                      <a:pPr algn="ctr"/>
                      <a:r>
                        <a:rPr lang="en-US" sz="2400" b="1" dirty="0" smtClean="0">
                          <a:solidFill>
                            <a:schemeClr val="tx1"/>
                          </a:solidFill>
                        </a:rPr>
                        <a:t>Bb</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48</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48</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TextBox 4"/>
          <p:cNvSpPr txBox="1"/>
          <p:nvPr/>
        </p:nvSpPr>
        <p:spPr>
          <a:xfrm>
            <a:off x="1235189" y="1132103"/>
            <a:ext cx="6673622" cy="584775"/>
          </a:xfrm>
          <a:prstGeom prst="rect">
            <a:avLst/>
          </a:prstGeom>
          <a:noFill/>
        </p:spPr>
        <p:txBody>
          <a:bodyPr wrap="none" rtlCol="0">
            <a:spAutoFit/>
          </a:bodyPr>
          <a:lstStyle/>
          <a:p>
            <a:r>
              <a:rPr lang="en-US" sz="3200" b="1" dirty="0" smtClean="0"/>
              <a:t>Ro</a:t>
            </a:r>
            <a:r>
              <a:rPr lang="en-US" sz="3200" b="1" baseline="-25000" dirty="0" smtClean="0"/>
              <a:t>12</a:t>
            </a:r>
            <a:r>
              <a:rPr lang="en-US" sz="3200" b="1" dirty="0" smtClean="0"/>
              <a:t>     +  3Bb</a:t>
            </a:r>
            <a:r>
              <a:rPr lang="en-US" sz="3200" b="1" baseline="-25000" dirty="0" smtClean="0"/>
              <a:t>16</a:t>
            </a:r>
            <a:r>
              <a:rPr lang="en-US" sz="3200" b="1" dirty="0" smtClean="0"/>
              <a:t>                12RoBb</a:t>
            </a:r>
            <a:r>
              <a:rPr lang="en-US" sz="3200" b="1" baseline="-25000" dirty="0" smtClean="0"/>
              <a:t>4</a:t>
            </a:r>
            <a:endParaRPr lang="en-US" sz="3200" b="1" baseline="-25000" dirty="0"/>
          </a:p>
        </p:txBody>
      </p:sp>
      <p:sp>
        <p:nvSpPr>
          <p:cNvPr id="9" name="Content Placeholder 2"/>
          <p:cNvSpPr txBox="1">
            <a:spLocks/>
          </p:cNvSpPr>
          <p:nvPr/>
        </p:nvSpPr>
        <p:spPr>
          <a:xfrm>
            <a:off x="264319" y="4112353"/>
            <a:ext cx="8615362" cy="2478948"/>
          </a:xfrm>
          <a:prstGeom prst="rect">
            <a:avLst/>
          </a:prstGeom>
        </p:spPr>
        <p:txBody>
          <a:bodyPr vert="horz" lIns="91440" tIns="45720" rIns="91440" bIns="45720" rtlCol="0">
            <a:noAutofit/>
          </a:bodyPr>
          <a:lstStyle>
            <a:lvl1pPr marL="346075" indent="-346075" algn="l" defTabSz="914400" rtl="0" eaLnBrk="1" latinLnBrk="0" hangingPunct="1">
              <a:spcBef>
                <a:spcPts val="1200"/>
              </a:spcBef>
              <a:buFont typeface="Arial" pitchFamily="34" charset="0"/>
              <a:buChar char="•"/>
              <a:defRPr sz="3200" kern="1200" baseline="0">
                <a:solidFill>
                  <a:schemeClr val="tx1"/>
                </a:solidFill>
                <a:latin typeface="Arial" pitchFamily="34" charset="0"/>
                <a:ea typeface="+mn-ea"/>
                <a:cs typeface="+mn-cs"/>
              </a:defRPr>
            </a:lvl1pPr>
            <a:lvl2pPr marL="630238" indent="-227013" algn="l" defTabSz="914400" rtl="0" eaLnBrk="1" latinLnBrk="0" hangingPunct="1">
              <a:spcBef>
                <a:spcPts val="300"/>
              </a:spcBef>
              <a:buFont typeface="Arial" pitchFamily="34" charset="0"/>
              <a:buChar char="–"/>
              <a:defRPr sz="2400" kern="1200" baseline="0">
                <a:solidFill>
                  <a:schemeClr val="tx1"/>
                </a:solidFill>
                <a:latin typeface="Arial" pitchFamily="34" charset="0"/>
                <a:ea typeface="+mn-ea"/>
                <a:cs typeface="+mn-cs"/>
              </a:defRPr>
            </a:lvl2pPr>
            <a:lvl3pPr marL="912813" indent="-222250" algn="l" defTabSz="914400" rtl="0" eaLnBrk="1" latinLnBrk="0" hangingPunct="1">
              <a:spcBef>
                <a:spcPts val="0"/>
              </a:spcBef>
              <a:buFont typeface="Arial" pitchFamily="34" charset="0"/>
              <a:buChar char="»"/>
              <a:defRPr sz="2000" i="1" kern="1200" baseline="0">
                <a:solidFill>
                  <a:schemeClr val="tx1"/>
                </a:solidFill>
                <a:latin typeface="Arial" pitchFamily="34" charset="0"/>
                <a:ea typeface="+mn-ea"/>
                <a:cs typeface="+mn-cs"/>
              </a:defRPr>
            </a:lvl3pPr>
            <a:lvl4pPr marL="1254125" indent="-234950" algn="l" defTabSz="1087438" rtl="0" eaLnBrk="1" latinLnBrk="0" hangingPunct="1">
              <a:spcBef>
                <a:spcPts val="0"/>
              </a:spcBef>
              <a:buFont typeface="Arial" pitchFamily="34" charset="0"/>
              <a:buChar char="–"/>
              <a:defRPr sz="1800" kern="1200" baseline="0">
                <a:solidFill>
                  <a:schemeClr val="tx1"/>
                </a:solidFill>
                <a:latin typeface="Arial" pitchFamily="34" charset="0"/>
                <a:ea typeface="+mn-ea"/>
                <a:cs typeface="+mn-cs"/>
              </a:defRPr>
            </a:lvl4pPr>
            <a:lvl5pPr marL="1600200" indent="-220663" algn="l" defTabSz="914400" rtl="0" eaLnBrk="1" latinLnBrk="0" hangingPunct="1">
              <a:spcBef>
                <a:spcPts val="0"/>
              </a:spcBef>
              <a:buFont typeface="Arial" pitchFamily="34" charset="0"/>
              <a:buChar char="»"/>
              <a:tabLst/>
              <a:defRPr sz="1800" i="1"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just">
              <a:buFont typeface="+mj-lt"/>
              <a:buAutoNum type="arabicPeriod"/>
            </a:pPr>
            <a:r>
              <a:rPr lang="en-US" sz="1800" b="1" i="1" dirty="0" smtClean="0">
                <a:solidFill>
                  <a:srgbClr val="0070C0"/>
                </a:solidFill>
              </a:rPr>
              <a:t>How many dozen red roses should you buy?</a:t>
            </a:r>
          </a:p>
          <a:p>
            <a:pPr marL="284163" lvl="1" indent="0" algn="just">
              <a:buNone/>
            </a:pPr>
            <a:r>
              <a:rPr lang="en-US" sz="1600" b="1" i="1" dirty="0" smtClean="0">
                <a:solidFill>
                  <a:srgbClr val="FF0000"/>
                </a:solidFill>
              </a:rPr>
              <a:t>		</a:t>
            </a:r>
            <a:r>
              <a:rPr lang="en-US" b="1" i="1" dirty="0" smtClean="0">
                <a:solidFill>
                  <a:srgbClr val="FF0000"/>
                </a:solidFill>
              </a:rPr>
              <a:t>1 dozen red roses</a:t>
            </a:r>
            <a:endParaRPr lang="en-US" sz="1600" b="1" i="1" dirty="0" smtClean="0">
              <a:solidFill>
                <a:srgbClr val="FF0000"/>
              </a:solidFill>
            </a:endParaRPr>
          </a:p>
          <a:p>
            <a:pPr marL="457200" indent="-457200" algn="just">
              <a:buFont typeface="+mj-lt"/>
              <a:buAutoNum type="arabicPeriod"/>
            </a:pPr>
            <a:r>
              <a:rPr lang="en-US" sz="1800" b="1" i="1" dirty="0" smtClean="0">
                <a:solidFill>
                  <a:srgbClr val="0070C0"/>
                </a:solidFill>
              </a:rPr>
              <a:t>How many bunches of baby's breath should you buy?</a:t>
            </a:r>
          </a:p>
          <a:p>
            <a:pPr marL="284163" lvl="1" indent="0" algn="just">
              <a:buNone/>
            </a:pPr>
            <a:r>
              <a:rPr lang="en-US" sz="1600" b="1" i="1" dirty="0" smtClean="0">
                <a:solidFill>
                  <a:srgbClr val="FF0000"/>
                </a:solidFill>
              </a:rPr>
              <a:t>		</a:t>
            </a:r>
            <a:r>
              <a:rPr lang="en-US" b="1" i="1" dirty="0" smtClean="0">
                <a:solidFill>
                  <a:srgbClr val="FF0000"/>
                </a:solidFill>
              </a:rPr>
              <a:t>3 bunches of baby's breath</a:t>
            </a:r>
            <a:endParaRPr lang="en-US" sz="1600" b="1" i="1" dirty="0" smtClean="0">
              <a:solidFill>
                <a:srgbClr val="FF0000"/>
              </a:solidFill>
            </a:endParaRPr>
          </a:p>
          <a:p>
            <a:pPr marL="457200" indent="-457200" algn="just">
              <a:buFont typeface="+mj-lt"/>
              <a:buAutoNum type="arabicPeriod"/>
            </a:pPr>
            <a:r>
              <a:rPr lang="en-US" sz="1800" b="1" i="1" dirty="0" smtClean="0">
                <a:solidFill>
                  <a:srgbClr val="0070C0"/>
                </a:solidFill>
              </a:rPr>
              <a:t>How many bouquets will you be able to make without wasting anything?</a:t>
            </a:r>
          </a:p>
          <a:p>
            <a:pPr marL="284163" lvl="1" indent="0" algn="just">
              <a:buNone/>
            </a:pPr>
            <a:r>
              <a:rPr lang="en-US" sz="1600" b="1" i="1" dirty="0" smtClean="0">
                <a:solidFill>
                  <a:srgbClr val="FF0000"/>
                </a:solidFill>
              </a:rPr>
              <a:t>		</a:t>
            </a:r>
            <a:r>
              <a:rPr lang="en-US" b="1" i="1" dirty="0" smtClean="0">
                <a:solidFill>
                  <a:srgbClr val="FF0000"/>
                </a:solidFill>
              </a:rPr>
              <a:t>12 bouquets can be made</a:t>
            </a:r>
            <a:endParaRPr lang="en-US" sz="1600" b="1" i="1" dirty="0">
              <a:solidFill>
                <a:srgbClr val="FF0000"/>
              </a:solidFill>
            </a:endParaRPr>
          </a:p>
        </p:txBody>
      </p:sp>
      <p:cxnSp>
        <p:nvCxnSpPr>
          <p:cNvPr id="10" name="Straight Arrow Connector 9"/>
          <p:cNvCxnSpPr/>
          <p:nvPr/>
        </p:nvCxnSpPr>
        <p:spPr>
          <a:xfrm>
            <a:off x="4407050" y="1440807"/>
            <a:ext cx="731520"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514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78690"/>
            <a:ext cx="8893628" cy="803048"/>
          </a:xfrm>
        </p:spPr>
        <p:txBody>
          <a:bodyPr/>
          <a:lstStyle/>
          <a:p>
            <a:r>
              <a:rPr lang="en-US" sz="4000" b="1" dirty="0" smtClean="0">
                <a:solidFill>
                  <a:srgbClr val="0070C0"/>
                </a:solidFill>
              </a:rPr>
              <a:t>Do Now</a:t>
            </a:r>
            <a:endParaRPr lang="en-US" sz="4000" b="1" dirty="0">
              <a:solidFill>
                <a:srgbClr val="0070C0"/>
              </a:solidFill>
            </a:endParaRPr>
          </a:p>
        </p:txBody>
      </p:sp>
      <p:sp>
        <p:nvSpPr>
          <p:cNvPr id="3" name="Content Placeholder 2"/>
          <p:cNvSpPr>
            <a:spLocks noGrp="1"/>
          </p:cNvSpPr>
          <p:nvPr>
            <p:ph idx="1"/>
          </p:nvPr>
        </p:nvSpPr>
        <p:spPr>
          <a:xfrm>
            <a:off x="753326" y="4505325"/>
            <a:ext cx="7637349" cy="1200329"/>
          </a:xfrm>
          <a:solidFill>
            <a:srgbClr val="FF0000"/>
          </a:solidFill>
        </p:spPr>
        <p:txBody>
          <a:bodyPr wrap="square">
            <a:spAutoFit/>
          </a:bodyPr>
          <a:lstStyle/>
          <a:p>
            <a:pPr marL="446088" indent="-446088" algn="ctr">
              <a:spcBef>
                <a:spcPts val="1800"/>
              </a:spcBef>
              <a:buNone/>
            </a:pPr>
            <a:r>
              <a:rPr lang="en-US" sz="3600" b="1" dirty="0" smtClean="0">
                <a:solidFill>
                  <a:schemeClr val="bg1"/>
                </a:solidFill>
              </a:rPr>
              <a:t>This is the same process used for balancing chemical equations.</a:t>
            </a:r>
            <a:endParaRPr lang="en-US" sz="3600" b="1"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127946695"/>
              </p:ext>
            </p:extLst>
          </p:nvPr>
        </p:nvGraphicFramePr>
        <p:xfrm>
          <a:off x="1170000" y="2169887"/>
          <a:ext cx="6804000" cy="1728000"/>
        </p:xfrm>
        <a:graphic>
          <a:graphicData uri="http://schemas.openxmlformats.org/drawingml/2006/table">
            <a:tbl>
              <a:tblPr firstRow="1" bandRow="1">
                <a:tableStyleId>{5C22544A-7EE6-4342-B048-85BDC9FD1C3A}</a:tableStyleId>
              </a:tblPr>
              <a:tblGrid>
                <a:gridCol w="2268000"/>
                <a:gridCol w="2268000"/>
                <a:gridCol w="2268000"/>
              </a:tblGrid>
              <a:tr h="576000">
                <a:tc>
                  <a:txBody>
                    <a:bodyPr/>
                    <a:lstStyle/>
                    <a:p>
                      <a:pPr algn="ctr"/>
                      <a:r>
                        <a:rPr lang="en-US" sz="2400" b="1" dirty="0" smtClean="0">
                          <a:solidFill>
                            <a:schemeClr val="tx1"/>
                          </a:solidFill>
                        </a:rPr>
                        <a:t>flower</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purchased</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used</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6000">
                <a:tc>
                  <a:txBody>
                    <a:bodyPr/>
                    <a:lstStyle/>
                    <a:p>
                      <a:pPr algn="ctr"/>
                      <a:r>
                        <a:rPr lang="en-US" sz="2400" b="1" dirty="0" smtClean="0">
                          <a:solidFill>
                            <a:schemeClr val="tx1"/>
                          </a:solidFill>
                        </a:rPr>
                        <a:t>Ro</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12</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12</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6000">
                <a:tc>
                  <a:txBody>
                    <a:bodyPr/>
                    <a:lstStyle/>
                    <a:p>
                      <a:pPr algn="ctr"/>
                      <a:r>
                        <a:rPr lang="en-US" sz="2400" b="1" dirty="0" smtClean="0">
                          <a:solidFill>
                            <a:schemeClr val="tx1"/>
                          </a:solidFill>
                        </a:rPr>
                        <a:t>Bb</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48</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48</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TextBox 4"/>
          <p:cNvSpPr txBox="1"/>
          <p:nvPr/>
        </p:nvSpPr>
        <p:spPr>
          <a:xfrm>
            <a:off x="1235189" y="1132103"/>
            <a:ext cx="6673622" cy="584775"/>
          </a:xfrm>
          <a:prstGeom prst="rect">
            <a:avLst/>
          </a:prstGeom>
          <a:noFill/>
        </p:spPr>
        <p:txBody>
          <a:bodyPr wrap="none" rtlCol="0">
            <a:spAutoFit/>
          </a:bodyPr>
          <a:lstStyle/>
          <a:p>
            <a:r>
              <a:rPr lang="en-US" sz="3200" b="1" dirty="0" smtClean="0"/>
              <a:t>Ro</a:t>
            </a:r>
            <a:r>
              <a:rPr lang="en-US" sz="3200" b="1" baseline="-25000" dirty="0" smtClean="0"/>
              <a:t>12</a:t>
            </a:r>
            <a:r>
              <a:rPr lang="en-US" sz="3200" b="1" dirty="0" smtClean="0"/>
              <a:t>     +  3Bb</a:t>
            </a:r>
            <a:r>
              <a:rPr lang="en-US" sz="3200" b="1" baseline="-25000" dirty="0" smtClean="0"/>
              <a:t>16</a:t>
            </a:r>
            <a:r>
              <a:rPr lang="en-US" sz="3200" b="1" dirty="0" smtClean="0"/>
              <a:t>                12RoBb</a:t>
            </a:r>
            <a:r>
              <a:rPr lang="en-US" sz="3200" b="1" baseline="-25000" dirty="0" smtClean="0"/>
              <a:t>4</a:t>
            </a:r>
            <a:endParaRPr lang="en-US" sz="3200" b="1" baseline="-25000" dirty="0"/>
          </a:p>
        </p:txBody>
      </p:sp>
      <p:cxnSp>
        <p:nvCxnSpPr>
          <p:cNvPr id="9" name="Straight Arrow Connector 8"/>
          <p:cNvCxnSpPr/>
          <p:nvPr/>
        </p:nvCxnSpPr>
        <p:spPr>
          <a:xfrm>
            <a:off x="4407050" y="1440807"/>
            <a:ext cx="731520"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554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230" r="6515"/>
          <a:stretch/>
        </p:blipFill>
        <p:spPr bwMode="auto">
          <a:xfrm>
            <a:off x="375139" y="484549"/>
            <a:ext cx="1758140"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5200650" y="484549"/>
            <a:ext cx="3538864" cy="1800000"/>
            <a:chOff x="5200650" y="484549"/>
            <a:chExt cx="3538864" cy="180000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573" y="484549"/>
              <a:ext cx="1852941"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5200650" y="1384549"/>
              <a:ext cx="12192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2419350" y="484549"/>
            <a:ext cx="2337452" cy="1800000"/>
            <a:chOff x="2419350" y="484549"/>
            <a:chExt cx="2337452" cy="1800000"/>
          </a:xfrm>
        </p:grpSpPr>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5132"/>
            <a:stretch/>
          </p:blipFill>
          <p:spPr bwMode="auto">
            <a:xfrm>
              <a:off x="3186725" y="484549"/>
              <a:ext cx="1570077"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419350" y="969051"/>
              <a:ext cx="490840" cy="830997"/>
            </a:xfrm>
            <a:prstGeom prst="rect">
              <a:avLst/>
            </a:prstGeom>
            <a:noFill/>
          </p:spPr>
          <p:txBody>
            <a:bodyPr wrap="none" rtlCol="0">
              <a:spAutoFit/>
            </a:bodyPr>
            <a:lstStyle/>
            <a:p>
              <a:r>
                <a:rPr lang="en-US" sz="4800" b="1" dirty="0" smtClean="0"/>
                <a:t>+</a:t>
              </a:r>
              <a:endParaRPr lang="en-US" sz="4800" b="1" dirty="0"/>
            </a:p>
          </p:txBody>
        </p:sp>
      </p:grpSp>
      <p:sp>
        <p:nvSpPr>
          <p:cNvPr id="8" name="TextBox 7"/>
          <p:cNvSpPr txBox="1"/>
          <p:nvPr/>
        </p:nvSpPr>
        <p:spPr>
          <a:xfrm>
            <a:off x="284407" y="2628900"/>
            <a:ext cx="1931743" cy="1200329"/>
          </a:xfrm>
          <a:prstGeom prst="rect">
            <a:avLst/>
          </a:prstGeom>
          <a:noFill/>
        </p:spPr>
        <p:txBody>
          <a:bodyPr wrap="square" rtlCol="0">
            <a:spAutoFit/>
          </a:bodyPr>
          <a:lstStyle/>
          <a:p>
            <a:pPr algn="ctr"/>
            <a:r>
              <a:rPr lang="en-US" sz="2400" b="1" u="sng" dirty="0" smtClean="0"/>
              <a:t>Roses</a:t>
            </a:r>
          </a:p>
          <a:p>
            <a:pPr algn="ctr"/>
            <a:r>
              <a:rPr lang="en-US" sz="2400" b="1" dirty="0" smtClean="0"/>
              <a:t>purchased by the dozen</a:t>
            </a:r>
            <a:endParaRPr lang="en-US" sz="2400" b="1" dirty="0"/>
          </a:p>
        </p:txBody>
      </p:sp>
      <p:sp>
        <p:nvSpPr>
          <p:cNvPr id="13" name="TextBox 12"/>
          <p:cNvSpPr txBox="1"/>
          <p:nvPr/>
        </p:nvSpPr>
        <p:spPr>
          <a:xfrm>
            <a:off x="2802182" y="2628900"/>
            <a:ext cx="2303218" cy="1200329"/>
          </a:xfrm>
          <a:prstGeom prst="rect">
            <a:avLst/>
          </a:prstGeom>
          <a:noFill/>
        </p:spPr>
        <p:txBody>
          <a:bodyPr wrap="square" rtlCol="0">
            <a:spAutoFit/>
          </a:bodyPr>
          <a:lstStyle/>
          <a:p>
            <a:pPr algn="ctr"/>
            <a:r>
              <a:rPr lang="en-US" sz="2400" b="1" u="sng" dirty="0" smtClean="0"/>
              <a:t>Baby's breath</a:t>
            </a:r>
          </a:p>
          <a:p>
            <a:pPr algn="ctr"/>
            <a:r>
              <a:rPr lang="en-US" sz="2400" b="1" dirty="0" smtClean="0"/>
              <a:t>purchased in bunches of 16</a:t>
            </a:r>
            <a:endParaRPr lang="en-US" sz="2400" b="1" dirty="0"/>
          </a:p>
        </p:txBody>
      </p:sp>
      <p:sp>
        <p:nvSpPr>
          <p:cNvPr id="14" name="TextBox 13"/>
          <p:cNvSpPr txBox="1"/>
          <p:nvPr/>
        </p:nvSpPr>
        <p:spPr>
          <a:xfrm>
            <a:off x="6745532" y="2628900"/>
            <a:ext cx="2303218" cy="1569660"/>
          </a:xfrm>
          <a:prstGeom prst="rect">
            <a:avLst/>
          </a:prstGeom>
          <a:noFill/>
        </p:spPr>
        <p:txBody>
          <a:bodyPr wrap="square" rtlCol="0">
            <a:spAutoFit/>
          </a:bodyPr>
          <a:lstStyle/>
          <a:p>
            <a:pPr algn="ctr"/>
            <a:r>
              <a:rPr lang="en-US" sz="2400" b="1" u="sng" dirty="0" smtClean="0"/>
              <a:t>Bouquet</a:t>
            </a:r>
          </a:p>
          <a:p>
            <a:pPr algn="ctr"/>
            <a:r>
              <a:rPr lang="en-US" sz="2400" b="1" dirty="0" smtClean="0"/>
              <a:t>requires 1 rose &amp; 4 stalks of baby's breath</a:t>
            </a:r>
            <a:endParaRPr lang="en-US" sz="2400" b="1" dirty="0"/>
          </a:p>
        </p:txBody>
      </p:sp>
    </p:spTree>
    <p:extLst>
      <p:ext uri="{BB962C8B-B14F-4D97-AF65-F5344CB8AC3E}">
        <p14:creationId xmlns:p14="http://schemas.microsoft.com/office/powerpoint/2010/main" val="36880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left)">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#9: Chemical Reactions</a:t>
            </a:r>
            <a:endParaRPr lang="en-US" dirty="0"/>
          </a:p>
        </p:txBody>
      </p:sp>
      <p:sp>
        <p:nvSpPr>
          <p:cNvPr id="3" name="Content Placeholder 2"/>
          <p:cNvSpPr>
            <a:spLocks noGrp="1"/>
          </p:cNvSpPr>
          <p:nvPr>
            <p:ph idx="1"/>
          </p:nvPr>
        </p:nvSpPr>
        <p:spPr/>
        <p:txBody>
          <a:bodyPr/>
          <a:lstStyle/>
          <a:p>
            <a:r>
              <a:rPr lang="en-US" dirty="0" smtClean="0"/>
              <a:t>Test Format</a:t>
            </a:r>
          </a:p>
          <a:p>
            <a:pPr marL="803275"/>
            <a:r>
              <a:rPr lang="en-US" sz="2800" i="1" dirty="0" smtClean="0"/>
              <a:t>Honors Chem: 25 open response</a:t>
            </a:r>
          </a:p>
          <a:p>
            <a:pPr marL="803275"/>
            <a:r>
              <a:rPr lang="en-US" sz="2800" i="1" dirty="0" smtClean="0"/>
              <a:t>Chem: 5 multiple choice, 15 open response</a:t>
            </a:r>
          </a:p>
          <a:p>
            <a:pPr marL="803275"/>
            <a:r>
              <a:rPr lang="en-US" sz="2800" i="1" dirty="0" smtClean="0"/>
              <a:t>Test will be shortened if we don't finish this unit</a:t>
            </a:r>
          </a:p>
          <a:p>
            <a:r>
              <a:rPr lang="en-US" dirty="0" smtClean="0"/>
              <a:t>Date</a:t>
            </a:r>
          </a:p>
          <a:p>
            <a:pPr marL="803275"/>
            <a:r>
              <a:rPr lang="en-US" sz="2800" i="1" dirty="0" smtClean="0"/>
              <a:t>Periods 3, 4, 7:  Friday, June 3, 2016</a:t>
            </a:r>
          </a:p>
          <a:p>
            <a:pPr marL="803275"/>
            <a:r>
              <a:rPr lang="en-US" sz="2800" i="1" dirty="0" smtClean="0"/>
              <a:t>Period 6:  Monday, June 6, 2016</a:t>
            </a:r>
          </a:p>
        </p:txBody>
      </p:sp>
    </p:spTree>
    <p:extLst>
      <p:ext uri="{BB962C8B-B14F-4D97-AF65-F5344CB8AC3E}">
        <p14:creationId xmlns:p14="http://schemas.microsoft.com/office/powerpoint/2010/main" val="2469772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642381"/>
            <a:ext cx="8778240" cy="731520"/>
          </a:xfrm>
        </p:spPr>
        <p:txBody>
          <a:bodyPr/>
          <a:lstStyle/>
          <a:p>
            <a:r>
              <a:rPr lang="en-US" dirty="0" smtClean="0"/>
              <a:t>Balancing Chemical Equations</a:t>
            </a:r>
            <a:endParaRPr lang="en-US" dirty="0"/>
          </a:p>
        </p:txBody>
      </p:sp>
      <p:sp>
        <p:nvSpPr>
          <p:cNvPr id="3" name="Content Placeholder 2"/>
          <p:cNvSpPr>
            <a:spLocks noGrp="1"/>
          </p:cNvSpPr>
          <p:nvPr>
            <p:ph idx="1"/>
          </p:nvPr>
        </p:nvSpPr>
        <p:spPr>
          <a:xfrm>
            <a:off x="935235" y="1643525"/>
            <a:ext cx="7273531" cy="5128054"/>
          </a:xfrm>
        </p:spPr>
        <p:txBody>
          <a:bodyPr>
            <a:normAutofit/>
          </a:bodyPr>
          <a:lstStyle/>
          <a:p>
            <a:pPr marL="0" indent="0">
              <a:buNone/>
            </a:pPr>
            <a:r>
              <a:rPr lang="en-US" b="1" dirty="0" smtClean="0"/>
              <a:t>SWBAT balance chemical equations.</a:t>
            </a:r>
            <a:endParaRPr lang="en-US" b="1" dirty="0"/>
          </a:p>
        </p:txBody>
      </p:sp>
      <p:sp>
        <p:nvSpPr>
          <p:cNvPr id="4" name="TextBox 3"/>
          <p:cNvSpPr txBox="1"/>
          <p:nvPr/>
        </p:nvSpPr>
        <p:spPr>
          <a:xfrm>
            <a:off x="6961992" y="0"/>
            <a:ext cx="2182008" cy="338554"/>
          </a:xfrm>
          <a:prstGeom prst="rect">
            <a:avLst/>
          </a:prstGeom>
          <a:solidFill>
            <a:srgbClr val="FFFF00"/>
          </a:solidFill>
          <a:ln w="28575">
            <a:solidFill>
              <a:srgbClr val="FF0000"/>
            </a:solidFill>
          </a:ln>
        </p:spPr>
        <p:txBody>
          <a:bodyPr wrap="none" rtlCol="0">
            <a:spAutoFit/>
          </a:bodyPr>
          <a:lstStyle/>
          <a:p>
            <a:pPr algn="ctr"/>
            <a:r>
              <a:rPr lang="en-US" sz="1600" b="1" dirty="0" smtClean="0">
                <a:solidFill>
                  <a:srgbClr val="FF0000"/>
                </a:solidFill>
              </a:rPr>
              <a:t>Write this in your notes</a:t>
            </a:r>
            <a:endParaRPr lang="en-US" sz="1600" b="1" dirty="0">
              <a:solidFill>
                <a:srgbClr val="FF0000"/>
              </a:solidFill>
            </a:endParaRPr>
          </a:p>
        </p:txBody>
      </p:sp>
    </p:spTree>
    <p:extLst>
      <p:ext uri="{BB962C8B-B14F-4D97-AF65-F5344CB8AC3E}">
        <p14:creationId xmlns:p14="http://schemas.microsoft.com/office/powerpoint/2010/main" val="30418158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Last Class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8" y="32658"/>
            <a:ext cx="3657600" cy="274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686" y="1382486"/>
            <a:ext cx="3657600" cy="274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6714" y="2732314"/>
            <a:ext cx="3657600" cy="274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3742" y="4082142"/>
            <a:ext cx="3657600" cy="274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45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ipe(left)">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wipe(left)">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wipe(left)">
                                      <p:cBhvr>
                                        <p:cTn id="2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688306"/>
            <a:ext cx="8778240" cy="731520"/>
          </a:xfrm>
        </p:spPr>
        <p:txBody>
          <a:bodyPr/>
          <a:lstStyle/>
          <a:p>
            <a:pPr algn="r"/>
            <a:r>
              <a:rPr lang="en-US" dirty="0" smtClean="0"/>
              <a:t>Balanced</a:t>
            </a:r>
            <a:br>
              <a:rPr lang="en-US" dirty="0" smtClean="0"/>
            </a:br>
            <a:r>
              <a:rPr lang="en-US" dirty="0" smtClean="0"/>
              <a:t>Chemical</a:t>
            </a:r>
            <a:br>
              <a:rPr lang="en-US" dirty="0" smtClean="0"/>
            </a:br>
            <a:r>
              <a:rPr lang="en-US" dirty="0" smtClean="0"/>
              <a:t>Equations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8" y="32658"/>
            <a:ext cx="5508172" cy="41311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170" y="2694213"/>
            <a:ext cx="5508172" cy="41311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437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wipe(left)">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700"/>
              </a:lnSpc>
            </a:pPr>
            <a:r>
              <a:rPr lang="en-US" dirty="0" smtClean="0"/>
              <a:t>How do we balance</a:t>
            </a:r>
            <a:br>
              <a:rPr lang="en-US" dirty="0" smtClean="0"/>
            </a:br>
            <a:r>
              <a:rPr lang="en-US" dirty="0" smtClean="0"/>
              <a:t>chemical equations?</a:t>
            </a:r>
            <a:endParaRPr lang="en-US" dirty="0"/>
          </a:p>
        </p:txBody>
      </p:sp>
      <p:sp>
        <p:nvSpPr>
          <p:cNvPr id="4" name="Content Placeholder 3"/>
          <p:cNvSpPr>
            <a:spLocks noGrp="1"/>
          </p:cNvSpPr>
          <p:nvPr>
            <p:ph idx="1"/>
          </p:nvPr>
        </p:nvSpPr>
        <p:spPr>
          <a:xfrm>
            <a:off x="831669" y="1719942"/>
            <a:ext cx="7480663" cy="1387897"/>
          </a:xfrm>
        </p:spPr>
        <p:txBody>
          <a:bodyPr/>
          <a:lstStyle/>
          <a:p>
            <a:pPr marL="0" indent="0">
              <a:buNone/>
            </a:pPr>
            <a:r>
              <a:rPr lang="en-US" b="1" dirty="0" smtClean="0"/>
              <a:t>By adjusting the </a:t>
            </a:r>
            <a:r>
              <a:rPr lang="en-US" b="1" u="sng" dirty="0" smtClean="0"/>
              <a:t>coefficients</a:t>
            </a:r>
            <a:r>
              <a:rPr lang="en-US" b="1" dirty="0" smtClean="0"/>
              <a:t> in front of each reactant and product until:</a:t>
            </a:r>
          </a:p>
          <a:p>
            <a:pPr marL="0" indent="0">
              <a:buNone/>
            </a:pPr>
            <a:endParaRPr lang="en-US" altLang="en-US" b="1" dirty="0"/>
          </a:p>
          <a:p>
            <a:pPr marL="0" indent="0">
              <a:buNone/>
            </a:pPr>
            <a:endParaRPr lang="en-US" altLang="en-US" b="1" dirty="0" smtClean="0"/>
          </a:p>
          <a:p>
            <a:pPr marL="0" indent="0">
              <a:buNone/>
            </a:pPr>
            <a:endParaRPr lang="en-US" dirty="0"/>
          </a:p>
        </p:txBody>
      </p:sp>
      <p:sp>
        <p:nvSpPr>
          <p:cNvPr id="5" name="TextBox 4"/>
          <p:cNvSpPr txBox="1"/>
          <p:nvPr/>
        </p:nvSpPr>
        <p:spPr>
          <a:xfrm>
            <a:off x="539793" y="3184784"/>
            <a:ext cx="3100529" cy="954107"/>
          </a:xfrm>
          <a:prstGeom prst="rect">
            <a:avLst/>
          </a:prstGeom>
          <a:noFill/>
        </p:spPr>
        <p:txBody>
          <a:bodyPr wrap="none" rtlCol="0">
            <a:spAutoFit/>
          </a:bodyPr>
          <a:lstStyle/>
          <a:p>
            <a:pPr algn="ctr"/>
            <a:r>
              <a:rPr lang="en-US" sz="2800" b="1" dirty="0" smtClean="0">
                <a:latin typeface="Arial" panose="020B0604020202020204" pitchFamily="34" charset="0"/>
                <a:cs typeface="Arial" panose="020B0604020202020204" pitchFamily="34" charset="0"/>
              </a:rPr>
              <a:t>number of atoms</a:t>
            </a:r>
          </a:p>
          <a:p>
            <a:pPr algn="ctr"/>
            <a:r>
              <a:rPr lang="en-US" sz="2800" b="1" dirty="0" smtClean="0">
                <a:latin typeface="Arial" panose="020B0604020202020204" pitchFamily="34" charset="0"/>
                <a:cs typeface="Arial" panose="020B0604020202020204" pitchFamily="34" charset="0"/>
              </a:rPr>
              <a:t>in the reactants</a:t>
            </a:r>
            <a:endParaRPr lang="en-US" sz="2800" b="1" dirty="0">
              <a:latin typeface="Arial" panose="020B0604020202020204" pitchFamily="34" charset="0"/>
              <a:cs typeface="Arial" panose="020B0604020202020204" pitchFamily="34" charset="0"/>
            </a:endParaRPr>
          </a:p>
        </p:txBody>
      </p:sp>
      <p:sp>
        <p:nvSpPr>
          <p:cNvPr id="6" name="TextBox 5"/>
          <p:cNvSpPr txBox="1"/>
          <p:nvPr/>
        </p:nvSpPr>
        <p:spPr>
          <a:xfrm>
            <a:off x="4232805" y="3107839"/>
            <a:ext cx="678391" cy="1107996"/>
          </a:xfrm>
          <a:prstGeom prst="rect">
            <a:avLst/>
          </a:prstGeom>
          <a:noFill/>
        </p:spPr>
        <p:txBody>
          <a:bodyPr wrap="none" rtlCol="0">
            <a:spAutoFit/>
          </a:bodyPr>
          <a:lstStyle/>
          <a:p>
            <a:pPr algn="ctr"/>
            <a:r>
              <a:rPr lang="en-US" sz="6600" b="1" dirty="0" smtClean="0">
                <a:latin typeface="Arial" panose="020B0604020202020204" pitchFamily="34" charset="0"/>
                <a:cs typeface="Arial" panose="020B0604020202020204" pitchFamily="34" charset="0"/>
              </a:rPr>
              <a:t>=</a:t>
            </a:r>
            <a:endParaRPr lang="en-US" sz="6600" b="1" dirty="0">
              <a:latin typeface="Arial" panose="020B0604020202020204" pitchFamily="34" charset="0"/>
              <a:cs typeface="Arial" panose="020B0604020202020204" pitchFamily="34" charset="0"/>
            </a:endParaRPr>
          </a:p>
        </p:txBody>
      </p:sp>
      <p:sp>
        <p:nvSpPr>
          <p:cNvPr id="7" name="TextBox 6"/>
          <p:cNvSpPr txBox="1"/>
          <p:nvPr/>
        </p:nvSpPr>
        <p:spPr>
          <a:xfrm>
            <a:off x="5503679" y="3184784"/>
            <a:ext cx="3100529" cy="954107"/>
          </a:xfrm>
          <a:prstGeom prst="rect">
            <a:avLst/>
          </a:prstGeom>
          <a:noFill/>
        </p:spPr>
        <p:txBody>
          <a:bodyPr wrap="none" rtlCol="0">
            <a:spAutoFit/>
          </a:bodyPr>
          <a:lstStyle/>
          <a:p>
            <a:pPr algn="ctr"/>
            <a:r>
              <a:rPr lang="en-US" sz="2800" b="1" dirty="0" smtClean="0">
                <a:latin typeface="Arial" panose="020B0604020202020204" pitchFamily="34" charset="0"/>
                <a:cs typeface="Arial" panose="020B0604020202020204" pitchFamily="34" charset="0"/>
              </a:rPr>
              <a:t>number of atoms</a:t>
            </a:r>
          </a:p>
          <a:p>
            <a:pPr algn="ctr"/>
            <a:r>
              <a:rPr lang="en-US" sz="2800" b="1" dirty="0" smtClean="0">
                <a:latin typeface="Arial" panose="020B0604020202020204" pitchFamily="34" charset="0"/>
                <a:cs typeface="Arial" panose="020B0604020202020204" pitchFamily="34" charset="0"/>
              </a:rPr>
              <a:t>in the products</a:t>
            </a:r>
            <a:endParaRPr lang="en-US" sz="2800" b="1" dirty="0">
              <a:latin typeface="Arial" panose="020B0604020202020204" pitchFamily="34" charset="0"/>
              <a:cs typeface="Arial" panose="020B0604020202020204" pitchFamily="34" charset="0"/>
            </a:endParaRPr>
          </a:p>
        </p:txBody>
      </p:sp>
      <p:sp>
        <p:nvSpPr>
          <p:cNvPr id="9" name="TextBox 8"/>
          <p:cNvSpPr txBox="1"/>
          <p:nvPr/>
        </p:nvSpPr>
        <p:spPr>
          <a:xfrm>
            <a:off x="8116185" y="0"/>
            <a:ext cx="1027815" cy="830997"/>
          </a:xfrm>
          <a:prstGeom prst="rect">
            <a:avLst/>
          </a:prstGeom>
          <a:solidFill>
            <a:srgbClr val="FFFF00"/>
          </a:solidFill>
          <a:ln w="28575">
            <a:solidFill>
              <a:srgbClr val="FF0000"/>
            </a:solidFill>
          </a:ln>
        </p:spPr>
        <p:txBody>
          <a:bodyPr wrap="square" rtlCol="0">
            <a:spAutoFit/>
          </a:bodyPr>
          <a:lstStyle/>
          <a:p>
            <a:pPr algn="ctr"/>
            <a:r>
              <a:rPr lang="en-US" sz="1600" b="1" dirty="0" smtClean="0">
                <a:solidFill>
                  <a:srgbClr val="FF0000"/>
                </a:solidFill>
              </a:rPr>
              <a:t>Write this in your notes</a:t>
            </a:r>
            <a:endParaRPr lang="en-US" sz="1600" b="1" dirty="0">
              <a:solidFill>
                <a:srgbClr val="FF0000"/>
              </a:solidFill>
            </a:endParaRPr>
          </a:p>
        </p:txBody>
      </p:sp>
    </p:spTree>
    <p:extLst>
      <p:ext uri="{BB962C8B-B14F-4D97-AF65-F5344CB8AC3E}">
        <p14:creationId xmlns:p14="http://schemas.microsoft.com/office/powerpoint/2010/main" val="181573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a:t>
            </a:r>
            <a:endParaRPr lang="en-US" dirty="0"/>
          </a:p>
        </p:txBody>
      </p:sp>
      <p:sp>
        <p:nvSpPr>
          <p:cNvPr id="3" name="Content Placeholder 2"/>
          <p:cNvSpPr>
            <a:spLocks noGrp="1"/>
          </p:cNvSpPr>
          <p:nvPr>
            <p:ph idx="1"/>
          </p:nvPr>
        </p:nvSpPr>
        <p:spPr>
          <a:xfrm>
            <a:off x="633123" y="1297460"/>
            <a:ext cx="7877755" cy="5128054"/>
          </a:xfrm>
        </p:spPr>
        <p:txBody>
          <a:bodyPr/>
          <a:lstStyle/>
          <a:p>
            <a:pPr marL="457200" indent="-457200" fontAlgn="base">
              <a:spcBef>
                <a:spcPts val="1800"/>
              </a:spcBef>
            </a:pPr>
            <a:r>
              <a:rPr lang="en-US" b="1" dirty="0"/>
              <a:t>When balancing a chemical equation, only coefficients can be changed</a:t>
            </a:r>
          </a:p>
          <a:p>
            <a:pPr marL="457200" indent="-457200" fontAlgn="base">
              <a:spcBef>
                <a:spcPts val="1800"/>
              </a:spcBef>
            </a:pPr>
            <a:r>
              <a:rPr lang="en-US" b="1" dirty="0"/>
              <a:t>Subscripts must remain the same</a:t>
            </a:r>
          </a:p>
          <a:p>
            <a:endParaRPr lang="en-US" dirty="0"/>
          </a:p>
        </p:txBody>
      </p:sp>
    </p:spTree>
    <p:custDataLst>
      <p:tags r:id="rId1"/>
    </p:custDataLst>
    <p:extLst>
      <p:ext uri="{BB962C8B-B14F-4D97-AF65-F5344CB8AC3E}">
        <p14:creationId xmlns:p14="http://schemas.microsoft.com/office/powerpoint/2010/main" val="3046993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6" name="Text Box 18"/>
          <p:cNvSpPr txBox="1">
            <a:spLocks noChangeArrowheads="1"/>
          </p:cNvSpPr>
          <p:nvPr/>
        </p:nvSpPr>
        <p:spPr bwMode="auto">
          <a:xfrm>
            <a:off x="1752600" y="2590800"/>
            <a:ext cx="1371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800" smtClean="0">
                <a:solidFill>
                  <a:srgbClr val="FFFFFF"/>
                </a:solidFill>
              </a:rPr>
              <a:t>2</a:t>
            </a:r>
            <a:r>
              <a:rPr lang="en-US" sz="4800" smtClean="0">
                <a:solidFill>
                  <a:srgbClr val="000000"/>
                </a:solidFill>
              </a:rPr>
              <a:t>H</a:t>
            </a:r>
            <a:r>
              <a:rPr lang="en-US" sz="4800" baseline="-25000" smtClean="0">
                <a:solidFill>
                  <a:srgbClr val="009999"/>
                </a:solidFill>
              </a:rPr>
              <a:t>2</a:t>
            </a:r>
          </a:p>
        </p:txBody>
      </p:sp>
      <p:grpSp>
        <p:nvGrpSpPr>
          <p:cNvPr id="2" name="Group 1"/>
          <p:cNvGrpSpPr/>
          <p:nvPr/>
        </p:nvGrpSpPr>
        <p:grpSpPr>
          <a:xfrm>
            <a:off x="2590800" y="3505200"/>
            <a:ext cx="2209800" cy="1219200"/>
            <a:chOff x="2590800" y="3505200"/>
            <a:chExt cx="2209800" cy="1219200"/>
          </a:xfrm>
        </p:grpSpPr>
        <p:sp>
          <p:nvSpPr>
            <p:cNvPr id="12304" name="AutoShape 16"/>
            <p:cNvSpPr>
              <a:spLocks noChangeArrowheads="1"/>
            </p:cNvSpPr>
            <p:nvPr/>
          </p:nvSpPr>
          <p:spPr bwMode="auto">
            <a:xfrm>
              <a:off x="2590800" y="3505200"/>
              <a:ext cx="2209800" cy="1219200"/>
            </a:xfrm>
            <a:prstGeom prst="roundRect">
              <a:avLst>
                <a:gd name="adj" fmla="val 16667"/>
              </a:avLst>
            </a:prstGeom>
            <a:solidFill>
              <a:srgbClr val="FFFF00"/>
            </a:solidFill>
            <a:ln w="28575">
              <a:solidFill>
                <a:srgbClr val="FF0000"/>
              </a:solidFill>
              <a:round/>
              <a:headEnd/>
              <a:tailEnd/>
            </a:ln>
            <a:effectLst/>
            <a:extLst/>
          </p:spPr>
          <p:txBody>
            <a:bodyPr wrap="none" anchor="ctr"/>
            <a:lstStyle/>
            <a:p>
              <a:pPr algn="ctr" fontAlgn="base">
                <a:spcBef>
                  <a:spcPct val="0"/>
                </a:spcBef>
                <a:spcAft>
                  <a:spcPct val="0"/>
                </a:spcAft>
              </a:pPr>
              <a:endParaRPr lang="en-US" smtClean="0">
                <a:solidFill>
                  <a:srgbClr val="FF0000"/>
                </a:solidFill>
              </a:endParaRPr>
            </a:p>
          </p:txBody>
        </p:sp>
        <p:sp>
          <p:nvSpPr>
            <p:cNvPr id="12308" name="Text Box 20"/>
            <p:cNvSpPr txBox="1">
              <a:spLocks noChangeArrowheads="1"/>
            </p:cNvSpPr>
            <p:nvPr/>
          </p:nvSpPr>
          <p:spPr bwMode="auto">
            <a:xfrm>
              <a:off x="2667000" y="3581400"/>
              <a:ext cx="2133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400" b="1" dirty="0" smtClean="0">
                  <a:solidFill>
                    <a:srgbClr val="FF0000"/>
                  </a:solidFill>
                </a:rPr>
                <a:t>Subscript</a:t>
              </a:r>
              <a:r>
                <a:rPr lang="en-US" sz="2400" dirty="0" smtClean="0">
                  <a:solidFill>
                    <a:srgbClr val="FF0000"/>
                  </a:solidFill>
                </a:rPr>
                <a:t> </a:t>
              </a:r>
              <a:r>
                <a:rPr lang="en-US" sz="2000" dirty="0" smtClean="0">
                  <a:solidFill>
                    <a:srgbClr val="FF0000"/>
                  </a:solidFill>
                </a:rPr>
                <a:t>tells how many atoms in 1 molecule</a:t>
              </a:r>
            </a:p>
          </p:txBody>
        </p:sp>
      </p:grpSp>
      <p:grpSp>
        <p:nvGrpSpPr>
          <p:cNvPr id="3" name="Group 2"/>
          <p:cNvGrpSpPr/>
          <p:nvPr/>
        </p:nvGrpSpPr>
        <p:grpSpPr>
          <a:xfrm>
            <a:off x="4724400" y="1676400"/>
            <a:ext cx="4038600" cy="2806700"/>
            <a:chOff x="4724400" y="1676400"/>
            <a:chExt cx="4038600" cy="2806700"/>
          </a:xfrm>
        </p:grpSpPr>
        <p:pic>
          <p:nvPicPr>
            <p:cNvPr id="12309"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133600"/>
              <a:ext cx="175260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11" name="Oval 23"/>
            <p:cNvSpPr>
              <a:spLocks noChangeArrowheads="1"/>
            </p:cNvSpPr>
            <p:nvPr/>
          </p:nvSpPr>
          <p:spPr bwMode="auto">
            <a:xfrm>
              <a:off x="5029200" y="1981200"/>
              <a:ext cx="1676400" cy="1676400"/>
            </a:xfrm>
            <a:prstGeom prst="ellipse">
              <a:avLst/>
            </a:prstGeom>
            <a:noFill/>
            <a:ln w="2857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2313" name="Oval 25"/>
            <p:cNvSpPr>
              <a:spLocks noChangeArrowheads="1"/>
            </p:cNvSpPr>
            <p:nvPr/>
          </p:nvSpPr>
          <p:spPr bwMode="auto">
            <a:xfrm>
              <a:off x="4724400" y="1676400"/>
              <a:ext cx="4038600" cy="22860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CC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2315" name="Text Box 27"/>
            <p:cNvSpPr txBox="1">
              <a:spLocks noChangeArrowheads="1"/>
            </p:cNvSpPr>
            <p:nvPr/>
          </p:nvSpPr>
          <p:spPr bwMode="auto">
            <a:xfrm>
              <a:off x="5892800" y="4086225"/>
              <a:ext cx="187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000" b="1" smtClean="0">
                  <a:solidFill>
                    <a:srgbClr val="000000"/>
                  </a:solidFill>
                </a:rPr>
                <a:t>Hydrogen gas</a:t>
              </a:r>
            </a:p>
          </p:txBody>
        </p:sp>
      </p:grpSp>
      <p:sp>
        <p:nvSpPr>
          <p:cNvPr id="12" name="TextBox 11"/>
          <p:cNvSpPr txBox="1"/>
          <p:nvPr/>
        </p:nvSpPr>
        <p:spPr>
          <a:xfrm>
            <a:off x="8116185" y="0"/>
            <a:ext cx="1027815" cy="830997"/>
          </a:xfrm>
          <a:prstGeom prst="rect">
            <a:avLst/>
          </a:prstGeom>
          <a:solidFill>
            <a:srgbClr val="FFFF00"/>
          </a:solidFill>
          <a:ln w="28575">
            <a:solidFill>
              <a:srgbClr val="FF0000"/>
            </a:solidFill>
          </a:ln>
        </p:spPr>
        <p:txBody>
          <a:bodyPr wrap="square" rtlCol="0">
            <a:spAutoFit/>
          </a:bodyPr>
          <a:lstStyle/>
          <a:p>
            <a:pPr algn="ctr"/>
            <a:r>
              <a:rPr lang="en-US" sz="1600" b="1" dirty="0" smtClean="0">
                <a:solidFill>
                  <a:srgbClr val="FF0000"/>
                </a:solidFill>
              </a:rPr>
              <a:t>Write this in your notes</a:t>
            </a:r>
            <a:endParaRPr lang="en-US" sz="1600" b="1" dirty="0">
              <a:solidFill>
                <a:srgbClr val="FF0000"/>
              </a:solidFill>
            </a:endParaRPr>
          </a:p>
        </p:txBody>
      </p:sp>
    </p:spTree>
    <p:extLst>
      <p:ext uri="{BB962C8B-B14F-4D97-AF65-F5344CB8AC3E}">
        <p14:creationId xmlns:p14="http://schemas.microsoft.com/office/powerpoint/2010/main" val="368891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0" name="Text Box 6"/>
          <p:cNvSpPr txBox="1">
            <a:spLocks noChangeArrowheads="1"/>
          </p:cNvSpPr>
          <p:nvPr/>
        </p:nvSpPr>
        <p:spPr bwMode="auto">
          <a:xfrm>
            <a:off x="1752600" y="2590800"/>
            <a:ext cx="1371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800" smtClean="0">
                <a:solidFill>
                  <a:srgbClr val="CC0099"/>
                </a:solidFill>
              </a:rPr>
              <a:t>2</a:t>
            </a:r>
            <a:r>
              <a:rPr lang="en-US" sz="4800" smtClean="0">
                <a:solidFill>
                  <a:srgbClr val="000000"/>
                </a:solidFill>
              </a:rPr>
              <a:t>H</a:t>
            </a:r>
            <a:r>
              <a:rPr lang="en-US" sz="4800" baseline="-25000" smtClean="0">
                <a:solidFill>
                  <a:srgbClr val="009999"/>
                </a:solidFill>
              </a:rPr>
              <a:t>2</a:t>
            </a:r>
          </a:p>
        </p:txBody>
      </p:sp>
      <p:grpSp>
        <p:nvGrpSpPr>
          <p:cNvPr id="2" name="Group 1"/>
          <p:cNvGrpSpPr/>
          <p:nvPr/>
        </p:nvGrpSpPr>
        <p:grpSpPr>
          <a:xfrm>
            <a:off x="304800" y="1447800"/>
            <a:ext cx="2819400" cy="1219200"/>
            <a:chOff x="304800" y="1447800"/>
            <a:chExt cx="2819400" cy="1219200"/>
          </a:xfrm>
        </p:grpSpPr>
        <p:sp>
          <p:nvSpPr>
            <p:cNvPr id="52239" name="AutoShape 15"/>
            <p:cNvSpPr>
              <a:spLocks noChangeArrowheads="1"/>
            </p:cNvSpPr>
            <p:nvPr/>
          </p:nvSpPr>
          <p:spPr bwMode="auto">
            <a:xfrm>
              <a:off x="304800" y="1447800"/>
              <a:ext cx="2819400" cy="1219200"/>
            </a:xfrm>
            <a:prstGeom prst="roundRect">
              <a:avLst>
                <a:gd name="adj" fmla="val 16667"/>
              </a:avLst>
            </a:prstGeom>
            <a:solidFill>
              <a:srgbClr val="FFFF00"/>
            </a:solidFill>
            <a:ln w="38100">
              <a:solidFill>
                <a:srgbClr val="FF0000"/>
              </a:solidFill>
              <a:round/>
              <a:headEnd/>
              <a:tailEnd/>
            </a:ln>
            <a:effectLst/>
            <a:extLst/>
          </p:spPr>
          <p:txBody>
            <a:bodyPr wrap="none" anchor="ctr"/>
            <a:lstStyle/>
            <a:p>
              <a:pPr fontAlgn="base">
                <a:spcBef>
                  <a:spcPct val="0"/>
                </a:spcBef>
                <a:spcAft>
                  <a:spcPct val="0"/>
                </a:spcAft>
              </a:pPr>
              <a:endParaRPr lang="en-US" smtClean="0">
                <a:solidFill>
                  <a:srgbClr val="000000"/>
                </a:solidFill>
              </a:endParaRPr>
            </a:p>
          </p:txBody>
        </p:sp>
        <p:sp>
          <p:nvSpPr>
            <p:cNvPr id="52231" name="Text Box 7"/>
            <p:cNvSpPr txBox="1">
              <a:spLocks noChangeArrowheads="1"/>
            </p:cNvSpPr>
            <p:nvPr/>
          </p:nvSpPr>
          <p:spPr bwMode="auto">
            <a:xfrm>
              <a:off x="457200" y="1524000"/>
              <a:ext cx="2667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400" b="1" dirty="0" smtClean="0">
                  <a:solidFill>
                    <a:srgbClr val="FF0000"/>
                  </a:solidFill>
                </a:rPr>
                <a:t>Coefficient</a:t>
              </a:r>
              <a:r>
                <a:rPr lang="en-US" sz="2000" dirty="0" smtClean="0">
                  <a:solidFill>
                    <a:srgbClr val="FF0000"/>
                  </a:solidFill>
                </a:rPr>
                <a:t> tells how many molecules are involved</a:t>
              </a:r>
            </a:p>
          </p:txBody>
        </p:sp>
      </p:grpSp>
      <p:grpSp>
        <p:nvGrpSpPr>
          <p:cNvPr id="3" name="Group 2"/>
          <p:cNvGrpSpPr/>
          <p:nvPr/>
        </p:nvGrpSpPr>
        <p:grpSpPr>
          <a:xfrm>
            <a:off x="4724400" y="1676400"/>
            <a:ext cx="4038600" cy="2806700"/>
            <a:chOff x="4724400" y="1676400"/>
            <a:chExt cx="4038600" cy="2806700"/>
          </a:xfrm>
        </p:grpSpPr>
        <p:pic>
          <p:nvPicPr>
            <p:cNvPr id="522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133600"/>
              <a:ext cx="175260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133600"/>
              <a:ext cx="175260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37" name="Oval 13"/>
            <p:cNvSpPr>
              <a:spLocks noChangeArrowheads="1"/>
            </p:cNvSpPr>
            <p:nvPr/>
          </p:nvSpPr>
          <p:spPr bwMode="auto">
            <a:xfrm>
              <a:off x="4724400" y="1676400"/>
              <a:ext cx="4038600" cy="22860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CC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52238" name="Oval 14"/>
            <p:cNvSpPr>
              <a:spLocks noChangeArrowheads="1"/>
            </p:cNvSpPr>
            <p:nvPr/>
          </p:nvSpPr>
          <p:spPr bwMode="auto">
            <a:xfrm>
              <a:off x="4800600" y="1676400"/>
              <a:ext cx="3886200" cy="2286000"/>
            </a:xfrm>
            <a:prstGeom prst="ellipse">
              <a:avLst/>
            </a:prstGeom>
            <a:noFill/>
            <a:ln w="28575">
              <a:solidFill>
                <a:srgbClr val="CC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52241" name="Text Box 17"/>
            <p:cNvSpPr txBox="1">
              <a:spLocks noChangeArrowheads="1"/>
            </p:cNvSpPr>
            <p:nvPr/>
          </p:nvSpPr>
          <p:spPr bwMode="auto">
            <a:xfrm>
              <a:off x="5892800" y="4086225"/>
              <a:ext cx="187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000" b="1" smtClean="0">
                  <a:solidFill>
                    <a:srgbClr val="000000"/>
                  </a:solidFill>
                </a:rPr>
                <a:t>Hydrogen gas</a:t>
              </a:r>
            </a:p>
          </p:txBody>
        </p:sp>
      </p:grpSp>
      <p:sp>
        <p:nvSpPr>
          <p:cNvPr id="13" name="TextBox 12"/>
          <p:cNvSpPr txBox="1"/>
          <p:nvPr/>
        </p:nvSpPr>
        <p:spPr>
          <a:xfrm>
            <a:off x="8116185" y="0"/>
            <a:ext cx="1027815" cy="830997"/>
          </a:xfrm>
          <a:prstGeom prst="rect">
            <a:avLst/>
          </a:prstGeom>
          <a:solidFill>
            <a:srgbClr val="FFFF00"/>
          </a:solidFill>
          <a:ln w="28575">
            <a:solidFill>
              <a:srgbClr val="FF0000"/>
            </a:solidFill>
          </a:ln>
        </p:spPr>
        <p:txBody>
          <a:bodyPr wrap="square" rtlCol="0">
            <a:spAutoFit/>
          </a:bodyPr>
          <a:lstStyle/>
          <a:p>
            <a:pPr algn="ctr"/>
            <a:r>
              <a:rPr lang="en-US" sz="1600" b="1" dirty="0" smtClean="0">
                <a:solidFill>
                  <a:srgbClr val="FF0000"/>
                </a:solidFill>
              </a:rPr>
              <a:t>Write this in your notes</a:t>
            </a:r>
            <a:endParaRPr lang="en-US" sz="1600" b="1" dirty="0">
              <a:solidFill>
                <a:srgbClr val="FF0000"/>
              </a:solidFill>
            </a:endParaRPr>
          </a:p>
        </p:txBody>
      </p:sp>
    </p:spTree>
    <p:extLst>
      <p:ext uri="{BB962C8B-B14F-4D97-AF65-F5344CB8AC3E}">
        <p14:creationId xmlns:p14="http://schemas.microsoft.com/office/powerpoint/2010/main" val="15254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8" name="Rectangle 20"/>
          <p:cNvSpPr>
            <a:spLocks noChangeArrowheads="1"/>
          </p:cNvSpPr>
          <p:nvPr/>
        </p:nvSpPr>
        <p:spPr bwMode="auto">
          <a:xfrm>
            <a:off x="228600" y="5105400"/>
            <a:ext cx="8686800" cy="1066800"/>
          </a:xfrm>
          <a:prstGeom prst="rect">
            <a:avLst/>
          </a:prstGeom>
          <a:solidFill>
            <a:srgbClr val="FFFF00"/>
          </a:solidFill>
          <a:ln w="38100">
            <a:solidFill>
              <a:srgbClr val="FF9933"/>
            </a:solidFill>
            <a:miter lim="800000"/>
            <a:headEnd/>
            <a:tailEnd/>
          </a:ln>
          <a:effectLst/>
          <a:extLst/>
        </p:spPr>
        <p:txBody>
          <a:bodyPr wrap="none" anchor="ctr"/>
          <a:lstStyle/>
          <a:p>
            <a:pPr fontAlgn="base">
              <a:spcBef>
                <a:spcPct val="0"/>
              </a:spcBef>
              <a:spcAft>
                <a:spcPct val="0"/>
              </a:spcAft>
            </a:pPr>
            <a:endParaRPr lang="en-US" smtClean="0">
              <a:solidFill>
                <a:srgbClr val="000000"/>
              </a:solidFill>
            </a:endParaRPr>
          </a:p>
        </p:txBody>
      </p:sp>
      <p:sp>
        <p:nvSpPr>
          <p:cNvPr id="53262" name="AutoShape 14"/>
          <p:cNvSpPr>
            <a:spLocks noChangeArrowheads="1"/>
          </p:cNvSpPr>
          <p:nvPr/>
        </p:nvSpPr>
        <p:spPr bwMode="auto">
          <a:xfrm>
            <a:off x="2514600" y="3505200"/>
            <a:ext cx="2362200" cy="1219200"/>
          </a:xfrm>
          <a:prstGeom prst="roundRect">
            <a:avLst>
              <a:gd name="adj" fmla="val 16667"/>
            </a:avLst>
          </a:prstGeom>
          <a:solidFill>
            <a:srgbClr val="88CFD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mtClean="0">
              <a:solidFill>
                <a:srgbClr val="000000"/>
              </a:solidFill>
            </a:endParaRPr>
          </a:p>
        </p:txBody>
      </p:sp>
      <p:sp>
        <p:nvSpPr>
          <p:cNvPr id="53263" name="Text Box 15"/>
          <p:cNvSpPr txBox="1">
            <a:spLocks noChangeArrowheads="1"/>
          </p:cNvSpPr>
          <p:nvPr/>
        </p:nvSpPr>
        <p:spPr bwMode="auto">
          <a:xfrm>
            <a:off x="2667000" y="3581400"/>
            <a:ext cx="2133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400" b="1" smtClean="0">
                <a:solidFill>
                  <a:srgbClr val="000000"/>
                </a:solidFill>
              </a:rPr>
              <a:t>Subscript</a:t>
            </a:r>
            <a:r>
              <a:rPr lang="en-US" sz="2400" smtClean="0">
                <a:solidFill>
                  <a:srgbClr val="000000"/>
                </a:solidFill>
              </a:rPr>
              <a:t> </a:t>
            </a:r>
            <a:r>
              <a:rPr lang="en-US" sz="2000" smtClean="0">
                <a:solidFill>
                  <a:srgbClr val="000000"/>
                </a:solidFill>
              </a:rPr>
              <a:t>tells how many atoms in 1 molecule</a:t>
            </a:r>
          </a:p>
        </p:txBody>
      </p:sp>
      <p:sp>
        <p:nvSpPr>
          <p:cNvPr id="53267" name="AutoShape 19"/>
          <p:cNvSpPr>
            <a:spLocks noChangeArrowheads="1"/>
          </p:cNvSpPr>
          <p:nvPr/>
        </p:nvSpPr>
        <p:spPr bwMode="auto">
          <a:xfrm>
            <a:off x="5346700" y="5270500"/>
            <a:ext cx="1301750" cy="368300"/>
          </a:xfrm>
          <a:prstGeom prst="roundRect">
            <a:avLst>
              <a:gd name="adj" fmla="val 37357"/>
            </a:avLst>
          </a:prstGeom>
          <a:solidFill>
            <a:srgbClr val="FFABE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53250" name="AutoShape 2"/>
          <p:cNvSpPr>
            <a:spLocks noChangeArrowheads="1"/>
          </p:cNvSpPr>
          <p:nvPr/>
        </p:nvSpPr>
        <p:spPr bwMode="auto">
          <a:xfrm>
            <a:off x="304800" y="1447800"/>
            <a:ext cx="2819400" cy="1219200"/>
          </a:xfrm>
          <a:prstGeom prst="roundRect">
            <a:avLst>
              <a:gd name="adj" fmla="val 16667"/>
            </a:avLst>
          </a:pr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53255" name="Text Box 7"/>
          <p:cNvSpPr txBox="1">
            <a:spLocks noChangeArrowheads="1"/>
          </p:cNvSpPr>
          <p:nvPr/>
        </p:nvSpPr>
        <p:spPr bwMode="auto">
          <a:xfrm>
            <a:off x="1752600" y="2590800"/>
            <a:ext cx="1371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800" smtClean="0">
                <a:solidFill>
                  <a:srgbClr val="CC0099"/>
                </a:solidFill>
              </a:rPr>
              <a:t>2</a:t>
            </a:r>
            <a:r>
              <a:rPr lang="en-US" sz="4800" smtClean="0">
                <a:solidFill>
                  <a:srgbClr val="000000"/>
                </a:solidFill>
              </a:rPr>
              <a:t>H</a:t>
            </a:r>
            <a:r>
              <a:rPr lang="en-US" sz="4800" baseline="-25000" smtClean="0">
                <a:solidFill>
                  <a:srgbClr val="009999"/>
                </a:solidFill>
              </a:rPr>
              <a:t>2</a:t>
            </a:r>
          </a:p>
        </p:txBody>
      </p:sp>
      <p:sp>
        <p:nvSpPr>
          <p:cNvPr id="53256" name="Text Box 8"/>
          <p:cNvSpPr txBox="1">
            <a:spLocks noChangeArrowheads="1"/>
          </p:cNvSpPr>
          <p:nvPr/>
        </p:nvSpPr>
        <p:spPr bwMode="auto">
          <a:xfrm>
            <a:off x="457200" y="1524000"/>
            <a:ext cx="2667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400" b="1" smtClean="0">
                <a:solidFill>
                  <a:srgbClr val="000000"/>
                </a:solidFill>
              </a:rPr>
              <a:t>Coefficient</a:t>
            </a:r>
            <a:r>
              <a:rPr lang="en-US" sz="2000" smtClean="0">
                <a:solidFill>
                  <a:srgbClr val="000000"/>
                </a:solidFill>
              </a:rPr>
              <a:t> tells how many molecules are involved</a:t>
            </a:r>
          </a:p>
        </p:txBody>
      </p:sp>
      <p:pic>
        <p:nvPicPr>
          <p:cNvPr id="5325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133600"/>
            <a:ext cx="175260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133600"/>
            <a:ext cx="175260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9" name="Oval 11"/>
          <p:cNvSpPr>
            <a:spLocks noChangeArrowheads="1"/>
          </p:cNvSpPr>
          <p:nvPr/>
        </p:nvSpPr>
        <p:spPr bwMode="auto">
          <a:xfrm>
            <a:off x="4724400" y="1676400"/>
            <a:ext cx="4038600" cy="22860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CC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53260" name="Oval 12"/>
          <p:cNvSpPr>
            <a:spLocks noChangeArrowheads="1"/>
          </p:cNvSpPr>
          <p:nvPr/>
        </p:nvSpPr>
        <p:spPr bwMode="auto">
          <a:xfrm>
            <a:off x="4800600" y="1676400"/>
            <a:ext cx="3886200" cy="2286000"/>
          </a:xfrm>
          <a:prstGeom prst="ellipse">
            <a:avLst/>
          </a:prstGeom>
          <a:noFill/>
          <a:ln w="28575">
            <a:solidFill>
              <a:srgbClr val="CC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53261" name="Text Box 13"/>
          <p:cNvSpPr txBox="1">
            <a:spLocks noChangeArrowheads="1"/>
          </p:cNvSpPr>
          <p:nvPr/>
        </p:nvSpPr>
        <p:spPr bwMode="auto">
          <a:xfrm>
            <a:off x="5892800" y="4086225"/>
            <a:ext cx="187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000" b="1" smtClean="0">
                <a:solidFill>
                  <a:srgbClr val="000000"/>
                </a:solidFill>
              </a:rPr>
              <a:t>Hydrogen gas</a:t>
            </a:r>
          </a:p>
        </p:txBody>
      </p:sp>
      <p:sp>
        <p:nvSpPr>
          <p:cNvPr id="53264" name="Oval 16"/>
          <p:cNvSpPr>
            <a:spLocks noChangeArrowheads="1"/>
          </p:cNvSpPr>
          <p:nvPr/>
        </p:nvSpPr>
        <p:spPr bwMode="auto">
          <a:xfrm>
            <a:off x="5029200" y="1981200"/>
            <a:ext cx="1676400" cy="1676400"/>
          </a:xfrm>
          <a:prstGeom prst="ellipse">
            <a:avLst/>
          </a:prstGeom>
          <a:noFill/>
          <a:ln w="2857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53265" name="Oval 17"/>
          <p:cNvSpPr>
            <a:spLocks noChangeArrowheads="1"/>
          </p:cNvSpPr>
          <p:nvPr/>
        </p:nvSpPr>
        <p:spPr bwMode="auto">
          <a:xfrm>
            <a:off x="6781800" y="1981200"/>
            <a:ext cx="1676400" cy="1676400"/>
          </a:xfrm>
          <a:prstGeom prst="ellipse">
            <a:avLst/>
          </a:prstGeom>
          <a:noFill/>
          <a:ln w="2857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53266" name="Text Box 18"/>
          <p:cNvSpPr txBox="1">
            <a:spLocks noChangeArrowheads="1"/>
          </p:cNvSpPr>
          <p:nvPr/>
        </p:nvSpPr>
        <p:spPr bwMode="auto">
          <a:xfrm>
            <a:off x="777513" y="5183188"/>
            <a:ext cx="7671524" cy="860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lnSpc>
                <a:spcPct val="130000"/>
              </a:lnSpc>
              <a:spcBef>
                <a:spcPct val="0"/>
              </a:spcBef>
              <a:spcAft>
                <a:spcPct val="0"/>
              </a:spcAft>
            </a:pPr>
            <a:r>
              <a:rPr lang="en-US" sz="2000" b="1" dirty="0" smtClean="0">
                <a:solidFill>
                  <a:srgbClr val="000000"/>
                </a:solidFill>
              </a:rPr>
              <a:t>When balancing a chemical equation, </a:t>
            </a:r>
            <a:r>
              <a:rPr lang="en-US" sz="2000" b="1" dirty="0" smtClean="0">
                <a:solidFill>
                  <a:srgbClr val="CC0000"/>
                </a:solidFill>
              </a:rPr>
              <a:t>only </a:t>
            </a:r>
            <a:r>
              <a:rPr lang="en-US" sz="2000" b="1" dirty="0" smtClean="0">
                <a:solidFill>
                  <a:srgbClr val="000000"/>
                </a:solidFill>
              </a:rPr>
              <a:t>coefficients</a:t>
            </a:r>
            <a:r>
              <a:rPr lang="en-US" sz="2000" b="1" dirty="0" smtClean="0">
                <a:solidFill>
                  <a:srgbClr val="CC0000"/>
                </a:solidFill>
              </a:rPr>
              <a:t> can be changed</a:t>
            </a:r>
          </a:p>
          <a:p>
            <a:pPr algn="ctr" fontAlgn="base">
              <a:lnSpc>
                <a:spcPct val="130000"/>
              </a:lnSpc>
              <a:spcBef>
                <a:spcPct val="0"/>
              </a:spcBef>
              <a:spcAft>
                <a:spcPct val="0"/>
              </a:spcAft>
            </a:pPr>
            <a:r>
              <a:rPr lang="en-US" sz="2000" b="1" dirty="0" smtClean="0">
                <a:solidFill>
                  <a:srgbClr val="000000"/>
                </a:solidFill>
              </a:rPr>
              <a:t>Subscripts must remain the same</a:t>
            </a:r>
          </a:p>
        </p:txBody>
      </p:sp>
      <p:sp>
        <p:nvSpPr>
          <p:cNvPr id="19" name="TextBox 18"/>
          <p:cNvSpPr txBox="1"/>
          <p:nvPr/>
        </p:nvSpPr>
        <p:spPr>
          <a:xfrm>
            <a:off x="8116185" y="0"/>
            <a:ext cx="1027815" cy="830997"/>
          </a:xfrm>
          <a:prstGeom prst="rect">
            <a:avLst/>
          </a:prstGeom>
          <a:solidFill>
            <a:srgbClr val="FFFF00"/>
          </a:solidFill>
          <a:ln w="28575">
            <a:solidFill>
              <a:srgbClr val="FF0000"/>
            </a:solidFill>
          </a:ln>
        </p:spPr>
        <p:txBody>
          <a:bodyPr wrap="square" rtlCol="0">
            <a:spAutoFit/>
          </a:bodyPr>
          <a:lstStyle/>
          <a:p>
            <a:pPr algn="ctr"/>
            <a:r>
              <a:rPr lang="en-US" sz="1600" b="1" dirty="0" smtClean="0">
                <a:solidFill>
                  <a:srgbClr val="FF0000"/>
                </a:solidFill>
              </a:rPr>
              <a:t>Write this in your notes</a:t>
            </a:r>
            <a:endParaRPr lang="en-US" sz="1600" b="1" dirty="0">
              <a:solidFill>
                <a:srgbClr val="FF0000"/>
              </a:solidFill>
            </a:endParaRPr>
          </a:p>
        </p:txBody>
      </p:sp>
    </p:spTree>
    <p:extLst>
      <p:ext uri="{BB962C8B-B14F-4D97-AF65-F5344CB8AC3E}">
        <p14:creationId xmlns:p14="http://schemas.microsoft.com/office/powerpoint/2010/main" val="9552630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8963"/>
            <a:ext cx="6439122" cy="344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7130" y="3773578"/>
            <a:ext cx="6486870" cy="258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9459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230" r="6515"/>
          <a:stretch/>
        </p:blipFill>
        <p:spPr bwMode="auto">
          <a:xfrm>
            <a:off x="375139" y="484549"/>
            <a:ext cx="1758140"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5200650" y="484549"/>
            <a:ext cx="3538864" cy="1800000"/>
            <a:chOff x="5200650" y="484549"/>
            <a:chExt cx="3538864" cy="180000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573" y="484549"/>
              <a:ext cx="1852941"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5200650" y="1384549"/>
              <a:ext cx="12192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2419350" y="484549"/>
            <a:ext cx="2337452" cy="1800000"/>
            <a:chOff x="2419350" y="484549"/>
            <a:chExt cx="2337452" cy="1800000"/>
          </a:xfrm>
        </p:grpSpPr>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5132"/>
            <a:stretch/>
          </p:blipFill>
          <p:spPr bwMode="auto">
            <a:xfrm>
              <a:off x="3186725" y="484549"/>
              <a:ext cx="1570077"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419350" y="969051"/>
              <a:ext cx="490840" cy="830997"/>
            </a:xfrm>
            <a:prstGeom prst="rect">
              <a:avLst/>
            </a:prstGeom>
            <a:noFill/>
          </p:spPr>
          <p:txBody>
            <a:bodyPr wrap="none" rtlCol="0">
              <a:spAutoFit/>
            </a:bodyPr>
            <a:lstStyle/>
            <a:p>
              <a:r>
                <a:rPr lang="en-US" sz="4800" b="1" dirty="0" smtClean="0"/>
                <a:t>+</a:t>
              </a:r>
              <a:endParaRPr lang="en-US" sz="4800" b="1" dirty="0"/>
            </a:p>
          </p:txBody>
        </p:sp>
      </p:grpSp>
      <p:sp>
        <p:nvSpPr>
          <p:cNvPr id="8" name="TextBox 7"/>
          <p:cNvSpPr txBox="1"/>
          <p:nvPr/>
        </p:nvSpPr>
        <p:spPr>
          <a:xfrm>
            <a:off x="284407" y="2628900"/>
            <a:ext cx="1931743" cy="1200329"/>
          </a:xfrm>
          <a:prstGeom prst="rect">
            <a:avLst/>
          </a:prstGeom>
          <a:noFill/>
        </p:spPr>
        <p:txBody>
          <a:bodyPr wrap="square" rtlCol="0">
            <a:spAutoFit/>
          </a:bodyPr>
          <a:lstStyle/>
          <a:p>
            <a:pPr algn="ctr"/>
            <a:r>
              <a:rPr lang="en-US" sz="2400" b="1" u="sng" dirty="0" smtClean="0"/>
              <a:t>Roses</a:t>
            </a:r>
          </a:p>
          <a:p>
            <a:pPr algn="ctr"/>
            <a:r>
              <a:rPr lang="en-US" sz="2400" b="1" dirty="0" smtClean="0"/>
              <a:t>purchased by the dozen</a:t>
            </a:r>
            <a:endParaRPr lang="en-US" sz="2400" b="1" dirty="0"/>
          </a:p>
        </p:txBody>
      </p:sp>
      <p:sp>
        <p:nvSpPr>
          <p:cNvPr id="13" name="TextBox 12"/>
          <p:cNvSpPr txBox="1"/>
          <p:nvPr/>
        </p:nvSpPr>
        <p:spPr>
          <a:xfrm>
            <a:off x="2802182" y="2628900"/>
            <a:ext cx="2303218" cy="1200329"/>
          </a:xfrm>
          <a:prstGeom prst="rect">
            <a:avLst/>
          </a:prstGeom>
          <a:noFill/>
        </p:spPr>
        <p:txBody>
          <a:bodyPr wrap="square" rtlCol="0">
            <a:spAutoFit/>
          </a:bodyPr>
          <a:lstStyle/>
          <a:p>
            <a:pPr algn="ctr"/>
            <a:r>
              <a:rPr lang="en-US" sz="2400" b="1" u="sng" dirty="0" smtClean="0"/>
              <a:t>Baby's breath</a:t>
            </a:r>
          </a:p>
          <a:p>
            <a:pPr algn="ctr"/>
            <a:r>
              <a:rPr lang="en-US" sz="2400" b="1" dirty="0" smtClean="0"/>
              <a:t>purchased in bunches of 16</a:t>
            </a:r>
            <a:endParaRPr lang="en-US" sz="2400" b="1" dirty="0"/>
          </a:p>
        </p:txBody>
      </p:sp>
      <p:sp>
        <p:nvSpPr>
          <p:cNvPr id="14" name="TextBox 13"/>
          <p:cNvSpPr txBox="1"/>
          <p:nvPr/>
        </p:nvSpPr>
        <p:spPr>
          <a:xfrm>
            <a:off x="6745532" y="2628900"/>
            <a:ext cx="2303218" cy="1569660"/>
          </a:xfrm>
          <a:prstGeom prst="rect">
            <a:avLst/>
          </a:prstGeom>
          <a:noFill/>
        </p:spPr>
        <p:txBody>
          <a:bodyPr wrap="square" rtlCol="0">
            <a:spAutoFit/>
          </a:bodyPr>
          <a:lstStyle/>
          <a:p>
            <a:pPr algn="ctr"/>
            <a:r>
              <a:rPr lang="en-US" sz="2400" b="1" u="sng" dirty="0" smtClean="0"/>
              <a:t>Bouquet</a:t>
            </a:r>
          </a:p>
          <a:p>
            <a:pPr algn="ctr"/>
            <a:r>
              <a:rPr lang="en-US" sz="2400" b="1" dirty="0" smtClean="0"/>
              <a:t>requires 1 rose &amp; 4 stalks of baby's breath</a:t>
            </a:r>
            <a:endParaRPr lang="en-US" sz="2400" b="1" dirty="0"/>
          </a:p>
        </p:txBody>
      </p:sp>
      <p:sp>
        <p:nvSpPr>
          <p:cNvPr id="17" name="TextBox 16"/>
          <p:cNvSpPr txBox="1"/>
          <p:nvPr/>
        </p:nvSpPr>
        <p:spPr>
          <a:xfrm>
            <a:off x="491726" y="4494428"/>
            <a:ext cx="1671804" cy="1107996"/>
          </a:xfrm>
          <a:prstGeom prst="rect">
            <a:avLst/>
          </a:prstGeom>
          <a:noFill/>
          <a:ln>
            <a:solidFill>
              <a:schemeClr val="bg1"/>
            </a:solidFill>
          </a:ln>
        </p:spPr>
        <p:txBody>
          <a:bodyPr wrap="none" rtlCol="0">
            <a:spAutoFit/>
          </a:bodyPr>
          <a:lstStyle/>
          <a:p>
            <a:r>
              <a:rPr lang="en-US" sz="6600" b="1" dirty="0" smtClean="0"/>
              <a:t>Ro</a:t>
            </a:r>
            <a:r>
              <a:rPr lang="en-US" sz="6600" b="1" baseline="-25000" dirty="0" smtClean="0"/>
              <a:t>12</a:t>
            </a:r>
            <a:endParaRPr lang="en-US" sz="6600" b="1" baseline="-25000" dirty="0"/>
          </a:p>
        </p:txBody>
      </p:sp>
    </p:spTree>
    <p:extLst>
      <p:ext uri="{BB962C8B-B14F-4D97-AF65-F5344CB8AC3E}">
        <p14:creationId xmlns:p14="http://schemas.microsoft.com/office/powerpoint/2010/main" val="30711802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274638"/>
            <a:ext cx="8893628" cy="803048"/>
          </a:xfrm>
        </p:spPr>
        <p:txBody>
          <a:bodyPr/>
          <a:lstStyle/>
          <a:p>
            <a:r>
              <a:rPr lang="en-US" sz="4000" b="1" dirty="0" smtClean="0">
                <a:solidFill>
                  <a:srgbClr val="0070C0"/>
                </a:solidFill>
              </a:rPr>
              <a:t>Steps to Balance</a:t>
            </a:r>
            <a:br>
              <a:rPr lang="en-US" sz="4000" b="1" dirty="0" smtClean="0">
                <a:solidFill>
                  <a:srgbClr val="0070C0"/>
                </a:solidFill>
              </a:rPr>
            </a:br>
            <a:r>
              <a:rPr lang="en-US" sz="4000" b="1" dirty="0" smtClean="0">
                <a:solidFill>
                  <a:srgbClr val="0070C0"/>
                </a:solidFill>
              </a:rPr>
              <a:t>a Chemical Equation</a:t>
            </a:r>
            <a:endParaRPr lang="en-US" sz="4000" b="1" dirty="0">
              <a:solidFill>
                <a:srgbClr val="0070C0"/>
              </a:solidFill>
            </a:endParaRPr>
          </a:p>
        </p:txBody>
      </p:sp>
      <p:sp>
        <p:nvSpPr>
          <p:cNvPr id="3" name="Content Placeholder 2"/>
          <p:cNvSpPr>
            <a:spLocks noGrp="1"/>
          </p:cNvSpPr>
          <p:nvPr>
            <p:ph idx="1"/>
          </p:nvPr>
        </p:nvSpPr>
        <p:spPr>
          <a:xfrm>
            <a:off x="477952" y="1600200"/>
            <a:ext cx="8188097" cy="4844143"/>
          </a:xfrm>
        </p:spPr>
        <p:txBody>
          <a:bodyPr/>
          <a:lstStyle/>
          <a:p>
            <a:pPr marL="514350" indent="-514350">
              <a:spcBef>
                <a:spcPts val="1800"/>
              </a:spcBef>
              <a:buFont typeface="+mj-lt"/>
              <a:buAutoNum type="arabicParenR"/>
            </a:pPr>
            <a:r>
              <a:rPr lang="en-US" sz="2800" b="1" dirty="0" smtClean="0"/>
              <a:t>Write the skeleton equation</a:t>
            </a:r>
          </a:p>
          <a:p>
            <a:pPr marL="514350" indent="-514350">
              <a:spcBef>
                <a:spcPts val="1800"/>
              </a:spcBef>
              <a:buFont typeface="+mj-lt"/>
              <a:buAutoNum type="arabicParenR"/>
            </a:pPr>
            <a:r>
              <a:rPr lang="en-US" sz="2800" b="1" dirty="0" smtClean="0"/>
              <a:t>Write an element inventory</a:t>
            </a:r>
          </a:p>
          <a:p>
            <a:pPr marL="514350" indent="-514350">
              <a:spcBef>
                <a:spcPts val="1800"/>
              </a:spcBef>
              <a:buFont typeface="+mj-lt"/>
              <a:buAutoNum type="arabicParenR"/>
            </a:pPr>
            <a:r>
              <a:rPr lang="en-US" sz="2800" b="1" dirty="0" smtClean="0"/>
              <a:t>Working with one element at a time, change coefficients until element is balanced</a:t>
            </a:r>
          </a:p>
          <a:p>
            <a:pPr marL="514350" indent="-514350">
              <a:spcBef>
                <a:spcPts val="1800"/>
              </a:spcBef>
              <a:buFont typeface="+mj-lt"/>
              <a:buAutoNum type="arabicParenR"/>
            </a:pPr>
            <a:r>
              <a:rPr lang="en-US" sz="2800" b="1" dirty="0" smtClean="0"/>
              <a:t>Repeat until all elements are balanced</a:t>
            </a:r>
          </a:p>
          <a:p>
            <a:pPr marL="514350" indent="-514350">
              <a:buFont typeface="+mj-lt"/>
              <a:buAutoNum type="arabicParenR"/>
            </a:pPr>
            <a:endParaRPr lang="en-US" sz="2800" b="1" dirty="0"/>
          </a:p>
          <a:p>
            <a:pPr marL="0" indent="0" algn="ctr">
              <a:buNone/>
            </a:pPr>
            <a:r>
              <a:rPr lang="en-US" sz="2800" b="1" u="sng" dirty="0" smtClean="0">
                <a:solidFill>
                  <a:srgbClr val="FF0000"/>
                </a:solidFill>
              </a:rPr>
              <a:t>Very Important</a:t>
            </a:r>
          </a:p>
          <a:p>
            <a:pPr marL="0" indent="0" algn="ctr">
              <a:buNone/>
            </a:pPr>
            <a:r>
              <a:rPr lang="en-US" sz="2800" b="1" dirty="0" smtClean="0">
                <a:solidFill>
                  <a:srgbClr val="FF0000"/>
                </a:solidFill>
              </a:rPr>
              <a:t>Update the element inventory after each coefficient change!!!</a:t>
            </a:r>
            <a:endParaRPr lang="en-US" sz="2800" b="1" dirty="0">
              <a:solidFill>
                <a:srgbClr val="FF0000"/>
              </a:solidFill>
            </a:endParaRPr>
          </a:p>
        </p:txBody>
      </p:sp>
      <p:sp>
        <p:nvSpPr>
          <p:cNvPr id="5" name="TextBox 4"/>
          <p:cNvSpPr txBox="1"/>
          <p:nvPr/>
        </p:nvSpPr>
        <p:spPr>
          <a:xfrm>
            <a:off x="8120270" y="0"/>
            <a:ext cx="1023730" cy="830997"/>
          </a:xfrm>
          <a:prstGeom prst="rect">
            <a:avLst/>
          </a:prstGeom>
          <a:solidFill>
            <a:srgbClr val="FFFF00"/>
          </a:solidFill>
          <a:ln w="28575">
            <a:solidFill>
              <a:srgbClr val="FF0000"/>
            </a:solidFill>
          </a:ln>
        </p:spPr>
        <p:txBody>
          <a:bodyPr wrap="square" rtlCol="0">
            <a:spAutoFit/>
          </a:bodyPr>
          <a:lstStyle/>
          <a:p>
            <a:pPr algn="ctr"/>
            <a:r>
              <a:rPr lang="en-US" sz="1600" b="1" dirty="0" smtClean="0">
                <a:solidFill>
                  <a:srgbClr val="FF0000"/>
                </a:solidFill>
                <a:latin typeface="Calibri" panose="020F0502020204030204" pitchFamily="34" charset="0"/>
              </a:rPr>
              <a:t>Write this in your notes</a:t>
            </a:r>
            <a:endParaRPr lang="en-US" sz="16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121305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78690"/>
            <a:ext cx="8893628" cy="803048"/>
          </a:xfrm>
        </p:spPr>
        <p:txBody>
          <a:bodyPr/>
          <a:lstStyle/>
          <a:p>
            <a:r>
              <a:rPr lang="en-US" sz="4000" b="1" dirty="0" smtClean="0">
                <a:solidFill>
                  <a:srgbClr val="0070C0"/>
                </a:solidFill>
              </a:rPr>
              <a:t>Example</a:t>
            </a:r>
            <a:endParaRPr lang="en-US" sz="4000" b="1" dirty="0">
              <a:solidFill>
                <a:srgbClr val="0070C0"/>
              </a:solidFill>
            </a:endParaRPr>
          </a:p>
        </p:txBody>
      </p:sp>
      <p:sp>
        <p:nvSpPr>
          <p:cNvPr id="3" name="Content Placeholder 2"/>
          <p:cNvSpPr>
            <a:spLocks noGrp="1"/>
          </p:cNvSpPr>
          <p:nvPr>
            <p:ph idx="1"/>
          </p:nvPr>
        </p:nvSpPr>
        <p:spPr>
          <a:xfrm>
            <a:off x="1168285" y="869011"/>
            <a:ext cx="6807431" cy="1502229"/>
          </a:xfrm>
        </p:spPr>
        <p:txBody>
          <a:bodyPr/>
          <a:lstStyle/>
          <a:p>
            <a:pPr marL="446088" indent="-446088" algn="ctr">
              <a:spcBef>
                <a:spcPts val="600"/>
              </a:spcBef>
              <a:buNone/>
            </a:pPr>
            <a:r>
              <a:rPr lang="en-US" sz="2800" b="1" dirty="0" smtClean="0"/>
              <a:t>Propane and oxygen</a:t>
            </a:r>
          </a:p>
          <a:p>
            <a:pPr marL="446088" indent="-446088" algn="ctr">
              <a:spcBef>
                <a:spcPts val="600"/>
              </a:spcBef>
              <a:buNone/>
            </a:pPr>
            <a:r>
              <a:rPr lang="en-US" sz="2800" b="1" dirty="0" smtClean="0"/>
              <a:t>react to produce</a:t>
            </a:r>
          </a:p>
          <a:p>
            <a:pPr marL="446088" indent="-446088" algn="ctr">
              <a:spcBef>
                <a:spcPts val="600"/>
              </a:spcBef>
              <a:buNone/>
            </a:pPr>
            <a:r>
              <a:rPr lang="en-US" sz="2800" b="1" dirty="0" smtClean="0"/>
              <a:t>water and carbon dioxide</a:t>
            </a:r>
          </a:p>
        </p:txBody>
      </p:sp>
      <p:sp>
        <p:nvSpPr>
          <p:cNvPr id="5" name="TextBox 4"/>
          <p:cNvSpPr txBox="1"/>
          <p:nvPr/>
        </p:nvSpPr>
        <p:spPr>
          <a:xfrm>
            <a:off x="7822096" y="0"/>
            <a:ext cx="1321904" cy="584775"/>
          </a:xfrm>
          <a:prstGeom prst="rect">
            <a:avLst/>
          </a:prstGeom>
          <a:solidFill>
            <a:srgbClr val="FFFF00"/>
          </a:solidFill>
          <a:ln w="28575">
            <a:solidFill>
              <a:srgbClr val="FF0000"/>
            </a:solidFill>
          </a:ln>
        </p:spPr>
        <p:txBody>
          <a:bodyPr wrap="square" rtlCol="0">
            <a:spAutoFit/>
          </a:bodyPr>
          <a:lstStyle/>
          <a:p>
            <a:pPr algn="ctr"/>
            <a:r>
              <a:rPr lang="en-US" sz="1600" b="1" dirty="0" smtClean="0">
                <a:solidFill>
                  <a:srgbClr val="FF0000"/>
                </a:solidFill>
                <a:latin typeface="Calibri" panose="020F0502020204030204" pitchFamily="34" charset="0"/>
              </a:rPr>
              <a:t>Write this in your notes</a:t>
            </a:r>
            <a:endParaRPr lang="en-US" sz="1600" b="1" dirty="0">
              <a:solidFill>
                <a:srgbClr val="FF0000"/>
              </a:solidFill>
              <a:latin typeface="Calibri" panose="020F0502020204030204"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5639"/>
          <a:stretch/>
        </p:blipFill>
        <p:spPr bwMode="auto">
          <a:xfrm>
            <a:off x="594360" y="2554354"/>
            <a:ext cx="7955280" cy="3957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210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out)">
                                      <p:cBhvr>
                                        <p:cTn id="7" dur="1000"/>
                                        <p:tgtEl>
                                          <p:spTgt spid="1026"/>
                                        </p:tgtEl>
                                      </p:cBhvr>
                                    </p:animEffect>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78690"/>
            <a:ext cx="8893628" cy="803048"/>
          </a:xfrm>
        </p:spPr>
        <p:txBody>
          <a:bodyPr/>
          <a:lstStyle/>
          <a:p>
            <a:r>
              <a:rPr lang="en-US" sz="4000" b="1" dirty="0" smtClean="0">
                <a:solidFill>
                  <a:srgbClr val="0070C0"/>
                </a:solidFill>
              </a:rPr>
              <a:t>Example</a:t>
            </a:r>
            <a:endParaRPr lang="en-US" sz="4000" b="1" dirty="0">
              <a:solidFill>
                <a:srgbClr val="0070C0"/>
              </a:solidFill>
            </a:endParaRPr>
          </a:p>
        </p:txBody>
      </p:sp>
      <p:sp>
        <p:nvSpPr>
          <p:cNvPr id="3" name="Content Placeholder 2"/>
          <p:cNvSpPr>
            <a:spLocks noGrp="1"/>
          </p:cNvSpPr>
          <p:nvPr>
            <p:ph idx="1"/>
          </p:nvPr>
        </p:nvSpPr>
        <p:spPr>
          <a:xfrm>
            <a:off x="1168285" y="869011"/>
            <a:ext cx="6807431" cy="1502229"/>
          </a:xfrm>
        </p:spPr>
        <p:txBody>
          <a:bodyPr/>
          <a:lstStyle/>
          <a:p>
            <a:pPr marL="446088" indent="-446088" algn="ctr">
              <a:spcBef>
                <a:spcPts val="600"/>
              </a:spcBef>
              <a:buNone/>
            </a:pPr>
            <a:r>
              <a:rPr lang="en-US" sz="2800" b="1" dirty="0" smtClean="0"/>
              <a:t>Propane and oxygen</a:t>
            </a:r>
          </a:p>
          <a:p>
            <a:pPr marL="446088" indent="-446088" algn="ctr">
              <a:spcBef>
                <a:spcPts val="600"/>
              </a:spcBef>
              <a:buNone/>
            </a:pPr>
            <a:r>
              <a:rPr lang="en-US" sz="2800" b="1" dirty="0" smtClean="0"/>
              <a:t>react to produce</a:t>
            </a:r>
          </a:p>
          <a:p>
            <a:pPr marL="446088" indent="-446088" algn="ctr">
              <a:spcBef>
                <a:spcPts val="600"/>
              </a:spcBef>
              <a:buNone/>
            </a:pPr>
            <a:r>
              <a:rPr lang="en-US" sz="2800" b="1" dirty="0" smtClean="0"/>
              <a:t>water and carbon dioxide</a:t>
            </a:r>
          </a:p>
        </p:txBody>
      </p:sp>
      <p:sp>
        <p:nvSpPr>
          <p:cNvPr id="7" name="Content Placeholder 2"/>
          <p:cNvSpPr txBox="1">
            <a:spLocks/>
          </p:cNvSpPr>
          <p:nvPr/>
        </p:nvSpPr>
        <p:spPr bwMode="auto">
          <a:xfrm>
            <a:off x="477951" y="4506685"/>
            <a:ext cx="8188097" cy="1502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46088" indent="-446088" algn="ctr">
              <a:spcBef>
                <a:spcPts val="1800"/>
              </a:spcBef>
              <a:buFontTx/>
              <a:buNone/>
            </a:pPr>
            <a:r>
              <a:rPr lang="en-US" sz="2800" b="1" kern="0" smtClean="0">
                <a:solidFill>
                  <a:srgbClr val="0070C0"/>
                </a:solidFill>
              </a:rPr>
              <a:t>1)	Write the skeleton equation</a:t>
            </a:r>
            <a:endParaRPr lang="en-US" sz="2800" b="1" kern="0" dirty="0" smtClean="0">
              <a:solidFill>
                <a:srgbClr val="0070C0"/>
              </a:solidFill>
            </a:endParaRPr>
          </a:p>
        </p:txBody>
      </p:sp>
      <p:sp>
        <p:nvSpPr>
          <p:cNvPr id="6" name="TextBox 5"/>
          <p:cNvSpPr txBox="1"/>
          <p:nvPr/>
        </p:nvSpPr>
        <p:spPr>
          <a:xfrm>
            <a:off x="7822096" y="0"/>
            <a:ext cx="1321904" cy="584775"/>
          </a:xfrm>
          <a:prstGeom prst="rect">
            <a:avLst/>
          </a:prstGeom>
          <a:solidFill>
            <a:srgbClr val="FFFF00"/>
          </a:solidFill>
          <a:ln w="28575">
            <a:solidFill>
              <a:srgbClr val="FF0000"/>
            </a:solidFill>
          </a:ln>
        </p:spPr>
        <p:txBody>
          <a:bodyPr wrap="square" rtlCol="0">
            <a:spAutoFit/>
          </a:bodyPr>
          <a:lstStyle/>
          <a:p>
            <a:pPr algn="ctr"/>
            <a:r>
              <a:rPr lang="en-US" sz="1600" b="1" dirty="0" smtClean="0">
                <a:solidFill>
                  <a:srgbClr val="FF0000"/>
                </a:solidFill>
                <a:latin typeface="Calibri" panose="020F0502020204030204" pitchFamily="34" charset="0"/>
              </a:rPr>
              <a:t>Write this in your notes</a:t>
            </a:r>
            <a:endParaRPr lang="en-US" sz="16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5961542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78690"/>
            <a:ext cx="8893628" cy="803048"/>
          </a:xfrm>
        </p:spPr>
        <p:txBody>
          <a:bodyPr/>
          <a:lstStyle/>
          <a:p>
            <a:r>
              <a:rPr lang="en-US" sz="4000" b="1" dirty="0" smtClean="0">
                <a:solidFill>
                  <a:srgbClr val="0070C0"/>
                </a:solidFill>
              </a:rPr>
              <a:t>Example</a:t>
            </a:r>
            <a:endParaRPr lang="en-US" sz="4000" b="1" dirty="0">
              <a:solidFill>
                <a:srgbClr val="0070C0"/>
              </a:solidFill>
            </a:endParaRPr>
          </a:p>
        </p:txBody>
      </p:sp>
      <p:sp>
        <p:nvSpPr>
          <p:cNvPr id="3" name="Content Placeholder 2"/>
          <p:cNvSpPr>
            <a:spLocks noGrp="1"/>
          </p:cNvSpPr>
          <p:nvPr>
            <p:ph idx="1"/>
          </p:nvPr>
        </p:nvSpPr>
        <p:spPr>
          <a:xfrm>
            <a:off x="1168285" y="869011"/>
            <a:ext cx="6807431" cy="1502229"/>
          </a:xfrm>
        </p:spPr>
        <p:txBody>
          <a:bodyPr/>
          <a:lstStyle/>
          <a:p>
            <a:pPr marL="446088" indent="-446088" algn="ctr">
              <a:spcBef>
                <a:spcPts val="600"/>
              </a:spcBef>
              <a:buNone/>
            </a:pPr>
            <a:r>
              <a:rPr lang="en-US" sz="2800" b="1" dirty="0" smtClean="0"/>
              <a:t>Propane and oxygen</a:t>
            </a:r>
          </a:p>
          <a:p>
            <a:pPr marL="446088" indent="-446088" algn="ctr">
              <a:spcBef>
                <a:spcPts val="600"/>
              </a:spcBef>
              <a:buNone/>
            </a:pPr>
            <a:r>
              <a:rPr lang="en-US" sz="2800" b="1" dirty="0" smtClean="0"/>
              <a:t>react to produce</a:t>
            </a:r>
          </a:p>
          <a:p>
            <a:pPr marL="446088" indent="-446088" algn="ctr">
              <a:spcBef>
                <a:spcPts val="600"/>
              </a:spcBef>
              <a:buNone/>
            </a:pPr>
            <a:r>
              <a:rPr lang="en-US" sz="2800" b="1" dirty="0" smtClean="0"/>
              <a:t>water and carbon dioxide</a:t>
            </a:r>
          </a:p>
        </p:txBody>
      </p:sp>
      <p:sp>
        <p:nvSpPr>
          <p:cNvPr id="5" name="TextBox 4"/>
          <p:cNvSpPr txBox="1"/>
          <p:nvPr/>
        </p:nvSpPr>
        <p:spPr>
          <a:xfrm>
            <a:off x="985121" y="2841611"/>
            <a:ext cx="7173759" cy="584775"/>
          </a:xfrm>
          <a:prstGeom prst="rect">
            <a:avLst/>
          </a:prstGeom>
          <a:noFill/>
        </p:spPr>
        <p:txBody>
          <a:bodyPr wrap="none" rtlCol="0">
            <a:spAutoFit/>
          </a:bodyPr>
          <a:lstStyle/>
          <a:p>
            <a:r>
              <a:rPr lang="en-US" sz="3200" b="1" dirty="0" smtClean="0">
                <a:solidFill>
                  <a:srgbClr val="000000"/>
                </a:solidFill>
              </a:rPr>
              <a:t>C</a:t>
            </a:r>
            <a:r>
              <a:rPr lang="en-US" sz="3200" b="1" baseline="-25000" dirty="0" smtClean="0">
                <a:solidFill>
                  <a:srgbClr val="000000"/>
                </a:solidFill>
              </a:rPr>
              <a:t>3</a:t>
            </a:r>
            <a:r>
              <a:rPr lang="en-US" sz="3200" b="1" dirty="0" smtClean="0">
                <a:solidFill>
                  <a:srgbClr val="000000"/>
                </a:solidFill>
              </a:rPr>
              <a:t>H</a:t>
            </a:r>
            <a:r>
              <a:rPr lang="en-US" sz="3200" b="1" baseline="-25000" dirty="0" smtClean="0">
                <a:solidFill>
                  <a:srgbClr val="000000"/>
                </a:solidFill>
              </a:rPr>
              <a:t>8</a:t>
            </a:r>
            <a:r>
              <a:rPr lang="en-US" sz="3200" b="1" dirty="0" smtClean="0">
                <a:solidFill>
                  <a:srgbClr val="000000"/>
                </a:solidFill>
              </a:rPr>
              <a:t>  +  </a:t>
            </a:r>
            <a:r>
              <a:rPr lang="en-US" sz="3200" b="1" dirty="0" smtClean="0">
                <a:solidFill>
                  <a:srgbClr val="FFFFFF"/>
                </a:solidFill>
              </a:rPr>
              <a:t>5</a:t>
            </a:r>
            <a:r>
              <a:rPr lang="en-US" sz="3200" b="1" dirty="0" smtClean="0">
                <a:solidFill>
                  <a:srgbClr val="000000"/>
                </a:solidFill>
              </a:rPr>
              <a:t>O</a:t>
            </a:r>
            <a:r>
              <a:rPr lang="en-US" sz="3200" b="1" baseline="-25000" dirty="0" smtClean="0">
                <a:solidFill>
                  <a:srgbClr val="000000"/>
                </a:solidFill>
              </a:rPr>
              <a:t>2</a:t>
            </a:r>
            <a:r>
              <a:rPr lang="en-US" sz="3200" b="1" dirty="0" smtClean="0">
                <a:solidFill>
                  <a:srgbClr val="000000"/>
                </a:solidFill>
              </a:rPr>
              <a:t>                </a:t>
            </a:r>
            <a:r>
              <a:rPr lang="en-US" sz="3200" b="1" dirty="0" smtClean="0">
                <a:solidFill>
                  <a:srgbClr val="FFFFFF"/>
                </a:solidFill>
              </a:rPr>
              <a:t>4</a:t>
            </a:r>
            <a:r>
              <a:rPr lang="en-US" sz="3200" b="1" dirty="0" smtClean="0">
                <a:solidFill>
                  <a:srgbClr val="000000"/>
                </a:solidFill>
              </a:rPr>
              <a:t>H</a:t>
            </a:r>
            <a:r>
              <a:rPr lang="en-US" sz="3200" b="1" baseline="-25000" dirty="0" smtClean="0">
                <a:solidFill>
                  <a:srgbClr val="000000"/>
                </a:solidFill>
              </a:rPr>
              <a:t>2</a:t>
            </a:r>
            <a:r>
              <a:rPr lang="en-US" sz="3200" b="1" dirty="0" smtClean="0">
                <a:solidFill>
                  <a:srgbClr val="000000"/>
                </a:solidFill>
              </a:rPr>
              <a:t>O  +   </a:t>
            </a:r>
            <a:r>
              <a:rPr lang="en-US" sz="3200" b="1" dirty="0" smtClean="0">
                <a:solidFill>
                  <a:srgbClr val="FFFFFF"/>
                </a:solidFill>
              </a:rPr>
              <a:t>3</a:t>
            </a:r>
            <a:r>
              <a:rPr lang="en-US" sz="3200" b="1" dirty="0" smtClean="0">
                <a:solidFill>
                  <a:srgbClr val="000000"/>
                </a:solidFill>
              </a:rPr>
              <a:t>CO</a:t>
            </a:r>
            <a:r>
              <a:rPr lang="en-US" sz="3200" b="1" baseline="-25000" dirty="0" smtClean="0">
                <a:solidFill>
                  <a:srgbClr val="000000"/>
                </a:solidFill>
              </a:rPr>
              <a:t>2</a:t>
            </a:r>
            <a:endParaRPr lang="en-US" sz="3200" b="1" baseline="-25000" dirty="0">
              <a:solidFill>
                <a:srgbClr val="000000"/>
              </a:solidFill>
            </a:endParaRPr>
          </a:p>
        </p:txBody>
      </p:sp>
      <p:cxnSp>
        <p:nvCxnSpPr>
          <p:cNvPr id="8" name="Straight Arrow Connector 7"/>
          <p:cNvCxnSpPr/>
          <p:nvPr/>
        </p:nvCxnSpPr>
        <p:spPr>
          <a:xfrm>
            <a:off x="3614057" y="3112215"/>
            <a:ext cx="1262743"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bwMode="auto">
          <a:xfrm>
            <a:off x="477951" y="4506685"/>
            <a:ext cx="8188097" cy="1502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46088" indent="-446088" algn="ctr">
              <a:spcBef>
                <a:spcPts val="1800"/>
              </a:spcBef>
              <a:buFontTx/>
              <a:buNone/>
            </a:pPr>
            <a:r>
              <a:rPr lang="en-US" sz="2800" b="1" kern="0" smtClean="0">
                <a:solidFill>
                  <a:srgbClr val="0070C0"/>
                </a:solidFill>
              </a:rPr>
              <a:t>1)	Write the skeleton equation</a:t>
            </a:r>
            <a:endParaRPr lang="en-US" sz="2800" b="1" kern="0" dirty="0" smtClean="0">
              <a:solidFill>
                <a:srgbClr val="0070C0"/>
              </a:solidFill>
            </a:endParaRPr>
          </a:p>
        </p:txBody>
      </p:sp>
      <p:sp>
        <p:nvSpPr>
          <p:cNvPr id="9" name="TextBox 8"/>
          <p:cNvSpPr txBox="1"/>
          <p:nvPr/>
        </p:nvSpPr>
        <p:spPr>
          <a:xfrm>
            <a:off x="7822096" y="0"/>
            <a:ext cx="1321904" cy="584775"/>
          </a:xfrm>
          <a:prstGeom prst="rect">
            <a:avLst/>
          </a:prstGeom>
          <a:solidFill>
            <a:srgbClr val="FFFF00"/>
          </a:solidFill>
          <a:ln w="28575">
            <a:solidFill>
              <a:srgbClr val="FF0000"/>
            </a:solidFill>
          </a:ln>
        </p:spPr>
        <p:txBody>
          <a:bodyPr wrap="square" rtlCol="0">
            <a:spAutoFit/>
          </a:bodyPr>
          <a:lstStyle/>
          <a:p>
            <a:pPr algn="ctr"/>
            <a:r>
              <a:rPr lang="en-US" sz="1600" b="1" dirty="0" smtClean="0">
                <a:solidFill>
                  <a:srgbClr val="FF0000"/>
                </a:solidFill>
                <a:latin typeface="Calibri" panose="020F0502020204030204" pitchFamily="34" charset="0"/>
              </a:rPr>
              <a:t>Write this in your notes</a:t>
            </a:r>
            <a:endParaRPr lang="en-US" sz="16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15532763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78690"/>
            <a:ext cx="8893628" cy="803048"/>
          </a:xfrm>
        </p:spPr>
        <p:txBody>
          <a:bodyPr/>
          <a:lstStyle/>
          <a:p>
            <a:r>
              <a:rPr lang="en-US" sz="4000" b="1" dirty="0" smtClean="0">
                <a:solidFill>
                  <a:srgbClr val="0070C0"/>
                </a:solidFill>
              </a:rPr>
              <a:t>Example</a:t>
            </a:r>
            <a:endParaRPr lang="en-US" sz="4000" b="1" dirty="0">
              <a:solidFill>
                <a:srgbClr val="0070C0"/>
              </a:solidFill>
            </a:endParaRPr>
          </a:p>
        </p:txBody>
      </p:sp>
      <p:sp>
        <p:nvSpPr>
          <p:cNvPr id="3" name="Content Placeholder 2"/>
          <p:cNvSpPr>
            <a:spLocks noGrp="1"/>
          </p:cNvSpPr>
          <p:nvPr>
            <p:ph idx="1"/>
          </p:nvPr>
        </p:nvSpPr>
        <p:spPr>
          <a:xfrm>
            <a:off x="477951" y="4506685"/>
            <a:ext cx="8188097" cy="1502229"/>
          </a:xfrm>
        </p:spPr>
        <p:txBody>
          <a:bodyPr/>
          <a:lstStyle/>
          <a:p>
            <a:pPr marL="446088" indent="-446088" algn="ctr">
              <a:spcBef>
                <a:spcPts val="1800"/>
              </a:spcBef>
              <a:buNone/>
            </a:pPr>
            <a:r>
              <a:rPr lang="en-US" sz="2800" b="1" dirty="0">
                <a:solidFill>
                  <a:srgbClr val="FF0000"/>
                </a:solidFill>
              </a:rPr>
              <a:t>2)	Write an element inventory</a:t>
            </a:r>
          </a:p>
        </p:txBody>
      </p:sp>
      <p:sp>
        <p:nvSpPr>
          <p:cNvPr id="5" name="TextBox 4"/>
          <p:cNvSpPr txBox="1"/>
          <p:nvPr/>
        </p:nvSpPr>
        <p:spPr>
          <a:xfrm>
            <a:off x="985121" y="1132103"/>
            <a:ext cx="7173759" cy="584775"/>
          </a:xfrm>
          <a:prstGeom prst="rect">
            <a:avLst/>
          </a:prstGeom>
          <a:noFill/>
        </p:spPr>
        <p:txBody>
          <a:bodyPr wrap="none" rtlCol="0">
            <a:spAutoFit/>
          </a:bodyPr>
          <a:lstStyle/>
          <a:p>
            <a:r>
              <a:rPr lang="en-US" sz="3200" b="1" dirty="0" smtClean="0">
                <a:solidFill>
                  <a:srgbClr val="000000"/>
                </a:solidFill>
              </a:rPr>
              <a:t>C</a:t>
            </a:r>
            <a:r>
              <a:rPr lang="en-US" sz="3200" b="1" baseline="-25000" dirty="0" smtClean="0">
                <a:solidFill>
                  <a:srgbClr val="000000"/>
                </a:solidFill>
              </a:rPr>
              <a:t>3</a:t>
            </a:r>
            <a:r>
              <a:rPr lang="en-US" sz="3200" b="1" dirty="0" smtClean="0">
                <a:solidFill>
                  <a:srgbClr val="000000"/>
                </a:solidFill>
              </a:rPr>
              <a:t>H</a:t>
            </a:r>
            <a:r>
              <a:rPr lang="en-US" sz="3200" b="1" baseline="-25000" dirty="0" smtClean="0">
                <a:solidFill>
                  <a:srgbClr val="000000"/>
                </a:solidFill>
              </a:rPr>
              <a:t>8</a:t>
            </a:r>
            <a:r>
              <a:rPr lang="en-US" sz="3200" b="1" dirty="0" smtClean="0">
                <a:solidFill>
                  <a:srgbClr val="000000"/>
                </a:solidFill>
              </a:rPr>
              <a:t>  +  </a:t>
            </a:r>
            <a:r>
              <a:rPr lang="en-US" sz="3200" b="1" dirty="0" smtClean="0">
                <a:solidFill>
                  <a:srgbClr val="FFFFFF"/>
                </a:solidFill>
              </a:rPr>
              <a:t>5</a:t>
            </a:r>
            <a:r>
              <a:rPr lang="en-US" sz="3200" b="1" dirty="0" smtClean="0">
                <a:solidFill>
                  <a:srgbClr val="000000"/>
                </a:solidFill>
              </a:rPr>
              <a:t>O</a:t>
            </a:r>
            <a:r>
              <a:rPr lang="en-US" sz="3200" b="1" baseline="-25000" dirty="0" smtClean="0">
                <a:solidFill>
                  <a:srgbClr val="000000"/>
                </a:solidFill>
              </a:rPr>
              <a:t>2</a:t>
            </a:r>
            <a:r>
              <a:rPr lang="en-US" sz="3200" b="1" dirty="0" smtClean="0">
                <a:solidFill>
                  <a:srgbClr val="000000"/>
                </a:solidFill>
              </a:rPr>
              <a:t>                </a:t>
            </a:r>
            <a:r>
              <a:rPr lang="en-US" sz="3200" b="1" dirty="0" smtClean="0">
                <a:solidFill>
                  <a:srgbClr val="FFFFFF"/>
                </a:solidFill>
              </a:rPr>
              <a:t>4</a:t>
            </a:r>
            <a:r>
              <a:rPr lang="en-US" sz="3200" b="1" dirty="0" smtClean="0">
                <a:solidFill>
                  <a:srgbClr val="000000"/>
                </a:solidFill>
              </a:rPr>
              <a:t>H</a:t>
            </a:r>
            <a:r>
              <a:rPr lang="en-US" sz="3200" b="1" baseline="-25000" dirty="0" smtClean="0">
                <a:solidFill>
                  <a:srgbClr val="000000"/>
                </a:solidFill>
              </a:rPr>
              <a:t>2</a:t>
            </a:r>
            <a:r>
              <a:rPr lang="en-US" sz="3200" b="1" dirty="0" smtClean="0">
                <a:solidFill>
                  <a:srgbClr val="000000"/>
                </a:solidFill>
              </a:rPr>
              <a:t>O  +   </a:t>
            </a:r>
            <a:r>
              <a:rPr lang="en-US" sz="3200" b="1" dirty="0" smtClean="0">
                <a:solidFill>
                  <a:srgbClr val="FFFFFF"/>
                </a:solidFill>
              </a:rPr>
              <a:t>3</a:t>
            </a:r>
            <a:r>
              <a:rPr lang="en-US" sz="3200" b="1" dirty="0" smtClean="0">
                <a:solidFill>
                  <a:srgbClr val="000000"/>
                </a:solidFill>
              </a:rPr>
              <a:t>CO</a:t>
            </a:r>
            <a:r>
              <a:rPr lang="en-US" sz="3200" b="1" baseline="-25000" dirty="0" smtClean="0">
                <a:solidFill>
                  <a:srgbClr val="000000"/>
                </a:solidFill>
              </a:rPr>
              <a:t>2</a:t>
            </a:r>
            <a:endParaRPr lang="en-US" sz="3200" b="1" baseline="-25000" dirty="0">
              <a:solidFill>
                <a:srgbClr val="000000"/>
              </a:solidFill>
            </a:endParaRPr>
          </a:p>
        </p:txBody>
      </p:sp>
      <p:cxnSp>
        <p:nvCxnSpPr>
          <p:cNvPr id="8" name="Straight Arrow Connector 7"/>
          <p:cNvCxnSpPr/>
          <p:nvPr/>
        </p:nvCxnSpPr>
        <p:spPr>
          <a:xfrm>
            <a:off x="3614057" y="1402707"/>
            <a:ext cx="1262743"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822096" y="0"/>
            <a:ext cx="1321904" cy="584775"/>
          </a:xfrm>
          <a:prstGeom prst="rect">
            <a:avLst/>
          </a:prstGeom>
          <a:solidFill>
            <a:srgbClr val="FFFF00"/>
          </a:solidFill>
          <a:ln w="28575">
            <a:solidFill>
              <a:srgbClr val="FF0000"/>
            </a:solidFill>
          </a:ln>
        </p:spPr>
        <p:txBody>
          <a:bodyPr wrap="square" rtlCol="0">
            <a:spAutoFit/>
          </a:bodyPr>
          <a:lstStyle/>
          <a:p>
            <a:pPr algn="ctr"/>
            <a:r>
              <a:rPr lang="en-US" sz="1600" b="1" dirty="0" smtClean="0">
                <a:solidFill>
                  <a:srgbClr val="FF0000"/>
                </a:solidFill>
                <a:latin typeface="Calibri" panose="020F0502020204030204" pitchFamily="34" charset="0"/>
              </a:rPr>
              <a:t>Write this in your notes</a:t>
            </a:r>
            <a:endParaRPr lang="en-US" sz="16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18174075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78690"/>
            <a:ext cx="8893628" cy="803048"/>
          </a:xfrm>
        </p:spPr>
        <p:txBody>
          <a:bodyPr/>
          <a:lstStyle/>
          <a:p>
            <a:r>
              <a:rPr lang="en-US" sz="4000" b="1" dirty="0" smtClean="0">
                <a:solidFill>
                  <a:srgbClr val="0070C0"/>
                </a:solidFill>
              </a:rPr>
              <a:t>Example</a:t>
            </a:r>
            <a:endParaRPr lang="en-US" sz="4000" b="1" dirty="0">
              <a:solidFill>
                <a:srgbClr val="0070C0"/>
              </a:solidFill>
            </a:endParaRPr>
          </a:p>
        </p:txBody>
      </p:sp>
      <p:sp>
        <p:nvSpPr>
          <p:cNvPr id="3" name="Content Placeholder 2"/>
          <p:cNvSpPr>
            <a:spLocks noGrp="1"/>
          </p:cNvSpPr>
          <p:nvPr>
            <p:ph idx="1"/>
          </p:nvPr>
        </p:nvSpPr>
        <p:spPr>
          <a:xfrm>
            <a:off x="477951" y="4506685"/>
            <a:ext cx="8188097" cy="1502229"/>
          </a:xfrm>
        </p:spPr>
        <p:txBody>
          <a:bodyPr/>
          <a:lstStyle/>
          <a:p>
            <a:pPr marL="446088" indent="-446088" algn="ctr">
              <a:spcBef>
                <a:spcPts val="1800"/>
              </a:spcBef>
              <a:buNone/>
            </a:pPr>
            <a:r>
              <a:rPr lang="en-US" sz="2800" b="1" dirty="0">
                <a:solidFill>
                  <a:srgbClr val="0070C0"/>
                </a:solidFill>
              </a:rPr>
              <a:t>2)	Write an element inventory</a:t>
            </a:r>
          </a:p>
        </p:txBody>
      </p:sp>
      <p:sp>
        <p:nvSpPr>
          <p:cNvPr id="5" name="TextBox 4"/>
          <p:cNvSpPr txBox="1"/>
          <p:nvPr/>
        </p:nvSpPr>
        <p:spPr>
          <a:xfrm>
            <a:off x="985121" y="1132103"/>
            <a:ext cx="7173759" cy="584775"/>
          </a:xfrm>
          <a:prstGeom prst="rect">
            <a:avLst/>
          </a:prstGeom>
          <a:noFill/>
        </p:spPr>
        <p:txBody>
          <a:bodyPr wrap="none" rtlCol="0">
            <a:spAutoFit/>
          </a:bodyPr>
          <a:lstStyle/>
          <a:p>
            <a:r>
              <a:rPr lang="en-US" sz="3200" b="1" dirty="0" smtClean="0">
                <a:solidFill>
                  <a:srgbClr val="000000"/>
                </a:solidFill>
              </a:rPr>
              <a:t>C</a:t>
            </a:r>
            <a:r>
              <a:rPr lang="en-US" sz="3200" b="1" baseline="-25000" dirty="0" smtClean="0">
                <a:solidFill>
                  <a:srgbClr val="000000"/>
                </a:solidFill>
              </a:rPr>
              <a:t>3</a:t>
            </a:r>
            <a:r>
              <a:rPr lang="en-US" sz="3200" b="1" dirty="0" smtClean="0">
                <a:solidFill>
                  <a:srgbClr val="000000"/>
                </a:solidFill>
              </a:rPr>
              <a:t>H</a:t>
            </a:r>
            <a:r>
              <a:rPr lang="en-US" sz="3200" b="1" baseline="-25000" dirty="0" smtClean="0">
                <a:solidFill>
                  <a:srgbClr val="000000"/>
                </a:solidFill>
              </a:rPr>
              <a:t>8</a:t>
            </a:r>
            <a:r>
              <a:rPr lang="en-US" sz="3200" b="1" dirty="0" smtClean="0">
                <a:solidFill>
                  <a:srgbClr val="000000"/>
                </a:solidFill>
              </a:rPr>
              <a:t>  +  </a:t>
            </a:r>
            <a:r>
              <a:rPr lang="en-US" sz="3200" b="1" dirty="0" smtClean="0">
                <a:solidFill>
                  <a:srgbClr val="FFFFFF"/>
                </a:solidFill>
              </a:rPr>
              <a:t>5</a:t>
            </a:r>
            <a:r>
              <a:rPr lang="en-US" sz="3200" b="1" dirty="0" smtClean="0">
                <a:solidFill>
                  <a:srgbClr val="000000"/>
                </a:solidFill>
              </a:rPr>
              <a:t>O</a:t>
            </a:r>
            <a:r>
              <a:rPr lang="en-US" sz="3200" b="1" baseline="-25000" dirty="0" smtClean="0">
                <a:solidFill>
                  <a:srgbClr val="000000"/>
                </a:solidFill>
              </a:rPr>
              <a:t>2</a:t>
            </a:r>
            <a:r>
              <a:rPr lang="en-US" sz="3200" b="1" dirty="0" smtClean="0">
                <a:solidFill>
                  <a:srgbClr val="000000"/>
                </a:solidFill>
              </a:rPr>
              <a:t>                </a:t>
            </a:r>
            <a:r>
              <a:rPr lang="en-US" sz="3200" b="1" dirty="0" smtClean="0">
                <a:solidFill>
                  <a:srgbClr val="FFFFFF"/>
                </a:solidFill>
              </a:rPr>
              <a:t>4</a:t>
            </a:r>
            <a:r>
              <a:rPr lang="en-US" sz="3200" b="1" dirty="0" smtClean="0">
                <a:solidFill>
                  <a:srgbClr val="000000"/>
                </a:solidFill>
              </a:rPr>
              <a:t>H</a:t>
            </a:r>
            <a:r>
              <a:rPr lang="en-US" sz="3200" b="1" baseline="-25000" dirty="0" smtClean="0">
                <a:solidFill>
                  <a:srgbClr val="000000"/>
                </a:solidFill>
              </a:rPr>
              <a:t>2</a:t>
            </a:r>
            <a:r>
              <a:rPr lang="en-US" sz="3200" b="1" dirty="0" smtClean="0">
                <a:solidFill>
                  <a:srgbClr val="000000"/>
                </a:solidFill>
              </a:rPr>
              <a:t>O  +   </a:t>
            </a:r>
            <a:r>
              <a:rPr lang="en-US" sz="3200" b="1" dirty="0" smtClean="0">
                <a:solidFill>
                  <a:srgbClr val="FFFFFF"/>
                </a:solidFill>
              </a:rPr>
              <a:t>3</a:t>
            </a:r>
            <a:r>
              <a:rPr lang="en-US" sz="3200" b="1" dirty="0" smtClean="0">
                <a:solidFill>
                  <a:srgbClr val="000000"/>
                </a:solidFill>
              </a:rPr>
              <a:t>CO</a:t>
            </a:r>
            <a:r>
              <a:rPr lang="en-US" sz="3200" b="1" baseline="-25000" dirty="0" smtClean="0">
                <a:solidFill>
                  <a:srgbClr val="000000"/>
                </a:solidFill>
              </a:rPr>
              <a:t>2</a:t>
            </a:r>
            <a:endParaRPr lang="en-US" sz="3200" b="1" baseline="-25000"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437485204"/>
              </p:ext>
            </p:extLst>
          </p:nvPr>
        </p:nvGraphicFramePr>
        <p:xfrm>
          <a:off x="1397453" y="2169887"/>
          <a:ext cx="6096000" cy="18288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sz="2400" b="1" dirty="0" smtClean="0">
                          <a:solidFill>
                            <a:schemeClr val="tx1"/>
                          </a:solidFill>
                        </a:rPr>
                        <a:t>element</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reactants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products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C</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H</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O</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8" name="Straight Arrow Connector 7"/>
          <p:cNvCxnSpPr/>
          <p:nvPr/>
        </p:nvCxnSpPr>
        <p:spPr>
          <a:xfrm>
            <a:off x="3614057" y="1402707"/>
            <a:ext cx="1262743"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822096" y="0"/>
            <a:ext cx="1321904" cy="584775"/>
          </a:xfrm>
          <a:prstGeom prst="rect">
            <a:avLst/>
          </a:prstGeom>
          <a:solidFill>
            <a:srgbClr val="FFFF00"/>
          </a:solidFill>
          <a:ln w="28575">
            <a:solidFill>
              <a:srgbClr val="FF0000"/>
            </a:solidFill>
          </a:ln>
        </p:spPr>
        <p:txBody>
          <a:bodyPr wrap="square" rtlCol="0">
            <a:spAutoFit/>
          </a:bodyPr>
          <a:lstStyle/>
          <a:p>
            <a:pPr algn="ctr"/>
            <a:r>
              <a:rPr lang="en-US" sz="1600" b="1" dirty="0" smtClean="0">
                <a:solidFill>
                  <a:srgbClr val="FF0000"/>
                </a:solidFill>
                <a:latin typeface="Calibri" panose="020F0502020204030204" pitchFamily="34" charset="0"/>
              </a:rPr>
              <a:t>Write this in your notes</a:t>
            </a:r>
            <a:endParaRPr lang="en-US" sz="16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3947987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78690"/>
            <a:ext cx="8893628" cy="803048"/>
          </a:xfrm>
        </p:spPr>
        <p:txBody>
          <a:bodyPr/>
          <a:lstStyle/>
          <a:p>
            <a:r>
              <a:rPr lang="en-US" sz="4000" b="1" dirty="0" smtClean="0">
                <a:solidFill>
                  <a:srgbClr val="0070C0"/>
                </a:solidFill>
              </a:rPr>
              <a:t>Example</a:t>
            </a:r>
            <a:endParaRPr lang="en-US" sz="4000" b="1" dirty="0">
              <a:solidFill>
                <a:srgbClr val="0070C0"/>
              </a:solidFill>
            </a:endParaRPr>
          </a:p>
        </p:txBody>
      </p:sp>
      <p:sp>
        <p:nvSpPr>
          <p:cNvPr id="3" name="Content Placeholder 2"/>
          <p:cNvSpPr>
            <a:spLocks noGrp="1"/>
          </p:cNvSpPr>
          <p:nvPr>
            <p:ph idx="1"/>
          </p:nvPr>
        </p:nvSpPr>
        <p:spPr>
          <a:xfrm>
            <a:off x="477951" y="4506685"/>
            <a:ext cx="8188097" cy="1502229"/>
          </a:xfrm>
        </p:spPr>
        <p:txBody>
          <a:bodyPr/>
          <a:lstStyle/>
          <a:p>
            <a:pPr marL="446088" indent="-446088" algn="ctr">
              <a:spcBef>
                <a:spcPts val="1800"/>
              </a:spcBef>
              <a:buNone/>
            </a:pPr>
            <a:r>
              <a:rPr lang="en-US" sz="2800" b="1" dirty="0">
                <a:solidFill>
                  <a:srgbClr val="0070C0"/>
                </a:solidFill>
              </a:rPr>
              <a:t>2)	Write an element inventory</a:t>
            </a:r>
          </a:p>
        </p:txBody>
      </p:sp>
      <p:sp>
        <p:nvSpPr>
          <p:cNvPr id="5" name="TextBox 4"/>
          <p:cNvSpPr txBox="1"/>
          <p:nvPr/>
        </p:nvSpPr>
        <p:spPr>
          <a:xfrm>
            <a:off x="985121" y="1132103"/>
            <a:ext cx="7173759" cy="584775"/>
          </a:xfrm>
          <a:prstGeom prst="rect">
            <a:avLst/>
          </a:prstGeom>
          <a:noFill/>
        </p:spPr>
        <p:txBody>
          <a:bodyPr wrap="none" rtlCol="0">
            <a:spAutoFit/>
          </a:bodyPr>
          <a:lstStyle/>
          <a:p>
            <a:r>
              <a:rPr lang="en-US" sz="3200" b="1" dirty="0" smtClean="0">
                <a:solidFill>
                  <a:srgbClr val="000000"/>
                </a:solidFill>
              </a:rPr>
              <a:t>C</a:t>
            </a:r>
            <a:r>
              <a:rPr lang="en-US" sz="3200" b="1" baseline="-25000" dirty="0" smtClean="0">
                <a:solidFill>
                  <a:srgbClr val="000000"/>
                </a:solidFill>
              </a:rPr>
              <a:t>3</a:t>
            </a:r>
            <a:r>
              <a:rPr lang="en-US" sz="3200" b="1" dirty="0" smtClean="0">
                <a:solidFill>
                  <a:srgbClr val="000000"/>
                </a:solidFill>
              </a:rPr>
              <a:t>H</a:t>
            </a:r>
            <a:r>
              <a:rPr lang="en-US" sz="3200" b="1" baseline="-25000" dirty="0" smtClean="0">
                <a:solidFill>
                  <a:srgbClr val="000000"/>
                </a:solidFill>
              </a:rPr>
              <a:t>8</a:t>
            </a:r>
            <a:r>
              <a:rPr lang="en-US" sz="3200" b="1" dirty="0" smtClean="0">
                <a:solidFill>
                  <a:srgbClr val="000000"/>
                </a:solidFill>
              </a:rPr>
              <a:t>  +  </a:t>
            </a:r>
            <a:r>
              <a:rPr lang="en-US" sz="3200" b="1" dirty="0" smtClean="0">
                <a:solidFill>
                  <a:srgbClr val="FFFFFF"/>
                </a:solidFill>
              </a:rPr>
              <a:t>5</a:t>
            </a:r>
            <a:r>
              <a:rPr lang="en-US" sz="3200" b="1" dirty="0" smtClean="0">
                <a:solidFill>
                  <a:srgbClr val="000000"/>
                </a:solidFill>
              </a:rPr>
              <a:t>O</a:t>
            </a:r>
            <a:r>
              <a:rPr lang="en-US" sz="3200" b="1" baseline="-25000" dirty="0" smtClean="0">
                <a:solidFill>
                  <a:srgbClr val="000000"/>
                </a:solidFill>
              </a:rPr>
              <a:t>2</a:t>
            </a:r>
            <a:r>
              <a:rPr lang="en-US" sz="3200" b="1" dirty="0" smtClean="0">
                <a:solidFill>
                  <a:srgbClr val="000000"/>
                </a:solidFill>
              </a:rPr>
              <a:t>                </a:t>
            </a:r>
            <a:r>
              <a:rPr lang="en-US" sz="3200" b="1" dirty="0" smtClean="0">
                <a:solidFill>
                  <a:srgbClr val="FFFFFF"/>
                </a:solidFill>
              </a:rPr>
              <a:t>4</a:t>
            </a:r>
            <a:r>
              <a:rPr lang="en-US" sz="3200" b="1" dirty="0" smtClean="0">
                <a:solidFill>
                  <a:srgbClr val="000000"/>
                </a:solidFill>
              </a:rPr>
              <a:t>H</a:t>
            </a:r>
            <a:r>
              <a:rPr lang="en-US" sz="3200" b="1" baseline="-25000" dirty="0" smtClean="0">
                <a:solidFill>
                  <a:srgbClr val="000000"/>
                </a:solidFill>
              </a:rPr>
              <a:t>2</a:t>
            </a:r>
            <a:r>
              <a:rPr lang="en-US" sz="3200" b="1" dirty="0" smtClean="0">
                <a:solidFill>
                  <a:srgbClr val="000000"/>
                </a:solidFill>
              </a:rPr>
              <a:t>O  +   </a:t>
            </a:r>
            <a:r>
              <a:rPr lang="en-US" sz="3200" b="1" dirty="0" smtClean="0">
                <a:solidFill>
                  <a:srgbClr val="FFFFFF"/>
                </a:solidFill>
              </a:rPr>
              <a:t>3</a:t>
            </a:r>
            <a:r>
              <a:rPr lang="en-US" sz="3200" b="1" dirty="0" smtClean="0">
                <a:solidFill>
                  <a:srgbClr val="000000"/>
                </a:solidFill>
              </a:rPr>
              <a:t>CO</a:t>
            </a:r>
            <a:r>
              <a:rPr lang="en-US" sz="3200" b="1" baseline="-25000" dirty="0" smtClean="0">
                <a:solidFill>
                  <a:srgbClr val="000000"/>
                </a:solidFill>
              </a:rPr>
              <a:t>2</a:t>
            </a:r>
            <a:endParaRPr lang="en-US" sz="3200" b="1" baseline="-25000"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429747541"/>
              </p:ext>
            </p:extLst>
          </p:nvPr>
        </p:nvGraphicFramePr>
        <p:xfrm>
          <a:off x="1397453" y="2169887"/>
          <a:ext cx="6096000" cy="18288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sz="2400" b="1" dirty="0" smtClean="0">
                          <a:solidFill>
                            <a:schemeClr val="tx1"/>
                          </a:solidFill>
                        </a:rPr>
                        <a:t>element</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reactants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products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C</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3</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H</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8</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O</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2</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8" name="Straight Arrow Connector 7"/>
          <p:cNvCxnSpPr/>
          <p:nvPr/>
        </p:nvCxnSpPr>
        <p:spPr>
          <a:xfrm>
            <a:off x="3614057" y="1402707"/>
            <a:ext cx="1262743"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822096" y="0"/>
            <a:ext cx="1321904" cy="584775"/>
          </a:xfrm>
          <a:prstGeom prst="rect">
            <a:avLst/>
          </a:prstGeom>
          <a:solidFill>
            <a:srgbClr val="FFFF00"/>
          </a:solidFill>
          <a:ln w="28575">
            <a:solidFill>
              <a:srgbClr val="FF0000"/>
            </a:solidFill>
          </a:ln>
        </p:spPr>
        <p:txBody>
          <a:bodyPr wrap="square" rtlCol="0">
            <a:spAutoFit/>
          </a:bodyPr>
          <a:lstStyle/>
          <a:p>
            <a:pPr algn="ctr"/>
            <a:r>
              <a:rPr lang="en-US" sz="1600" b="1" dirty="0" smtClean="0">
                <a:solidFill>
                  <a:srgbClr val="FF0000"/>
                </a:solidFill>
                <a:latin typeface="Calibri" panose="020F0502020204030204" pitchFamily="34" charset="0"/>
              </a:rPr>
              <a:t>Write this in your notes</a:t>
            </a:r>
            <a:endParaRPr lang="en-US" sz="16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5304289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78690"/>
            <a:ext cx="8893628" cy="803048"/>
          </a:xfrm>
        </p:spPr>
        <p:txBody>
          <a:bodyPr/>
          <a:lstStyle/>
          <a:p>
            <a:r>
              <a:rPr lang="en-US" sz="4000" b="1" dirty="0" smtClean="0">
                <a:solidFill>
                  <a:srgbClr val="0070C0"/>
                </a:solidFill>
              </a:rPr>
              <a:t>Example</a:t>
            </a:r>
            <a:endParaRPr lang="en-US" sz="4000" b="1" dirty="0">
              <a:solidFill>
                <a:srgbClr val="0070C0"/>
              </a:solidFill>
            </a:endParaRPr>
          </a:p>
        </p:txBody>
      </p:sp>
      <p:sp>
        <p:nvSpPr>
          <p:cNvPr id="3" name="Content Placeholder 2"/>
          <p:cNvSpPr>
            <a:spLocks noGrp="1"/>
          </p:cNvSpPr>
          <p:nvPr>
            <p:ph idx="1"/>
          </p:nvPr>
        </p:nvSpPr>
        <p:spPr>
          <a:xfrm>
            <a:off x="477951" y="4506685"/>
            <a:ext cx="8188097" cy="1502229"/>
          </a:xfrm>
        </p:spPr>
        <p:txBody>
          <a:bodyPr/>
          <a:lstStyle/>
          <a:p>
            <a:pPr marL="446088" indent="-446088" algn="ctr">
              <a:spcBef>
                <a:spcPts val="1800"/>
              </a:spcBef>
              <a:buNone/>
            </a:pPr>
            <a:r>
              <a:rPr lang="en-US" sz="2800" b="1" dirty="0">
                <a:solidFill>
                  <a:srgbClr val="0070C0"/>
                </a:solidFill>
              </a:rPr>
              <a:t>2)	Write an element inventory</a:t>
            </a:r>
          </a:p>
        </p:txBody>
      </p:sp>
      <p:sp>
        <p:nvSpPr>
          <p:cNvPr id="5" name="TextBox 4"/>
          <p:cNvSpPr txBox="1"/>
          <p:nvPr/>
        </p:nvSpPr>
        <p:spPr>
          <a:xfrm>
            <a:off x="985121" y="1132103"/>
            <a:ext cx="7173759" cy="584775"/>
          </a:xfrm>
          <a:prstGeom prst="rect">
            <a:avLst/>
          </a:prstGeom>
          <a:noFill/>
        </p:spPr>
        <p:txBody>
          <a:bodyPr wrap="none" rtlCol="0">
            <a:spAutoFit/>
          </a:bodyPr>
          <a:lstStyle/>
          <a:p>
            <a:r>
              <a:rPr lang="en-US" sz="3200" b="1" dirty="0" smtClean="0">
                <a:solidFill>
                  <a:srgbClr val="000000"/>
                </a:solidFill>
              </a:rPr>
              <a:t>C</a:t>
            </a:r>
            <a:r>
              <a:rPr lang="en-US" sz="3200" b="1" baseline="-25000" dirty="0" smtClean="0">
                <a:solidFill>
                  <a:srgbClr val="000000"/>
                </a:solidFill>
              </a:rPr>
              <a:t>3</a:t>
            </a:r>
            <a:r>
              <a:rPr lang="en-US" sz="3200" b="1" dirty="0" smtClean="0">
                <a:solidFill>
                  <a:srgbClr val="000000"/>
                </a:solidFill>
              </a:rPr>
              <a:t>H</a:t>
            </a:r>
            <a:r>
              <a:rPr lang="en-US" sz="3200" b="1" baseline="-25000" dirty="0" smtClean="0">
                <a:solidFill>
                  <a:srgbClr val="000000"/>
                </a:solidFill>
              </a:rPr>
              <a:t>8</a:t>
            </a:r>
            <a:r>
              <a:rPr lang="en-US" sz="3200" b="1" dirty="0" smtClean="0">
                <a:solidFill>
                  <a:srgbClr val="000000"/>
                </a:solidFill>
              </a:rPr>
              <a:t>  +  </a:t>
            </a:r>
            <a:r>
              <a:rPr lang="en-US" sz="3200" b="1" dirty="0" smtClean="0">
                <a:solidFill>
                  <a:srgbClr val="FFFFFF"/>
                </a:solidFill>
              </a:rPr>
              <a:t>5</a:t>
            </a:r>
            <a:r>
              <a:rPr lang="en-US" sz="3200" b="1" dirty="0" smtClean="0">
                <a:solidFill>
                  <a:srgbClr val="000000"/>
                </a:solidFill>
              </a:rPr>
              <a:t>O</a:t>
            </a:r>
            <a:r>
              <a:rPr lang="en-US" sz="3200" b="1" baseline="-25000" dirty="0" smtClean="0">
                <a:solidFill>
                  <a:srgbClr val="000000"/>
                </a:solidFill>
              </a:rPr>
              <a:t>2</a:t>
            </a:r>
            <a:r>
              <a:rPr lang="en-US" sz="3200" b="1" dirty="0" smtClean="0">
                <a:solidFill>
                  <a:srgbClr val="000000"/>
                </a:solidFill>
              </a:rPr>
              <a:t>                </a:t>
            </a:r>
            <a:r>
              <a:rPr lang="en-US" sz="3200" b="1" dirty="0" smtClean="0">
                <a:solidFill>
                  <a:srgbClr val="FFFFFF"/>
                </a:solidFill>
              </a:rPr>
              <a:t>4</a:t>
            </a:r>
            <a:r>
              <a:rPr lang="en-US" sz="3200" b="1" dirty="0" smtClean="0">
                <a:solidFill>
                  <a:srgbClr val="000000"/>
                </a:solidFill>
              </a:rPr>
              <a:t>H</a:t>
            </a:r>
            <a:r>
              <a:rPr lang="en-US" sz="3200" b="1" baseline="-25000" dirty="0" smtClean="0">
                <a:solidFill>
                  <a:srgbClr val="000000"/>
                </a:solidFill>
              </a:rPr>
              <a:t>2</a:t>
            </a:r>
            <a:r>
              <a:rPr lang="en-US" sz="3200" b="1" dirty="0" smtClean="0">
                <a:solidFill>
                  <a:srgbClr val="000000"/>
                </a:solidFill>
              </a:rPr>
              <a:t>O  +   </a:t>
            </a:r>
            <a:r>
              <a:rPr lang="en-US" sz="3200" b="1" dirty="0" smtClean="0">
                <a:solidFill>
                  <a:srgbClr val="FFFFFF"/>
                </a:solidFill>
              </a:rPr>
              <a:t>3</a:t>
            </a:r>
            <a:r>
              <a:rPr lang="en-US" sz="3200" b="1" dirty="0" smtClean="0">
                <a:solidFill>
                  <a:srgbClr val="000000"/>
                </a:solidFill>
              </a:rPr>
              <a:t>CO</a:t>
            </a:r>
            <a:r>
              <a:rPr lang="en-US" sz="3200" b="1" baseline="-25000" dirty="0" smtClean="0">
                <a:solidFill>
                  <a:srgbClr val="000000"/>
                </a:solidFill>
              </a:rPr>
              <a:t>2</a:t>
            </a:r>
            <a:endParaRPr lang="en-US" sz="3200" b="1" baseline="-25000"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111679074"/>
              </p:ext>
            </p:extLst>
          </p:nvPr>
        </p:nvGraphicFramePr>
        <p:xfrm>
          <a:off x="1397453" y="2169887"/>
          <a:ext cx="6096000" cy="18288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sz="2400" b="1" dirty="0" smtClean="0">
                          <a:solidFill>
                            <a:schemeClr val="tx1"/>
                          </a:solidFill>
                        </a:rPr>
                        <a:t>element</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reactants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products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C</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3</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1</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a:txBody>
                    <a:bodyPr/>
                    <a:lstStyle/>
                    <a:p>
                      <a:pPr algn="ctr"/>
                      <a:r>
                        <a:rPr lang="en-US" sz="2400" b="1" dirty="0" smtClean="0">
                          <a:solidFill>
                            <a:schemeClr val="tx1"/>
                          </a:solidFill>
                        </a:rPr>
                        <a:t>H</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8</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2</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a:txBody>
                    <a:bodyPr/>
                    <a:lstStyle/>
                    <a:p>
                      <a:pPr algn="ctr"/>
                      <a:r>
                        <a:rPr lang="en-US" sz="2400" b="1" dirty="0" smtClean="0">
                          <a:solidFill>
                            <a:schemeClr val="tx1"/>
                          </a:solidFill>
                        </a:rPr>
                        <a:t>O</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2</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3</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cxnSp>
        <p:nvCxnSpPr>
          <p:cNvPr id="8" name="Straight Arrow Connector 7"/>
          <p:cNvCxnSpPr/>
          <p:nvPr/>
        </p:nvCxnSpPr>
        <p:spPr>
          <a:xfrm>
            <a:off x="3614057" y="1402707"/>
            <a:ext cx="1262743"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822096" y="0"/>
            <a:ext cx="1321904" cy="584775"/>
          </a:xfrm>
          <a:prstGeom prst="rect">
            <a:avLst/>
          </a:prstGeom>
          <a:solidFill>
            <a:srgbClr val="FFFF00"/>
          </a:solidFill>
          <a:ln w="28575">
            <a:solidFill>
              <a:srgbClr val="FF0000"/>
            </a:solidFill>
          </a:ln>
        </p:spPr>
        <p:txBody>
          <a:bodyPr wrap="square" rtlCol="0">
            <a:spAutoFit/>
          </a:bodyPr>
          <a:lstStyle/>
          <a:p>
            <a:pPr algn="ctr"/>
            <a:r>
              <a:rPr lang="en-US" sz="1600" b="1" dirty="0" smtClean="0">
                <a:solidFill>
                  <a:srgbClr val="FF0000"/>
                </a:solidFill>
                <a:latin typeface="Calibri" panose="020F0502020204030204" pitchFamily="34" charset="0"/>
              </a:rPr>
              <a:t>Write this in your notes</a:t>
            </a:r>
            <a:endParaRPr lang="en-US" sz="16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6127098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78690"/>
            <a:ext cx="8893628" cy="803048"/>
          </a:xfrm>
        </p:spPr>
        <p:txBody>
          <a:bodyPr/>
          <a:lstStyle/>
          <a:p>
            <a:r>
              <a:rPr lang="en-US" sz="4000" b="1" dirty="0" smtClean="0">
                <a:solidFill>
                  <a:srgbClr val="0070C0"/>
                </a:solidFill>
              </a:rPr>
              <a:t>Example</a:t>
            </a:r>
            <a:endParaRPr lang="en-US" sz="4000" b="1" dirty="0">
              <a:solidFill>
                <a:srgbClr val="0070C0"/>
              </a:solidFill>
            </a:endParaRPr>
          </a:p>
        </p:txBody>
      </p:sp>
      <p:sp>
        <p:nvSpPr>
          <p:cNvPr id="3" name="Content Placeholder 2"/>
          <p:cNvSpPr>
            <a:spLocks noGrp="1"/>
          </p:cNvSpPr>
          <p:nvPr>
            <p:ph idx="1"/>
          </p:nvPr>
        </p:nvSpPr>
        <p:spPr>
          <a:xfrm>
            <a:off x="477951" y="4506685"/>
            <a:ext cx="8188097" cy="1502229"/>
          </a:xfrm>
        </p:spPr>
        <p:txBody>
          <a:bodyPr/>
          <a:lstStyle/>
          <a:p>
            <a:pPr marL="446088" indent="-446088">
              <a:spcBef>
                <a:spcPts val="1800"/>
              </a:spcBef>
              <a:buNone/>
            </a:pPr>
            <a:r>
              <a:rPr lang="en-US" sz="2800" b="1" dirty="0" smtClean="0">
                <a:solidFill>
                  <a:srgbClr val="FF0000"/>
                </a:solidFill>
              </a:rPr>
              <a:t>3)	Working with one element at a time, change coefficients until element is balanced</a:t>
            </a:r>
            <a:endParaRPr lang="en-US" sz="2800" b="1" dirty="0">
              <a:solidFill>
                <a:srgbClr val="FF0000"/>
              </a:solidFill>
            </a:endParaRPr>
          </a:p>
        </p:txBody>
      </p:sp>
      <p:sp>
        <p:nvSpPr>
          <p:cNvPr id="5" name="TextBox 4"/>
          <p:cNvSpPr txBox="1"/>
          <p:nvPr/>
        </p:nvSpPr>
        <p:spPr>
          <a:xfrm>
            <a:off x="985121" y="1132103"/>
            <a:ext cx="7173759" cy="584775"/>
          </a:xfrm>
          <a:prstGeom prst="rect">
            <a:avLst/>
          </a:prstGeom>
          <a:noFill/>
        </p:spPr>
        <p:txBody>
          <a:bodyPr wrap="none" rtlCol="0">
            <a:spAutoFit/>
          </a:bodyPr>
          <a:lstStyle/>
          <a:p>
            <a:r>
              <a:rPr lang="en-US" sz="3200" b="1" dirty="0" smtClean="0">
                <a:solidFill>
                  <a:srgbClr val="000000"/>
                </a:solidFill>
              </a:rPr>
              <a:t>C</a:t>
            </a:r>
            <a:r>
              <a:rPr lang="en-US" sz="3200" b="1" baseline="-25000" dirty="0" smtClean="0">
                <a:solidFill>
                  <a:srgbClr val="000000"/>
                </a:solidFill>
              </a:rPr>
              <a:t>3</a:t>
            </a:r>
            <a:r>
              <a:rPr lang="en-US" sz="3200" b="1" dirty="0" smtClean="0">
                <a:solidFill>
                  <a:srgbClr val="000000"/>
                </a:solidFill>
              </a:rPr>
              <a:t>H</a:t>
            </a:r>
            <a:r>
              <a:rPr lang="en-US" sz="3200" b="1" baseline="-25000" dirty="0" smtClean="0">
                <a:solidFill>
                  <a:srgbClr val="000000"/>
                </a:solidFill>
              </a:rPr>
              <a:t>8</a:t>
            </a:r>
            <a:r>
              <a:rPr lang="en-US" sz="3200" b="1" dirty="0" smtClean="0">
                <a:solidFill>
                  <a:srgbClr val="000000"/>
                </a:solidFill>
              </a:rPr>
              <a:t>  +  </a:t>
            </a:r>
            <a:r>
              <a:rPr lang="en-US" sz="3200" b="1" dirty="0" smtClean="0">
                <a:solidFill>
                  <a:srgbClr val="FFFFFF"/>
                </a:solidFill>
              </a:rPr>
              <a:t>5</a:t>
            </a:r>
            <a:r>
              <a:rPr lang="en-US" sz="3200" b="1" dirty="0" smtClean="0">
                <a:solidFill>
                  <a:srgbClr val="000000"/>
                </a:solidFill>
              </a:rPr>
              <a:t>O</a:t>
            </a:r>
            <a:r>
              <a:rPr lang="en-US" sz="3200" b="1" baseline="-25000" dirty="0" smtClean="0">
                <a:solidFill>
                  <a:srgbClr val="000000"/>
                </a:solidFill>
              </a:rPr>
              <a:t>2</a:t>
            </a:r>
            <a:r>
              <a:rPr lang="en-US" sz="3200" b="1" dirty="0" smtClean="0">
                <a:solidFill>
                  <a:srgbClr val="000000"/>
                </a:solidFill>
              </a:rPr>
              <a:t>                </a:t>
            </a:r>
            <a:r>
              <a:rPr lang="en-US" sz="3200" b="1" dirty="0" smtClean="0">
                <a:solidFill>
                  <a:srgbClr val="FFFFFF"/>
                </a:solidFill>
              </a:rPr>
              <a:t>4</a:t>
            </a:r>
            <a:r>
              <a:rPr lang="en-US" sz="3200" b="1" dirty="0" smtClean="0">
                <a:solidFill>
                  <a:srgbClr val="000000"/>
                </a:solidFill>
              </a:rPr>
              <a:t>H</a:t>
            </a:r>
            <a:r>
              <a:rPr lang="en-US" sz="3200" b="1" baseline="-25000" dirty="0" smtClean="0">
                <a:solidFill>
                  <a:srgbClr val="000000"/>
                </a:solidFill>
              </a:rPr>
              <a:t>2</a:t>
            </a:r>
            <a:r>
              <a:rPr lang="en-US" sz="3200" b="1" dirty="0" smtClean="0">
                <a:solidFill>
                  <a:srgbClr val="000000"/>
                </a:solidFill>
              </a:rPr>
              <a:t>O  +   </a:t>
            </a:r>
            <a:r>
              <a:rPr lang="en-US" sz="3200" b="1" dirty="0" smtClean="0">
                <a:solidFill>
                  <a:srgbClr val="FFFFFF"/>
                </a:solidFill>
              </a:rPr>
              <a:t>3</a:t>
            </a:r>
            <a:r>
              <a:rPr lang="en-US" sz="3200" b="1" dirty="0" smtClean="0">
                <a:solidFill>
                  <a:srgbClr val="000000"/>
                </a:solidFill>
              </a:rPr>
              <a:t>CO</a:t>
            </a:r>
            <a:r>
              <a:rPr lang="en-US" sz="3200" b="1" baseline="-25000" dirty="0" smtClean="0">
                <a:solidFill>
                  <a:srgbClr val="000000"/>
                </a:solidFill>
              </a:rPr>
              <a:t>2</a:t>
            </a:r>
            <a:endParaRPr lang="en-US" sz="3200" b="1" baseline="-25000"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817966538"/>
              </p:ext>
            </p:extLst>
          </p:nvPr>
        </p:nvGraphicFramePr>
        <p:xfrm>
          <a:off x="1397453" y="2169887"/>
          <a:ext cx="6096000" cy="18288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sz="2400" b="1" dirty="0" smtClean="0">
                          <a:solidFill>
                            <a:schemeClr val="tx1"/>
                          </a:solidFill>
                        </a:rPr>
                        <a:t>element</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reactants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products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C</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3</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1</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H</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8</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2</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O</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2</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3</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8" name="Straight Arrow Connector 7"/>
          <p:cNvCxnSpPr/>
          <p:nvPr/>
        </p:nvCxnSpPr>
        <p:spPr>
          <a:xfrm>
            <a:off x="3614057" y="1402707"/>
            <a:ext cx="1262743"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822096" y="0"/>
            <a:ext cx="1321904" cy="584775"/>
          </a:xfrm>
          <a:prstGeom prst="rect">
            <a:avLst/>
          </a:prstGeom>
          <a:solidFill>
            <a:srgbClr val="FFFF00"/>
          </a:solidFill>
          <a:ln w="28575">
            <a:solidFill>
              <a:srgbClr val="FF0000"/>
            </a:solidFill>
          </a:ln>
        </p:spPr>
        <p:txBody>
          <a:bodyPr wrap="square" rtlCol="0">
            <a:spAutoFit/>
          </a:bodyPr>
          <a:lstStyle/>
          <a:p>
            <a:pPr algn="ctr"/>
            <a:r>
              <a:rPr lang="en-US" sz="1600" b="1" dirty="0" smtClean="0">
                <a:solidFill>
                  <a:srgbClr val="FF0000"/>
                </a:solidFill>
                <a:latin typeface="Calibri" panose="020F0502020204030204" pitchFamily="34" charset="0"/>
              </a:rPr>
              <a:t>Write this in your notes</a:t>
            </a:r>
            <a:endParaRPr lang="en-US" sz="16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19905290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78690"/>
            <a:ext cx="8893628" cy="803048"/>
          </a:xfrm>
        </p:spPr>
        <p:txBody>
          <a:bodyPr/>
          <a:lstStyle/>
          <a:p>
            <a:r>
              <a:rPr lang="en-US" sz="4000" b="1" dirty="0" smtClean="0">
                <a:solidFill>
                  <a:srgbClr val="0070C0"/>
                </a:solidFill>
              </a:rPr>
              <a:t>Example</a:t>
            </a:r>
            <a:endParaRPr lang="en-US" sz="4000" b="1" dirty="0">
              <a:solidFill>
                <a:srgbClr val="0070C0"/>
              </a:solidFill>
            </a:endParaRPr>
          </a:p>
        </p:txBody>
      </p:sp>
      <p:sp>
        <p:nvSpPr>
          <p:cNvPr id="3" name="Content Placeholder 2"/>
          <p:cNvSpPr>
            <a:spLocks noGrp="1"/>
          </p:cNvSpPr>
          <p:nvPr>
            <p:ph idx="1"/>
          </p:nvPr>
        </p:nvSpPr>
        <p:spPr>
          <a:xfrm>
            <a:off x="477951" y="4506685"/>
            <a:ext cx="8188097" cy="1502229"/>
          </a:xfrm>
        </p:spPr>
        <p:txBody>
          <a:bodyPr/>
          <a:lstStyle/>
          <a:p>
            <a:pPr marL="446088" indent="-446088">
              <a:spcBef>
                <a:spcPts val="1800"/>
              </a:spcBef>
              <a:buNone/>
            </a:pPr>
            <a:r>
              <a:rPr lang="en-US" sz="2800" b="1" dirty="0" smtClean="0">
                <a:solidFill>
                  <a:srgbClr val="0070C0"/>
                </a:solidFill>
              </a:rPr>
              <a:t>3)	Working with one element at a time, change coefficients until element is balanced</a:t>
            </a:r>
            <a:endParaRPr lang="en-US" sz="2800" b="1" dirty="0">
              <a:solidFill>
                <a:srgbClr val="0070C0"/>
              </a:solidFill>
            </a:endParaRPr>
          </a:p>
        </p:txBody>
      </p:sp>
      <p:sp>
        <p:nvSpPr>
          <p:cNvPr id="5" name="TextBox 4"/>
          <p:cNvSpPr txBox="1"/>
          <p:nvPr/>
        </p:nvSpPr>
        <p:spPr>
          <a:xfrm>
            <a:off x="985121" y="1132103"/>
            <a:ext cx="7173759" cy="584775"/>
          </a:xfrm>
          <a:prstGeom prst="rect">
            <a:avLst/>
          </a:prstGeom>
          <a:noFill/>
        </p:spPr>
        <p:txBody>
          <a:bodyPr wrap="none" rtlCol="0">
            <a:spAutoFit/>
          </a:bodyPr>
          <a:lstStyle/>
          <a:p>
            <a:r>
              <a:rPr lang="en-US" sz="3200" b="1" dirty="0" smtClean="0">
                <a:solidFill>
                  <a:srgbClr val="000000"/>
                </a:solidFill>
              </a:rPr>
              <a:t>C</a:t>
            </a:r>
            <a:r>
              <a:rPr lang="en-US" sz="3200" b="1" baseline="-25000" dirty="0" smtClean="0">
                <a:solidFill>
                  <a:srgbClr val="000000"/>
                </a:solidFill>
              </a:rPr>
              <a:t>3</a:t>
            </a:r>
            <a:r>
              <a:rPr lang="en-US" sz="3200" b="1" dirty="0" smtClean="0">
                <a:solidFill>
                  <a:srgbClr val="000000"/>
                </a:solidFill>
              </a:rPr>
              <a:t>H</a:t>
            </a:r>
            <a:r>
              <a:rPr lang="en-US" sz="3200" b="1" baseline="-25000" dirty="0" smtClean="0">
                <a:solidFill>
                  <a:srgbClr val="000000"/>
                </a:solidFill>
              </a:rPr>
              <a:t>8</a:t>
            </a:r>
            <a:r>
              <a:rPr lang="en-US" sz="3200" b="1" dirty="0" smtClean="0">
                <a:solidFill>
                  <a:srgbClr val="000000"/>
                </a:solidFill>
              </a:rPr>
              <a:t>  +  </a:t>
            </a:r>
            <a:r>
              <a:rPr lang="en-US" sz="3200" b="1" dirty="0" smtClean="0">
                <a:solidFill>
                  <a:srgbClr val="FFFFFF"/>
                </a:solidFill>
              </a:rPr>
              <a:t>5</a:t>
            </a:r>
            <a:r>
              <a:rPr lang="en-US" sz="3200" b="1" dirty="0" smtClean="0">
                <a:solidFill>
                  <a:srgbClr val="000000"/>
                </a:solidFill>
              </a:rPr>
              <a:t>O</a:t>
            </a:r>
            <a:r>
              <a:rPr lang="en-US" sz="3200" b="1" baseline="-25000" dirty="0" smtClean="0">
                <a:solidFill>
                  <a:srgbClr val="000000"/>
                </a:solidFill>
              </a:rPr>
              <a:t>2</a:t>
            </a:r>
            <a:r>
              <a:rPr lang="en-US" sz="3200" b="1" dirty="0" smtClean="0">
                <a:solidFill>
                  <a:srgbClr val="000000"/>
                </a:solidFill>
              </a:rPr>
              <a:t>                </a:t>
            </a:r>
            <a:r>
              <a:rPr lang="en-US" sz="3200" b="1" dirty="0" smtClean="0">
                <a:solidFill>
                  <a:srgbClr val="FFFFFF"/>
                </a:solidFill>
              </a:rPr>
              <a:t>4</a:t>
            </a:r>
            <a:r>
              <a:rPr lang="en-US" sz="3200" b="1" dirty="0" smtClean="0">
                <a:solidFill>
                  <a:srgbClr val="000000"/>
                </a:solidFill>
              </a:rPr>
              <a:t>H</a:t>
            </a:r>
            <a:r>
              <a:rPr lang="en-US" sz="3200" b="1" baseline="-25000" dirty="0" smtClean="0">
                <a:solidFill>
                  <a:srgbClr val="000000"/>
                </a:solidFill>
              </a:rPr>
              <a:t>2</a:t>
            </a:r>
            <a:r>
              <a:rPr lang="en-US" sz="3200" b="1" dirty="0" smtClean="0">
                <a:solidFill>
                  <a:srgbClr val="000000"/>
                </a:solidFill>
              </a:rPr>
              <a:t>O  +   </a:t>
            </a:r>
            <a:r>
              <a:rPr lang="en-US" sz="3200" b="1" dirty="0" smtClean="0">
                <a:solidFill>
                  <a:srgbClr val="FFFFFF"/>
                </a:solidFill>
              </a:rPr>
              <a:t>3</a:t>
            </a:r>
            <a:r>
              <a:rPr lang="en-US" sz="3200" b="1" dirty="0" smtClean="0">
                <a:solidFill>
                  <a:srgbClr val="000000"/>
                </a:solidFill>
              </a:rPr>
              <a:t>CO</a:t>
            </a:r>
            <a:r>
              <a:rPr lang="en-US" sz="3200" b="1" baseline="-25000" dirty="0" smtClean="0">
                <a:solidFill>
                  <a:srgbClr val="000000"/>
                </a:solidFill>
              </a:rPr>
              <a:t>2</a:t>
            </a:r>
            <a:endParaRPr lang="en-US" sz="3200" b="1" baseline="-25000"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10331329"/>
              </p:ext>
            </p:extLst>
          </p:nvPr>
        </p:nvGraphicFramePr>
        <p:xfrm>
          <a:off x="1397453" y="2169887"/>
          <a:ext cx="6096000" cy="18288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sz="2400" b="1" dirty="0" smtClean="0">
                          <a:solidFill>
                            <a:schemeClr val="tx1"/>
                          </a:solidFill>
                        </a:rPr>
                        <a:t>element</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reactants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products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C</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3</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1</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H</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8</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2</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O</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2</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3</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8" name="Straight Arrow Connector 7"/>
          <p:cNvCxnSpPr/>
          <p:nvPr/>
        </p:nvCxnSpPr>
        <p:spPr>
          <a:xfrm>
            <a:off x="3614057" y="1402707"/>
            <a:ext cx="1262743"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5162259" y="2547257"/>
            <a:ext cx="990600" cy="5987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Oval 8"/>
          <p:cNvSpPr/>
          <p:nvPr/>
        </p:nvSpPr>
        <p:spPr>
          <a:xfrm>
            <a:off x="3137463" y="2547257"/>
            <a:ext cx="990600" cy="5987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Box 9"/>
          <p:cNvSpPr txBox="1"/>
          <p:nvPr/>
        </p:nvSpPr>
        <p:spPr>
          <a:xfrm>
            <a:off x="7822096" y="0"/>
            <a:ext cx="1321904" cy="584775"/>
          </a:xfrm>
          <a:prstGeom prst="rect">
            <a:avLst/>
          </a:prstGeom>
          <a:solidFill>
            <a:srgbClr val="FFFF00"/>
          </a:solidFill>
          <a:ln w="28575">
            <a:solidFill>
              <a:srgbClr val="FF0000"/>
            </a:solidFill>
          </a:ln>
        </p:spPr>
        <p:txBody>
          <a:bodyPr wrap="square" rtlCol="0">
            <a:spAutoFit/>
          </a:bodyPr>
          <a:lstStyle/>
          <a:p>
            <a:pPr algn="ctr"/>
            <a:r>
              <a:rPr lang="en-US" sz="1600" b="1" dirty="0" smtClean="0">
                <a:solidFill>
                  <a:srgbClr val="FF0000"/>
                </a:solidFill>
                <a:latin typeface="Calibri" panose="020F0502020204030204" pitchFamily="34" charset="0"/>
              </a:rPr>
              <a:t>Write this in your notes</a:t>
            </a:r>
            <a:endParaRPr lang="en-US" sz="16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1622972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230" r="6515"/>
          <a:stretch/>
        </p:blipFill>
        <p:spPr bwMode="auto">
          <a:xfrm>
            <a:off x="375139" y="484549"/>
            <a:ext cx="1758140"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5200650" y="484549"/>
            <a:ext cx="3538864" cy="1800000"/>
            <a:chOff x="5200650" y="484549"/>
            <a:chExt cx="3538864" cy="180000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573" y="484549"/>
              <a:ext cx="1852941"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5200650" y="1384549"/>
              <a:ext cx="12192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2419350" y="484549"/>
            <a:ext cx="2337452" cy="1800000"/>
            <a:chOff x="2419350" y="484549"/>
            <a:chExt cx="2337452" cy="1800000"/>
          </a:xfrm>
        </p:grpSpPr>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5132"/>
            <a:stretch/>
          </p:blipFill>
          <p:spPr bwMode="auto">
            <a:xfrm>
              <a:off x="3186725" y="484549"/>
              <a:ext cx="1570077"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419350" y="969051"/>
              <a:ext cx="490840" cy="830997"/>
            </a:xfrm>
            <a:prstGeom prst="rect">
              <a:avLst/>
            </a:prstGeom>
            <a:noFill/>
          </p:spPr>
          <p:txBody>
            <a:bodyPr wrap="none" rtlCol="0">
              <a:spAutoFit/>
            </a:bodyPr>
            <a:lstStyle/>
            <a:p>
              <a:r>
                <a:rPr lang="en-US" sz="4800" b="1" dirty="0" smtClean="0"/>
                <a:t>+</a:t>
              </a:r>
              <a:endParaRPr lang="en-US" sz="4800" b="1" dirty="0"/>
            </a:p>
          </p:txBody>
        </p:sp>
      </p:grpSp>
      <p:sp>
        <p:nvSpPr>
          <p:cNvPr id="8" name="TextBox 7"/>
          <p:cNvSpPr txBox="1"/>
          <p:nvPr/>
        </p:nvSpPr>
        <p:spPr>
          <a:xfrm>
            <a:off x="284407" y="2628900"/>
            <a:ext cx="1931743" cy="1200329"/>
          </a:xfrm>
          <a:prstGeom prst="rect">
            <a:avLst/>
          </a:prstGeom>
          <a:noFill/>
        </p:spPr>
        <p:txBody>
          <a:bodyPr wrap="square" rtlCol="0">
            <a:spAutoFit/>
          </a:bodyPr>
          <a:lstStyle/>
          <a:p>
            <a:pPr algn="ctr"/>
            <a:r>
              <a:rPr lang="en-US" sz="2400" b="1" u="sng" dirty="0" smtClean="0"/>
              <a:t>Roses</a:t>
            </a:r>
          </a:p>
          <a:p>
            <a:pPr algn="ctr"/>
            <a:r>
              <a:rPr lang="en-US" sz="2400" b="1" dirty="0" smtClean="0"/>
              <a:t>purchased by the dozen</a:t>
            </a:r>
            <a:endParaRPr lang="en-US" sz="2400" b="1" dirty="0"/>
          </a:p>
        </p:txBody>
      </p:sp>
      <p:sp>
        <p:nvSpPr>
          <p:cNvPr id="13" name="TextBox 12"/>
          <p:cNvSpPr txBox="1"/>
          <p:nvPr/>
        </p:nvSpPr>
        <p:spPr>
          <a:xfrm>
            <a:off x="2802182" y="2628900"/>
            <a:ext cx="2303218" cy="1200329"/>
          </a:xfrm>
          <a:prstGeom prst="rect">
            <a:avLst/>
          </a:prstGeom>
          <a:noFill/>
        </p:spPr>
        <p:txBody>
          <a:bodyPr wrap="square" rtlCol="0">
            <a:spAutoFit/>
          </a:bodyPr>
          <a:lstStyle/>
          <a:p>
            <a:pPr algn="ctr"/>
            <a:r>
              <a:rPr lang="en-US" sz="2400" b="1" u="sng" dirty="0" smtClean="0"/>
              <a:t>Baby's breath</a:t>
            </a:r>
          </a:p>
          <a:p>
            <a:pPr algn="ctr"/>
            <a:r>
              <a:rPr lang="en-US" sz="2400" b="1" dirty="0" smtClean="0"/>
              <a:t>purchased in bunches of 16</a:t>
            </a:r>
            <a:endParaRPr lang="en-US" sz="2400" b="1" dirty="0"/>
          </a:p>
        </p:txBody>
      </p:sp>
      <p:sp>
        <p:nvSpPr>
          <p:cNvPr id="14" name="TextBox 13"/>
          <p:cNvSpPr txBox="1"/>
          <p:nvPr/>
        </p:nvSpPr>
        <p:spPr>
          <a:xfrm>
            <a:off x="6745532" y="2628900"/>
            <a:ext cx="2303218" cy="1569660"/>
          </a:xfrm>
          <a:prstGeom prst="rect">
            <a:avLst/>
          </a:prstGeom>
          <a:noFill/>
        </p:spPr>
        <p:txBody>
          <a:bodyPr wrap="square" rtlCol="0">
            <a:spAutoFit/>
          </a:bodyPr>
          <a:lstStyle/>
          <a:p>
            <a:pPr algn="ctr"/>
            <a:r>
              <a:rPr lang="en-US" sz="2400" b="1" u="sng" dirty="0" smtClean="0"/>
              <a:t>Bouquet</a:t>
            </a:r>
          </a:p>
          <a:p>
            <a:pPr algn="ctr"/>
            <a:r>
              <a:rPr lang="en-US" sz="2400" b="1" dirty="0" smtClean="0"/>
              <a:t>requires 1 rose &amp; 4 stalks of baby's breath</a:t>
            </a:r>
            <a:endParaRPr lang="en-US" sz="2400" b="1" dirty="0"/>
          </a:p>
        </p:txBody>
      </p:sp>
      <p:sp>
        <p:nvSpPr>
          <p:cNvPr id="17" name="TextBox 16"/>
          <p:cNvSpPr txBox="1"/>
          <p:nvPr/>
        </p:nvSpPr>
        <p:spPr>
          <a:xfrm>
            <a:off x="491726" y="4494428"/>
            <a:ext cx="1671804" cy="1107996"/>
          </a:xfrm>
          <a:prstGeom prst="rect">
            <a:avLst/>
          </a:prstGeom>
          <a:noFill/>
          <a:ln>
            <a:solidFill>
              <a:schemeClr val="bg1"/>
            </a:solidFill>
          </a:ln>
        </p:spPr>
        <p:txBody>
          <a:bodyPr wrap="none" rtlCol="0">
            <a:spAutoFit/>
          </a:bodyPr>
          <a:lstStyle/>
          <a:p>
            <a:r>
              <a:rPr lang="en-US" sz="6600" b="1" dirty="0" smtClean="0"/>
              <a:t>Ro</a:t>
            </a:r>
            <a:r>
              <a:rPr lang="en-US" sz="6600" b="1" baseline="-25000" dirty="0" smtClean="0"/>
              <a:t>12</a:t>
            </a:r>
            <a:endParaRPr lang="en-US" sz="6600" b="1" baseline="-25000" dirty="0"/>
          </a:p>
        </p:txBody>
      </p:sp>
      <p:sp>
        <p:nvSpPr>
          <p:cNvPr id="2" name="Oval 1"/>
          <p:cNvSpPr/>
          <p:nvPr/>
        </p:nvSpPr>
        <p:spPr>
          <a:xfrm>
            <a:off x="430766" y="4648200"/>
            <a:ext cx="1161814" cy="8534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674521" y="4417814"/>
            <a:ext cx="5005473" cy="461665"/>
          </a:xfrm>
          <a:prstGeom prst="rect">
            <a:avLst/>
          </a:prstGeom>
          <a:noFill/>
          <a:ln>
            <a:noFill/>
          </a:ln>
        </p:spPr>
        <p:txBody>
          <a:bodyPr wrap="none" rtlCol="0">
            <a:spAutoFit/>
          </a:bodyPr>
          <a:lstStyle/>
          <a:p>
            <a:r>
              <a:rPr lang="en-US" sz="2400" b="1" dirty="0" smtClean="0">
                <a:solidFill>
                  <a:srgbClr val="FF0000"/>
                </a:solidFill>
              </a:rPr>
              <a:t>Use Ro as a symbol to represent roses</a:t>
            </a:r>
            <a:endParaRPr lang="en-US" sz="2400" b="1" dirty="0">
              <a:solidFill>
                <a:srgbClr val="FF0000"/>
              </a:solidFill>
            </a:endParaRPr>
          </a:p>
        </p:txBody>
      </p:sp>
    </p:spTree>
    <p:extLst>
      <p:ext uri="{BB962C8B-B14F-4D97-AF65-F5344CB8AC3E}">
        <p14:creationId xmlns:p14="http://schemas.microsoft.com/office/powerpoint/2010/main" val="33573877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78690"/>
            <a:ext cx="8893628" cy="803048"/>
          </a:xfrm>
        </p:spPr>
        <p:txBody>
          <a:bodyPr/>
          <a:lstStyle/>
          <a:p>
            <a:r>
              <a:rPr lang="en-US" sz="4000" b="1" dirty="0" smtClean="0">
                <a:solidFill>
                  <a:srgbClr val="0070C0"/>
                </a:solidFill>
              </a:rPr>
              <a:t>Example</a:t>
            </a:r>
            <a:endParaRPr lang="en-US" sz="4000" b="1" dirty="0">
              <a:solidFill>
                <a:srgbClr val="0070C0"/>
              </a:solidFill>
            </a:endParaRPr>
          </a:p>
        </p:txBody>
      </p:sp>
      <p:sp>
        <p:nvSpPr>
          <p:cNvPr id="3" name="Content Placeholder 2"/>
          <p:cNvSpPr>
            <a:spLocks noGrp="1"/>
          </p:cNvSpPr>
          <p:nvPr>
            <p:ph idx="1"/>
          </p:nvPr>
        </p:nvSpPr>
        <p:spPr>
          <a:xfrm>
            <a:off x="477951" y="4506685"/>
            <a:ext cx="8188097" cy="1502229"/>
          </a:xfrm>
        </p:spPr>
        <p:txBody>
          <a:bodyPr/>
          <a:lstStyle/>
          <a:p>
            <a:pPr marL="446088" indent="-446088">
              <a:spcBef>
                <a:spcPts val="1800"/>
              </a:spcBef>
              <a:buNone/>
            </a:pPr>
            <a:r>
              <a:rPr lang="en-US" sz="2800" b="1" dirty="0" smtClean="0">
                <a:solidFill>
                  <a:srgbClr val="0070C0"/>
                </a:solidFill>
              </a:rPr>
              <a:t>3)	Working with one element at a time, change coefficients until element is balanced</a:t>
            </a:r>
            <a:endParaRPr lang="en-US" sz="2800" b="1" dirty="0">
              <a:solidFill>
                <a:srgbClr val="0070C0"/>
              </a:solidFill>
            </a:endParaRPr>
          </a:p>
        </p:txBody>
      </p:sp>
      <p:sp>
        <p:nvSpPr>
          <p:cNvPr id="5" name="TextBox 4"/>
          <p:cNvSpPr txBox="1"/>
          <p:nvPr/>
        </p:nvSpPr>
        <p:spPr>
          <a:xfrm>
            <a:off x="985121" y="1132103"/>
            <a:ext cx="7173759" cy="584775"/>
          </a:xfrm>
          <a:prstGeom prst="rect">
            <a:avLst/>
          </a:prstGeom>
          <a:noFill/>
        </p:spPr>
        <p:txBody>
          <a:bodyPr wrap="none" rtlCol="0">
            <a:spAutoFit/>
          </a:bodyPr>
          <a:lstStyle/>
          <a:p>
            <a:r>
              <a:rPr lang="en-US" sz="3200" b="1" dirty="0" smtClean="0">
                <a:solidFill>
                  <a:srgbClr val="000000"/>
                </a:solidFill>
              </a:rPr>
              <a:t>C</a:t>
            </a:r>
            <a:r>
              <a:rPr lang="en-US" sz="3200" b="1" baseline="-25000" dirty="0" smtClean="0">
                <a:solidFill>
                  <a:srgbClr val="000000"/>
                </a:solidFill>
              </a:rPr>
              <a:t>3</a:t>
            </a:r>
            <a:r>
              <a:rPr lang="en-US" sz="3200" b="1" dirty="0" smtClean="0">
                <a:solidFill>
                  <a:srgbClr val="000000"/>
                </a:solidFill>
              </a:rPr>
              <a:t>H</a:t>
            </a:r>
            <a:r>
              <a:rPr lang="en-US" sz="3200" b="1" baseline="-25000" dirty="0" smtClean="0">
                <a:solidFill>
                  <a:srgbClr val="000000"/>
                </a:solidFill>
              </a:rPr>
              <a:t>8</a:t>
            </a:r>
            <a:r>
              <a:rPr lang="en-US" sz="3200" b="1" dirty="0" smtClean="0">
                <a:solidFill>
                  <a:srgbClr val="000000"/>
                </a:solidFill>
              </a:rPr>
              <a:t>  +  </a:t>
            </a:r>
            <a:r>
              <a:rPr lang="en-US" sz="3200" b="1" dirty="0" smtClean="0">
                <a:solidFill>
                  <a:srgbClr val="FFFFFF"/>
                </a:solidFill>
              </a:rPr>
              <a:t>5</a:t>
            </a:r>
            <a:r>
              <a:rPr lang="en-US" sz="3200" b="1" dirty="0" smtClean="0">
                <a:solidFill>
                  <a:srgbClr val="000000"/>
                </a:solidFill>
              </a:rPr>
              <a:t>O</a:t>
            </a:r>
            <a:r>
              <a:rPr lang="en-US" sz="3200" b="1" baseline="-25000" dirty="0" smtClean="0">
                <a:solidFill>
                  <a:srgbClr val="000000"/>
                </a:solidFill>
              </a:rPr>
              <a:t>2</a:t>
            </a:r>
            <a:r>
              <a:rPr lang="en-US" sz="3200" b="1" dirty="0" smtClean="0">
                <a:solidFill>
                  <a:srgbClr val="000000"/>
                </a:solidFill>
              </a:rPr>
              <a:t>                </a:t>
            </a:r>
            <a:r>
              <a:rPr lang="en-US" sz="3200" b="1" dirty="0" smtClean="0">
                <a:solidFill>
                  <a:srgbClr val="FFFFFF"/>
                </a:solidFill>
              </a:rPr>
              <a:t>4</a:t>
            </a:r>
            <a:r>
              <a:rPr lang="en-US" sz="3200" b="1" dirty="0" smtClean="0">
                <a:solidFill>
                  <a:srgbClr val="000000"/>
                </a:solidFill>
              </a:rPr>
              <a:t>H</a:t>
            </a:r>
            <a:r>
              <a:rPr lang="en-US" sz="3200" b="1" baseline="-25000" dirty="0" smtClean="0">
                <a:solidFill>
                  <a:srgbClr val="000000"/>
                </a:solidFill>
              </a:rPr>
              <a:t>2</a:t>
            </a:r>
            <a:r>
              <a:rPr lang="en-US" sz="3200" b="1" dirty="0" smtClean="0">
                <a:solidFill>
                  <a:srgbClr val="000000"/>
                </a:solidFill>
              </a:rPr>
              <a:t>O  +   </a:t>
            </a:r>
            <a:r>
              <a:rPr lang="en-US" sz="3200" b="1" dirty="0" smtClean="0">
                <a:solidFill>
                  <a:srgbClr val="FF0000"/>
                </a:solidFill>
              </a:rPr>
              <a:t>3</a:t>
            </a:r>
            <a:r>
              <a:rPr lang="en-US" sz="3200" b="1" dirty="0" smtClean="0">
                <a:solidFill>
                  <a:srgbClr val="000000"/>
                </a:solidFill>
              </a:rPr>
              <a:t>CO</a:t>
            </a:r>
            <a:r>
              <a:rPr lang="en-US" sz="3200" b="1" baseline="-25000" dirty="0" smtClean="0">
                <a:solidFill>
                  <a:srgbClr val="000000"/>
                </a:solidFill>
              </a:rPr>
              <a:t>2</a:t>
            </a:r>
            <a:endParaRPr lang="en-US" sz="3200" b="1" baseline="-25000"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506922963"/>
              </p:ext>
            </p:extLst>
          </p:nvPr>
        </p:nvGraphicFramePr>
        <p:xfrm>
          <a:off x="1397453" y="2169887"/>
          <a:ext cx="6096000" cy="18288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sz="2400" b="1" dirty="0" smtClean="0">
                          <a:solidFill>
                            <a:schemeClr val="tx1"/>
                          </a:solidFill>
                        </a:rPr>
                        <a:t>element</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reactants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products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C</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3</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1</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H</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8</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2</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O</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2</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3</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8" name="Straight Arrow Connector 7"/>
          <p:cNvCxnSpPr/>
          <p:nvPr/>
        </p:nvCxnSpPr>
        <p:spPr>
          <a:xfrm>
            <a:off x="3614057" y="1402707"/>
            <a:ext cx="1262743"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133725" y="2547257"/>
            <a:ext cx="3015396" cy="598714"/>
            <a:chOff x="3962400" y="2547257"/>
            <a:chExt cx="3015396" cy="598714"/>
          </a:xfrm>
        </p:grpSpPr>
        <p:sp>
          <p:nvSpPr>
            <p:cNvPr id="7" name="Oval 6"/>
            <p:cNvSpPr/>
            <p:nvPr/>
          </p:nvSpPr>
          <p:spPr>
            <a:xfrm>
              <a:off x="5987196" y="2547257"/>
              <a:ext cx="990600" cy="5987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Oval 8"/>
            <p:cNvSpPr/>
            <p:nvPr/>
          </p:nvSpPr>
          <p:spPr>
            <a:xfrm>
              <a:off x="3962400" y="2547257"/>
              <a:ext cx="990600" cy="5987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1" name="Rectangle 10"/>
          <p:cNvSpPr/>
          <p:nvPr/>
        </p:nvSpPr>
        <p:spPr>
          <a:xfrm>
            <a:off x="6738302" y="1088559"/>
            <a:ext cx="1284514" cy="6858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Box 11"/>
          <p:cNvSpPr txBox="1"/>
          <p:nvPr/>
        </p:nvSpPr>
        <p:spPr>
          <a:xfrm>
            <a:off x="7822096" y="0"/>
            <a:ext cx="1321904" cy="584775"/>
          </a:xfrm>
          <a:prstGeom prst="rect">
            <a:avLst/>
          </a:prstGeom>
          <a:solidFill>
            <a:srgbClr val="FFFF00"/>
          </a:solidFill>
          <a:ln w="28575">
            <a:solidFill>
              <a:srgbClr val="FF0000"/>
            </a:solidFill>
          </a:ln>
        </p:spPr>
        <p:txBody>
          <a:bodyPr wrap="square" rtlCol="0">
            <a:spAutoFit/>
          </a:bodyPr>
          <a:lstStyle/>
          <a:p>
            <a:pPr algn="ctr"/>
            <a:r>
              <a:rPr lang="en-US" sz="1600" b="1" dirty="0" smtClean="0">
                <a:solidFill>
                  <a:srgbClr val="FF0000"/>
                </a:solidFill>
                <a:latin typeface="Calibri" panose="020F0502020204030204" pitchFamily="34" charset="0"/>
              </a:rPr>
              <a:t>Write this in your notes</a:t>
            </a:r>
            <a:endParaRPr lang="en-US" sz="16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33617307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78690"/>
            <a:ext cx="8893628" cy="803048"/>
          </a:xfrm>
        </p:spPr>
        <p:txBody>
          <a:bodyPr/>
          <a:lstStyle/>
          <a:p>
            <a:r>
              <a:rPr lang="en-US" sz="4000" b="1" dirty="0" smtClean="0">
                <a:solidFill>
                  <a:srgbClr val="0070C0"/>
                </a:solidFill>
              </a:rPr>
              <a:t>Example</a:t>
            </a:r>
            <a:endParaRPr lang="en-US" sz="4000" b="1" dirty="0">
              <a:solidFill>
                <a:srgbClr val="0070C0"/>
              </a:solidFill>
            </a:endParaRPr>
          </a:p>
        </p:txBody>
      </p:sp>
      <p:sp>
        <p:nvSpPr>
          <p:cNvPr id="3" name="Content Placeholder 2"/>
          <p:cNvSpPr>
            <a:spLocks noGrp="1"/>
          </p:cNvSpPr>
          <p:nvPr>
            <p:ph idx="1"/>
          </p:nvPr>
        </p:nvSpPr>
        <p:spPr>
          <a:xfrm>
            <a:off x="477951" y="4506685"/>
            <a:ext cx="8188097" cy="1502229"/>
          </a:xfrm>
        </p:spPr>
        <p:txBody>
          <a:bodyPr/>
          <a:lstStyle/>
          <a:p>
            <a:pPr marL="446088" indent="-446088">
              <a:spcBef>
                <a:spcPts val="1800"/>
              </a:spcBef>
              <a:buNone/>
            </a:pPr>
            <a:r>
              <a:rPr lang="en-US" sz="2800" b="1" dirty="0" smtClean="0">
                <a:solidFill>
                  <a:srgbClr val="0070C0"/>
                </a:solidFill>
              </a:rPr>
              <a:t>3)	Working with one element at a time, change coefficients until element is balanced</a:t>
            </a:r>
            <a:endParaRPr lang="en-US" sz="2800" b="1" dirty="0">
              <a:solidFill>
                <a:srgbClr val="0070C0"/>
              </a:solidFill>
            </a:endParaRPr>
          </a:p>
        </p:txBody>
      </p:sp>
      <p:sp>
        <p:nvSpPr>
          <p:cNvPr id="5" name="TextBox 4"/>
          <p:cNvSpPr txBox="1"/>
          <p:nvPr/>
        </p:nvSpPr>
        <p:spPr>
          <a:xfrm>
            <a:off x="985121" y="1132103"/>
            <a:ext cx="7173759" cy="584775"/>
          </a:xfrm>
          <a:prstGeom prst="rect">
            <a:avLst/>
          </a:prstGeom>
          <a:noFill/>
        </p:spPr>
        <p:txBody>
          <a:bodyPr wrap="none" rtlCol="0">
            <a:spAutoFit/>
          </a:bodyPr>
          <a:lstStyle/>
          <a:p>
            <a:r>
              <a:rPr lang="en-US" sz="3200" b="1" dirty="0" smtClean="0">
                <a:solidFill>
                  <a:srgbClr val="000000"/>
                </a:solidFill>
              </a:rPr>
              <a:t>C</a:t>
            </a:r>
            <a:r>
              <a:rPr lang="en-US" sz="3200" b="1" baseline="-25000" dirty="0" smtClean="0">
                <a:solidFill>
                  <a:srgbClr val="000000"/>
                </a:solidFill>
              </a:rPr>
              <a:t>3</a:t>
            </a:r>
            <a:r>
              <a:rPr lang="en-US" sz="3200" b="1" dirty="0" smtClean="0">
                <a:solidFill>
                  <a:srgbClr val="000000"/>
                </a:solidFill>
              </a:rPr>
              <a:t>H</a:t>
            </a:r>
            <a:r>
              <a:rPr lang="en-US" sz="3200" b="1" baseline="-25000" dirty="0" smtClean="0">
                <a:solidFill>
                  <a:srgbClr val="000000"/>
                </a:solidFill>
              </a:rPr>
              <a:t>8</a:t>
            </a:r>
            <a:r>
              <a:rPr lang="en-US" sz="3200" b="1" dirty="0" smtClean="0">
                <a:solidFill>
                  <a:srgbClr val="000000"/>
                </a:solidFill>
              </a:rPr>
              <a:t>  +  </a:t>
            </a:r>
            <a:r>
              <a:rPr lang="en-US" sz="3200" b="1" dirty="0" smtClean="0">
                <a:solidFill>
                  <a:srgbClr val="FFFFFF"/>
                </a:solidFill>
              </a:rPr>
              <a:t>5</a:t>
            </a:r>
            <a:r>
              <a:rPr lang="en-US" sz="3200" b="1" dirty="0" smtClean="0">
                <a:solidFill>
                  <a:srgbClr val="000000"/>
                </a:solidFill>
              </a:rPr>
              <a:t>O</a:t>
            </a:r>
            <a:r>
              <a:rPr lang="en-US" sz="3200" b="1" baseline="-25000" dirty="0" smtClean="0">
                <a:solidFill>
                  <a:srgbClr val="000000"/>
                </a:solidFill>
              </a:rPr>
              <a:t>2</a:t>
            </a:r>
            <a:r>
              <a:rPr lang="en-US" sz="3200" b="1" dirty="0" smtClean="0">
                <a:solidFill>
                  <a:srgbClr val="000000"/>
                </a:solidFill>
              </a:rPr>
              <a:t>                </a:t>
            </a:r>
            <a:r>
              <a:rPr lang="en-US" sz="3200" b="1" dirty="0" smtClean="0">
                <a:solidFill>
                  <a:srgbClr val="FFFFFF"/>
                </a:solidFill>
              </a:rPr>
              <a:t>4</a:t>
            </a:r>
            <a:r>
              <a:rPr lang="en-US" sz="3200" b="1" dirty="0" smtClean="0">
                <a:solidFill>
                  <a:srgbClr val="000000"/>
                </a:solidFill>
              </a:rPr>
              <a:t>H</a:t>
            </a:r>
            <a:r>
              <a:rPr lang="en-US" sz="3200" b="1" baseline="-25000" dirty="0" smtClean="0">
                <a:solidFill>
                  <a:srgbClr val="000000"/>
                </a:solidFill>
              </a:rPr>
              <a:t>2</a:t>
            </a:r>
            <a:r>
              <a:rPr lang="en-US" sz="3200" b="1" dirty="0" smtClean="0">
                <a:solidFill>
                  <a:srgbClr val="000000"/>
                </a:solidFill>
              </a:rPr>
              <a:t>O  +   </a:t>
            </a:r>
            <a:r>
              <a:rPr lang="en-US" sz="3200" b="1" dirty="0" smtClean="0">
                <a:solidFill>
                  <a:srgbClr val="FF0000"/>
                </a:solidFill>
              </a:rPr>
              <a:t>3</a:t>
            </a:r>
            <a:r>
              <a:rPr lang="en-US" sz="3200" b="1" dirty="0" smtClean="0">
                <a:solidFill>
                  <a:srgbClr val="000000"/>
                </a:solidFill>
              </a:rPr>
              <a:t>CO</a:t>
            </a:r>
            <a:r>
              <a:rPr lang="en-US" sz="3200" b="1" baseline="-25000" dirty="0" smtClean="0">
                <a:solidFill>
                  <a:srgbClr val="000000"/>
                </a:solidFill>
              </a:rPr>
              <a:t>2</a:t>
            </a:r>
            <a:endParaRPr lang="en-US" sz="3200" b="1" baseline="-25000"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285352998"/>
              </p:ext>
            </p:extLst>
          </p:nvPr>
        </p:nvGraphicFramePr>
        <p:xfrm>
          <a:off x="1397453" y="2169887"/>
          <a:ext cx="6096000" cy="18288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sz="2400" b="1" dirty="0" smtClean="0">
                          <a:solidFill>
                            <a:schemeClr val="tx1"/>
                          </a:solidFill>
                        </a:rPr>
                        <a:t>element</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reactants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products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C</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3</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strike="sngStrike" baseline="0" dirty="0" smtClean="0">
                          <a:solidFill>
                            <a:schemeClr val="tx1"/>
                          </a:solidFill>
                        </a:rPr>
                        <a:t> 1 </a:t>
                      </a:r>
                      <a:r>
                        <a:rPr lang="en-US" sz="2400" b="1" dirty="0" smtClean="0">
                          <a:solidFill>
                            <a:srgbClr val="FF0000"/>
                          </a:solidFill>
                        </a:rPr>
                        <a:t>  3</a:t>
                      </a:r>
                      <a:endParaRPr lang="en-US" sz="24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a:txBody>
                    <a:bodyPr/>
                    <a:lstStyle/>
                    <a:p>
                      <a:pPr algn="ctr"/>
                      <a:r>
                        <a:rPr lang="en-US" sz="2400" b="1" dirty="0" smtClean="0">
                          <a:solidFill>
                            <a:schemeClr val="tx1"/>
                          </a:solidFill>
                        </a:rPr>
                        <a:t>H</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8</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 2</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O</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2</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 3</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8" name="Straight Arrow Connector 7"/>
          <p:cNvCxnSpPr/>
          <p:nvPr/>
        </p:nvCxnSpPr>
        <p:spPr>
          <a:xfrm>
            <a:off x="3614057" y="1402707"/>
            <a:ext cx="1262743"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738302" y="1088559"/>
            <a:ext cx="1284514" cy="6858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extBox 8"/>
          <p:cNvSpPr txBox="1"/>
          <p:nvPr/>
        </p:nvSpPr>
        <p:spPr>
          <a:xfrm>
            <a:off x="7822096" y="0"/>
            <a:ext cx="1321904" cy="584775"/>
          </a:xfrm>
          <a:prstGeom prst="rect">
            <a:avLst/>
          </a:prstGeom>
          <a:solidFill>
            <a:srgbClr val="FFFF00"/>
          </a:solidFill>
          <a:ln w="28575">
            <a:solidFill>
              <a:srgbClr val="FF0000"/>
            </a:solidFill>
          </a:ln>
        </p:spPr>
        <p:txBody>
          <a:bodyPr wrap="square" rtlCol="0">
            <a:spAutoFit/>
          </a:bodyPr>
          <a:lstStyle/>
          <a:p>
            <a:pPr algn="ctr"/>
            <a:r>
              <a:rPr lang="en-US" sz="1600" b="1" dirty="0" smtClean="0">
                <a:solidFill>
                  <a:srgbClr val="FF0000"/>
                </a:solidFill>
                <a:latin typeface="Calibri" panose="020F0502020204030204" pitchFamily="34" charset="0"/>
              </a:rPr>
              <a:t>Write this in your notes</a:t>
            </a:r>
            <a:endParaRPr lang="en-US" sz="16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7962193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78690"/>
            <a:ext cx="8893628" cy="803048"/>
          </a:xfrm>
        </p:spPr>
        <p:txBody>
          <a:bodyPr/>
          <a:lstStyle/>
          <a:p>
            <a:r>
              <a:rPr lang="en-US" sz="4000" b="1" dirty="0" smtClean="0">
                <a:solidFill>
                  <a:srgbClr val="0070C0"/>
                </a:solidFill>
              </a:rPr>
              <a:t>Example</a:t>
            </a:r>
            <a:endParaRPr lang="en-US" sz="4000" b="1" dirty="0">
              <a:solidFill>
                <a:srgbClr val="0070C0"/>
              </a:solidFill>
            </a:endParaRPr>
          </a:p>
        </p:txBody>
      </p:sp>
      <p:sp>
        <p:nvSpPr>
          <p:cNvPr id="5" name="TextBox 4"/>
          <p:cNvSpPr txBox="1"/>
          <p:nvPr/>
        </p:nvSpPr>
        <p:spPr>
          <a:xfrm>
            <a:off x="985121" y="1132103"/>
            <a:ext cx="7173759" cy="584775"/>
          </a:xfrm>
          <a:prstGeom prst="rect">
            <a:avLst/>
          </a:prstGeom>
          <a:noFill/>
        </p:spPr>
        <p:txBody>
          <a:bodyPr wrap="none" rtlCol="0">
            <a:spAutoFit/>
          </a:bodyPr>
          <a:lstStyle/>
          <a:p>
            <a:r>
              <a:rPr lang="en-US" sz="3200" b="1" dirty="0" smtClean="0">
                <a:solidFill>
                  <a:srgbClr val="000000"/>
                </a:solidFill>
              </a:rPr>
              <a:t>C</a:t>
            </a:r>
            <a:r>
              <a:rPr lang="en-US" sz="3200" b="1" baseline="-25000" dirty="0" smtClean="0">
                <a:solidFill>
                  <a:srgbClr val="000000"/>
                </a:solidFill>
              </a:rPr>
              <a:t>3</a:t>
            </a:r>
            <a:r>
              <a:rPr lang="en-US" sz="3200" b="1" dirty="0" smtClean="0">
                <a:solidFill>
                  <a:srgbClr val="000000"/>
                </a:solidFill>
              </a:rPr>
              <a:t>H</a:t>
            </a:r>
            <a:r>
              <a:rPr lang="en-US" sz="3200" b="1" baseline="-25000" dirty="0" smtClean="0">
                <a:solidFill>
                  <a:srgbClr val="000000"/>
                </a:solidFill>
              </a:rPr>
              <a:t>8</a:t>
            </a:r>
            <a:r>
              <a:rPr lang="en-US" sz="3200" b="1" dirty="0" smtClean="0">
                <a:solidFill>
                  <a:srgbClr val="000000"/>
                </a:solidFill>
              </a:rPr>
              <a:t>  +  </a:t>
            </a:r>
            <a:r>
              <a:rPr lang="en-US" sz="3200" b="1" dirty="0" smtClean="0">
                <a:solidFill>
                  <a:srgbClr val="FFFFFF"/>
                </a:solidFill>
              </a:rPr>
              <a:t>5</a:t>
            </a:r>
            <a:r>
              <a:rPr lang="en-US" sz="3200" b="1" dirty="0" smtClean="0">
                <a:solidFill>
                  <a:srgbClr val="000000"/>
                </a:solidFill>
              </a:rPr>
              <a:t>O</a:t>
            </a:r>
            <a:r>
              <a:rPr lang="en-US" sz="3200" b="1" baseline="-25000" dirty="0" smtClean="0">
                <a:solidFill>
                  <a:srgbClr val="000000"/>
                </a:solidFill>
              </a:rPr>
              <a:t>2</a:t>
            </a:r>
            <a:r>
              <a:rPr lang="en-US" sz="3200" b="1" dirty="0" smtClean="0">
                <a:solidFill>
                  <a:srgbClr val="000000"/>
                </a:solidFill>
              </a:rPr>
              <a:t>                </a:t>
            </a:r>
            <a:r>
              <a:rPr lang="en-US" sz="3200" b="1" dirty="0" smtClean="0">
                <a:solidFill>
                  <a:srgbClr val="FFFFFF"/>
                </a:solidFill>
              </a:rPr>
              <a:t>4</a:t>
            </a:r>
            <a:r>
              <a:rPr lang="en-US" sz="3200" b="1" dirty="0" smtClean="0">
                <a:solidFill>
                  <a:srgbClr val="000000"/>
                </a:solidFill>
              </a:rPr>
              <a:t>H</a:t>
            </a:r>
            <a:r>
              <a:rPr lang="en-US" sz="3200" b="1" baseline="-25000" dirty="0" smtClean="0">
                <a:solidFill>
                  <a:srgbClr val="000000"/>
                </a:solidFill>
              </a:rPr>
              <a:t>2</a:t>
            </a:r>
            <a:r>
              <a:rPr lang="en-US" sz="3200" b="1" dirty="0" smtClean="0">
                <a:solidFill>
                  <a:srgbClr val="000000"/>
                </a:solidFill>
              </a:rPr>
              <a:t>O  +   </a:t>
            </a:r>
            <a:r>
              <a:rPr lang="en-US" sz="3200" b="1" dirty="0" smtClean="0">
                <a:solidFill>
                  <a:srgbClr val="FF0000"/>
                </a:solidFill>
              </a:rPr>
              <a:t>3</a:t>
            </a:r>
            <a:r>
              <a:rPr lang="en-US" sz="3200" b="1" dirty="0" smtClean="0">
                <a:solidFill>
                  <a:srgbClr val="000000"/>
                </a:solidFill>
              </a:rPr>
              <a:t>CO</a:t>
            </a:r>
            <a:r>
              <a:rPr lang="en-US" sz="3200" b="1" baseline="-25000" dirty="0" smtClean="0">
                <a:solidFill>
                  <a:srgbClr val="000000"/>
                </a:solidFill>
              </a:rPr>
              <a:t>2</a:t>
            </a:r>
            <a:endParaRPr lang="en-US" sz="3200" b="1" baseline="-25000"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809599683"/>
              </p:ext>
            </p:extLst>
          </p:nvPr>
        </p:nvGraphicFramePr>
        <p:xfrm>
          <a:off x="1397453" y="2169887"/>
          <a:ext cx="6096000" cy="18288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sz="2400" b="1" dirty="0" smtClean="0">
                          <a:solidFill>
                            <a:schemeClr val="tx1"/>
                          </a:solidFill>
                        </a:rPr>
                        <a:t>element</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reactants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products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C</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3</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strike="sngStrike" baseline="0" dirty="0" smtClean="0">
                          <a:solidFill>
                            <a:schemeClr val="tx1"/>
                          </a:solidFill>
                        </a:rPr>
                        <a:t> 1 </a:t>
                      </a:r>
                      <a:r>
                        <a:rPr lang="en-US" sz="2400" b="1" strike="noStrike" baseline="0" dirty="0" smtClean="0">
                          <a:solidFill>
                            <a:schemeClr val="tx1"/>
                          </a:solidFill>
                        </a:rPr>
                        <a:t>  </a:t>
                      </a:r>
                      <a:r>
                        <a:rPr lang="en-US" sz="2400" b="1" dirty="0" smtClean="0">
                          <a:solidFill>
                            <a:srgbClr val="FF0000"/>
                          </a:solidFill>
                        </a:rPr>
                        <a:t>3</a:t>
                      </a:r>
                      <a:endParaRPr lang="en-US" sz="24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a:txBody>
                    <a:bodyPr/>
                    <a:lstStyle/>
                    <a:p>
                      <a:pPr algn="ctr"/>
                      <a:r>
                        <a:rPr lang="en-US" sz="2400" b="1" dirty="0" smtClean="0">
                          <a:solidFill>
                            <a:schemeClr val="tx1"/>
                          </a:solidFill>
                        </a:rPr>
                        <a:t>H</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8</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 2</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O</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2</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 3</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8" name="Straight Arrow Connector 7"/>
          <p:cNvCxnSpPr/>
          <p:nvPr/>
        </p:nvCxnSpPr>
        <p:spPr>
          <a:xfrm>
            <a:off x="3614057" y="1402707"/>
            <a:ext cx="1262743"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738302" y="1088559"/>
            <a:ext cx="1284514" cy="6858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Oval 9"/>
          <p:cNvSpPr/>
          <p:nvPr/>
        </p:nvSpPr>
        <p:spPr>
          <a:xfrm>
            <a:off x="5365887" y="3514724"/>
            <a:ext cx="704850" cy="52115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Content Placeholder 2"/>
          <p:cNvSpPr>
            <a:spLocks noGrp="1"/>
          </p:cNvSpPr>
          <p:nvPr>
            <p:ph idx="1"/>
          </p:nvPr>
        </p:nvSpPr>
        <p:spPr>
          <a:xfrm>
            <a:off x="477951" y="4506685"/>
            <a:ext cx="8188097" cy="1502229"/>
          </a:xfrm>
        </p:spPr>
        <p:txBody>
          <a:bodyPr/>
          <a:lstStyle/>
          <a:p>
            <a:pPr marL="0" indent="0" algn="ctr">
              <a:buNone/>
            </a:pPr>
            <a:r>
              <a:rPr lang="en-US" sz="2800" b="1" u="sng" dirty="0">
                <a:solidFill>
                  <a:srgbClr val="FF0000"/>
                </a:solidFill>
              </a:rPr>
              <a:t>Very Important</a:t>
            </a:r>
          </a:p>
          <a:p>
            <a:pPr marL="0" indent="0" algn="ctr">
              <a:buNone/>
            </a:pPr>
            <a:r>
              <a:rPr lang="en-US" sz="2800" b="1" dirty="0">
                <a:solidFill>
                  <a:srgbClr val="FF0000"/>
                </a:solidFill>
              </a:rPr>
              <a:t>Update the element inventory after each coefficient change!!!</a:t>
            </a:r>
          </a:p>
        </p:txBody>
      </p:sp>
      <p:sp>
        <p:nvSpPr>
          <p:cNvPr id="13" name="Oval 12"/>
          <p:cNvSpPr/>
          <p:nvPr/>
        </p:nvSpPr>
        <p:spPr>
          <a:xfrm>
            <a:off x="5365887" y="3038473"/>
            <a:ext cx="704850" cy="52115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TextBox 13"/>
          <p:cNvSpPr txBox="1"/>
          <p:nvPr/>
        </p:nvSpPr>
        <p:spPr>
          <a:xfrm>
            <a:off x="7822096" y="0"/>
            <a:ext cx="1321904" cy="584775"/>
          </a:xfrm>
          <a:prstGeom prst="rect">
            <a:avLst/>
          </a:prstGeom>
          <a:solidFill>
            <a:srgbClr val="FFFF00"/>
          </a:solidFill>
          <a:ln w="28575">
            <a:solidFill>
              <a:srgbClr val="FF0000"/>
            </a:solidFill>
          </a:ln>
        </p:spPr>
        <p:txBody>
          <a:bodyPr wrap="square" rtlCol="0">
            <a:spAutoFit/>
          </a:bodyPr>
          <a:lstStyle/>
          <a:p>
            <a:pPr algn="ctr"/>
            <a:r>
              <a:rPr lang="en-US" sz="1600" b="1" dirty="0" smtClean="0">
                <a:solidFill>
                  <a:srgbClr val="FF0000"/>
                </a:solidFill>
                <a:latin typeface="Calibri" panose="020F0502020204030204" pitchFamily="34" charset="0"/>
              </a:rPr>
              <a:t>Write this in your notes</a:t>
            </a:r>
            <a:endParaRPr lang="en-US" sz="16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7160062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78690"/>
            <a:ext cx="8893628" cy="803048"/>
          </a:xfrm>
        </p:spPr>
        <p:txBody>
          <a:bodyPr/>
          <a:lstStyle/>
          <a:p>
            <a:r>
              <a:rPr lang="en-US" sz="4000" b="1" dirty="0" smtClean="0">
                <a:solidFill>
                  <a:srgbClr val="0070C0"/>
                </a:solidFill>
              </a:rPr>
              <a:t>Example</a:t>
            </a:r>
            <a:endParaRPr lang="en-US" sz="4000" b="1" dirty="0">
              <a:solidFill>
                <a:srgbClr val="0070C0"/>
              </a:solidFill>
            </a:endParaRPr>
          </a:p>
        </p:txBody>
      </p:sp>
      <p:sp>
        <p:nvSpPr>
          <p:cNvPr id="3" name="Content Placeholder 2"/>
          <p:cNvSpPr>
            <a:spLocks noGrp="1"/>
          </p:cNvSpPr>
          <p:nvPr>
            <p:ph idx="1"/>
          </p:nvPr>
        </p:nvSpPr>
        <p:spPr>
          <a:xfrm>
            <a:off x="477951" y="4506685"/>
            <a:ext cx="8188097" cy="1502229"/>
          </a:xfrm>
        </p:spPr>
        <p:txBody>
          <a:bodyPr/>
          <a:lstStyle/>
          <a:p>
            <a:pPr marL="0" indent="0" algn="ctr">
              <a:buNone/>
            </a:pPr>
            <a:r>
              <a:rPr lang="en-US" sz="2800" b="1" u="sng" dirty="0">
                <a:solidFill>
                  <a:srgbClr val="FF0000"/>
                </a:solidFill>
              </a:rPr>
              <a:t>Very Important</a:t>
            </a:r>
          </a:p>
          <a:p>
            <a:pPr marL="0" indent="0" algn="ctr">
              <a:buNone/>
            </a:pPr>
            <a:r>
              <a:rPr lang="en-US" sz="2800" b="1" dirty="0">
                <a:solidFill>
                  <a:srgbClr val="FF0000"/>
                </a:solidFill>
              </a:rPr>
              <a:t>Update the element inventory after each coefficient change!!!</a:t>
            </a:r>
          </a:p>
        </p:txBody>
      </p:sp>
      <p:sp>
        <p:nvSpPr>
          <p:cNvPr id="5" name="TextBox 4"/>
          <p:cNvSpPr txBox="1"/>
          <p:nvPr/>
        </p:nvSpPr>
        <p:spPr>
          <a:xfrm>
            <a:off x="985121" y="1132103"/>
            <a:ext cx="7173759" cy="584775"/>
          </a:xfrm>
          <a:prstGeom prst="rect">
            <a:avLst/>
          </a:prstGeom>
          <a:noFill/>
        </p:spPr>
        <p:txBody>
          <a:bodyPr wrap="none" rtlCol="0">
            <a:spAutoFit/>
          </a:bodyPr>
          <a:lstStyle/>
          <a:p>
            <a:r>
              <a:rPr lang="en-US" sz="3200" b="1" dirty="0" smtClean="0">
                <a:solidFill>
                  <a:srgbClr val="000000"/>
                </a:solidFill>
              </a:rPr>
              <a:t>C</a:t>
            </a:r>
            <a:r>
              <a:rPr lang="en-US" sz="3200" b="1" baseline="-25000" dirty="0" smtClean="0">
                <a:solidFill>
                  <a:srgbClr val="000000"/>
                </a:solidFill>
              </a:rPr>
              <a:t>3</a:t>
            </a:r>
            <a:r>
              <a:rPr lang="en-US" sz="3200" b="1" dirty="0" smtClean="0">
                <a:solidFill>
                  <a:srgbClr val="000000"/>
                </a:solidFill>
              </a:rPr>
              <a:t>H</a:t>
            </a:r>
            <a:r>
              <a:rPr lang="en-US" sz="3200" b="1" baseline="-25000" dirty="0" smtClean="0">
                <a:solidFill>
                  <a:srgbClr val="000000"/>
                </a:solidFill>
              </a:rPr>
              <a:t>8</a:t>
            </a:r>
            <a:r>
              <a:rPr lang="en-US" sz="3200" b="1" dirty="0" smtClean="0">
                <a:solidFill>
                  <a:srgbClr val="000000"/>
                </a:solidFill>
              </a:rPr>
              <a:t>  +  </a:t>
            </a:r>
            <a:r>
              <a:rPr lang="en-US" sz="3200" b="1" dirty="0" smtClean="0">
                <a:solidFill>
                  <a:srgbClr val="FFFFFF"/>
                </a:solidFill>
              </a:rPr>
              <a:t>5</a:t>
            </a:r>
            <a:r>
              <a:rPr lang="en-US" sz="3200" b="1" dirty="0" smtClean="0">
                <a:solidFill>
                  <a:srgbClr val="000000"/>
                </a:solidFill>
              </a:rPr>
              <a:t>O</a:t>
            </a:r>
            <a:r>
              <a:rPr lang="en-US" sz="3200" b="1" baseline="-25000" dirty="0" smtClean="0">
                <a:solidFill>
                  <a:srgbClr val="000000"/>
                </a:solidFill>
              </a:rPr>
              <a:t>2</a:t>
            </a:r>
            <a:r>
              <a:rPr lang="en-US" sz="3200" b="1" dirty="0" smtClean="0">
                <a:solidFill>
                  <a:srgbClr val="000000"/>
                </a:solidFill>
              </a:rPr>
              <a:t>                </a:t>
            </a:r>
            <a:r>
              <a:rPr lang="en-US" sz="3200" b="1" dirty="0" smtClean="0">
                <a:solidFill>
                  <a:srgbClr val="FFFFFF"/>
                </a:solidFill>
              </a:rPr>
              <a:t>4</a:t>
            </a:r>
            <a:r>
              <a:rPr lang="en-US" sz="3200" b="1" dirty="0" smtClean="0">
                <a:solidFill>
                  <a:srgbClr val="000000"/>
                </a:solidFill>
              </a:rPr>
              <a:t>H</a:t>
            </a:r>
            <a:r>
              <a:rPr lang="en-US" sz="3200" b="1" baseline="-25000" dirty="0" smtClean="0">
                <a:solidFill>
                  <a:srgbClr val="000000"/>
                </a:solidFill>
              </a:rPr>
              <a:t>2</a:t>
            </a:r>
            <a:r>
              <a:rPr lang="en-US" sz="3200" b="1" dirty="0" smtClean="0">
                <a:solidFill>
                  <a:srgbClr val="000000"/>
                </a:solidFill>
              </a:rPr>
              <a:t>O  +  </a:t>
            </a:r>
            <a:r>
              <a:rPr lang="en-US" sz="3200" b="1" dirty="0" smtClean="0">
                <a:solidFill>
                  <a:srgbClr val="FF0000"/>
                </a:solidFill>
              </a:rPr>
              <a:t> 3</a:t>
            </a:r>
            <a:r>
              <a:rPr lang="en-US" sz="3200" b="1" dirty="0" smtClean="0">
                <a:solidFill>
                  <a:srgbClr val="000000"/>
                </a:solidFill>
              </a:rPr>
              <a:t>CO</a:t>
            </a:r>
            <a:r>
              <a:rPr lang="en-US" sz="3200" b="1" baseline="-25000" dirty="0" smtClean="0">
                <a:solidFill>
                  <a:srgbClr val="000000"/>
                </a:solidFill>
              </a:rPr>
              <a:t>2</a:t>
            </a:r>
            <a:endParaRPr lang="en-US" sz="3200" b="1" baseline="-25000"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115288445"/>
              </p:ext>
            </p:extLst>
          </p:nvPr>
        </p:nvGraphicFramePr>
        <p:xfrm>
          <a:off x="1397453" y="2169887"/>
          <a:ext cx="6096000" cy="18288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sz="2400" b="1" dirty="0" smtClean="0">
                          <a:solidFill>
                            <a:schemeClr val="tx1"/>
                          </a:solidFill>
                        </a:rPr>
                        <a:t>element</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reactants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products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C</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3</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strike="sngStrike" baseline="0" dirty="0" smtClean="0">
                          <a:solidFill>
                            <a:schemeClr val="tx1"/>
                          </a:solidFill>
                        </a:rPr>
                        <a:t> 1 </a:t>
                      </a:r>
                      <a:r>
                        <a:rPr lang="en-US" sz="2400" b="1" dirty="0" smtClean="0">
                          <a:solidFill>
                            <a:srgbClr val="FF0000"/>
                          </a:solidFill>
                        </a:rPr>
                        <a:t>  3</a:t>
                      </a:r>
                      <a:endParaRPr lang="en-US" sz="24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a:txBody>
                    <a:bodyPr/>
                    <a:lstStyle/>
                    <a:p>
                      <a:pPr algn="ctr"/>
                      <a:r>
                        <a:rPr lang="en-US" sz="2400" b="1" dirty="0" smtClean="0">
                          <a:solidFill>
                            <a:schemeClr val="tx1"/>
                          </a:solidFill>
                        </a:rPr>
                        <a:t>H</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8</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 2</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O</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2</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strike="sngStrike" baseline="0" dirty="0" smtClean="0">
                          <a:solidFill>
                            <a:schemeClr val="tx1"/>
                          </a:solidFill>
                        </a:rPr>
                        <a:t> 3 </a:t>
                      </a:r>
                      <a:r>
                        <a:rPr lang="en-US" sz="2400" b="1" dirty="0" smtClean="0">
                          <a:solidFill>
                            <a:srgbClr val="FF0000"/>
                          </a:solidFill>
                        </a:rPr>
                        <a:t>  7</a:t>
                      </a:r>
                      <a:endParaRPr lang="en-US" sz="24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cxnSp>
        <p:nvCxnSpPr>
          <p:cNvPr id="8" name="Straight Arrow Connector 7"/>
          <p:cNvCxnSpPr/>
          <p:nvPr/>
        </p:nvCxnSpPr>
        <p:spPr>
          <a:xfrm>
            <a:off x="3614057" y="1402707"/>
            <a:ext cx="1262743"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738302" y="1088559"/>
            <a:ext cx="1284514" cy="6858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Box 9"/>
          <p:cNvSpPr txBox="1"/>
          <p:nvPr/>
        </p:nvSpPr>
        <p:spPr>
          <a:xfrm>
            <a:off x="7822096" y="0"/>
            <a:ext cx="1321904" cy="584775"/>
          </a:xfrm>
          <a:prstGeom prst="rect">
            <a:avLst/>
          </a:prstGeom>
          <a:solidFill>
            <a:srgbClr val="FFFF00"/>
          </a:solidFill>
          <a:ln w="28575">
            <a:solidFill>
              <a:srgbClr val="FF0000"/>
            </a:solidFill>
          </a:ln>
        </p:spPr>
        <p:txBody>
          <a:bodyPr wrap="square" rtlCol="0">
            <a:spAutoFit/>
          </a:bodyPr>
          <a:lstStyle/>
          <a:p>
            <a:pPr algn="ctr"/>
            <a:r>
              <a:rPr lang="en-US" sz="1600" b="1" dirty="0" smtClean="0">
                <a:solidFill>
                  <a:srgbClr val="FF0000"/>
                </a:solidFill>
                <a:latin typeface="Calibri" panose="020F0502020204030204" pitchFamily="34" charset="0"/>
              </a:rPr>
              <a:t>Write this in your notes</a:t>
            </a:r>
            <a:endParaRPr lang="en-US" sz="16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15919612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78690"/>
            <a:ext cx="8893628" cy="803048"/>
          </a:xfrm>
        </p:spPr>
        <p:txBody>
          <a:bodyPr/>
          <a:lstStyle/>
          <a:p>
            <a:r>
              <a:rPr lang="en-US" sz="4000" b="1" dirty="0" smtClean="0">
                <a:solidFill>
                  <a:srgbClr val="0070C0"/>
                </a:solidFill>
              </a:rPr>
              <a:t>Example</a:t>
            </a:r>
            <a:endParaRPr lang="en-US" sz="4000" b="1" dirty="0">
              <a:solidFill>
                <a:srgbClr val="0070C0"/>
              </a:solidFill>
            </a:endParaRPr>
          </a:p>
        </p:txBody>
      </p:sp>
      <p:sp>
        <p:nvSpPr>
          <p:cNvPr id="3" name="Content Placeholder 2"/>
          <p:cNvSpPr>
            <a:spLocks noGrp="1"/>
          </p:cNvSpPr>
          <p:nvPr>
            <p:ph idx="1"/>
          </p:nvPr>
        </p:nvSpPr>
        <p:spPr>
          <a:xfrm>
            <a:off x="477951" y="4506685"/>
            <a:ext cx="8188097" cy="1502229"/>
          </a:xfrm>
        </p:spPr>
        <p:txBody>
          <a:bodyPr/>
          <a:lstStyle/>
          <a:p>
            <a:pPr marL="446088" indent="-446088" algn="ctr">
              <a:spcBef>
                <a:spcPts val="1800"/>
              </a:spcBef>
              <a:buNone/>
            </a:pPr>
            <a:r>
              <a:rPr lang="en-US" sz="2800" b="1" dirty="0">
                <a:solidFill>
                  <a:srgbClr val="FF0000"/>
                </a:solidFill>
              </a:rPr>
              <a:t>4)	Repeat until all elements are balanced</a:t>
            </a:r>
          </a:p>
        </p:txBody>
      </p:sp>
      <p:sp>
        <p:nvSpPr>
          <p:cNvPr id="5" name="TextBox 4"/>
          <p:cNvSpPr txBox="1"/>
          <p:nvPr/>
        </p:nvSpPr>
        <p:spPr>
          <a:xfrm>
            <a:off x="985121" y="1132103"/>
            <a:ext cx="7173759" cy="584775"/>
          </a:xfrm>
          <a:prstGeom prst="rect">
            <a:avLst/>
          </a:prstGeom>
          <a:noFill/>
        </p:spPr>
        <p:txBody>
          <a:bodyPr wrap="none" rtlCol="0">
            <a:spAutoFit/>
          </a:bodyPr>
          <a:lstStyle/>
          <a:p>
            <a:r>
              <a:rPr lang="en-US" sz="3200" b="1" dirty="0" smtClean="0">
                <a:solidFill>
                  <a:srgbClr val="000000"/>
                </a:solidFill>
              </a:rPr>
              <a:t>C</a:t>
            </a:r>
            <a:r>
              <a:rPr lang="en-US" sz="3200" b="1" baseline="-25000" dirty="0" smtClean="0">
                <a:solidFill>
                  <a:srgbClr val="000000"/>
                </a:solidFill>
              </a:rPr>
              <a:t>3</a:t>
            </a:r>
            <a:r>
              <a:rPr lang="en-US" sz="3200" b="1" dirty="0" smtClean="0">
                <a:solidFill>
                  <a:srgbClr val="000000"/>
                </a:solidFill>
              </a:rPr>
              <a:t>H</a:t>
            </a:r>
            <a:r>
              <a:rPr lang="en-US" sz="3200" b="1" baseline="-25000" dirty="0" smtClean="0">
                <a:solidFill>
                  <a:srgbClr val="000000"/>
                </a:solidFill>
              </a:rPr>
              <a:t>8</a:t>
            </a:r>
            <a:r>
              <a:rPr lang="en-US" sz="3200" b="1" dirty="0" smtClean="0">
                <a:solidFill>
                  <a:srgbClr val="000000"/>
                </a:solidFill>
              </a:rPr>
              <a:t>  +  </a:t>
            </a:r>
            <a:r>
              <a:rPr lang="en-US" sz="3200" b="1" dirty="0" smtClean="0">
                <a:solidFill>
                  <a:srgbClr val="FFFFFF"/>
                </a:solidFill>
              </a:rPr>
              <a:t>5</a:t>
            </a:r>
            <a:r>
              <a:rPr lang="en-US" sz="3200" b="1" dirty="0" smtClean="0">
                <a:solidFill>
                  <a:srgbClr val="000000"/>
                </a:solidFill>
              </a:rPr>
              <a:t>O</a:t>
            </a:r>
            <a:r>
              <a:rPr lang="en-US" sz="3200" b="1" baseline="-25000" dirty="0" smtClean="0">
                <a:solidFill>
                  <a:srgbClr val="000000"/>
                </a:solidFill>
              </a:rPr>
              <a:t>2</a:t>
            </a:r>
            <a:r>
              <a:rPr lang="en-US" sz="3200" b="1" dirty="0" smtClean="0">
                <a:solidFill>
                  <a:srgbClr val="000000"/>
                </a:solidFill>
              </a:rPr>
              <a:t>                </a:t>
            </a:r>
            <a:r>
              <a:rPr lang="en-US" sz="3200" b="1" dirty="0" smtClean="0">
                <a:solidFill>
                  <a:srgbClr val="FFFFFF"/>
                </a:solidFill>
              </a:rPr>
              <a:t>4</a:t>
            </a:r>
            <a:r>
              <a:rPr lang="en-US" sz="3200" b="1" dirty="0" smtClean="0">
                <a:solidFill>
                  <a:srgbClr val="000000"/>
                </a:solidFill>
              </a:rPr>
              <a:t>H</a:t>
            </a:r>
            <a:r>
              <a:rPr lang="en-US" sz="3200" b="1" baseline="-25000" dirty="0" smtClean="0">
                <a:solidFill>
                  <a:srgbClr val="000000"/>
                </a:solidFill>
              </a:rPr>
              <a:t>2</a:t>
            </a:r>
            <a:r>
              <a:rPr lang="en-US" sz="3200" b="1" dirty="0" smtClean="0">
                <a:solidFill>
                  <a:srgbClr val="000000"/>
                </a:solidFill>
              </a:rPr>
              <a:t>O  +  </a:t>
            </a:r>
            <a:r>
              <a:rPr lang="en-US" sz="3200" b="1" dirty="0" smtClean="0">
                <a:solidFill>
                  <a:srgbClr val="FF0000"/>
                </a:solidFill>
              </a:rPr>
              <a:t> </a:t>
            </a:r>
            <a:r>
              <a:rPr lang="en-US" sz="3200" b="1" dirty="0" smtClean="0">
                <a:solidFill>
                  <a:srgbClr val="000000"/>
                </a:solidFill>
              </a:rPr>
              <a:t>3CO</a:t>
            </a:r>
            <a:r>
              <a:rPr lang="en-US" sz="3200" b="1" baseline="-25000" dirty="0" smtClean="0">
                <a:solidFill>
                  <a:srgbClr val="000000"/>
                </a:solidFill>
              </a:rPr>
              <a:t>2</a:t>
            </a:r>
            <a:endParaRPr lang="en-US" sz="3200" b="1" baseline="-25000"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219854434"/>
              </p:ext>
            </p:extLst>
          </p:nvPr>
        </p:nvGraphicFramePr>
        <p:xfrm>
          <a:off x="1397453" y="2169887"/>
          <a:ext cx="6096000" cy="18288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sz="2400" b="1" dirty="0" smtClean="0">
                          <a:solidFill>
                            <a:schemeClr val="tx1"/>
                          </a:solidFill>
                        </a:rPr>
                        <a:t>element</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reactants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products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C</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3</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strike="sngStrike" baseline="0" dirty="0" smtClean="0">
                          <a:solidFill>
                            <a:schemeClr val="tx1"/>
                          </a:solidFill>
                        </a:rPr>
                        <a:t> 1 </a:t>
                      </a:r>
                      <a:r>
                        <a:rPr lang="en-US" sz="2400" b="1" strike="noStrike" baseline="0" dirty="0" smtClean="0">
                          <a:solidFill>
                            <a:schemeClr val="tx1"/>
                          </a:solidFill>
                        </a:rPr>
                        <a:t>  </a:t>
                      </a:r>
                      <a:r>
                        <a:rPr lang="en-US" sz="2400" b="1" dirty="0" smtClean="0">
                          <a:solidFill>
                            <a:schemeClr val="tx1"/>
                          </a:solidFill>
                        </a:rPr>
                        <a:t>3</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H</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8</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 2</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O</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2</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strike="sngStrike" baseline="0" dirty="0" smtClean="0">
                          <a:solidFill>
                            <a:schemeClr val="tx1"/>
                          </a:solidFill>
                        </a:rPr>
                        <a:t> 3 </a:t>
                      </a:r>
                      <a:r>
                        <a:rPr lang="en-US" sz="2400" b="1" strike="noStrike" baseline="0" dirty="0" smtClean="0">
                          <a:solidFill>
                            <a:schemeClr val="tx1"/>
                          </a:solidFill>
                        </a:rPr>
                        <a:t>  </a:t>
                      </a:r>
                      <a:r>
                        <a:rPr lang="en-US" sz="2400" b="1" dirty="0" smtClean="0">
                          <a:solidFill>
                            <a:schemeClr val="tx1"/>
                          </a:solidFill>
                        </a:rPr>
                        <a:t>7</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8" name="Straight Arrow Connector 7"/>
          <p:cNvCxnSpPr/>
          <p:nvPr/>
        </p:nvCxnSpPr>
        <p:spPr>
          <a:xfrm>
            <a:off x="3614057" y="1402707"/>
            <a:ext cx="1262743"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822096" y="0"/>
            <a:ext cx="1321904" cy="584775"/>
          </a:xfrm>
          <a:prstGeom prst="rect">
            <a:avLst/>
          </a:prstGeom>
          <a:solidFill>
            <a:srgbClr val="FFFF00"/>
          </a:solidFill>
          <a:ln w="28575">
            <a:solidFill>
              <a:srgbClr val="FF0000"/>
            </a:solidFill>
          </a:ln>
        </p:spPr>
        <p:txBody>
          <a:bodyPr wrap="square" rtlCol="0">
            <a:spAutoFit/>
          </a:bodyPr>
          <a:lstStyle/>
          <a:p>
            <a:pPr algn="ctr"/>
            <a:r>
              <a:rPr lang="en-US" sz="1600" b="1" dirty="0" smtClean="0">
                <a:solidFill>
                  <a:srgbClr val="FF0000"/>
                </a:solidFill>
                <a:latin typeface="Calibri" panose="020F0502020204030204" pitchFamily="34" charset="0"/>
              </a:rPr>
              <a:t>Write this in your notes</a:t>
            </a:r>
            <a:endParaRPr lang="en-US" sz="16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33925522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78690"/>
            <a:ext cx="8893628" cy="803048"/>
          </a:xfrm>
        </p:spPr>
        <p:txBody>
          <a:bodyPr/>
          <a:lstStyle/>
          <a:p>
            <a:r>
              <a:rPr lang="en-US" sz="4000" b="1" dirty="0" smtClean="0">
                <a:solidFill>
                  <a:srgbClr val="0070C0"/>
                </a:solidFill>
              </a:rPr>
              <a:t>Example</a:t>
            </a:r>
            <a:endParaRPr lang="en-US" sz="4000" b="1" dirty="0">
              <a:solidFill>
                <a:srgbClr val="0070C0"/>
              </a:solidFill>
            </a:endParaRPr>
          </a:p>
        </p:txBody>
      </p:sp>
      <p:sp>
        <p:nvSpPr>
          <p:cNvPr id="3" name="Content Placeholder 2"/>
          <p:cNvSpPr>
            <a:spLocks noGrp="1"/>
          </p:cNvSpPr>
          <p:nvPr>
            <p:ph idx="1"/>
          </p:nvPr>
        </p:nvSpPr>
        <p:spPr>
          <a:xfrm>
            <a:off x="477951" y="4506685"/>
            <a:ext cx="8188097" cy="1502229"/>
          </a:xfrm>
        </p:spPr>
        <p:txBody>
          <a:bodyPr/>
          <a:lstStyle/>
          <a:p>
            <a:pPr marL="446088" indent="-446088" algn="ctr">
              <a:spcBef>
                <a:spcPts val="1800"/>
              </a:spcBef>
              <a:buNone/>
            </a:pPr>
            <a:r>
              <a:rPr lang="en-US" sz="2800" b="1" dirty="0" smtClean="0">
                <a:solidFill>
                  <a:srgbClr val="FF0000"/>
                </a:solidFill>
              </a:rPr>
              <a:t>Repeat step 3 with a different element</a:t>
            </a:r>
          </a:p>
        </p:txBody>
      </p:sp>
      <p:sp>
        <p:nvSpPr>
          <p:cNvPr id="5" name="TextBox 4"/>
          <p:cNvSpPr txBox="1"/>
          <p:nvPr/>
        </p:nvSpPr>
        <p:spPr>
          <a:xfrm>
            <a:off x="985121" y="1132103"/>
            <a:ext cx="7173759" cy="584775"/>
          </a:xfrm>
          <a:prstGeom prst="rect">
            <a:avLst/>
          </a:prstGeom>
          <a:noFill/>
        </p:spPr>
        <p:txBody>
          <a:bodyPr wrap="none" rtlCol="0">
            <a:spAutoFit/>
          </a:bodyPr>
          <a:lstStyle/>
          <a:p>
            <a:r>
              <a:rPr lang="en-US" sz="3200" b="1" dirty="0" smtClean="0">
                <a:solidFill>
                  <a:srgbClr val="000000"/>
                </a:solidFill>
              </a:rPr>
              <a:t>C</a:t>
            </a:r>
            <a:r>
              <a:rPr lang="en-US" sz="3200" b="1" baseline="-25000" dirty="0" smtClean="0">
                <a:solidFill>
                  <a:srgbClr val="000000"/>
                </a:solidFill>
              </a:rPr>
              <a:t>3</a:t>
            </a:r>
            <a:r>
              <a:rPr lang="en-US" sz="3200" b="1" dirty="0" smtClean="0">
                <a:solidFill>
                  <a:srgbClr val="000000"/>
                </a:solidFill>
              </a:rPr>
              <a:t>H</a:t>
            </a:r>
            <a:r>
              <a:rPr lang="en-US" sz="3200" b="1" baseline="-25000" dirty="0" smtClean="0">
                <a:solidFill>
                  <a:srgbClr val="000000"/>
                </a:solidFill>
              </a:rPr>
              <a:t>8</a:t>
            </a:r>
            <a:r>
              <a:rPr lang="en-US" sz="3200" b="1" dirty="0" smtClean="0">
                <a:solidFill>
                  <a:srgbClr val="000000"/>
                </a:solidFill>
              </a:rPr>
              <a:t>  +  </a:t>
            </a:r>
            <a:r>
              <a:rPr lang="en-US" sz="3200" b="1" dirty="0" smtClean="0">
                <a:solidFill>
                  <a:srgbClr val="FFFFFF"/>
                </a:solidFill>
              </a:rPr>
              <a:t>5</a:t>
            </a:r>
            <a:r>
              <a:rPr lang="en-US" sz="3200" b="1" dirty="0" smtClean="0">
                <a:solidFill>
                  <a:srgbClr val="000000"/>
                </a:solidFill>
              </a:rPr>
              <a:t>O</a:t>
            </a:r>
            <a:r>
              <a:rPr lang="en-US" sz="3200" b="1" baseline="-25000" dirty="0" smtClean="0">
                <a:solidFill>
                  <a:srgbClr val="000000"/>
                </a:solidFill>
              </a:rPr>
              <a:t>2</a:t>
            </a:r>
            <a:r>
              <a:rPr lang="en-US" sz="3200" b="1" dirty="0" smtClean="0">
                <a:solidFill>
                  <a:srgbClr val="000000"/>
                </a:solidFill>
              </a:rPr>
              <a:t>                </a:t>
            </a:r>
            <a:r>
              <a:rPr lang="en-US" sz="3200" b="1" dirty="0" smtClean="0">
                <a:solidFill>
                  <a:srgbClr val="FFFFFF"/>
                </a:solidFill>
              </a:rPr>
              <a:t>4</a:t>
            </a:r>
            <a:r>
              <a:rPr lang="en-US" sz="3200" b="1" dirty="0" smtClean="0">
                <a:solidFill>
                  <a:srgbClr val="000000"/>
                </a:solidFill>
              </a:rPr>
              <a:t>H</a:t>
            </a:r>
            <a:r>
              <a:rPr lang="en-US" sz="3200" b="1" baseline="-25000" dirty="0" smtClean="0">
                <a:solidFill>
                  <a:srgbClr val="000000"/>
                </a:solidFill>
              </a:rPr>
              <a:t>2</a:t>
            </a:r>
            <a:r>
              <a:rPr lang="en-US" sz="3200" b="1" dirty="0" smtClean="0">
                <a:solidFill>
                  <a:srgbClr val="000000"/>
                </a:solidFill>
              </a:rPr>
              <a:t>O  +  </a:t>
            </a:r>
            <a:r>
              <a:rPr lang="en-US" sz="3200" b="1" dirty="0" smtClean="0">
                <a:solidFill>
                  <a:srgbClr val="FF0000"/>
                </a:solidFill>
              </a:rPr>
              <a:t> </a:t>
            </a:r>
            <a:r>
              <a:rPr lang="en-US" sz="3200" b="1" dirty="0" smtClean="0">
                <a:solidFill>
                  <a:srgbClr val="000000"/>
                </a:solidFill>
              </a:rPr>
              <a:t>3CO</a:t>
            </a:r>
            <a:r>
              <a:rPr lang="en-US" sz="3200" b="1" baseline="-25000" dirty="0" smtClean="0">
                <a:solidFill>
                  <a:srgbClr val="000000"/>
                </a:solidFill>
              </a:rPr>
              <a:t>2</a:t>
            </a:r>
            <a:endParaRPr lang="en-US" sz="3200" b="1" baseline="-25000"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91324276"/>
              </p:ext>
            </p:extLst>
          </p:nvPr>
        </p:nvGraphicFramePr>
        <p:xfrm>
          <a:off x="1397453" y="2169887"/>
          <a:ext cx="6096000" cy="18288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sz="2400" b="1" dirty="0" smtClean="0">
                          <a:solidFill>
                            <a:schemeClr val="tx1"/>
                          </a:solidFill>
                        </a:rPr>
                        <a:t>element</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reactants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products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C</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3</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strike="sngStrike" baseline="0" dirty="0" smtClean="0">
                          <a:solidFill>
                            <a:schemeClr val="tx1"/>
                          </a:solidFill>
                        </a:rPr>
                        <a:t> 1 </a:t>
                      </a:r>
                      <a:r>
                        <a:rPr lang="en-US" sz="2400" b="1" strike="noStrike" baseline="0" dirty="0" smtClean="0">
                          <a:solidFill>
                            <a:schemeClr val="tx1"/>
                          </a:solidFill>
                        </a:rPr>
                        <a:t>  </a:t>
                      </a:r>
                      <a:r>
                        <a:rPr lang="en-US" sz="2400" b="1" dirty="0" smtClean="0">
                          <a:solidFill>
                            <a:schemeClr val="tx1"/>
                          </a:solidFill>
                        </a:rPr>
                        <a:t>3</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H</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8</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 2</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O</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2</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strike="sngStrike" baseline="0" dirty="0" smtClean="0">
                          <a:solidFill>
                            <a:schemeClr val="tx1"/>
                          </a:solidFill>
                        </a:rPr>
                        <a:t> 3 </a:t>
                      </a:r>
                      <a:r>
                        <a:rPr lang="en-US" sz="2400" b="1" strike="noStrike" baseline="0" dirty="0" smtClean="0">
                          <a:solidFill>
                            <a:schemeClr val="tx1"/>
                          </a:solidFill>
                        </a:rPr>
                        <a:t>  </a:t>
                      </a:r>
                      <a:r>
                        <a:rPr lang="en-US" sz="2400" b="1" dirty="0" smtClean="0">
                          <a:solidFill>
                            <a:schemeClr val="tx1"/>
                          </a:solidFill>
                        </a:rPr>
                        <a:t>7</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8" name="Straight Arrow Connector 7"/>
          <p:cNvCxnSpPr/>
          <p:nvPr/>
        </p:nvCxnSpPr>
        <p:spPr>
          <a:xfrm>
            <a:off x="3614057" y="1402707"/>
            <a:ext cx="1262743"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822096" y="0"/>
            <a:ext cx="1321904" cy="584775"/>
          </a:xfrm>
          <a:prstGeom prst="rect">
            <a:avLst/>
          </a:prstGeom>
          <a:solidFill>
            <a:srgbClr val="FFFF00"/>
          </a:solidFill>
          <a:ln w="28575">
            <a:solidFill>
              <a:srgbClr val="FF0000"/>
            </a:solidFill>
          </a:ln>
        </p:spPr>
        <p:txBody>
          <a:bodyPr wrap="square" rtlCol="0">
            <a:spAutoFit/>
          </a:bodyPr>
          <a:lstStyle/>
          <a:p>
            <a:pPr algn="ctr"/>
            <a:r>
              <a:rPr lang="en-US" sz="1600" b="1" dirty="0" smtClean="0">
                <a:solidFill>
                  <a:srgbClr val="FF0000"/>
                </a:solidFill>
                <a:latin typeface="Calibri" panose="020F0502020204030204" pitchFamily="34" charset="0"/>
              </a:rPr>
              <a:t>Write this in your notes</a:t>
            </a:r>
            <a:endParaRPr lang="en-US" sz="16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6840275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78690"/>
            <a:ext cx="8893628" cy="803048"/>
          </a:xfrm>
        </p:spPr>
        <p:txBody>
          <a:bodyPr/>
          <a:lstStyle/>
          <a:p>
            <a:r>
              <a:rPr lang="en-US" sz="4000" b="1" dirty="0" smtClean="0">
                <a:solidFill>
                  <a:srgbClr val="0070C0"/>
                </a:solidFill>
              </a:rPr>
              <a:t>Example</a:t>
            </a:r>
            <a:endParaRPr lang="en-US" sz="4000" b="1" dirty="0">
              <a:solidFill>
                <a:srgbClr val="0070C0"/>
              </a:solidFill>
            </a:endParaRPr>
          </a:p>
        </p:txBody>
      </p:sp>
      <p:sp>
        <p:nvSpPr>
          <p:cNvPr id="3" name="Content Placeholder 2"/>
          <p:cNvSpPr>
            <a:spLocks noGrp="1"/>
          </p:cNvSpPr>
          <p:nvPr>
            <p:ph idx="1"/>
          </p:nvPr>
        </p:nvSpPr>
        <p:spPr>
          <a:xfrm>
            <a:off x="477951" y="4506685"/>
            <a:ext cx="8188097" cy="1502229"/>
          </a:xfrm>
        </p:spPr>
        <p:txBody>
          <a:bodyPr/>
          <a:lstStyle/>
          <a:p>
            <a:pPr marL="446088" indent="-446088" algn="ctr">
              <a:spcBef>
                <a:spcPts val="1800"/>
              </a:spcBef>
              <a:buNone/>
            </a:pPr>
            <a:r>
              <a:rPr lang="en-US" sz="2800" b="1" dirty="0" smtClean="0">
                <a:solidFill>
                  <a:srgbClr val="0070C0"/>
                </a:solidFill>
              </a:rPr>
              <a:t>Repeat step 3 with a different element</a:t>
            </a:r>
          </a:p>
        </p:txBody>
      </p:sp>
      <p:sp>
        <p:nvSpPr>
          <p:cNvPr id="5" name="TextBox 4"/>
          <p:cNvSpPr txBox="1"/>
          <p:nvPr/>
        </p:nvSpPr>
        <p:spPr>
          <a:xfrm>
            <a:off x="985121" y="1132103"/>
            <a:ext cx="7173759" cy="584775"/>
          </a:xfrm>
          <a:prstGeom prst="rect">
            <a:avLst/>
          </a:prstGeom>
          <a:noFill/>
        </p:spPr>
        <p:txBody>
          <a:bodyPr wrap="none" rtlCol="0">
            <a:spAutoFit/>
          </a:bodyPr>
          <a:lstStyle/>
          <a:p>
            <a:r>
              <a:rPr lang="en-US" sz="3200" b="1" dirty="0" smtClean="0">
                <a:solidFill>
                  <a:srgbClr val="000000"/>
                </a:solidFill>
              </a:rPr>
              <a:t>C</a:t>
            </a:r>
            <a:r>
              <a:rPr lang="en-US" sz="3200" b="1" baseline="-25000" dirty="0" smtClean="0">
                <a:solidFill>
                  <a:srgbClr val="000000"/>
                </a:solidFill>
              </a:rPr>
              <a:t>3</a:t>
            </a:r>
            <a:r>
              <a:rPr lang="en-US" sz="3200" b="1" dirty="0" smtClean="0">
                <a:solidFill>
                  <a:srgbClr val="000000"/>
                </a:solidFill>
              </a:rPr>
              <a:t>H</a:t>
            </a:r>
            <a:r>
              <a:rPr lang="en-US" sz="3200" b="1" baseline="-25000" dirty="0" smtClean="0">
                <a:solidFill>
                  <a:srgbClr val="000000"/>
                </a:solidFill>
              </a:rPr>
              <a:t>8</a:t>
            </a:r>
            <a:r>
              <a:rPr lang="en-US" sz="3200" b="1" dirty="0" smtClean="0">
                <a:solidFill>
                  <a:srgbClr val="000000"/>
                </a:solidFill>
              </a:rPr>
              <a:t>  +  </a:t>
            </a:r>
            <a:r>
              <a:rPr lang="en-US" sz="3200" b="1" dirty="0" smtClean="0">
                <a:solidFill>
                  <a:srgbClr val="FFFFFF"/>
                </a:solidFill>
              </a:rPr>
              <a:t>5</a:t>
            </a:r>
            <a:r>
              <a:rPr lang="en-US" sz="3200" b="1" dirty="0" smtClean="0">
                <a:solidFill>
                  <a:srgbClr val="000000"/>
                </a:solidFill>
              </a:rPr>
              <a:t>O</a:t>
            </a:r>
            <a:r>
              <a:rPr lang="en-US" sz="3200" b="1" baseline="-25000" dirty="0" smtClean="0">
                <a:solidFill>
                  <a:srgbClr val="000000"/>
                </a:solidFill>
              </a:rPr>
              <a:t>2</a:t>
            </a:r>
            <a:r>
              <a:rPr lang="en-US" sz="3200" b="1" dirty="0" smtClean="0">
                <a:solidFill>
                  <a:srgbClr val="000000"/>
                </a:solidFill>
              </a:rPr>
              <a:t>                </a:t>
            </a:r>
            <a:r>
              <a:rPr lang="en-US" sz="3200" b="1" dirty="0" smtClean="0">
                <a:solidFill>
                  <a:srgbClr val="FFFFFF"/>
                </a:solidFill>
              </a:rPr>
              <a:t>4</a:t>
            </a:r>
            <a:r>
              <a:rPr lang="en-US" sz="3200" b="1" dirty="0" smtClean="0">
                <a:solidFill>
                  <a:srgbClr val="000000"/>
                </a:solidFill>
              </a:rPr>
              <a:t>H</a:t>
            </a:r>
            <a:r>
              <a:rPr lang="en-US" sz="3200" b="1" baseline="-25000" dirty="0" smtClean="0">
                <a:solidFill>
                  <a:srgbClr val="000000"/>
                </a:solidFill>
              </a:rPr>
              <a:t>2</a:t>
            </a:r>
            <a:r>
              <a:rPr lang="en-US" sz="3200" b="1" dirty="0" smtClean="0">
                <a:solidFill>
                  <a:srgbClr val="000000"/>
                </a:solidFill>
              </a:rPr>
              <a:t>O  +  </a:t>
            </a:r>
            <a:r>
              <a:rPr lang="en-US" sz="3200" b="1" dirty="0" smtClean="0">
                <a:solidFill>
                  <a:srgbClr val="FF0000"/>
                </a:solidFill>
              </a:rPr>
              <a:t> </a:t>
            </a:r>
            <a:r>
              <a:rPr lang="en-US" sz="3200" b="1" dirty="0" smtClean="0">
                <a:solidFill>
                  <a:srgbClr val="000000"/>
                </a:solidFill>
              </a:rPr>
              <a:t>3CO</a:t>
            </a:r>
            <a:r>
              <a:rPr lang="en-US" sz="3200" b="1" baseline="-25000" dirty="0" smtClean="0">
                <a:solidFill>
                  <a:srgbClr val="000000"/>
                </a:solidFill>
              </a:rPr>
              <a:t>2</a:t>
            </a:r>
            <a:endParaRPr lang="en-US" sz="3200" b="1" baseline="-25000"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416781790"/>
              </p:ext>
            </p:extLst>
          </p:nvPr>
        </p:nvGraphicFramePr>
        <p:xfrm>
          <a:off x="1397453" y="2169887"/>
          <a:ext cx="6096000" cy="18288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sz="2400" b="1" dirty="0" smtClean="0">
                          <a:solidFill>
                            <a:schemeClr val="tx1"/>
                          </a:solidFill>
                        </a:rPr>
                        <a:t>element</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reactants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products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C</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3</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strike="sngStrike" baseline="0" dirty="0" smtClean="0">
                          <a:solidFill>
                            <a:schemeClr val="tx1"/>
                          </a:solidFill>
                        </a:rPr>
                        <a:t> 1 </a:t>
                      </a:r>
                      <a:r>
                        <a:rPr lang="en-US" sz="2400" b="1" strike="noStrike" baseline="0" dirty="0" smtClean="0">
                          <a:solidFill>
                            <a:schemeClr val="tx1"/>
                          </a:solidFill>
                        </a:rPr>
                        <a:t>  </a:t>
                      </a:r>
                      <a:r>
                        <a:rPr lang="en-US" sz="2400" b="1" dirty="0" smtClean="0">
                          <a:solidFill>
                            <a:schemeClr val="tx1"/>
                          </a:solidFill>
                        </a:rPr>
                        <a:t>3</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H</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8</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 2</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O</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2</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strike="sngStrike" baseline="0" dirty="0" smtClean="0">
                          <a:solidFill>
                            <a:schemeClr val="tx1"/>
                          </a:solidFill>
                        </a:rPr>
                        <a:t> 3 </a:t>
                      </a:r>
                      <a:r>
                        <a:rPr lang="en-US" sz="2400" b="1" strike="noStrike" baseline="0" dirty="0" smtClean="0">
                          <a:solidFill>
                            <a:schemeClr val="tx1"/>
                          </a:solidFill>
                        </a:rPr>
                        <a:t>  </a:t>
                      </a:r>
                      <a:r>
                        <a:rPr lang="en-US" sz="2400" b="1" dirty="0" smtClean="0">
                          <a:solidFill>
                            <a:schemeClr val="tx1"/>
                          </a:solidFill>
                        </a:rPr>
                        <a:t>7</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8" name="Straight Arrow Connector 7"/>
          <p:cNvCxnSpPr/>
          <p:nvPr/>
        </p:nvCxnSpPr>
        <p:spPr>
          <a:xfrm>
            <a:off x="3614057" y="1402707"/>
            <a:ext cx="1262743"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124200" y="3004469"/>
            <a:ext cx="3015396" cy="598714"/>
            <a:chOff x="3962400" y="2547257"/>
            <a:chExt cx="3015396" cy="598714"/>
          </a:xfrm>
        </p:grpSpPr>
        <p:sp>
          <p:nvSpPr>
            <p:cNvPr id="10" name="Oval 9"/>
            <p:cNvSpPr/>
            <p:nvPr/>
          </p:nvSpPr>
          <p:spPr>
            <a:xfrm>
              <a:off x="5987196" y="2547257"/>
              <a:ext cx="990600" cy="5987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Oval 10"/>
            <p:cNvSpPr/>
            <p:nvPr/>
          </p:nvSpPr>
          <p:spPr>
            <a:xfrm>
              <a:off x="3962400" y="2547257"/>
              <a:ext cx="990600" cy="5987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2" name="TextBox 11"/>
          <p:cNvSpPr txBox="1"/>
          <p:nvPr/>
        </p:nvSpPr>
        <p:spPr>
          <a:xfrm>
            <a:off x="7822096" y="0"/>
            <a:ext cx="1321904" cy="584775"/>
          </a:xfrm>
          <a:prstGeom prst="rect">
            <a:avLst/>
          </a:prstGeom>
          <a:solidFill>
            <a:srgbClr val="FFFF00"/>
          </a:solidFill>
          <a:ln w="28575">
            <a:solidFill>
              <a:srgbClr val="FF0000"/>
            </a:solidFill>
          </a:ln>
        </p:spPr>
        <p:txBody>
          <a:bodyPr wrap="square" rtlCol="0">
            <a:spAutoFit/>
          </a:bodyPr>
          <a:lstStyle/>
          <a:p>
            <a:pPr algn="ctr"/>
            <a:r>
              <a:rPr lang="en-US" sz="1600" b="1" dirty="0" smtClean="0">
                <a:solidFill>
                  <a:srgbClr val="FF0000"/>
                </a:solidFill>
                <a:latin typeface="Calibri" panose="020F0502020204030204" pitchFamily="34" charset="0"/>
              </a:rPr>
              <a:t>Write this in your notes</a:t>
            </a:r>
            <a:endParaRPr lang="en-US" sz="16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1391761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78690"/>
            <a:ext cx="8893628" cy="803048"/>
          </a:xfrm>
        </p:spPr>
        <p:txBody>
          <a:bodyPr/>
          <a:lstStyle/>
          <a:p>
            <a:r>
              <a:rPr lang="en-US" sz="4000" b="1" dirty="0" smtClean="0">
                <a:solidFill>
                  <a:srgbClr val="0070C0"/>
                </a:solidFill>
              </a:rPr>
              <a:t>Example</a:t>
            </a:r>
            <a:endParaRPr lang="en-US" sz="4000" b="1" dirty="0">
              <a:solidFill>
                <a:srgbClr val="0070C0"/>
              </a:solidFill>
            </a:endParaRPr>
          </a:p>
        </p:txBody>
      </p:sp>
      <p:sp>
        <p:nvSpPr>
          <p:cNvPr id="3" name="Content Placeholder 2"/>
          <p:cNvSpPr>
            <a:spLocks noGrp="1"/>
          </p:cNvSpPr>
          <p:nvPr>
            <p:ph idx="1"/>
          </p:nvPr>
        </p:nvSpPr>
        <p:spPr>
          <a:xfrm>
            <a:off x="477951" y="4506685"/>
            <a:ext cx="8188097" cy="1502229"/>
          </a:xfrm>
        </p:spPr>
        <p:txBody>
          <a:bodyPr/>
          <a:lstStyle/>
          <a:p>
            <a:pPr marL="446088" indent="-446088" algn="ctr">
              <a:spcBef>
                <a:spcPts val="1800"/>
              </a:spcBef>
              <a:buNone/>
            </a:pPr>
            <a:r>
              <a:rPr lang="en-US" sz="2800" b="1" dirty="0" smtClean="0">
                <a:solidFill>
                  <a:srgbClr val="0070C0"/>
                </a:solidFill>
              </a:rPr>
              <a:t>Repeat step 3 with a different element</a:t>
            </a:r>
          </a:p>
        </p:txBody>
      </p:sp>
      <p:sp>
        <p:nvSpPr>
          <p:cNvPr id="5" name="TextBox 4"/>
          <p:cNvSpPr txBox="1"/>
          <p:nvPr/>
        </p:nvSpPr>
        <p:spPr>
          <a:xfrm>
            <a:off x="985121" y="1132103"/>
            <a:ext cx="7173759" cy="584775"/>
          </a:xfrm>
          <a:prstGeom prst="rect">
            <a:avLst/>
          </a:prstGeom>
          <a:noFill/>
        </p:spPr>
        <p:txBody>
          <a:bodyPr wrap="none" rtlCol="0">
            <a:spAutoFit/>
          </a:bodyPr>
          <a:lstStyle/>
          <a:p>
            <a:r>
              <a:rPr lang="en-US" sz="3200" b="1" dirty="0" smtClean="0">
                <a:solidFill>
                  <a:srgbClr val="000000"/>
                </a:solidFill>
              </a:rPr>
              <a:t>C</a:t>
            </a:r>
            <a:r>
              <a:rPr lang="en-US" sz="3200" b="1" baseline="-25000" dirty="0" smtClean="0">
                <a:solidFill>
                  <a:srgbClr val="000000"/>
                </a:solidFill>
              </a:rPr>
              <a:t>3</a:t>
            </a:r>
            <a:r>
              <a:rPr lang="en-US" sz="3200" b="1" dirty="0" smtClean="0">
                <a:solidFill>
                  <a:srgbClr val="000000"/>
                </a:solidFill>
              </a:rPr>
              <a:t>H</a:t>
            </a:r>
            <a:r>
              <a:rPr lang="en-US" sz="3200" b="1" baseline="-25000" dirty="0" smtClean="0">
                <a:solidFill>
                  <a:srgbClr val="000000"/>
                </a:solidFill>
              </a:rPr>
              <a:t>8</a:t>
            </a:r>
            <a:r>
              <a:rPr lang="en-US" sz="3200" b="1" dirty="0" smtClean="0">
                <a:solidFill>
                  <a:srgbClr val="000000"/>
                </a:solidFill>
              </a:rPr>
              <a:t>  +  </a:t>
            </a:r>
            <a:r>
              <a:rPr lang="en-US" sz="3200" b="1" dirty="0" smtClean="0">
                <a:solidFill>
                  <a:srgbClr val="FFFFFF"/>
                </a:solidFill>
              </a:rPr>
              <a:t>5</a:t>
            </a:r>
            <a:r>
              <a:rPr lang="en-US" sz="3200" b="1" dirty="0" smtClean="0">
                <a:solidFill>
                  <a:srgbClr val="000000"/>
                </a:solidFill>
              </a:rPr>
              <a:t>O</a:t>
            </a:r>
            <a:r>
              <a:rPr lang="en-US" sz="3200" b="1" baseline="-25000" dirty="0" smtClean="0">
                <a:solidFill>
                  <a:srgbClr val="000000"/>
                </a:solidFill>
              </a:rPr>
              <a:t>2</a:t>
            </a:r>
            <a:r>
              <a:rPr lang="en-US" sz="3200" b="1" dirty="0" smtClean="0">
                <a:solidFill>
                  <a:srgbClr val="000000"/>
                </a:solidFill>
              </a:rPr>
              <a:t>                </a:t>
            </a:r>
            <a:r>
              <a:rPr lang="en-US" sz="3200" b="1" dirty="0" smtClean="0">
                <a:solidFill>
                  <a:srgbClr val="FF0000"/>
                </a:solidFill>
              </a:rPr>
              <a:t>4</a:t>
            </a:r>
            <a:r>
              <a:rPr lang="en-US" sz="3200" b="1" dirty="0" smtClean="0">
                <a:solidFill>
                  <a:srgbClr val="000000"/>
                </a:solidFill>
              </a:rPr>
              <a:t>H</a:t>
            </a:r>
            <a:r>
              <a:rPr lang="en-US" sz="3200" b="1" baseline="-25000" dirty="0" smtClean="0">
                <a:solidFill>
                  <a:srgbClr val="000000"/>
                </a:solidFill>
              </a:rPr>
              <a:t>2</a:t>
            </a:r>
            <a:r>
              <a:rPr lang="en-US" sz="3200" b="1" dirty="0" smtClean="0">
                <a:solidFill>
                  <a:srgbClr val="000000"/>
                </a:solidFill>
              </a:rPr>
              <a:t>O  +  </a:t>
            </a:r>
            <a:r>
              <a:rPr lang="en-US" sz="3200" b="1" dirty="0" smtClean="0">
                <a:solidFill>
                  <a:srgbClr val="FF0000"/>
                </a:solidFill>
              </a:rPr>
              <a:t> </a:t>
            </a:r>
            <a:r>
              <a:rPr lang="en-US" sz="3200" b="1" dirty="0" smtClean="0">
                <a:solidFill>
                  <a:srgbClr val="000000"/>
                </a:solidFill>
              </a:rPr>
              <a:t>3CO</a:t>
            </a:r>
            <a:r>
              <a:rPr lang="en-US" sz="3200" b="1" baseline="-25000" dirty="0" smtClean="0">
                <a:solidFill>
                  <a:srgbClr val="000000"/>
                </a:solidFill>
              </a:rPr>
              <a:t>2</a:t>
            </a:r>
            <a:endParaRPr lang="en-US" sz="3200" b="1" baseline="-25000"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55667586"/>
              </p:ext>
            </p:extLst>
          </p:nvPr>
        </p:nvGraphicFramePr>
        <p:xfrm>
          <a:off x="1397453" y="2169887"/>
          <a:ext cx="6096000" cy="18288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sz="2400" b="1" dirty="0" smtClean="0">
                          <a:solidFill>
                            <a:schemeClr val="tx1"/>
                          </a:solidFill>
                        </a:rPr>
                        <a:t>element</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reactants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products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C</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3</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strike="sngStrike" baseline="0" dirty="0" smtClean="0">
                          <a:solidFill>
                            <a:schemeClr val="tx1"/>
                          </a:solidFill>
                        </a:rPr>
                        <a:t> 1 </a:t>
                      </a:r>
                      <a:r>
                        <a:rPr lang="en-US" sz="2400" b="1" strike="noStrike" baseline="0" dirty="0" smtClean="0">
                          <a:solidFill>
                            <a:schemeClr val="tx1"/>
                          </a:solidFill>
                        </a:rPr>
                        <a:t>  </a:t>
                      </a:r>
                      <a:r>
                        <a:rPr lang="en-US" sz="2400" b="1" dirty="0" smtClean="0">
                          <a:solidFill>
                            <a:schemeClr val="tx1"/>
                          </a:solidFill>
                        </a:rPr>
                        <a:t>3</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H</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8</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 2</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O</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2</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strike="sngStrike" baseline="0" dirty="0" smtClean="0">
                          <a:solidFill>
                            <a:schemeClr val="tx1"/>
                          </a:solidFill>
                        </a:rPr>
                        <a:t> 3 </a:t>
                      </a:r>
                      <a:r>
                        <a:rPr lang="en-US" sz="2400" b="1" strike="noStrike" baseline="0" dirty="0" smtClean="0">
                          <a:solidFill>
                            <a:schemeClr val="tx1"/>
                          </a:solidFill>
                        </a:rPr>
                        <a:t>  </a:t>
                      </a:r>
                      <a:r>
                        <a:rPr lang="en-US" sz="2400" b="1" dirty="0" smtClean="0">
                          <a:solidFill>
                            <a:schemeClr val="tx1"/>
                          </a:solidFill>
                        </a:rPr>
                        <a:t>7</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8" name="Straight Arrow Connector 7"/>
          <p:cNvCxnSpPr/>
          <p:nvPr/>
        </p:nvCxnSpPr>
        <p:spPr>
          <a:xfrm>
            <a:off x="3614057" y="1402707"/>
            <a:ext cx="1262743"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133725" y="3004469"/>
            <a:ext cx="3015396" cy="598714"/>
            <a:chOff x="3962400" y="2547257"/>
            <a:chExt cx="3015396" cy="598714"/>
          </a:xfrm>
        </p:grpSpPr>
        <p:sp>
          <p:nvSpPr>
            <p:cNvPr id="10" name="Oval 9"/>
            <p:cNvSpPr/>
            <p:nvPr/>
          </p:nvSpPr>
          <p:spPr>
            <a:xfrm>
              <a:off x="5987196" y="2547257"/>
              <a:ext cx="990600" cy="5987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Oval 10"/>
            <p:cNvSpPr/>
            <p:nvPr/>
          </p:nvSpPr>
          <p:spPr>
            <a:xfrm>
              <a:off x="3962400" y="2547257"/>
              <a:ext cx="990600" cy="5987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7" name="Rectangle 6"/>
          <p:cNvSpPr/>
          <p:nvPr/>
        </p:nvSpPr>
        <p:spPr>
          <a:xfrm>
            <a:off x="5029200" y="1088559"/>
            <a:ext cx="1284514" cy="6858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Box 11"/>
          <p:cNvSpPr txBox="1"/>
          <p:nvPr/>
        </p:nvSpPr>
        <p:spPr>
          <a:xfrm>
            <a:off x="7822096" y="0"/>
            <a:ext cx="1321904" cy="584775"/>
          </a:xfrm>
          <a:prstGeom prst="rect">
            <a:avLst/>
          </a:prstGeom>
          <a:solidFill>
            <a:srgbClr val="FFFF00"/>
          </a:solidFill>
          <a:ln w="28575">
            <a:solidFill>
              <a:srgbClr val="FF0000"/>
            </a:solidFill>
          </a:ln>
        </p:spPr>
        <p:txBody>
          <a:bodyPr wrap="square" rtlCol="0">
            <a:spAutoFit/>
          </a:bodyPr>
          <a:lstStyle/>
          <a:p>
            <a:pPr algn="ctr"/>
            <a:r>
              <a:rPr lang="en-US" sz="1600" b="1" dirty="0" smtClean="0">
                <a:solidFill>
                  <a:srgbClr val="FF0000"/>
                </a:solidFill>
                <a:latin typeface="Calibri" panose="020F0502020204030204" pitchFamily="34" charset="0"/>
              </a:rPr>
              <a:t>Write this in your notes</a:t>
            </a:r>
            <a:endParaRPr lang="en-US" sz="16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7085450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78690"/>
            <a:ext cx="8893628" cy="803048"/>
          </a:xfrm>
        </p:spPr>
        <p:txBody>
          <a:bodyPr/>
          <a:lstStyle/>
          <a:p>
            <a:r>
              <a:rPr lang="en-US" sz="4000" b="1" dirty="0" smtClean="0">
                <a:solidFill>
                  <a:srgbClr val="0070C0"/>
                </a:solidFill>
              </a:rPr>
              <a:t>Example</a:t>
            </a:r>
            <a:endParaRPr lang="en-US" sz="4000" b="1" dirty="0">
              <a:solidFill>
                <a:srgbClr val="0070C0"/>
              </a:solidFill>
            </a:endParaRPr>
          </a:p>
        </p:txBody>
      </p:sp>
      <p:sp>
        <p:nvSpPr>
          <p:cNvPr id="5" name="TextBox 4"/>
          <p:cNvSpPr txBox="1"/>
          <p:nvPr/>
        </p:nvSpPr>
        <p:spPr>
          <a:xfrm>
            <a:off x="985121" y="1132103"/>
            <a:ext cx="7173759" cy="584775"/>
          </a:xfrm>
          <a:prstGeom prst="rect">
            <a:avLst/>
          </a:prstGeom>
          <a:noFill/>
        </p:spPr>
        <p:txBody>
          <a:bodyPr wrap="none" rtlCol="0">
            <a:spAutoFit/>
          </a:bodyPr>
          <a:lstStyle/>
          <a:p>
            <a:r>
              <a:rPr lang="en-US" sz="3200" b="1" dirty="0" smtClean="0">
                <a:solidFill>
                  <a:srgbClr val="000000"/>
                </a:solidFill>
              </a:rPr>
              <a:t>C</a:t>
            </a:r>
            <a:r>
              <a:rPr lang="en-US" sz="3200" b="1" baseline="-25000" dirty="0" smtClean="0">
                <a:solidFill>
                  <a:srgbClr val="000000"/>
                </a:solidFill>
              </a:rPr>
              <a:t>3</a:t>
            </a:r>
            <a:r>
              <a:rPr lang="en-US" sz="3200" b="1" dirty="0" smtClean="0">
                <a:solidFill>
                  <a:srgbClr val="000000"/>
                </a:solidFill>
              </a:rPr>
              <a:t>H</a:t>
            </a:r>
            <a:r>
              <a:rPr lang="en-US" sz="3200" b="1" baseline="-25000" dirty="0" smtClean="0">
                <a:solidFill>
                  <a:srgbClr val="000000"/>
                </a:solidFill>
              </a:rPr>
              <a:t>8</a:t>
            </a:r>
            <a:r>
              <a:rPr lang="en-US" sz="3200" b="1" dirty="0" smtClean="0">
                <a:solidFill>
                  <a:srgbClr val="000000"/>
                </a:solidFill>
              </a:rPr>
              <a:t>  +  </a:t>
            </a:r>
            <a:r>
              <a:rPr lang="en-US" sz="3200" b="1" dirty="0" smtClean="0">
                <a:solidFill>
                  <a:srgbClr val="FFFFFF"/>
                </a:solidFill>
              </a:rPr>
              <a:t>5</a:t>
            </a:r>
            <a:r>
              <a:rPr lang="en-US" sz="3200" b="1" dirty="0" smtClean="0">
                <a:solidFill>
                  <a:srgbClr val="000000"/>
                </a:solidFill>
              </a:rPr>
              <a:t>O</a:t>
            </a:r>
            <a:r>
              <a:rPr lang="en-US" sz="3200" b="1" baseline="-25000" dirty="0" smtClean="0">
                <a:solidFill>
                  <a:srgbClr val="000000"/>
                </a:solidFill>
              </a:rPr>
              <a:t>2</a:t>
            </a:r>
            <a:r>
              <a:rPr lang="en-US" sz="3200" b="1" dirty="0" smtClean="0">
                <a:solidFill>
                  <a:srgbClr val="000000"/>
                </a:solidFill>
              </a:rPr>
              <a:t>                </a:t>
            </a:r>
            <a:r>
              <a:rPr lang="en-US" sz="3200" b="1" dirty="0" smtClean="0">
                <a:solidFill>
                  <a:srgbClr val="FF0000"/>
                </a:solidFill>
              </a:rPr>
              <a:t>4</a:t>
            </a:r>
            <a:r>
              <a:rPr lang="en-US" sz="3200" b="1" dirty="0" smtClean="0">
                <a:solidFill>
                  <a:srgbClr val="000000"/>
                </a:solidFill>
              </a:rPr>
              <a:t>H</a:t>
            </a:r>
            <a:r>
              <a:rPr lang="en-US" sz="3200" b="1" baseline="-25000" dirty="0" smtClean="0">
                <a:solidFill>
                  <a:srgbClr val="000000"/>
                </a:solidFill>
              </a:rPr>
              <a:t>2</a:t>
            </a:r>
            <a:r>
              <a:rPr lang="en-US" sz="3200" b="1" dirty="0" smtClean="0">
                <a:solidFill>
                  <a:srgbClr val="000000"/>
                </a:solidFill>
              </a:rPr>
              <a:t>O  +  </a:t>
            </a:r>
            <a:r>
              <a:rPr lang="en-US" sz="3200" b="1" dirty="0" smtClean="0">
                <a:solidFill>
                  <a:srgbClr val="FF0000"/>
                </a:solidFill>
              </a:rPr>
              <a:t> </a:t>
            </a:r>
            <a:r>
              <a:rPr lang="en-US" sz="3200" b="1" dirty="0" smtClean="0">
                <a:solidFill>
                  <a:srgbClr val="000000"/>
                </a:solidFill>
              </a:rPr>
              <a:t>3CO</a:t>
            </a:r>
            <a:r>
              <a:rPr lang="en-US" sz="3200" b="1" baseline="-25000" dirty="0" smtClean="0">
                <a:solidFill>
                  <a:srgbClr val="000000"/>
                </a:solidFill>
              </a:rPr>
              <a:t>2</a:t>
            </a:r>
            <a:endParaRPr lang="en-US" sz="3200" b="1" baseline="-25000"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306743156"/>
              </p:ext>
            </p:extLst>
          </p:nvPr>
        </p:nvGraphicFramePr>
        <p:xfrm>
          <a:off x="1397453" y="2169887"/>
          <a:ext cx="6096000" cy="18288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sz="2400" b="1" dirty="0" smtClean="0">
                          <a:solidFill>
                            <a:schemeClr val="tx1"/>
                          </a:solidFill>
                        </a:rPr>
                        <a:t>element</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reactants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products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C</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3</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strike="sngStrike" baseline="0" dirty="0" smtClean="0">
                          <a:solidFill>
                            <a:schemeClr val="tx1"/>
                          </a:solidFill>
                        </a:rPr>
                        <a:t> 1 </a:t>
                      </a:r>
                      <a:r>
                        <a:rPr lang="en-US" sz="2400" b="1" strike="noStrike" baseline="0" dirty="0" smtClean="0">
                          <a:solidFill>
                            <a:schemeClr val="tx1"/>
                          </a:solidFill>
                        </a:rPr>
                        <a:t>  </a:t>
                      </a:r>
                      <a:r>
                        <a:rPr lang="en-US" sz="2400" b="1" dirty="0" smtClean="0">
                          <a:solidFill>
                            <a:schemeClr val="tx1"/>
                          </a:solidFill>
                        </a:rPr>
                        <a:t>3</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H</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8</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strike="sngStrike" dirty="0" smtClean="0">
                          <a:solidFill>
                            <a:schemeClr val="tx1"/>
                          </a:solidFill>
                        </a:rPr>
                        <a:t> 2 </a:t>
                      </a:r>
                      <a:r>
                        <a:rPr lang="en-US" sz="2400" b="1" dirty="0" smtClean="0">
                          <a:solidFill>
                            <a:srgbClr val="FF0000"/>
                          </a:solidFill>
                        </a:rPr>
                        <a:t>  8</a:t>
                      </a:r>
                      <a:endParaRPr lang="en-US" sz="24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a:txBody>
                    <a:bodyPr/>
                    <a:lstStyle/>
                    <a:p>
                      <a:pPr algn="ctr"/>
                      <a:r>
                        <a:rPr lang="en-US" sz="2400" b="1" dirty="0" smtClean="0">
                          <a:solidFill>
                            <a:schemeClr val="tx1"/>
                          </a:solidFill>
                        </a:rPr>
                        <a:t>O</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2</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strike="sngStrike" baseline="0" dirty="0" smtClean="0">
                          <a:solidFill>
                            <a:schemeClr val="tx1"/>
                          </a:solidFill>
                        </a:rPr>
                        <a:t> 3 </a:t>
                      </a:r>
                      <a:r>
                        <a:rPr lang="en-US" sz="2400" b="1" strike="noStrike" baseline="0" dirty="0" smtClean="0">
                          <a:solidFill>
                            <a:schemeClr val="tx1"/>
                          </a:solidFill>
                        </a:rPr>
                        <a:t>  </a:t>
                      </a:r>
                      <a:r>
                        <a:rPr lang="en-US" sz="2400" b="1" strike="noStrike" dirty="0" smtClean="0">
                          <a:solidFill>
                            <a:schemeClr val="tx1"/>
                          </a:solidFill>
                        </a:rPr>
                        <a:t>7</a:t>
                      </a:r>
                      <a:endParaRPr lang="en-US" sz="2400" b="1" strike="noStrike"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8" name="Straight Arrow Connector 7"/>
          <p:cNvCxnSpPr/>
          <p:nvPr/>
        </p:nvCxnSpPr>
        <p:spPr>
          <a:xfrm>
            <a:off x="3614057" y="1402707"/>
            <a:ext cx="1262743"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029200" y="1088559"/>
            <a:ext cx="1284514" cy="6858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Content Placeholder 2"/>
          <p:cNvSpPr>
            <a:spLocks noGrp="1"/>
          </p:cNvSpPr>
          <p:nvPr>
            <p:ph idx="1"/>
          </p:nvPr>
        </p:nvSpPr>
        <p:spPr>
          <a:xfrm>
            <a:off x="477951" y="4506685"/>
            <a:ext cx="8188097" cy="1502229"/>
          </a:xfrm>
        </p:spPr>
        <p:txBody>
          <a:bodyPr/>
          <a:lstStyle/>
          <a:p>
            <a:pPr marL="446088" indent="-446088" algn="ctr">
              <a:spcBef>
                <a:spcPts val="1800"/>
              </a:spcBef>
              <a:buNone/>
            </a:pPr>
            <a:r>
              <a:rPr lang="en-US" sz="2800" b="1" dirty="0" smtClean="0">
                <a:solidFill>
                  <a:srgbClr val="0070C0"/>
                </a:solidFill>
              </a:rPr>
              <a:t>Repeat step 3 with a different element</a:t>
            </a:r>
          </a:p>
        </p:txBody>
      </p:sp>
      <p:sp>
        <p:nvSpPr>
          <p:cNvPr id="9" name="TextBox 8"/>
          <p:cNvSpPr txBox="1"/>
          <p:nvPr/>
        </p:nvSpPr>
        <p:spPr>
          <a:xfrm>
            <a:off x="7822096" y="0"/>
            <a:ext cx="1321904" cy="584775"/>
          </a:xfrm>
          <a:prstGeom prst="rect">
            <a:avLst/>
          </a:prstGeom>
          <a:solidFill>
            <a:srgbClr val="FFFF00"/>
          </a:solidFill>
          <a:ln w="28575">
            <a:solidFill>
              <a:srgbClr val="FF0000"/>
            </a:solidFill>
          </a:ln>
        </p:spPr>
        <p:txBody>
          <a:bodyPr wrap="square" rtlCol="0">
            <a:spAutoFit/>
          </a:bodyPr>
          <a:lstStyle/>
          <a:p>
            <a:pPr algn="ctr"/>
            <a:r>
              <a:rPr lang="en-US" sz="1600" b="1" dirty="0" smtClean="0">
                <a:solidFill>
                  <a:srgbClr val="FF0000"/>
                </a:solidFill>
                <a:latin typeface="Calibri" panose="020F0502020204030204" pitchFamily="34" charset="0"/>
              </a:rPr>
              <a:t>Write this in your notes</a:t>
            </a:r>
            <a:endParaRPr lang="en-US" sz="16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30760414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78690"/>
            <a:ext cx="8893628" cy="803048"/>
          </a:xfrm>
        </p:spPr>
        <p:txBody>
          <a:bodyPr/>
          <a:lstStyle/>
          <a:p>
            <a:r>
              <a:rPr lang="en-US" sz="4000" b="1" dirty="0" smtClean="0">
                <a:solidFill>
                  <a:srgbClr val="0070C0"/>
                </a:solidFill>
              </a:rPr>
              <a:t>Example</a:t>
            </a:r>
            <a:endParaRPr lang="en-US" sz="4000" b="1" dirty="0">
              <a:solidFill>
                <a:srgbClr val="0070C0"/>
              </a:solidFill>
            </a:endParaRPr>
          </a:p>
        </p:txBody>
      </p:sp>
      <p:sp>
        <p:nvSpPr>
          <p:cNvPr id="5" name="TextBox 4"/>
          <p:cNvSpPr txBox="1"/>
          <p:nvPr/>
        </p:nvSpPr>
        <p:spPr>
          <a:xfrm>
            <a:off x="985121" y="1132103"/>
            <a:ext cx="7173759" cy="584775"/>
          </a:xfrm>
          <a:prstGeom prst="rect">
            <a:avLst/>
          </a:prstGeom>
          <a:noFill/>
        </p:spPr>
        <p:txBody>
          <a:bodyPr wrap="none" rtlCol="0">
            <a:spAutoFit/>
          </a:bodyPr>
          <a:lstStyle/>
          <a:p>
            <a:r>
              <a:rPr lang="en-US" sz="3200" b="1" dirty="0" smtClean="0">
                <a:solidFill>
                  <a:srgbClr val="000000"/>
                </a:solidFill>
              </a:rPr>
              <a:t>C</a:t>
            </a:r>
            <a:r>
              <a:rPr lang="en-US" sz="3200" b="1" baseline="-25000" dirty="0" smtClean="0">
                <a:solidFill>
                  <a:srgbClr val="000000"/>
                </a:solidFill>
              </a:rPr>
              <a:t>3</a:t>
            </a:r>
            <a:r>
              <a:rPr lang="en-US" sz="3200" b="1" dirty="0" smtClean="0">
                <a:solidFill>
                  <a:srgbClr val="000000"/>
                </a:solidFill>
              </a:rPr>
              <a:t>H</a:t>
            </a:r>
            <a:r>
              <a:rPr lang="en-US" sz="3200" b="1" baseline="-25000" dirty="0" smtClean="0">
                <a:solidFill>
                  <a:srgbClr val="000000"/>
                </a:solidFill>
              </a:rPr>
              <a:t>8</a:t>
            </a:r>
            <a:r>
              <a:rPr lang="en-US" sz="3200" b="1" dirty="0" smtClean="0">
                <a:solidFill>
                  <a:srgbClr val="000000"/>
                </a:solidFill>
              </a:rPr>
              <a:t>  +  </a:t>
            </a:r>
            <a:r>
              <a:rPr lang="en-US" sz="3200" b="1" dirty="0" smtClean="0">
                <a:solidFill>
                  <a:srgbClr val="FFFFFF"/>
                </a:solidFill>
              </a:rPr>
              <a:t>5</a:t>
            </a:r>
            <a:r>
              <a:rPr lang="en-US" sz="3200" b="1" dirty="0" smtClean="0">
                <a:solidFill>
                  <a:srgbClr val="000000"/>
                </a:solidFill>
              </a:rPr>
              <a:t>O</a:t>
            </a:r>
            <a:r>
              <a:rPr lang="en-US" sz="3200" b="1" baseline="-25000" dirty="0" smtClean="0">
                <a:solidFill>
                  <a:srgbClr val="000000"/>
                </a:solidFill>
              </a:rPr>
              <a:t>2</a:t>
            </a:r>
            <a:r>
              <a:rPr lang="en-US" sz="3200" b="1" dirty="0" smtClean="0">
                <a:solidFill>
                  <a:srgbClr val="000000"/>
                </a:solidFill>
              </a:rPr>
              <a:t>                </a:t>
            </a:r>
            <a:r>
              <a:rPr lang="en-US" sz="3200" b="1" dirty="0" smtClean="0">
                <a:solidFill>
                  <a:srgbClr val="FF0000"/>
                </a:solidFill>
              </a:rPr>
              <a:t>4</a:t>
            </a:r>
            <a:r>
              <a:rPr lang="en-US" sz="3200" b="1" dirty="0" smtClean="0">
                <a:solidFill>
                  <a:srgbClr val="000000"/>
                </a:solidFill>
              </a:rPr>
              <a:t>H</a:t>
            </a:r>
            <a:r>
              <a:rPr lang="en-US" sz="3200" b="1" baseline="-25000" dirty="0" smtClean="0">
                <a:solidFill>
                  <a:srgbClr val="000000"/>
                </a:solidFill>
              </a:rPr>
              <a:t>2</a:t>
            </a:r>
            <a:r>
              <a:rPr lang="en-US" sz="3200" b="1" dirty="0" smtClean="0">
                <a:solidFill>
                  <a:srgbClr val="000000"/>
                </a:solidFill>
              </a:rPr>
              <a:t>O  +  </a:t>
            </a:r>
            <a:r>
              <a:rPr lang="en-US" sz="3200" b="1" dirty="0" smtClean="0">
                <a:solidFill>
                  <a:srgbClr val="FF0000"/>
                </a:solidFill>
              </a:rPr>
              <a:t> </a:t>
            </a:r>
            <a:r>
              <a:rPr lang="en-US" sz="3200" b="1" dirty="0" smtClean="0">
                <a:solidFill>
                  <a:srgbClr val="000000"/>
                </a:solidFill>
              </a:rPr>
              <a:t>3CO</a:t>
            </a:r>
            <a:r>
              <a:rPr lang="en-US" sz="3200" b="1" baseline="-25000" dirty="0" smtClean="0">
                <a:solidFill>
                  <a:srgbClr val="000000"/>
                </a:solidFill>
              </a:rPr>
              <a:t>2</a:t>
            </a:r>
            <a:endParaRPr lang="en-US" sz="3200" b="1" baseline="-25000"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451495569"/>
              </p:ext>
            </p:extLst>
          </p:nvPr>
        </p:nvGraphicFramePr>
        <p:xfrm>
          <a:off x="1397453" y="2169887"/>
          <a:ext cx="6096000" cy="18288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sz="2400" b="1" dirty="0" smtClean="0">
                          <a:solidFill>
                            <a:schemeClr val="tx1"/>
                          </a:solidFill>
                        </a:rPr>
                        <a:t>element</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reactants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products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C</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3</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strike="sngStrike" baseline="0" dirty="0" smtClean="0">
                          <a:solidFill>
                            <a:schemeClr val="tx1"/>
                          </a:solidFill>
                        </a:rPr>
                        <a:t> 1 </a:t>
                      </a:r>
                      <a:r>
                        <a:rPr lang="en-US" sz="2400" b="1" strike="noStrike" baseline="0" dirty="0" smtClean="0">
                          <a:solidFill>
                            <a:schemeClr val="tx1"/>
                          </a:solidFill>
                        </a:rPr>
                        <a:t>  </a:t>
                      </a:r>
                      <a:r>
                        <a:rPr lang="en-US" sz="2400" b="1" dirty="0" smtClean="0">
                          <a:solidFill>
                            <a:schemeClr val="tx1"/>
                          </a:solidFill>
                        </a:rPr>
                        <a:t>3</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H</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8</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strike="sngStrike" dirty="0" smtClean="0">
                          <a:solidFill>
                            <a:schemeClr val="tx1"/>
                          </a:solidFill>
                        </a:rPr>
                        <a:t> 2 </a:t>
                      </a:r>
                      <a:r>
                        <a:rPr lang="en-US" sz="2400" b="1" dirty="0" smtClean="0">
                          <a:solidFill>
                            <a:srgbClr val="FF0000"/>
                          </a:solidFill>
                        </a:rPr>
                        <a:t>  8</a:t>
                      </a:r>
                      <a:endParaRPr lang="en-US" sz="24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a:txBody>
                    <a:bodyPr/>
                    <a:lstStyle/>
                    <a:p>
                      <a:pPr algn="ctr"/>
                      <a:r>
                        <a:rPr lang="en-US" sz="2400" b="1" dirty="0" smtClean="0">
                          <a:solidFill>
                            <a:schemeClr val="tx1"/>
                          </a:solidFill>
                        </a:rPr>
                        <a:t>O</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2</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strike="sngStrike" baseline="0" dirty="0" smtClean="0">
                          <a:solidFill>
                            <a:schemeClr val="tx1"/>
                          </a:solidFill>
                        </a:rPr>
                        <a:t> 3 </a:t>
                      </a:r>
                      <a:r>
                        <a:rPr lang="en-US" sz="2400" b="1" strike="noStrike" baseline="0" dirty="0" smtClean="0">
                          <a:solidFill>
                            <a:schemeClr val="tx1"/>
                          </a:solidFill>
                        </a:rPr>
                        <a:t>  </a:t>
                      </a:r>
                      <a:r>
                        <a:rPr lang="en-US" sz="2400" b="1" strike="noStrike" dirty="0" smtClean="0">
                          <a:solidFill>
                            <a:schemeClr val="tx1"/>
                          </a:solidFill>
                        </a:rPr>
                        <a:t>7</a:t>
                      </a:r>
                      <a:endParaRPr lang="en-US" sz="2400" b="1" strike="noStrike"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8" name="Straight Arrow Connector 7"/>
          <p:cNvCxnSpPr/>
          <p:nvPr/>
        </p:nvCxnSpPr>
        <p:spPr>
          <a:xfrm>
            <a:off x="3614057" y="1402707"/>
            <a:ext cx="1262743"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029200" y="1088559"/>
            <a:ext cx="1284514" cy="6858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Content Placeholder 2"/>
          <p:cNvSpPr>
            <a:spLocks noGrp="1"/>
          </p:cNvSpPr>
          <p:nvPr>
            <p:ph idx="1"/>
          </p:nvPr>
        </p:nvSpPr>
        <p:spPr>
          <a:xfrm>
            <a:off x="477951" y="4506685"/>
            <a:ext cx="8188097" cy="1502229"/>
          </a:xfrm>
        </p:spPr>
        <p:txBody>
          <a:bodyPr/>
          <a:lstStyle/>
          <a:p>
            <a:pPr marL="0" indent="0" algn="ctr">
              <a:buNone/>
            </a:pPr>
            <a:r>
              <a:rPr lang="en-US" sz="2800" b="1" u="sng" dirty="0">
                <a:solidFill>
                  <a:srgbClr val="FF0000"/>
                </a:solidFill>
              </a:rPr>
              <a:t>Very Important</a:t>
            </a:r>
          </a:p>
          <a:p>
            <a:pPr marL="0" indent="0" algn="ctr">
              <a:buNone/>
            </a:pPr>
            <a:r>
              <a:rPr lang="en-US" sz="2800" b="1" dirty="0">
                <a:solidFill>
                  <a:srgbClr val="FF0000"/>
                </a:solidFill>
              </a:rPr>
              <a:t>Update the element inventory after each coefficient change!!!</a:t>
            </a:r>
          </a:p>
        </p:txBody>
      </p:sp>
      <p:sp>
        <p:nvSpPr>
          <p:cNvPr id="9" name="TextBox 8"/>
          <p:cNvSpPr txBox="1"/>
          <p:nvPr/>
        </p:nvSpPr>
        <p:spPr>
          <a:xfrm>
            <a:off x="7822096" y="0"/>
            <a:ext cx="1321904" cy="584775"/>
          </a:xfrm>
          <a:prstGeom prst="rect">
            <a:avLst/>
          </a:prstGeom>
          <a:solidFill>
            <a:srgbClr val="FFFF00"/>
          </a:solidFill>
          <a:ln w="28575">
            <a:solidFill>
              <a:srgbClr val="FF0000"/>
            </a:solidFill>
          </a:ln>
        </p:spPr>
        <p:txBody>
          <a:bodyPr wrap="square" rtlCol="0">
            <a:spAutoFit/>
          </a:bodyPr>
          <a:lstStyle/>
          <a:p>
            <a:pPr algn="ctr"/>
            <a:r>
              <a:rPr lang="en-US" sz="1600" b="1" dirty="0" smtClean="0">
                <a:solidFill>
                  <a:srgbClr val="FF0000"/>
                </a:solidFill>
                <a:latin typeface="Calibri" panose="020F0502020204030204" pitchFamily="34" charset="0"/>
              </a:rPr>
              <a:t>Write this in your notes</a:t>
            </a:r>
            <a:endParaRPr lang="en-US" sz="16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4288808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230" r="6515"/>
          <a:stretch/>
        </p:blipFill>
        <p:spPr bwMode="auto">
          <a:xfrm>
            <a:off x="375139" y="484549"/>
            <a:ext cx="1758140"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5200650" y="484549"/>
            <a:ext cx="3538864" cy="1800000"/>
            <a:chOff x="5200650" y="484549"/>
            <a:chExt cx="3538864" cy="180000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573" y="484549"/>
              <a:ext cx="1852941"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5200650" y="1384549"/>
              <a:ext cx="12192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2419350" y="484549"/>
            <a:ext cx="2337452" cy="1800000"/>
            <a:chOff x="2419350" y="484549"/>
            <a:chExt cx="2337452" cy="1800000"/>
          </a:xfrm>
        </p:grpSpPr>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5132"/>
            <a:stretch/>
          </p:blipFill>
          <p:spPr bwMode="auto">
            <a:xfrm>
              <a:off x="3186725" y="484549"/>
              <a:ext cx="1570077"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419350" y="969051"/>
              <a:ext cx="490840" cy="830997"/>
            </a:xfrm>
            <a:prstGeom prst="rect">
              <a:avLst/>
            </a:prstGeom>
            <a:noFill/>
          </p:spPr>
          <p:txBody>
            <a:bodyPr wrap="none" rtlCol="0">
              <a:spAutoFit/>
            </a:bodyPr>
            <a:lstStyle/>
            <a:p>
              <a:r>
                <a:rPr lang="en-US" sz="4800" b="1" dirty="0" smtClean="0"/>
                <a:t>+</a:t>
              </a:r>
              <a:endParaRPr lang="en-US" sz="4800" b="1" dirty="0"/>
            </a:p>
          </p:txBody>
        </p:sp>
      </p:grpSp>
      <p:sp>
        <p:nvSpPr>
          <p:cNvPr id="8" name="TextBox 7"/>
          <p:cNvSpPr txBox="1"/>
          <p:nvPr/>
        </p:nvSpPr>
        <p:spPr>
          <a:xfrm>
            <a:off x="284407" y="2628900"/>
            <a:ext cx="1931743" cy="1200329"/>
          </a:xfrm>
          <a:prstGeom prst="rect">
            <a:avLst/>
          </a:prstGeom>
          <a:noFill/>
        </p:spPr>
        <p:txBody>
          <a:bodyPr wrap="square" rtlCol="0">
            <a:spAutoFit/>
          </a:bodyPr>
          <a:lstStyle/>
          <a:p>
            <a:pPr algn="ctr"/>
            <a:r>
              <a:rPr lang="en-US" sz="2400" b="1" u="sng" dirty="0" smtClean="0"/>
              <a:t>Roses</a:t>
            </a:r>
          </a:p>
          <a:p>
            <a:pPr algn="ctr"/>
            <a:r>
              <a:rPr lang="en-US" sz="2400" b="1" dirty="0" smtClean="0"/>
              <a:t>purchased by the dozen</a:t>
            </a:r>
            <a:endParaRPr lang="en-US" sz="2400" b="1" dirty="0"/>
          </a:p>
        </p:txBody>
      </p:sp>
      <p:sp>
        <p:nvSpPr>
          <p:cNvPr id="13" name="TextBox 12"/>
          <p:cNvSpPr txBox="1"/>
          <p:nvPr/>
        </p:nvSpPr>
        <p:spPr>
          <a:xfrm>
            <a:off x="2802182" y="2628900"/>
            <a:ext cx="2303218" cy="1200329"/>
          </a:xfrm>
          <a:prstGeom prst="rect">
            <a:avLst/>
          </a:prstGeom>
          <a:noFill/>
        </p:spPr>
        <p:txBody>
          <a:bodyPr wrap="square" rtlCol="0">
            <a:spAutoFit/>
          </a:bodyPr>
          <a:lstStyle/>
          <a:p>
            <a:pPr algn="ctr"/>
            <a:r>
              <a:rPr lang="en-US" sz="2400" b="1" u="sng" dirty="0" smtClean="0"/>
              <a:t>Baby's breath</a:t>
            </a:r>
          </a:p>
          <a:p>
            <a:pPr algn="ctr"/>
            <a:r>
              <a:rPr lang="en-US" sz="2400" b="1" dirty="0" smtClean="0"/>
              <a:t>purchased in bunches of 16</a:t>
            </a:r>
            <a:endParaRPr lang="en-US" sz="2400" b="1" dirty="0"/>
          </a:p>
        </p:txBody>
      </p:sp>
      <p:sp>
        <p:nvSpPr>
          <p:cNvPr id="14" name="TextBox 13"/>
          <p:cNvSpPr txBox="1"/>
          <p:nvPr/>
        </p:nvSpPr>
        <p:spPr>
          <a:xfrm>
            <a:off x="6745532" y="2628900"/>
            <a:ext cx="2303218" cy="1569660"/>
          </a:xfrm>
          <a:prstGeom prst="rect">
            <a:avLst/>
          </a:prstGeom>
          <a:noFill/>
        </p:spPr>
        <p:txBody>
          <a:bodyPr wrap="square" rtlCol="0">
            <a:spAutoFit/>
          </a:bodyPr>
          <a:lstStyle/>
          <a:p>
            <a:pPr algn="ctr"/>
            <a:r>
              <a:rPr lang="en-US" sz="2400" b="1" u="sng" dirty="0" smtClean="0"/>
              <a:t>Bouquet</a:t>
            </a:r>
          </a:p>
          <a:p>
            <a:pPr algn="ctr"/>
            <a:r>
              <a:rPr lang="en-US" sz="2400" b="1" dirty="0" smtClean="0"/>
              <a:t>requires 1 rose &amp; 4 stalks of baby's breath</a:t>
            </a:r>
            <a:endParaRPr lang="en-US" sz="2400" b="1" dirty="0"/>
          </a:p>
        </p:txBody>
      </p:sp>
      <p:sp>
        <p:nvSpPr>
          <p:cNvPr id="17" name="TextBox 16"/>
          <p:cNvSpPr txBox="1"/>
          <p:nvPr/>
        </p:nvSpPr>
        <p:spPr>
          <a:xfrm>
            <a:off x="491726" y="4494428"/>
            <a:ext cx="1671804" cy="1107996"/>
          </a:xfrm>
          <a:prstGeom prst="rect">
            <a:avLst/>
          </a:prstGeom>
          <a:noFill/>
          <a:ln>
            <a:solidFill>
              <a:schemeClr val="bg1"/>
            </a:solidFill>
          </a:ln>
        </p:spPr>
        <p:txBody>
          <a:bodyPr wrap="none" rtlCol="0">
            <a:spAutoFit/>
          </a:bodyPr>
          <a:lstStyle/>
          <a:p>
            <a:r>
              <a:rPr lang="en-US" sz="6600" b="1" dirty="0" smtClean="0"/>
              <a:t>Ro</a:t>
            </a:r>
            <a:r>
              <a:rPr lang="en-US" sz="6600" b="1" baseline="-25000" dirty="0" smtClean="0"/>
              <a:t>12</a:t>
            </a:r>
            <a:endParaRPr lang="en-US" sz="6600" b="1" baseline="-25000" dirty="0"/>
          </a:p>
        </p:txBody>
      </p:sp>
      <p:sp>
        <p:nvSpPr>
          <p:cNvPr id="2" name="Oval 1"/>
          <p:cNvSpPr/>
          <p:nvPr/>
        </p:nvSpPr>
        <p:spPr>
          <a:xfrm>
            <a:off x="1371600" y="4972226"/>
            <a:ext cx="807720" cy="7580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674521" y="5271254"/>
            <a:ext cx="4793079" cy="830997"/>
          </a:xfrm>
          <a:prstGeom prst="rect">
            <a:avLst/>
          </a:prstGeom>
          <a:noFill/>
          <a:ln>
            <a:noFill/>
          </a:ln>
        </p:spPr>
        <p:txBody>
          <a:bodyPr wrap="square" rtlCol="0">
            <a:spAutoFit/>
          </a:bodyPr>
          <a:lstStyle/>
          <a:p>
            <a:r>
              <a:rPr lang="en-US" sz="2400" b="1" dirty="0" smtClean="0">
                <a:solidFill>
                  <a:srgbClr val="FF0000"/>
                </a:solidFill>
              </a:rPr>
              <a:t>Use subscript 12 to indicate that the roses only come in groups of 12</a:t>
            </a:r>
            <a:endParaRPr lang="en-US" sz="2400" b="1" dirty="0">
              <a:solidFill>
                <a:srgbClr val="FF0000"/>
              </a:solidFill>
            </a:endParaRPr>
          </a:p>
        </p:txBody>
      </p:sp>
    </p:spTree>
    <p:extLst>
      <p:ext uri="{BB962C8B-B14F-4D97-AF65-F5344CB8AC3E}">
        <p14:creationId xmlns:p14="http://schemas.microsoft.com/office/powerpoint/2010/main" val="34842735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78690"/>
            <a:ext cx="8893628" cy="803048"/>
          </a:xfrm>
        </p:spPr>
        <p:txBody>
          <a:bodyPr/>
          <a:lstStyle/>
          <a:p>
            <a:r>
              <a:rPr lang="en-US" sz="4000" b="1" dirty="0" smtClean="0">
                <a:solidFill>
                  <a:srgbClr val="0070C0"/>
                </a:solidFill>
              </a:rPr>
              <a:t>Example</a:t>
            </a:r>
            <a:endParaRPr lang="en-US" sz="4000" b="1" dirty="0">
              <a:solidFill>
                <a:srgbClr val="0070C0"/>
              </a:solidFill>
            </a:endParaRPr>
          </a:p>
        </p:txBody>
      </p:sp>
      <p:sp>
        <p:nvSpPr>
          <p:cNvPr id="3" name="Content Placeholder 2"/>
          <p:cNvSpPr>
            <a:spLocks noGrp="1"/>
          </p:cNvSpPr>
          <p:nvPr>
            <p:ph idx="1"/>
          </p:nvPr>
        </p:nvSpPr>
        <p:spPr>
          <a:xfrm>
            <a:off x="477951" y="4506685"/>
            <a:ext cx="8188097" cy="1502229"/>
          </a:xfrm>
        </p:spPr>
        <p:txBody>
          <a:bodyPr/>
          <a:lstStyle/>
          <a:p>
            <a:pPr marL="0" indent="0" algn="ctr">
              <a:buNone/>
            </a:pPr>
            <a:r>
              <a:rPr lang="en-US" sz="2800" b="1" u="sng" dirty="0">
                <a:solidFill>
                  <a:srgbClr val="FF0000"/>
                </a:solidFill>
              </a:rPr>
              <a:t>Very Important</a:t>
            </a:r>
          </a:p>
          <a:p>
            <a:pPr marL="0" indent="0" algn="ctr">
              <a:buNone/>
            </a:pPr>
            <a:r>
              <a:rPr lang="en-US" sz="2800" b="1" dirty="0">
                <a:solidFill>
                  <a:srgbClr val="FF0000"/>
                </a:solidFill>
              </a:rPr>
              <a:t>Update the element inventory after each coefficient change!!!</a:t>
            </a:r>
          </a:p>
        </p:txBody>
      </p:sp>
      <p:sp>
        <p:nvSpPr>
          <p:cNvPr id="5" name="TextBox 4"/>
          <p:cNvSpPr txBox="1"/>
          <p:nvPr/>
        </p:nvSpPr>
        <p:spPr>
          <a:xfrm>
            <a:off x="985121" y="1132103"/>
            <a:ext cx="7173759" cy="584775"/>
          </a:xfrm>
          <a:prstGeom prst="rect">
            <a:avLst/>
          </a:prstGeom>
          <a:noFill/>
        </p:spPr>
        <p:txBody>
          <a:bodyPr wrap="none" rtlCol="0">
            <a:spAutoFit/>
          </a:bodyPr>
          <a:lstStyle/>
          <a:p>
            <a:r>
              <a:rPr lang="en-US" sz="3200" b="1" dirty="0" smtClean="0">
                <a:solidFill>
                  <a:srgbClr val="000000"/>
                </a:solidFill>
              </a:rPr>
              <a:t>C</a:t>
            </a:r>
            <a:r>
              <a:rPr lang="en-US" sz="3200" b="1" baseline="-25000" dirty="0" smtClean="0">
                <a:solidFill>
                  <a:srgbClr val="000000"/>
                </a:solidFill>
              </a:rPr>
              <a:t>3</a:t>
            </a:r>
            <a:r>
              <a:rPr lang="en-US" sz="3200" b="1" dirty="0" smtClean="0">
                <a:solidFill>
                  <a:srgbClr val="000000"/>
                </a:solidFill>
              </a:rPr>
              <a:t>H</a:t>
            </a:r>
            <a:r>
              <a:rPr lang="en-US" sz="3200" b="1" baseline="-25000" dirty="0" smtClean="0">
                <a:solidFill>
                  <a:srgbClr val="000000"/>
                </a:solidFill>
              </a:rPr>
              <a:t>8</a:t>
            </a:r>
            <a:r>
              <a:rPr lang="en-US" sz="3200" b="1" dirty="0" smtClean="0">
                <a:solidFill>
                  <a:srgbClr val="000000"/>
                </a:solidFill>
              </a:rPr>
              <a:t>  +  </a:t>
            </a:r>
            <a:r>
              <a:rPr lang="en-US" sz="3200" b="1" dirty="0" smtClean="0">
                <a:solidFill>
                  <a:srgbClr val="FFFFFF"/>
                </a:solidFill>
              </a:rPr>
              <a:t>5</a:t>
            </a:r>
            <a:r>
              <a:rPr lang="en-US" sz="3200" b="1" dirty="0" smtClean="0">
                <a:solidFill>
                  <a:srgbClr val="000000"/>
                </a:solidFill>
              </a:rPr>
              <a:t>O</a:t>
            </a:r>
            <a:r>
              <a:rPr lang="en-US" sz="3200" b="1" baseline="-25000" dirty="0" smtClean="0">
                <a:solidFill>
                  <a:srgbClr val="000000"/>
                </a:solidFill>
              </a:rPr>
              <a:t>2</a:t>
            </a:r>
            <a:r>
              <a:rPr lang="en-US" sz="3200" b="1" dirty="0" smtClean="0">
                <a:solidFill>
                  <a:srgbClr val="000000"/>
                </a:solidFill>
              </a:rPr>
              <a:t>                </a:t>
            </a:r>
            <a:r>
              <a:rPr lang="en-US" sz="3200" b="1" dirty="0" smtClean="0">
                <a:solidFill>
                  <a:srgbClr val="FF0000"/>
                </a:solidFill>
              </a:rPr>
              <a:t>4</a:t>
            </a:r>
            <a:r>
              <a:rPr lang="en-US" sz="3200" b="1" dirty="0" smtClean="0">
                <a:solidFill>
                  <a:srgbClr val="000000"/>
                </a:solidFill>
              </a:rPr>
              <a:t>H</a:t>
            </a:r>
            <a:r>
              <a:rPr lang="en-US" sz="3200" b="1" baseline="-25000" dirty="0" smtClean="0">
                <a:solidFill>
                  <a:srgbClr val="000000"/>
                </a:solidFill>
              </a:rPr>
              <a:t>2</a:t>
            </a:r>
            <a:r>
              <a:rPr lang="en-US" sz="3200" b="1" dirty="0" smtClean="0">
                <a:solidFill>
                  <a:srgbClr val="000000"/>
                </a:solidFill>
              </a:rPr>
              <a:t>O  +  </a:t>
            </a:r>
            <a:r>
              <a:rPr lang="en-US" sz="3200" b="1" dirty="0" smtClean="0">
                <a:solidFill>
                  <a:srgbClr val="FF0000"/>
                </a:solidFill>
              </a:rPr>
              <a:t> </a:t>
            </a:r>
            <a:r>
              <a:rPr lang="en-US" sz="3200" b="1" dirty="0" smtClean="0">
                <a:solidFill>
                  <a:srgbClr val="000000"/>
                </a:solidFill>
              </a:rPr>
              <a:t>3CO</a:t>
            </a:r>
            <a:r>
              <a:rPr lang="en-US" sz="3200" b="1" baseline="-25000" dirty="0" smtClean="0">
                <a:solidFill>
                  <a:srgbClr val="000000"/>
                </a:solidFill>
              </a:rPr>
              <a:t>2</a:t>
            </a:r>
            <a:endParaRPr lang="en-US" sz="3200" b="1" baseline="-25000"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390080413"/>
              </p:ext>
            </p:extLst>
          </p:nvPr>
        </p:nvGraphicFramePr>
        <p:xfrm>
          <a:off x="1397453" y="2169887"/>
          <a:ext cx="6096000" cy="18288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sz="2400" b="1" dirty="0" smtClean="0">
                          <a:solidFill>
                            <a:schemeClr val="tx1"/>
                          </a:solidFill>
                        </a:rPr>
                        <a:t>element</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reactants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products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C</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3</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strike="sngStrike" baseline="0" dirty="0" smtClean="0">
                          <a:solidFill>
                            <a:schemeClr val="tx1"/>
                          </a:solidFill>
                        </a:rPr>
                        <a:t> 1 </a:t>
                      </a:r>
                      <a:r>
                        <a:rPr lang="en-US" sz="2400" b="1" strike="noStrike" baseline="0" dirty="0" smtClean="0">
                          <a:solidFill>
                            <a:schemeClr val="tx1"/>
                          </a:solidFill>
                        </a:rPr>
                        <a:t>  </a:t>
                      </a:r>
                      <a:r>
                        <a:rPr lang="en-US" sz="2400" b="1" dirty="0" smtClean="0">
                          <a:solidFill>
                            <a:schemeClr val="tx1"/>
                          </a:solidFill>
                        </a:rPr>
                        <a:t>3</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H</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8</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strike="sngStrike" dirty="0" smtClean="0">
                          <a:solidFill>
                            <a:schemeClr val="tx1"/>
                          </a:solidFill>
                        </a:rPr>
                        <a:t> 2 </a:t>
                      </a:r>
                      <a:r>
                        <a:rPr lang="en-US" sz="2400" b="1" dirty="0" smtClean="0">
                          <a:solidFill>
                            <a:srgbClr val="FF0000"/>
                          </a:solidFill>
                        </a:rPr>
                        <a:t>  8</a:t>
                      </a:r>
                      <a:endParaRPr lang="en-US" sz="24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a:txBody>
                    <a:bodyPr/>
                    <a:lstStyle/>
                    <a:p>
                      <a:pPr algn="ctr"/>
                      <a:r>
                        <a:rPr lang="en-US" sz="2400" b="1" dirty="0" smtClean="0">
                          <a:solidFill>
                            <a:schemeClr val="tx1"/>
                          </a:solidFill>
                        </a:rPr>
                        <a:t>O</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2</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strike="sngStrike" baseline="0" dirty="0" smtClean="0">
                          <a:solidFill>
                            <a:schemeClr val="tx1"/>
                          </a:solidFill>
                        </a:rPr>
                        <a:t> 3 </a:t>
                      </a:r>
                      <a:r>
                        <a:rPr lang="en-US" sz="2400" b="1" strike="noStrike" baseline="0" dirty="0" smtClean="0">
                          <a:solidFill>
                            <a:schemeClr val="tx1"/>
                          </a:solidFill>
                        </a:rPr>
                        <a:t>  </a:t>
                      </a:r>
                      <a:r>
                        <a:rPr lang="en-US" sz="2400" b="1" strike="sngStrike" baseline="0" dirty="0" smtClean="0">
                          <a:solidFill>
                            <a:schemeClr val="tx1"/>
                          </a:solidFill>
                        </a:rPr>
                        <a:t> </a:t>
                      </a:r>
                      <a:r>
                        <a:rPr lang="en-US" sz="2400" b="1" strike="sngStrike" dirty="0" smtClean="0">
                          <a:solidFill>
                            <a:schemeClr val="tx1"/>
                          </a:solidFill>
                        </a:rPr>
                        <a:t>7</a:t>
                      </a:r>
                      <a:r>
                        <a:rPr lang="en-US" sz="2400" b="1" strike="sngStrike" baseline="0" dirty="0" smtClean="0">
                          <a:solidFill>
                            <a:schemeClr val="tx1"/>
                          </a:solidFill>
                        </a:rPr>
                        <a:t> </a:t>
                      </a:r>
                      <a:r>
                        <a:rPr lang="en-US" sz="2400" b="1" baseline="0" dirty="0" smtClean="0">
                          <a:solidFill>
                            <a:schemeClr val="tx1"/>
                          </a:solidFill>
                        </a:rPr>
                        <a:t> </a:t>
                      </a:r>
                      <a:r>
                        <a:rPr lang="en-US" sz="2400" b="1" dirty="0" smtClean="0">
                          <a:solidFill>
                            <a:srgbClr val="FF0000"/>
                          </a:solidFill>
                        </a:rPr>
                        <a:t>10</a:t>
                      </a:r>
                      <a:endParaRPr lang="en-US" sz="24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cxnSp>
        <p:nvCxnSpPr>
          <p:cNvPr id="8" name="Straight Arrow Connector 7"/>
          <p:cNvCxnSpPr/>
          <p:nvPr/>
        </p:nvCxnSpPr>
        <p:spPr>
          <a:xfrm>
            <a:off x="3614057" y="1402707"/>
            <a:ext cx="1262743"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029200" y="1088559"/>
            <a:ext cx="1284514" cy="6858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extBox 8"/>
          <p:cNvSpPr txBox="1"/>
          <p:nvPr/>
        </p:nvSpPr>
        <p:spPr>
          <a:xfrm>
            <a:off x="7822096" y="0"/>
            <a:ext cx="1321904" cy="584775"/>
          </a:xfrm>
          <a:prstGeom prst="rect">
            <a:avLst/>
          </a:prstGeom>
          <a:solidFill>
            <a:srgbClr val="FFFF00"/>
          </a:solidFill>
          <a:ln w="28575">
            <a:solidFill>
              <a:srgbClr val="FF0000"/>
            </a:solidFill>
          </a:ln>
        </p:spPr>
        <p:txBody>
          <a:bodyPr wrap="square" rtlCol="0">
            <a:spAutoFit/>
          </a:bodyPr>
          <a:lstStyle/>
          <a:p>
            <a:pPr algn="ctr"/>
            <a:r>
              <a:rPr lang="en-US" sz="1600" b="1" dirty="0" smtClean="0">
                <a:solidFill>
                  <a:srgbClr val="FF0000"/>
                </a:solidFill>
                <a:latin typeface="Calibri" panose="020F0502020204030204" pitchFamily="34" charset="0"/>
              </a:rPr>
              <a:t>Write this in your notes</a:t>
            </a:r>
            <a:endParaRPr lang="en-US" sz="16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11275624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78690"/>
            <a:ext cx="8893628" cy="803048"/>
          </a:xfrm>
        </p:spPr>
        <p:txBody>
          <a:bodyPr/>
          <a:lstStyle/>
          <a:p>
            <a:r>
              <a:rPr lang="en-US" sz="4000" b="1" dirty="0" smtClean="0">
                <a:solidFill>
                  <a:srgbClr val="0070C0"/>
                </a:solidFill>
              </a:rPr>
              <a:t>Example</a:t>
            </a:r>
            <a:endParaRPr lang="en-US" sz="4000" b="1" dirty="0">
              <a:solidFill>
                <a:srgbClr val="0070C0"/>
              </a:solidFill>
            </a:endParaRPr>
          </a:p>
        </p:txBody>
      </p:sp>
      <p:sp>
        <p:nvSpPr>
          <p:cNvPr id="3" name="Content Placeholder 2"/>
          <p:cNvSpPr>
            <a:spLocks noGrp="1"/>
          </p:cNvSpPr>
          <p:nvPr>
            <p:ph idx="1"/>
          </p:nvPr>
        </p:nvSpPr>
        <p:spPr>
          <a:xfrm>
            <a:off x="477951" y="4506685"/>
            <a:ext cx="8188097" cy="1502229"/>
          </a:xfrm>
        </p:spPr>
        <p:txBody>
          <a:bodyPr/>
          <a:lstStyle/>
          <a:p>
            <a:pPr marL="446088" indent="-446088" algn="ctr">
              <a:spcBef>
                <a:spcPts val="1800"/>
              </a:spcBef>
              <a:buNone/>
            </a:pPr>
            <a:r>
              <a:rPr lang="en-US" sz="2800" b="1" dirty="0">
                <a:solidFill>
                  <a:srgbClr val="FF0000"/>
                </a:solidFill>
              </a:rPr>
              <a:t>4)	Repeat until all elements are balanced</a:t>
            </a:r>
          </a:p>
        </p:txBody>
      </p:sp>
      <p:sp>
        <p:nvSpPr>
          <p:cNvPr id="5" name="TextBox 4"/>
          <p:cNvSpPr txBox="1"/>
          <p:nvPr/>
        </p:nvSpPr>
        <p:spPr>
          <a:xfrm>
            <a:off x="985121" y="1132103"/>
            <a:ext cx="7173759" cy="584775"/>
          </a:xfrm>
          <a:prstGeom prst="rect">
            <a:avLst/>
          </a:prstGeom>
          <a:noFill/>
        </p:spPr>
        <p:txBody>
          <a:bodyPr wrap="none" rtlCol="0">
            <a:spAutoFit/>
          </a:bodyPr>
          <a:lstStyle/>
          <a:p>
            <a:r>
              <a:rPr lang="en-US" sz="3200" b="1" dirty="0" smtClean="0">
                <a:solidFill>
                  <a:srgbClr val="000000"/>
                </a:solidFill>
              </a:rPr>
              <a:t>C</a:t>
            </a:r>
            <a:r>
              <a:rPr lang="en-US" sz="3200" b="1" baseline="-25000" dirty="0" smtClean="0">
                <a:solidFill>
                  <a:srgbClr val="000000"/>
                </a:solidFill>
              </a:rPr>
              <a:t>3</a:t>
            </a:r>
            <a:r>
              <a:rPr lang="en-US" sz="3200" b="1" dirty="0" smtClean="0">
                <a:solidFill>
                  <a:srgbClr val="000000"/>
                </a:solidFill>
              </a:rPr>
              <a:t>H</a:t>
            </a:r>
            <a:r>
              <a:rPr lang="en-US" sz="3200" b="1" baseline="-25000" dirty="0" smtClean="0">
                <a:solidFill>
                  <a:srgbClr val="000000"/>
                </a:solidFill>
              </a:rPr>
              <a:t>8</a:t>
            </a:r>
            <a:r>
              <a:rPr lang="en-US" sz="3200" b="1" dirty="0" smtClean="0">
                <a:solidFill>
                  <a:srgbClr val="000000"/>
                </a:solidFill>
              </a:rPr>
              <a:t>  +  </a:t>
            </a:r>
            <a:r>
              <a:rPr lang="en-US" sz="3200" b="1" dirty="0" smtClean="0">
                <a:solidFill>
                  <a:srgbClr val="FFFFFF"/>
                </a:solidFill>
              </a:rPr>
              <a:t>5</a:t>
            </a:r>
            <a:r>
              <a:rPr lang="en-US" sz="3200" b="1" dirty="0" smtClean="0">
                <a:solidFill>
                  <a:srgbClr val="000000"/>
                </a:solidFill>
              </a:rPr>
              <a:t>O</a:t>
            </a:r>
            <a:r>
              <a:rPr lang="en-US" sz="3200" b="1" baseline="-25000" dirty="0" smtClean="0">
                <a:solidFill>
                  <a:srgbClr val="000000"/>
                </a:solidFill>
              </a:rPr>
              <a:t>2</a:t>
            </a:r>
            <a:r>
              <a:rPr lang="en-US" sz="3200" b="1" dirty="0" smtClean="0">
                <a:solidFill>
                  <a:srgbClr val="000000"/>
                </a:solidFill>
              </a:rPr>
              <a:t>                4H</a:t>
            </a:r>
            <a:r>
              <a:rPr lang="en-US" sz="3200" b="1" baseline="-25000" dirty="0" smtClean="0">
                <a:solidFill>
                  <a:srgbClr val="000000"/>
                </a:solidFill>
              </a:rPr>
              <a:t>2</a:t>
            </a:r>
            <a:r>
              <a:rPr lang="en-US" sz="3200" b="1" dirty="0" smtClean="0">
                <a:solidFill>
                  <a:srgbClr val="000000"/>
                </a:solidFill>
              </a:rPr>
              <a:t>O  +  </a:t>
            </a:r>
            <a:r>
              <a:rPr lang="en-US" sz="3200" b="1" dirty="0" smtClean="0">
                <a:solidFill>
                  <a:srgbClr val="FF0000"/>
                </a:solidFill>
              </a:rPr>
              <a:t> </a:t>
            </a:r>
            <a:r>
              <a:rPr lang="en-US" sz="3200" b="1" dirty="0" smtClean="0">
                <a:solidFill>
                  <a:srgbClr val="000000"/>
                </a:solidFill>
              </a:rPr>
              <a:t>3CO</a:t>
            </a:r>
            <a:r>
              <a:rPr lang="en-US" sz="3200" b="1" baseline="-25000" dirty="0" smtClean="0">
                <a:solidFill>
                  <a:srgbClr val="000000"/>
                </a:solidFill>
              </a:rPr>
              <a:t>2</a:t>
            </a:r>
            <a:endParaRPr lang="en-US" sz="3200" b="1" baseline="-25000"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185972040"/>
              </p:ext>
            </p:extLst>
          </p:nvPr>
        </p:nvGraphicFramePr>
        <p:xfrm>
          <a:off x="1397453" y="2169887"/>
          <a:ext cx="6096000" cy="18288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sz="2400" b="1" dirty="0" smtClean="0">
                          <a:solidFill>
                            <a:schemeClr val="tx1"/>
                          </a:solidFill>
                        </a:rPr>
                        <a:t>element</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reactants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products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C</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3</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strike="sngStrike" baseline="0" dirty="0" smtClean="0">
                          <a:solidFill>
                            <a:schemeClr val="tx1"/>
                          </a:solidFill>
                        </a:rPr>
                        <a:t> 1 </a:t>
                      </a:r>
                      <a:r>
                        <a:rPr lang="en-US" sz="2400" b="1" strike="noStrike" baseline="0" dirty="0" smtClean="0">
                          <a:solidFill>
                            <a:schemeClr val="tx1"/>
                          </a:solidFill>
                        </a:rPr>
                        <a:t>  </a:t>
                      </a:r>
                      <a:r>
                        <a:rPr lang="en-US" sz="2400" b="1" dirty="0" smtClean="0">
                          <a:solidFill>
                            <a:schemeClr val="tx1"/>
                          </a:solidFill>
                        </a:rPr>
                        <a:t>3</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H</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8</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strike="sngStrike" dirty="0" smtClean="0">
                          <a:solidFill>
                            <a:schemeClr val="tx1"/>
                          </a:solidFill>
                        </a:rPr>
                        <a:t> 2 </a:t>
                      </a:r>
                      <a:r>
                        <a:rPr lang="en-US" sz="2400" b="1" dirty="0" smtClean="0">
                          <a:solidFill>
                            <a:schemeClr val="tx1"/>
                          </a:solidFill>
                        </a:rPr>
                        <a:t>  8</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O</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2</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strike="sngStrike" baseline="0" dirty="0" smtClean="0">
                          <a:solidFill>
                            <a:schemeClr val="tx1"/>
                          </a:solidFill>
                        </a:rPr>
                        <a:t> 3 </a:t>
                      </a:r>
                      <a:r>
                        <a:rPr lang="en-US" sz="2400" b="1" strike="noStrike" baseline="0" dirty="0" smtClean="0">
                          <a:solidFill>
                            <a:schemeClr val="tx1"/>
                          </a:solidFill>
                        </a:rPr>
                        <a:t>  </a:t>
                      </a:r>
                      <a:r>
                        <a:rPr lang="en-US" sz="2400" b="1" strike="sngStrike" baseline="0" dirty="0" smtClean="0">
                          <a:solidFill>
                            <a:schemeClr val="tx1"/>
                          </a:solidFill>
                        </a:rPr>
                        <a:t> </a:t>
                      </a:r>
                      <a:r>
                        <a:rPr lang="en-US" sz="2400" b="1" strike="sngStrike" dirty="0" smtClean="0">
                          <a:solidFill>
                            <a:schemeClr val="tx1"/>
                          </a:solidFill>
                        </a:rPr>
                        <a:t>7</a:t>
                      </a:r>
                      <a:r>
                        <a:rPr lang="en-US" sz="2400" b="1" strike="sngStrike" baseline="0" dirty="0" smtClean="0">
                          <a:solidFill>
                            <a:schemeClr val="tx1"/>
                          </a:solidFill>
                        </a:rPr>
                        <a:t> </a:t>
                      </a:r>
                      <a:r>
                        <a:rPr lang="en-US" sz="2400" b="1" baseline="0" dirty="0" smtClean="0">
                          <a:solidFill>
                            <a:schemeClr val="tx1"/>
                          </a:solidFill>
                        </a:rPr>
                        <a:t> </a:t>
                      </a:r>
                      <a:r>
                        <a:rPr lang="en-US" sz="2400" b="1" dirty="0" smtClean="0">
                          <a:solidFill>
                            <a:schemeClr val="tx1"/>
                          </a:solidFill>
                        </a:rPr>
                        <a:t>10</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8" name="Straight Arrow Connector 7"/>
          <p:cNvCxnSpPr/>
          <p:nvPr/>
        </p:nvCxnSpPr>
        <p:spPr>
          <a:xfrm>
            <a:off x="3614057" y="1402707"/>
            <a:ext cx="1262743"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822096" y="0"/>
            <a:ext cx="1321904" cy="584775"/>
          </a:xfrm>
          <a:prstGeom prst="rect">
            <a:avLst/>
          </a:prstGeom>
          <a:solidFill>
            <a:srgbClr val="FFFF00"/>
          </a:solidFill>
          <a:ln w="28575">
            <a:solidFill>
              <a:srgbClr val="FF0000"/>
            </a:solidFill>
          </a:ln>
        </p:spPr>
        <p:txBody>
          <a:bodyPr wrap="square" rtlCol="0">
            <a:spAutoFit/>
          </a:bodyPr>
          <a:lstStyle/>
          <a:p>
            <a:pPr algn="ctr"/>
            <a:r>
              <a:rPr lang="en-US" sz="1600" b="1" dirty="0" smtClean="0">
                <a:solidFill>
                  <a:srgbClr val="FF0000"/>
                </a:solidFill>
                <a:latin typeface="Calibri" panose="020F0502020204030204" pitchFamily="34" charset="0"/>
              </a:rPr>
              <a:t>Write this in your notes</a:t>
            </a:r>
            <a:endParaRPr lang="en-US" sz="16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38077439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78690"/>
            <a:ext cx="8893628" cy="803048"/>
          </a:xfrm>
        </p:spPr>
        <p:txBody>
          <a:bodyPr/>
          <a:lstStyle/>
          <a:p>
            <a:r>
              <a:rPr lang="en-US" sz="4000" b="1" dirty="0" smtClean="0">
                <a:solidFill>
                  <a:srgbClr val="0070C0"/>
                </a:solidFill>
              </a:rPr>
              <a:t>Example</a:t>
            </a:r>
            <a:endParaRPr lang="en-US" sz="4000" b="1" dirty="0">
              <a:solidFill>
                <a:srgbClr val="0070C0"/>
              </a:solidFill>
            </a:endParaRPr>
          </a:p>
        </p:txBody>
      </p:sp>
      <p:sp>
        <p:nvSpPr>
          <p:cNvPr id="3" name="Content Placeholder 2"/>
          <p:cNvSpPr>
            <a:spLocks noGrp="1"/>
          </p:cNvSpPr>
          <p:nvPr>
            <p:ph idx="1"/>
          </p:nvPr>
        </p:nvSpPr>
        <p:spPr>
          <a:xfrm>
            <a:off x="477951" y="4506685"/>
            <a:ext cx="8188097" cy="1502229"/>
          </a:xfrm>
        </p:spPr>
        <p:txBody>
          <a:bodyPr/>
          <a:lstStyle/>
          <a:p>
            <a:pPr marL="446088" indent="-446088" algn="ctr">
              <a:spcBef>
                <a:spcPts val="1800"/>
              </a:spcBef>
              <a:buNone/>
            </a:pPr>
            <a:r>
              <a:rPr lang="en-US" sz="2800" b="1" dirty="0">
                <a:solidFill>
                  <a:srgbClr val="FF0000"/>
                </a:solidFill>
              </a:rPr>
              <a:t>Repeat step 3 with a different element</a:t>
            </a:r>
          </a:p>
        </p:txBody>
      </p:sp>
      <p:sp>
        <p:nvSpPr>
          <p:cNvPr id="5" name="TextBox 4"/>
          <p:cNvSpPr txBox="1"/>
          <p:nvPr/>
        </p:nvSpPr>
        <p:spPr>
          <a:xfrm>
            <a:off x="985121" y="1132103"/>
            <a:ext cx="7173759" cy="584775"/>
          </a:xfrm>
          <a:prstGeom prst="rect">
            <a:avLst/>
          </a:prstGeom>
          <a:noFill/>
        </p:spPr>
        <p:txBody>
          <a:bodyPr wrap="none" rtlCol="0">
            <a:spAutoFit/>
          </a:bodyPr>
          <a:lstStyle/>
          <a:p>
            <a:r>
              <a:rPr lang="en-US" sz="3200" b="1" dirty="0" smtClean="0">
                <a:solidFill>
                  <a:srgbClr val="000000"/>
                </a:solidFill>
              </a:rPr>
              <a:t>C</a:t>
            </a:r>
            <a:r>
              <a:rPr lang="en-US" sz="3200" b="1" baseline="-25000" dirty="0" smtClean="0">
                <a:solidFill>
                  <a:srgbClr val="000000"/>
                </a:solidFill>
              </a:rPr>
              <a:t>3</a:t>
            </a:r>
            <a:r>
              <a:rPr lang="en-US" sz="3200" b="1" dirty="0" smtClean="0">
                <a:solidFill>
                  <a:srgbClr val="000000"/>
                </a:solidFill>
              </a:rPr>
              <a:t>H</a:t>
            </a:r>
            <a:r>
              <a:rPr lang="en-US" sz="3200" b="1" baseline="-25000" dirty="0" smtClean="0">
                <a:solidFill>
                  <a:srgbClr val="000000"/>
                </a:solidFill>
              </a:rPr>
              <a:t>8</a:t>
            </a:r>
            <a:r>
              <a:rPr lang="en-US" sz="3200" b="1" dirty="0" smtClean="0">
                <a:solidFill>
                  <a:srgbClr val="000000"/>
                </a:solidFill>
              </a:rPr>
              <a:t>  +  </a:t>
            </a:r>
            <a:r>
              <a:rPr lang="en-US" sz="3200" b="1" dirty="0" smtClean="0">
                <a:solidFill>
                  <a:srgbClr val="FFFFFF"/>
                </a:solidFill>
              </a:rPr>
              <a:t>5</a:t>
            </a:r>
            <a:r>
              <a:rPr lang="en-US" sz="3200" b="1" dirty="0" smtClean="0">
                <a:solidFill>
                  <a:srgbClr val="000000"/>
                </a:solidFill>
              </a:rPr>
              <a:t>O</a:t>
            </a:r>
            <a:r>
              <a:rPr lang="en-US" sz="3200" b="1" baseline="-25000" dirty="0" smtClean="0">
                <a:solidFill>
                  <a:srgbClr val="000000"/>
                </a:solidFill>
              </a:rPr>
              <a:t>2</a:t>
            </a:r>
            <a:r>
              <a:rPr lang="en-US" sz="3200" b="1" dirty="0" smtClean="0">
                <a:solidFill>
                  <a:srgbClr val="000000"/>
                </a:solidFill>
              </a:rPr>
              <a:t>                4H</a:t>
            </a:r>
            <a:r>
              <a:rPr lang="en-US" sz="3200" b="1" baseline="-25000" dirty="0" smtClean="0">
                <a:solidFill>
                  <a:srgbClr val="000000"/>
                </a:solidFill>
              </a:rPr>
              <a:t>2</a:t>
            </a:r>
            <a:r>
              <a:rPr lang="en-US" sz="3200" b="1" dirty="0" smtClean="0">
                <a:solidFill>
                  <a:srgbClr val="000000"/>
                </a:solidFill>
              </a:rPr>
              <a:t>O  +  </a:t>
            </a:r>
            <a:r>
              <a:rPr lang="en-US" sz="3200" b="1" dirty="0" smtClean="0">
                <a:solidFill>
                  <a:srgbClr val="FF0000"/>
                </a:solidFill>
              </a:rPr>
              <a:t> </a:t>
            </a:r>
            <a:r>
              <a:rPr lang="en-US" sz="3200" b="1" dirty="0" smtClean="0">
                <a:solidFill>
                  <a:srgbClr val="000000"/>
                </a:solidFill>
              </a:rPr>
              <a:t>3CO</a:t>
            </a:r>
            <a:r>
              <a:rPr lang="en-US" sz="3200" b="1" baseline="-25000" dirty="0" smtClean="0">
                <a:solidFill>
                  <a:srgbClr val="000000"/>
                </a:solidFill>
              </a:rPr>
              <a:t>2</a:t>
            </a:r>
            <a:endParaRPr lang="en-US" sz="3200" b="1" baseline="-25000"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121561904"/>
              </p:ext>
            </p:extLst>
          </p:nvPr>
        </p:nvGraphicFramePr>
        <p:xfrm>
          <a:off x="1397453" y="2169887"/>
          <a:ext cx="6096000" cy="18288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sz="2400" b="1" dirty="0" smtClean="0">
                          <a:solidFill>
                            <a:schemeClr val="tx1"/>
                          </a:solidFill>
                        </a:rPr>
                        <a:t>element</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reactants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products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C</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3</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strike="sngStrike" baseline="0" dirty="0" smtClean="0">
                          <a:solidFill>
                            <a:schemeClr val="tx1"/>
                          </a:solidFill>
                        </a:rPr>
                        <a:t> 1 </a:t>
                      </a:r>
                      <a:r>
                        <a:rPr lang="en-US" sz="2400" b="1" strike="noStrike" baseline="0" dirty="0" smtClean="0">
                          <a:solidFill>
                            <a:schemeClr val="tx1"/>
                          </a:solidFill>
                        </a:rPr>
                        <a:t>  </a:t>
                      </a:r>
                      <a:r>
                        <a:rPr lang="en-US" sz="2400" b="1" dirty="0" smtClean="0">
                          <a:solidFill>
                            <a:schemeClr val="tx1"/>
                          </a:solidFill>
                        </a:rPr>
                        <a:t>3</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H</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8</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strike="sngStrike" dirty="0" smtClean="0">
                          <a:solidFill>
                            <a:schemeClr val="tx1"/>
                          </a:solidFill>
                        </a:rPr>
                        <a:t> 2 </a:t>
                      </a:r>
                      <a:r>
                        <a:rPr lang="en-US" sz="2400" b="1" dirty="0" smtClean="0">
                          <a:solidFill>
                            <a:schemeClr val="tx1"/>
                          </a:solidFill>
                        </a:rPr>
                        <a:t>  8</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O</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2</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strike="sngStrike" baseline="0" dirty="0" smtClean="0">
                          <a:solidFill>
                            <a:schemeClr val="tx1"/>
                          </a:solidFill>
                        </a:rPr>
                        <a:t> 3 </a:t>
                      </a:r>
                      <a:r>
                        <a:rPr lang="en-US" sz="2400" b="1" strike="noStrike" baseline="0" dirty="0" smtClean="0">
                          <a:solidFill>
                            <a:schemeClr val="tx1"/>
                          </a:solidFill>
                        </a:rPr>
                        <a:t>  </a:t>
                      </a:r>
                      <a:r>
                        <a:rPr lang="en-US" sz="2400" b="1" strike="sngStrike" baseline="0" dirty="0" smtClean="0">
                          <a:solidFill>
                            <a:schemeClr val="tx1"/>
                          </a:solidFill>
                        </a:rPr>
                        <a:t> </a:t>
                      </a:r>
                      <a:r>
                        <a:rPr lang="en-US" sz="2400" b="1" strike="sngStrike" dirty="0" smtClean="0">
                          <a:solidFill>
                            <a:schemeClr val="tx1"/>
                          </a:solidFill>
                        </a:rPr>
                        <a:t>7</a:t>
                      </a:r>
                      <a:r>
                        <a:rPr lang="en-US" sz="2400" b="1" strike="sngStrike" baseline="0" dirty="0" smtClean="0">
                          <a:solidFill>
                            <a:schemeClr val="tx1"/>
                          </a:solidFill>
                        </a:rPr>
                        <a:t> </a:t>
                      </a:r>
                      <a:r>
                        <a:rPr lang="en-US" sz="2400" b="1" baseline="0" dirty="0" smtClean="0">
                          <a:solidFill>
                            <a:schemeClr val="tx1"/>
                          </a:solidFill>
                        </a:rPr>
                        <a:t> </a:t>
                      </a:r>
                      <a:r>
                        <a:rPr lang="en-US" sz="2400" b="1" dirty="0" smtClean="0">
                          <a:solidFill>
                            <a:schemeClr val="tx1"/>
                          </a:solidFill>
                        </a:rPr>
                        <a:t>10</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8" name="Straight Arrow Connector 7"/>
          <p:cNvCxnSpPr/>
          <p:nvPr/>
        </p:nvCxnSpPr>
        <p:spPr>
          <a:xfrm>
            <a:off x="3614057" y="1402707"/>
            <a:ext cx="1262743"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822096" y="0"/>
            <a:ext cx="1321904" cy="584775"/>
          </a:xfrm>
          <a:prstGeom prst="rect">
            <a:avLst/>
          </a:prstGeom>
          <a:solidFill>
            <a:srgbClr val="FFFF00"/>
          </a:solidFill>
          <a:ln w="28575">
            <a:solidFill>
              <a:srgbClr val="FF0000"/>
            </a:solidFill>
          </a:ln>
        </p:spPr>
        <p:txBody>
          <a:bodyPr wrap="square" rtlCol="0">
            <a:spAutoFit/>
          </a:bodyPr>
          <a:lstStyle/>
          <a:p>
            <a:pPr algn="ctr"/>
            <a:r>
              <a:rPr lang="en-US" sz="1600" b="1" dirty="0" smtClean="0">
                <a:solidFill>
                  <a:srgbClr val="FF0000"/>
                </a:solidFill>
                <a:latin typeface="Calibri" panose="020F0502020204030204" pitchFamily="34" charset="0"/>
              </a:rPr>
              <a:t>Write this in your notes</a:t>
            </a:r>
            <a:endParaRPr lang="en-US" sz="16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36438724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78690"/>
            <a:ext cx="8893628" cy="803048"/>
          </a:xfrm>
        </p:spPr>
        <p:txBody>
          <a:bodyPr/>
          <a:lstStyle/>
          <a:p>
            <a:r>
              <a:rPr lang="en-US" sz="4000" b="1" dirty="0" smtClean="0">
                <a:solidFill>
                  <a:srgbClr val="0070C0"/>
                </a:solidFill>
              </a:rPr>
              <a:t>Example</a:t>
            </a:r>
            <a:endParaRPr lang="en-US" sz="4000" b="1" dirty="0">
              <a:solidFill>
                <a:srgbClr val="0070C0"/>
              </a:solidFill>
            </a:endParaRPr>
          </a:p>
        </p:txBody>
      </p:sp>
      <p:sp>
        <p:nvSpPr>
          <p:cNvPr id="3" name="Content Placeholder 2"/>
          <p:cNvSpPr>
            <a:spLocks noGrp="1"/>
          </p:cNvSpPr>
          <p:nvPr>
            <p:ph idx="1"/>
          </p:nvPr>
        </p:nvSpPr>
        <p:spPr>
          <a:xfrm>
            <a:off x="477951" y="4506685"/>
            <a:ext cx="8188097" cy="1502229"/>
          </a:xfrm>
        </p:spPr>
        <p:txBody>
          <a:bodyPr/>
          <a:lstStyle/>
          <a:p>
            <a:pPr marL="446088" indent="-446088" algn="ctr">
              <a:spcBef>
                <a:spcPts val="1800"/>
              </a:spcBef>
              <a:buNone/>
            </a:pPr>
            <a:r>
              <a:rPr lang="en-US" sz="2800" b="1" dirty="0">
                <a:solidFill>
                  <a:srgbClr val="0070C0"/>
                </a:solidFill>
              </a:rPr>
              <a:t>Repeat step 3 with a different element</a:t>
            </a:r>
          </a:p>
        </p:txBody>
      </p:sp>
      <p:sp>
        <p:nvSpPr>
          <p:cNvPr id="5" name="TextBox 4"/>
          <p:cNvSpPr txBox="1"/>
          <p:nvPr/>
        </p:nvSpPr>
        <p:spPr>
          <a:xfrm>
            <a:off x="985121" y="1132103"/>
            <a:ext cx="7173759" cy="584775"/>
          </a:xfrm>
          <a:prstGeom prst="rect">
            <a:avLst/>
          </a:prstGeom>
          <a:noFill/>
        </p:spPr>
        <p:txBody>
          <a:bodyPr wrap="none" rtlCol="0">
            <a:spAutoFit/>
          </a:bodyPr>
          <a:lstStyle/>
          <a:p>
            <a:r>
              <a:rPr lang="en-US" sz="3200" b="1" dirty="0" smtClean="0">
                <a:solidFill>
                  <a:srgbClr val="000000"/>
                </a:solidFill>
              </a:rPr>
              <a:t>C</a:t>
            </a:r>
            <a:r>
              <a:rPr lang="en-US" sz="3200" b="1" baseline="-25000" dirty="0" smtClean="0">
                <a:solidFill>
                  <a:srgbClr val="000000"/>
                </a:solidFill>
              </a:rPr>
              <a:t>3</a:t>
            </a:r>
            <a:r>
              <a:rPr lang="en-US" sz="3200" b="1" dirty="0" smtClean="0">
                <a:solidFill>
                  <a:srgbClr val="000000"/>
                </a:solidFill>
              </a:rPr>
              <a:t>H</a:t>
            </a:r>
            <a:r>
              <a:rPr lang="en-US" sz="3200" b="1" baseline="-25000" dirty="0" smtClean="0">
                <a:solidFill>
                  <a:srgbClr val="000000"/>
                </a:solidFill>
              </a:rPr>
              <a:t>8</a:t>
            </a:r>
            <a:r>
              <a:rPr lang="en-US" sz="3200" b="1" dirty="0" smtClean="0">
                <a:solidFill>
                  <a:srgbClr val="000000"/>
                </a:solidFill>
              </a:rPr>
              <a:t>  +  </a:t>
            </a:r>
            <a:r>
              <a:rPr lang="en-US" sz="3200" b="1" dirty="0" smtClean="0">
                <a:solidFill>
                  <a:srgbClr val="FFFFFF"/>
                </a:solidFill>
              </a:rPr>
              <a:t>5</a:t>
            </a:r>
            <a:r>
              <a:rPr lang="en-US" sz="3200" b="1" dirty="0" smtClean="0">
                <a:solidFill>
                  <a:srgbClr val="000000"/>
                </a:solidFill>
              </a:rPr>
              <a:t>O</a:t>
            </a:r>
            <a:r>
              <a:rPr lang="en-US" sz="3200" b="1" baseline="-25000" dirty="0" smtClean="0">
                <a:solidFill>
                  <a:srgbClr val="000000"/>
                </a:solidFill>
              </a:rPr>
              <a:t>2</a:t>
            </a:r>
            <a:r>
              <a:rPr lang="en-US" sz="3200" b="1" dirty="0" smtClean="0">
                <a:solidFill>
                  <a:srgbClr val="000000"/>
                </a:solidFill>
              </a:rPr>
              <a:t>                4H</a:t>
            </a:r>
            <a:r>
              <a:rPr lang="en-US" sz="3200" b="1" baseline="-25000" dirty="0" smtClean="0">
                <a:solidFill>
                  <a:srgbClr val="000000"/>
                </a:solidFill>
              </a:rPr>
              <a:t>2</a:t>
            </a:r>
            <a:r>
              <a:rPr lang="en-US" sz="3200" b="1" dirty="0" smtClean="0">
                <a:solidFill>
                  <a:srgbClr val="000000"/>
                </a:solidFill>
              </a:rPr>
              <a:t>O  +  </a:t>
            </a:r>
            <a:r>
              <a:rPr lang="en-US" sz="3200" b="1" dirty="0" smtClean="0">
                <a:solidFill>
                  <a:srgbClr val="FF0000"/>
                </a:solidFill>
              </a:rPr>
              <a:t> </a:t>
            </a:r>
            <a:r>
              <a:rPr lang="en-US" sz="3200" b="1" dirty="0" smtClean="0">
                <a:solidFill>
                  <a:srgbClr val="000000"/>
                </a:solidFill>
              </a:rPr>
              <a:t>3CO</a:t>
            </a:r>
            <a:r>
              <a:rPr lang="en-US" sz="3200" b="1" baseline="-25000" dirty="0" smtClean="0">
                <a:solidFill>
                  <a:srgbClr val="000000"/>
                </a:solidFill>
              </a:rPr>
              <a:t>2</a:t>
            </a:r>
            <a:endParaRPr lang="en-US" sz="3200" b="1" baseline="-25000"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248105330"/>
              </p:ext>
            </p:extLst>
          </p:nvPr>
        </p:nvGraphicFramePr>
        <p:xfrm>
          <a:off x="1397453" y="2169887"/>
          <a:ext cx="6096000" cy="18288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sz="2400" b="1" dirty="0" smtClean="0">
                          <a:solidFill>
                            <a:schemeClr val="tx1"/>
                          </a:solidFill>
                        </a:rPr>
                        <a:t>element</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reactants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products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C</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3</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strike="sngStrike" baseline="0" dirty="0" smtClean="0">
                          <a:solidFill>
                            <a:schemeClr val="tx1"/>
                          </a:solidFill>
                        </a:rPr>
                        <a:t> 1 </a:t>
                      </a:r>
                      <a:r>
                        <a:rPr lang="en-US" sz="2400" b="1" strike="noStrike" baseline="0" dirty="0" smtClean="0">
                          <a:solidFill>
                            <a:schemeClr val="tx1"/>
                          </a:solidFill>
                        </a:rPr>
                        <a:t>  </a:t>
                      </a:r>
                      <a:r>
                        <a:rPr lang="en-US" sz="2400" b="1" dirty="0" smtClean="0">
                          <a:solidFill>
                            <a:schemeClr val="tx1"/>
                          </a:solidFill>
                        </a:rPr>
                        <a:t>3</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H</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8</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strike="sngStrike" dirty="0" smtClean="0">
                          <a:solidFill>
                            <a:schemeClr val="tx1"/>
                          </a:solidFill>
                        </a:rPr>
                        <a:t> 2 </a:t>
                      </a:r>
                      <a:r>
                        <a:rPr lang="en-US" sz="2400" b="1" dirty="0" smtClean="0">
                          <a:solidFill>
                            <a:schemeClr val="tx1"/>
                          </a:solidFill>
                        </a:rPr>
                        <a:t>  8</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O</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2</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strike="sngStrike" baseline="0" dirty="0" smtClean="0">
                          <a:solidFill>
                            <a:schemeClr val="tx1"/>
                          </a:solidFill>
                        </a:rPr>
                        <a:t> 3 </a:t>
                      </a:r>
                      <a:r>
                        <a:rPr lang="en-US" sz="2400" b="1" strike="noStrike" baseline="0" dirty="0" smtClean="0">
                          <a:solidFill>
                            <a:schemeClr val="tx1"/>
                          </a:solidFill>
                        </a:rPr>
                        <a:t>  </a:t>
                      </a:r>
                      <a:r>
                        <a:rPr lang="en-US" sz="2400" b="1" strike="sngStrike" baseline="0" dirty="0" smtClean="0">
                          <a:solidFill>
                            <a:schemeClr val="tx1"/>
                          </a:solidFill>
                        </a:rPr>
                        <a:t> </a:t>
                      </a:r>
                      <a:r>
                        <a:rPr lang="en-US" sz="2400" b="1" strike="sngStrike" dirty="0" smtClean="0">
                          <a:solidFill>
                            <a:schemeClr val="tx1"/>
                          </a:solidFill>
                        </a:rPr>
                        <a:t>7</a:t>
                      </a:r>
                      <a:r>
                        <a:rPr lang="en-US" sz="2400" b="1" strike="sngStrike" baseline="0" dirty="0" smtClean="0">
                          <a:solidFill>
                            <a:schemeClr val="tx1"/>
                          </a:solidFill>
                        </a:rPr>
                        <a:t> </a:t>
                      </a:r>
                      <a:r>
                        <a:rPr lang="en-US" sz="2400" b="1" baseline="0" dirty="0" smtClean="0">
                          <a:solidFill>
                            <a:schemeClr val="tx1"/>
                          </a:solidFill>
                        </a:rPr>
                        <a:t> </a:t>
                      </a:r>
                      <a:r>
                        <a:rPr lang="en-US" sz="2400" b="1" dirty="0" smtClean="0">
                          <a:solidFill>
                            <a:schemeClr val="tx1"/>
                          </a:solidFill>
                        </a:rPr>
                        <a:t>10</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8" name="Straight Arrow Connector 7"/>
          <p:cNvCxnSpPr/>
          <p:nvPr/>
        </p:nvCxnSpPr>
        <p:spPr>
          <a:xfrm>
            <a:off x="3614057" y="1402707"/>
            <a:ext cx="1262743"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6168171" y="3461681"/>
            <a:ext cx="990600" cy="5987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Oval 10"/>
          <p:cNvSpPr/>
          <p:nvPr/>
        </p:nvSpPr>
        <p:spPr>
          <a:xfrm>
            <a:off x="3114675" y="3461681"/>
            <a:ext cx="990600" cy="5987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Box 11"/>
          <p:cNvSpPr txBox="1"/>
          <p:nvPr/>
        </p:nvSpPr>
        <p:spPr>
          <a:xfrm>
            <a:off x="7822096" y="0"/>
            <a:ext cx="1321904" cy="584775"/>
          </a:xfrm>
          <a:prstGeom prst="rect">
            <a:avLst/>
          </a:prstGeom>
          <a:solidFill>
            <a:srgbClr val="FFFF00"/>
          </a:solidFill>
          <a:ln w="28575">
            <a:solidFill>
              <a:srgbClr val="FF0000"/>
            </a:solidFill>
          </a:ln>
        </p:spPr>
        <p:txBody>
          <a:bodyPr wrap="square" rtlCol="0">
            <a:spAutoFit/>
          </a:bodyPr>
          <a:lstStyle/>
          <a:p>
            <a:pPr algn="ctr"/>
            <a:r>
              <a:rPr lang="en-US" sz="1600" b="1" dirty="0" smtClean="0">
                <a:solidFill>
                  <a:srgbClr val="FF0000"/>
                </a:solidFill>
                <a:latin typeface="Calibri" panose="020F0502020204030204" pitchFamily="34" charset="0"/>
              </a:rPr>
              <a:t>Write this in your notes</a:t>
            </a:r>
            <a:endParaRPr lang="en-US" sz="16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8291743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78690"/>
            <a:ext cx="8893628" cy="803048"/>
          </a:xfrm>
        </p:spPr>
        <p:txBody>
          <a:bodyPr/>
          <a:lstStyle/>
          <a:p>
            <a:r>
              <a:rPr lang="en-US" sz="4000" b="1" dirty="0" smtClean="0">
                <a:solidFill>
                  <a:srgbClr val="0070C0"/>
                </a:solidFill>
              </a:rPr>
              <a:t>Example</a:t>
            </a:r>
            <a:endParaRPr lang="en-US" sz="4000" b="1" dirty="0">
              <a:solidFill>
                <a:srgbClr val="0070C0"/>
              </a:solidFill>
            </a:endParaRPr>
          </a:p>
        </p:txBody>
      </p:sp>
      <p:sp>
        <p:nvSpPr>
          <p:cNvPr id="3" name="Content Placeholder 2"/>
          <p:cNvSpPr>
            <a:spLocks noGrp="1"/>
          </p:cNvSpPr>
          <p:nvPr>
            <p:ph idx="1"/>
          </p:nvPr>
        </p:nvSpPr>
        <p:spPr>
          <a:xfrm>
            <a:off x="477951" y="4506685"/>
            <a:ext cx="8188097" cy="1502229"/>
          </a:xfrm>
        </p:spPr>
        <p:txBody>
          <a:bodyPr/>
          <a:lstStyle/>
          <a:p>
            <a:pPr marL="446088" indent="-446088" algn="ctr">
              <a:spcBef>
                <a:spcPts val="1800"/>
              </a:spcBef>
              <a:buNone/>
            </a:pPr>
            <a:r>
              <a:rPr lang="en-US" sz="2800" b="1" dirty="0">
                <a:solidFill>
                  <a:srgbClr val="0070C0"/>
                </a:solidFill>
              </a:rPr>
              <a:t>Repeat step 3 with a different element</a:t>
            </a:r>
          </a:p>
        </p:txBody>
      </p:sp>
      <p:sp>
        <p:nvSpPr>
          <p:cNvPr id="5" name="TextBox 4"/>
          <p:cNvSpPr txBox="1"/>
          <p:nvPr/>
        </p:nvSpPr>
        <p:spPr>
          <a:xfrm>
            <a:off x="985121" y="1132103"/>
            <a:ext cx="7173759" cy="584775"/>
          </a:xfrm>
          <a:prstGeom prst="rect">
            <a:avLst/>
          </a:prstGeom>
          <a:noFill/>
        </p:spPr>
        <p:txBody>
          <a:bodyPr wrap="none" rtlCol="0">
            <a:spAutoFit/>
          </a:bodyPr>
          <a:lstStyle/>
          <a:p>
            <a:r>
              <a:rPr lang="en-US" sz="3200" b="1" dirty="0" smtClean="0">
                <a:solidFill>
                  <a:srgbClr val="000000"/>
                </a:solidFill>
              </a:rPr>
              <a:t>C</a:t>
            </a:r>
            <a:r>
              <a:rPr lang="en-US" sz="3200" b="1" baseline="-25000" dirty="0" smtClean="0">
                <a:solidFill>
                  <a:srgbClr val="000000"/>
                </a:solidFill>
              </a:rPr>
              <a:t>3</a:t>
            </a:r>
            <a:r>
              <a:rPr lang="en-US" sz="3200" b="1" dirty="0" smtClean="0">
                <a:solidFill>
                  <a:srgbClr val="000000"/>
                </a:solidFill>
              </a:rPr>
              <a:t>H</a:t>
            </a:r>
            <a:r>
              <a:rPr lang="en-US" sz="3200" b="1" baseline="-25000" dirty="0" smtClean="0">
                <a:solidFill>
                  <a:srgbClr val="000000"/>
                </a:solidFill>
              </a:rPr>
              <a:t>8</a:t>
            </a:r>
            <a:r>
              <a:rPr lang="en-US" sz="3200" b="1" dirty="0" smtClean="0">
                <a:solidFill>
                  <a:srgbClr val="000000"/>
                </a:solidFill>
              </a:rPr>
              <a:t>  +  </a:t>
            </a:r>
            <a:r>
              <a:rPr lang="en-US" sz="3200" b="1" dirty="0" smtClean="0">
                <a:solidFill>
                  <a:srgbClr val="FF0000"/>
                </a:solidFill>
              </a:rPr>
              <a:t>5</a:t>
            </a:r>
            <a:r>
              <a:rPr lang="en-US" sz="3200" b="1" dirty="0" smtClean="0">
                <a:solidFill>
                  <a:srgbClr val="000000"/>
                </a:solidFill>
              </a:rPr>
              <a:t>O</a:t>
            </a:r>
            <a:r>
              <a:rPr lang="en-US" sz="3200" b="1" baseline="-25000" dirty="0" smtClean="0">
                <a:solidFill>
                  <a:srgbClr val="000000"/>
                </a:solidFill>
              </a:rPr>
              <a:t>2</a:t>
            </a:r>
            <a:r>
              <a:rPr lang="en-US" sz="3200" b="1" dirty="0" smtClean="0">
                <a:solidFill>
                  <a:srgbClr val="000000"/>
                </a:solidFill>
              </a:rPr>
              <a:t>                4H</a:t>
            </a:r>
            <a:r>
              <a:rPr lang="en-US" sz="3200" b="1" baseline="-25000" dirty="0" smtClean="0">
                <a:solidFill>
                  <a:srgbClr val="000000"/>
                </a:solidFill>
              </a:rPr>
              <a:t>2</a:t>
            </a:r>
            <a:r>
              <a:rPr lang="en-US" sz="3200" b="1" dirty="0" smtClean="0">
                <a:solidFill>
                  <a:srgbClr val="000000"/>
                </a:solidFill>
              </a:rPr>
              <a:t>O  +  </a:t>
            </a:r>
            <a:r>
              <a:rPr lang="en-US" sz="3200" b="1" dirty="0" smtClean="0">
                <a:solidFill>
                  <a:srgbClr val="FF0000"/>
                </a:solidFill>
              </a:rPr>
              <a:t> </a:t>
            </a:r>
            <a:r>
              <a:rPr lang="en-US" sz="3200" b="1" dirty="0" smtClean="0">
                <a:solidFill>
                  <a:srgbClr val="000000"/>
                </a:solidFill>
              </a:rPr>
              <a:t>3CO</a:t>
            </a:r>
            <a:r>
              <a:rPr lang="en-US" sz="3200" b="1" baseline="-25000" dirty="0" smtClean="0">
                <a:solidFill>
                  <a:srgbClr val="000000"/>
                </a:solidFill>
              </a:rPr>
              <a:t>2</a:t>
            </a:r>
            <a:endParaRPr lang="en-US" sz="3200" b="1" baseline="-25000"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0898697"/>
              </p:ext>
            </p:extLst>
          </p:nvPr>
        </p:nvGraphicFramePr>
        <p:xfrm>
          <a:off x="1397453" y="2169887"/>
          <a:ext cx="6096000" cy="18288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sz="2400" b="1" dirty="0" smtClean="0">
                          <a:solidFill>
                            <a:schemeClr val="tx1"/>
                          </a:solidFill>
                        </a:rPr>
                        <a:t>element</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reactants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products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C</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3</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strike="sngStrike" baseline="0" dirty="0" smtClean="0">
                          <a:solidFill>
                            <a:schemeClr val="tx1"/>
                          </a:solidFill>
                        </a:rPr>
                        <a:t> 1 </a:t>
                      </a:r>
                      <a:r>
                        <a:rPr lang="en-US" sz="2400" b="1" strike="noStrike" baseline="0" dirty="0" smtClean="0">
                          <a:solidFill>
                            <a:schemeClr val="tx1"/>
                          </a:solidFill>
                        </a:rPr>
                        <a:t>  </a:t>
                      </a:r>
                      <a:r>
                        <a:rPr lang="en-US" sz="2400" b="1" dirty="0" smtClean="0">
                          <a:solidFill>
                            <a:schemeClr val="tx1"/>
                          </a:solidFill>
                        </a:rPr>
                        <a:t>3</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H</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8</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strike="sngStrike" dirty="0" smtClean="0">
                          <a:solidFill>
                            <a:schemeClr val="tx1"/>
                          </a:solidFill>
                        </a:rPr>
                        <a:t> 2 </a:t>
                      </a:r>
                      <a:r>
                        <a:rPr lang="en-US" sz="2400" b="1" dirty="0" smtClean="0">
                          <a:solidFill>
                            <a:schemeClr val="tx1"/>
                          </a:solidFill>
                        </a:rPr>
                        <a:t>  8</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O</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2</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strike="sngStrike" baseline="0" dirty="0" smtClean="0">
                          <a:solidFill>
                            <a:schemeClr val="tx1"/>
                          </a:solidFill>
                        </a:rPr>
                        <a:t> 3 </a:t>
                      </a:r>
                      <a:r>
                        <a:rPr lang="en-US" sz="2400" b="1" strike="noStrike" baseline="0" dirty="0" smtClean="0">
                          <a:solidFill>
                            <a:schemeClr val="tx1"/>
                          </a:solidFill>
                        </a:rPr>
                        <a:t>  </a:t>
                      </a:r>
                      <a:r>
                        <a:rPr lang="en-US" sz="2400" b="1" strike="sngStrike" baseline="0" dirty="0" smtClean="0">
                          <a:solidFill>
                            <a:schemeClr val="tx1"/>
                          </a:solidFill>
                        </a:rPr>
                        <a:t> </a:t>
                      </a:r>
                      <a:r>
                        <a:rPr lang="en-US" sz="2400" b="1" strike="sngStrike" dirty="0" smtClean="0">
                          <a:solidFill>
                            <a:schemeClr val="tx1"/>
                          </a:solidFill>
                        </a:rPr>
                        <a:t>7</a:t>
                      </a:r>
                      <a:r>
                        <a:rPr lang="en-US" sz="2400" b="1" strike="sngStrike" baseline="0" dirty="0" smtClean="0">
                          <a:solidFill>
                            <a:schemeClr val="tx1"/>
                          </a:solidFill>
                        </a:rPr>
                        <a:t> </a:t>
                      </a:r>
                      <a:r>
                        <a:rPr lang="en-US" sz="2400" b="1" baseline="0" dirty="0" smtClean="0">
                          <a:solidFill>
                            <a:schemeClr val="tx1"/>
                          </a:solidFill>
                        </a:rPr>
                        <a:t> </a:t>
                      </a:r>
                      <a:r>
                        <a:rPr lang="en-US" sz="2400" b="1" dirty="0" smtClean="0">
                          <a:solidFill>
                            <a:schemeClr val="tx1"/>
                          </a:solidFill>
                        </a:rPr>
                        <a:t>10</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8" name="Straight Arrow Connector 7"/>
          <p:cNvCxnSpPr/>
          <p:nvPr/>
        </p:nvCxnSpPr>
        <p:spPr>
          <a:xfrm>
            <a:off x="3614057" y="1402707"/>
            <a:ext cx="1262743"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25420" y="1088559"/>
            <a:ext cx="1001551" cy="6858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Oval 12"/>
          <p:cNvSpPr/>
          <p:nvPr/>
        </p:nvSpPr>
        <p:spPr>
          <a:xfrm>
            <a:off x="6168171" y="3461681"/>
            <a:ext cx="990600" cy="5987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Oval 13"/>
          <p:cNvSpPr/>
          <p:nvPr/>
        </p:nvSpPr>
        <p:spPr>
          <a:xfrm>
            <a:off x="3114675" y="3461681"/>
            <a:ext cx="990600" cy="5987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Box 10"/>
          <p:cNvSpPr txBox="1"/>
          <p:nvPr/>
        </p:nvSpPr>
        <p:spPr>
          <a:xfrm>
            <a:off x="7822096" y="0"/>
            <a:ext cx="1321904" cy="584775"/>
          </a:xfrm>
          <a:prstGeom prst="rect">
            <a:avLst/>
          </a:prstGeom>
          <a:solidFill>
            <a:srgbClr val="FFFF00"/>
          </a:solidFill>
          <a:ln w="28575">
            <a:solidFill>
              <a:srgbClr val="FF0000"/>
            </a:solidFill>
          </a:ln>
        </p:spPr>
        <p:txBody>
          <a:bodyPr wrap="square" rtlCol="0">
            <a:spAutoFit/>
          </a:bodyPr>
          <a:lstStyle/>
          <a:p>
            <a:pPr algn="ctr"/>
            <a:r>
              <a:rPr lang="en-US" sz="1600" b="1" dirty="0" smtClean="0">
                <a:solidFill>
                  <a:srgbClr val="FF0000"/>
                </a:solidFill>
                <a:latin typeface="Calibri" panose="020F0502020204030204" pitchFamily="34" charset="0"/>
              </a:rPr>
              <a:t>Write this in your notes</a:t>
            </a:r>
            <a:endParaRPr lang="en-US" sz="16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15667712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78690"/>
            <a:ext cx="8893628" cy="803048"/>
          </a:xfrm>
        </p:spPr>
        <p:txBody>
          <a:bodyPr/>
          <a:lstStyle/>
          <a:p>
            <a:r>
              <a:rPr lang="en-US" sz="4000" b="1" dirty="0" smtClean="0">
                <a:solidFill>
                  <a:srgbClr val="0070C0"/>
                </a:solidFill>
              </a:rPr>
              <a:t>Example</a:t>
            </a:r>
            <a:endParaRPr lang="en-US" sz="4000" b="1" dirty="0">
              <a:solidFill>
                <a:srgbClr val="0070C0"/>
              </a:solidFill>
            </a:endParaRPr>
          </a:p>
        </p:txBody>
      </p:sp>
      <p:sp>
        <p:nvSpPr>
          <p:cNvPr id="3" name="Content Placeholder 2"/>
          <p:cNvSpPr>
            <a:spLocks noGrp="1"/>
          </p:cNvSpPr>
          <p:nvPr>
            <p:ph idx="1"/>
          </p:nvPr>
        </p:nvSpPr>
        <p:spPr>
          <a:xfrm>
            <a:off x="477951" y="4506685"/>
            <a:ext cx="8188097" cy="1502229"/>
          </a:xfrm>
        </p:spPr>
        <p:txBody>
          <a:bodyPr/>
          <a:lstStyle/>
          <a:p>
            <a:pPr marL="0" indent="0" algn="ctr">
              <a:buNone/>
            </a:pPr>
            <a:r>
              <a:rPr lang="en-US" sz="2800" b="1" u="sng" dirty="0">
                <a:solidFill>
                  <a:srgbClr val="FF0000"/>
                </a:solidFill>
              </a:rPr>
              <a:t>Very Important</a:t>
            </a:r>
          </a:p>
          <a:p>
            <a:pPr marL="0" indent="0" algn="ctr">
              <a:buNone/>
            </a:pPr>
            <a:r>
              <a:rPr lang="en-US" sz="2800" b="1" dirty="0">
                <a:solidFill>
                  <a:srgbClr val="FF0000"/>
                </a:solidFill>
              </a:rPr>
              <a:t>Update the element inventory after each coefficient change!!!</a:t>
            </a:r>
          </a:p>
        </p:txBody>
      </p:sp>
      <p:sp>
        <p:nvSpPr>
          <p:cNvPr id="5" name="TextBox 4"/>
          <p:cNvSpPr txBox="1"/>
          <p:nvPr/>
        </p:nvSpPr>
        <p:spPr>
          <a:xfrm>
            <a:off x="985121" y="1132103"/>
            <a:ext cx="7173759" cy="584775"/>
          </a:xfrm>
          <a:prstGeom prst="rect">
            <a:avLst/>
          </a:prstGeom>
          <a:noFill/>
        </p:spPr>
        <p:txBody>
          <a:bodyPr wrap="none" rtlCol="0">
            <a:spAutoFit/>
          </a:bodyPr>
          <a:lstStyle/>
          <a:p>
            <a:r>
              <a:rPr lang="en-US" sz="3200" b="1" dirty="0" smtClean="0">
                <a:solidFill>
                  <a:srgbClr val="000000"/>
                </a:solidFill>
              </a:rPr>
              <a:t>C</a:t>
            </a:r>
            <a:r>
              <a:rPr lang="en-US" sz="3200" b="1" baseline="-25000" dirty="0" smtClean="0">
                <a:solidFill>
                  <a:srgbClr val="000000"/>
                </a:solidFill>
              </a:rPr>
              <a:t>3</a:t>
            </a:r>
            <a:r>
              <a:rPr lang="en-US" sz="3200" b="1" dirty="0" smtClean="0">
                <a:solidFill>
                  <a:srgbClr val="000000"/>
                </a:solidFill>
              </a:rPr>
              <a:t>H</a:t>
            </a:r>
            <a:r>
              <a:rPr lang="en-US" sz="3200" b="1" baseline="-25000" dirty="0" smtClean="0">
                <a:solidFill>
                  <a:srgbClr val="000000"/>
                </a:solidFill>
              </a:rPr>
              <a:t>8</a:t>
            </a:r>
            <a:r>
              <a:rPr lang="en-US" sz="3200" b="1" dirty="0" smtClean="0">
                <a:solidFill>
                  <a:srgbClr val="000000"/>
                </a:solidFill>
              </a:rPr>
              <a:t>  +  </a:t>
            </a:r>
            <a:r>
              <a:rPr lang="en-US" sz="3200" b="1" dirty="0" smtClean="0">
                <a:solidFill>
                  <a:srgbClr val="FF0000"/>
                </a:solidFill>
              </a:rPr>
              <a:t>5</a:t>
            </a:r>
            <a:r>
              <a:rPr lang="en-US" sz="3200" b="1" dirty="0" smtClean="0">
                <a:solidFill>
                  <a:srgbClr val="000000"/>
                </a:solidFill>
              </a:rPr>
              <a:t>O</a:t>
            </a:r>
            <a:r>
              <a:rPr lang="en-US" sz="3200" b="1" baseline="-25000" dirty="0" smtClean="0">
                <a:solidFill>
                  <a:srgbClr val="000000"/>
                </a:solidFill>
              </a:rPr>
              <a:t>2</a:t>
            </a:r>
            <a:r>
              <a:rPr lang="en-US" sz="3200" b="1" dirty="0" smtClean="0">
                <a:solidFill>
                  <a:srgbClr val="000000"/>
                </a:solidFill>
              </a:rPr>
              <a:t>                4H</a:t>
            </a:r>
            <a:r>
              <a:rPr lang="en-US" sz="3200" b="1" baseline="-25000" dirty="0" smtClean="0">
                <a:solidFill>
                  <a:srgbClr val="000000"/>
                </a:solidFill>
              </a:rPr>
              <a:t>2</a:t>
            </a:r>
            <a:r>
              <a:rPr lang="en-US" sz="3200" b="1" dirty="0" smtClean="0">
                <a:solidFill>
                  <a:srgbClr val="000000"/>
                </a:solidFill>
              </a:rPr>
              <a:t>O  +  </a:t>
            </a:r>
            <a:r>
              <a:rPr lang="en-US" sz="3200" b="1" dirty="0" smtClean="0">
                <a:solidFill>
                  <a:srgbClr val="FF0000"/>
                </a:solidFill>
              </a:rPr>
              <a:t> </a:t>
            </a:r>
            <a:r>
              <a:rPr lang="en-US" sz="3200" b="1" dirty="0" smtClean="0">
                <a:solidFill>
                  <a:srgbClr val="000000"/>
                </a:solidFill>
              </a:rPr>
              <a:t>3CO</a:t>
            </a:r>
            <a:r>
              <a:rPr lang="en-US" sz="3200" b="1" baseline="-25000" dirty="0" smtClean="0">
                <a:solidFill>
                  <a:srgbClr val="000000"/>
                </a:solidFill>
              </a:rPr>
              <a:t>2</a:t>
            </a:r>
            <a:endParaRPr lang="en-US" sz="3200" b="1" baseline="-25000"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739554616"/>
              </p:ext>
            </p:extLst>
          </p:nvPr>
        </p:nvGraphicFramePr>
        <p:xfrm>
          <a:off x="1397453" y="2169887"/>
          <a:ext cx="6096000" cy="18288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sz="2400" b="1" dirty="0" smtClean="0">
                          <a:solidFill>
                            <a:schemeClr val="tx1"/>
                          </a:solidFill>
                        </a:rPr>
                        <a:t>element</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reactants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products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C</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 3</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strike="sngStrike" baseline="0" dirty="0" smtClean="0">
                          <a:solidFill>
                            <a:schemeClr val="tx1"/>
                          </a:solidFill>
                        </a:rPr>
                        <a:t> 1 </a:t>
                      </a:r>
                      <a:r>
                        <a:rPr lang="en-US" sz="2400" b="1" strike="noStrike" baseline="0" dirty="0" smtClean="0">
                          <a:solidFill>
                            <a:schemeClr val="tx1"/>
                          </a:solidFill>
                        </a:rPr>
                        <a:t>  </a:t>
                      </a:r>
                      <a:r>
                        <a:rPr lang="en-US" sz="2400" b="1" dirty="0" smtClean="0">
                          <a:solidFill>
                            <a:schemeClr val="tx1"/>
                          </a:solidFill>
                        </a:rPr>
                        <a:t>3</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H</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 8</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strike="sngStrike" dirty="0" smtClean="0">
                          <a:solidFill>
                            <a:schemeClr val="tx1"/>
                          </a:solidFill>
                        </a:rPr>
                        <a:t> 2 </a:t>
                      </a:r>
                      <a:r>
                        <a:rPr lang="en-US" sz="2400" b="1" dirty="0" smtClean="0">
                          <a:solidFill>
                            <a:schemeClr val="tx1"/>
                          </a:solidFill>
                        </a:rPr>
                        <a:t>  8</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O</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strike="sngStrike" dirty="0" smtClean="0">
                          <a:solidFill>
                            <a:schemeClr val="tx1"/>
                          </a:solidFill>
                        </a:rPr>
                        <a:t> 2 </a:t>
                      </a:r>
                      <a:r>
                        <a:rPr lang="en-US" sz="2400" b="1" dirty="0" smtClean="0">
                          <a:solidFill>
                            <a:schemeClr val="tx1"/>
                          </a:solidFill>
                        </a:rPr>
                        <a:t>  10</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strike="sngStrike" baseline="0" dirty="0" smtClean="0">
                          <a:solidFill>
                            <a:schemeClr val="tx1"/>
                          </a:solidFill>
                        </a:rPr>
                        <a:t> 3 </a:t>
                      </a:r>
                      <a:r>
                        <a:rPr lang="en-US" sz="2400" b="1" strike="noStrike" baseline="0" dirty="0" smtClean="0">
                          <a:solidFill>
                            <a:schemeClr val="tx1"/>
                          </a:solidFill>
                        </a:rPr>
                        <a:t>  </a:t>
                      </a:r>
                      <a:r>
                        <a:rPr lang="en-US" sz="2400" b="1" strike="sngStrike" baseline="0" dirty="0" smtClean="0">
                          <a:solidFill>
                            <a:schemeClr val="tx1"/>
                          </a:solidFill>
                        </a:rPr>
                        <a:t> </a:t>
                      </a:r>
                      <a:r>
                        <a:rPr lang="en-US" sz="2400" b="1" strike="sngStrike" dirty="0" smtClean="0">
                          <a:solidFill>
                            <a:schemeClr val="tx1"/>
                          </a:solidFill>
                        </a:rPr>
                        <a:t>7</a:t>
                      </a:r>
                      <a:r>
                        <a:rPr lang="en-US" sz="2400" b="1" strike="sngStrike" baseline="0" dirty="0" smtClean="0">
                          <a:solidFill>
                            <a:schemeClr val="tx1"/>
                          </a:solidFill>
                        </a:rPr>
                        <a:t> </a:t>
                      </a:r>
                      <a:r>
                        <a:rPr lang="en-US" sz="2400" b="1" baseline="0" dirty="0" smtClean="0">
                          <a:solidFill>
                            <a:schemeClr val="tx1"/>
                          </a:solidFill>
                        </a:rPr>
                        <a:t> </a:t>
                      </a:r>
                      <a:r>
                        <a:rPr lang="en-US" sz="2400" b="1" dirty="0" smtClean="0">
                          <a:solidFill>
                            <a:schemeClr val="tx1"/>
                          </a:solidFill>
                        </a:rPr>
                        <a:t>10</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8" name="Straight Arrow Connector 7"/>
          <p:cNvCxnSpPr/>
          <p:nvPr/>
        </p:nvCxnSpPr>
        <p:spPr>
          <a:xfrm>
            <a:off x="3614057" y="1402707"/>
            <a:ext cx="1262743"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25420" y="1088559"/>
            <a:ext cx="1001551" cy="6858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extBox 8"/>
          <p:cNvSpPr txBox="1"/>
          <p:nvPr/>
        </p:nvSpPr>
        <p:spPr>
          <a:xfrm>
            <a:off x="7822096" y="0"/>
            <a:ext cx="1321904" cy="584775"/>
          </a:xfrm>
          <a:prstGeom prst="rect">
            <a:avLst/>
          </a:prstGeom>
          <a:solidFill>
            <a:srgbClr val="FFFF00"/>
          </a:solidFill>
          <a:ln w="28575">
            <a:solidFill>
              <a:srgbClr val="FF0000"/>
            </a:solidFill>
          </a:ln>
        </p:spPr>
        <p:txBody>
          <a:bodyPr wrap="square" rtlCol="0">
            <a:spAutoFit/>
          </a:bodyPr>
          <a:lstStyle/>
          <a:p>
            <a:pPr algn="ctr"/>
            <a:r>
              <a:rPr lang="en-US" sz="1600" b="1" dirty="0" smtClean="0">
                <a:solidFill>
                  <a:srgbClr val="FF0000"/>
                </a:solidFill>
                <a:latin typeface="Calibri" panose="020F0502020204030204" pitchFamily="34" charset="0"/>
              </a:rPr>
              <a:t>Write this in your notes</a:t>
            </a:r>
            <a:endParaRPr lang="en-US" sz="16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394554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78690"/>
            <a:ext cx="8893628" cy="803048"/>
          </a:xfrm>
        </p:spPr>
        <p:txBody>
          <a:bodyPr/>
          <a:lstStyle/>
          <a:p>
            <a:r>
              <a:rPr lang="en-US" sz="4000" b="1" dirty="0" smtClean="0">
                <a:solidFill>
                  <a:srgbClr val="0070C0"/>
                </a:solidFill>
              </a:rPr>
              <a:t>Example</a:t>
            </a:r>
            <a:endParaRPr lang="en-US" sz="4000" b="1" dirty="0">
              <a:solidFill>
                <a:srgbClr val="0070C0"/>
              </a:solidFill>
            </a:endParaRPr>
          </a:p>
        </p:txBody>
      </p:sp>
      <p:sp>
        <p:nvSpPr>
          <p:cNvPr id="3" name="Content Placeholder 2"/>
          <p:cNvSpPr>
            <a:spLocks noGrp="1"/>
          </p:cNvSpPr>
          <p:nvPr>
            <p:ph idx="1"/>
          </p:nvPr>
        </p:nvSpPr>
        <p:spPr>
          <a:xfrm>
            <a:off x="477951" y="4506685"/>
            <a:ext cx="8188097" cy="1502229"/>
          </a:xfrm>
        </p:spPr>
        <p:txBody>
          <a:bodyPr/>
          <a:lstStyle/>
          <a:p>
            <a:pPr marL="0" indent="0" algn="ctr">
              <a:buNone/>
            </a:pPr>
            <a:r>
              <a:rPr lang="en-US" sz="2800" b="1" dirty="0" smtClean="0"/>
              <a:t>Once all of the elements balance, </a:t>
            </a:r>
          </a:p>
          <a:p>
            <a:pPr marL="0" indent="0" algn="ctr">
              <a:buNone/>
            </a:pPr>
            <a:r>
              <a:rPr lang="en-US" sz="2800" b="1" dirty="0" smtClean="0"/>
              <a:t>the chemical equation is balanced</a:t>
            </a:r>
            <a:endParaRPr lang="en-US" sz="2800" b="1" dirty="0"/>
          </a:p>
        </p:txBody>
      </p:sp>
      <p:sp>
        <p:nvSpPr>
          <p:cNvPr id="5" name="TextBox 4"/>
          <p:cNvSpPr txBox="1"/>
          <p:nvPr/>
        </p:nvSpPr>
        <p:spPr>
          <a:xfrm>
            <a:off x="985121" y="1132103"/>
            <a:ext cx="7173759" cy="584775"/>
          </a:xfrm>
          <a:prstGeom prst="rect">
            <a:avLst/>
          </a:prstGeom>
          <a:noFill/>
        </p:spPr>
        <p:txBody>
          <a:bodyPr wrap="none" rtlCol="0">
            <a:spAutoFit/>
          </a:bodyPr>
          <a:lstStyle/>
          <a:p>
            <a:r>
              <a:rPr lang="en-US" sz="3200" b="1" dirty="0" smtClean="0">
                <a:solidFill>
                  <a:srgbClr val="000000"/>
                </a:solidFill>
              </a:rPr>
              <a:t>C</a:t>
            </a:r>
            <a:r>
              <a:rPr lang="en-US" sz="3200" b="1" baseline="-25000" dirty="0" smtClean="0">
                <a:solidFill>
                  <a:srgbClr val="000000"/>
                </a:solidFill>
              </a:rPr>
              <a:t>3</a:t>
            </a:r>
            <a:r>
              <a:rPr lang="en-US" sz="3200" b="1" dirty="0" smtClean="0">
                <a:solidFill>
                  <a:srgbClr val="000000"/>
                </a:solidFill>
              </a:rPr>
              <a:t>H</a:t>
            </a:r>
            <a:r>
              <a:rPr lang="en-US" sz="3200" b="1" baseline="-25000" dirty="0" smtClean="0">
                <a:solidFill>
                  <a:srgbClr val="000000"/>
                </a:solidFill>
              </a:rPr>
              <a:t>8</a:t>
            </a:r>
            <a:r>
              <a:rPr lang="en-US" sz="3200" b="1" dirty="0" smtClean="0">
                <a:solidFill>
                  <a:srgbClr val="000000"/>
                </a:solidFill>
              </a:rPr>
              <a:t>  +  5O</a:t>
            </a:r>
            <a:r>
              <a:rPr lang="en-US" sz="3200" b="1" baseline="-25000" dirty="0" smtClean="0">
                <a:solidFill>
                  <a:srgbClr val="000000"/>
                </a:solidFill>
              </a:rPr>
              <a:t>2</a:t>
            </a:r>
            <a:r>
              <a:rPr lang="en-US" sz="3200" b="1" dirty="0" smtClean="0">
                <a:solidFill>
                  <a:srgbClr val="000000"/>
                </a:solidFill>
              </a:rPr>
              <a:t>                4H</a:t>
            </a:r>
            <a:r>
              <a:rPr lang="en-US" sz="3200" b="1" baseline="-25000" dirty="0" smtClean="0">
                <a:solidFill>
                  <a:srgbClr val="000000"/>
                </a:solidFill>
              </a:rPr>
              <a:t>2</a:t>
            </a:r>
            <a:r>
              <a:rPr lang="en-US" sz="3200" b="1" dirty="0" smtClean="0">
                <a:solidFill>
                  <a:srgbClr val="000000"/>
                </a:solidFill>
              </a:rPr>
              <a:t>O  +  </a:t>
            </a:r>
            <a:r>
              <a:rPr lang="en-US" sz="3200" b="1" dirty="0" smtClean="0">
                <a:solidFill>
                  <a:srgbClr val="FF0000"/>
                </a:solidFill>
              </a:rPr>
              <a:t> </a:t>
            </a:r>
            <a:r>
              <a:rPr lang="en-US" sz="3200" b="1" dirty="0" smtClean="0">
                <a:solidFill>
                  <a:srgbClr val="000000"/>
                </a:solidFill>
              </a:rPr>
              <a:t>3CO</a:t>
            </a:r>
            <a:r>
              <a:rPr lang="en-US" sz="3200" b="1" baseline="-25000" dirty="0" smtClean="0">
                <a:solidFill>
                  <a:srgbClr val="000000"/>
                </a:solidFill>
              </a:rPr>
              <a:t>2</a:t>
            </a:r>
            <a:endParaRPr lang="en-US" sz="3200" b="1" baseline="-25000"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486933167"/>
              </p:ext>
            </p:extLst>
          </p:nvPr>
        </p:nvGraphicFramePr>
        <p:xfrm>
          <a:off x="1397453" y="2169887"/>
          <a:ext cx="6096000" cy="18288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sz="2400" b="1" dirty="0" smtClean="0">
                          <a:solidFill>
                            <a:schemeClr val="tx1"/>
                          </a:solidFill>
                        </a:rPr>
                        <a:t>element</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reactants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products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C</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 3</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strike="sngStrike" baseline="0" dirty="0" smtClean="0">
                          <a:solidFill>
                            <a:schemeClr val="tx1"/>
                          </a:solidFill>
                        </a:rPr>
                        <a:t> 1 </a:t>
                      </a:r>
                      <a:r>
                        <a:rPr lang="en-US" sz="2400" b="1" strike="noStrike" baseline="0" dirty="0" smtClean="0">
                          <a:solidFill>
                            <a:schemeClr val="tx1"/>
                          </a:solidFill>
                        </a:rPr>
                        <a:t>  </a:t>
                      </a:r>
                      <a:r>
                        <a:rPr lang="en-US" sz="2400" b="1" dirty="0" smtClean="0">
                          <a:solidFill>
                            <a:schemeClr val="tx1"/>
                          </a:solidFill>
                        </a:rPr>
                        <a:t>3</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H</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smtClean="0">
                          <a:solidFill>
                            <a:schemeClr val="tx1"/>
                          </a:solidFill>
                        </a:rPr>
                        <a:t> 8</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strike="sngStrike" dirty="0" smtClean="0">
                          <a:solidFill>
                            <a:schemeClr val="tx1"/>
                          </a:solidFill>
                        </a:rPr>
                        <a:t> 2 </a:t>
                      </a:r>
                      <a:r>
                        <a:rPr lang="en-US" sz="2400" b="1" dirty="0" smtClean="0">
                          <a:solidFill>
                            <a:schemeClr val="tx1"/>
                          </a:solidFill>
                        </a:rPr>
                        <a:t>  8</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tx1"/>
                          </a:solidFill>
                        </a:rPr>
                        <a:t>O</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strike="sngStrike" dirty="0" smtClean="0">
                          <a:solidFill>
                            <a:schemeClr val="tx1"/>
                          </a:solidFill>
                        </a:rPr>
                        <a:t> 2 </a:t>
                      </a:r>
                      <a:r>
                        <a:rPr lang="en-US" sz="2400" b="1" dirty="0" smtClean="0">
                          <a:solidFill>
                            <a:schemeClr val="tx1"/>
                          </a:solidFill>
                        </a:rPr>
                        <a:t>  10</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strike="sngStrike" baseline="0" dirty="0" smtClean="0">
                          <a:solidFill>
                            <a:schemeClr val="tx1"/>
                          </a:solidFill>
                        </a:rPr>
                        <a:t> 3 </a:t>
                      </a:r>
                      <a:r>
                        <a:rPr lang="en-US" sz="2400" b="1" strike="noStrike" baseline="0" dirty="0" smtClean="0">
                          <a:solidFill>
                            <a:schemeClr val="tx1"/>
                          </a:solidFill>
                        </a:rPr>
                        <a:t>  </a:t>
                      </a:r>
                      <a:r>
                        <a:rPr lang="en-US" sz="2400" b="1" strike="sngStrike" baseline="0" dirty="0" smtClean="0">
                          <a:solidFill>
                            <a:schemeClr val="tx1"/>
                          </a:solidFill>
                        </a:rPr>
                        <a:t> </a:t>
                      </a:r>
                      <a:r>
                        <a:rPr lang="en-US" sz="2400" b="1" strike="sngStrike" dirty="0" smtClean="0">
                          <a:solidFill>
                            <a:schemeClr val="tx1"/>
                          </a:solidFill>
                        </a:rPr>
                        <a:t>7</a:t>
                      </a:r>
                      <a:r>
                        <a:rPr lang="en-US" sz="2400" b="1" strike="sngStrike" baseline="0" dirty="0" smtClean="0">
                          <a:solidFill>
                            <a:schemeClr val="tx1"/>
                          </a:solidFill>
                        </a:rPr>
                        <a:t> </a:t>
                      </a:r>
                      <a:r>
                        <a:rPr lang="en-US" sz="2400" b="1" baseline="0" dirty="0" smtClean="0">
                          <a:solidFill>
                            <a:schemeClr val="tx1"/>
                          </a:solidFill>
                        </a:rPr>
                        <a:t> </a:t>
                      </a:r>
                      <a:r>
                        <a:rPr lang="en-US" sz="2400" b="1" dirty="0" smtClean="0">
                          <a:solidFill>
                            <a:schemeClr val="tx1"/>
                          </a:solidFill>
                        </a:rPr>
                        <a:t>10</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8" name="Straight Arrow Connector 7"/>
          <p:cNvCxnSpPr/>
          <p:nvPr/>
        </p:nvCxnSpPr>
        <p:spPr>
          <a:xfrm>
            <a:off x="3614057" y="1402707"/>
            <a:ext cx="1262743"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822096" y="0"/>
            <a:ext cx="1321904" cy="584775"/>
          </a:xfrm>
          <a:prstGeom prst="rect">
            <a:avLst/>
          </a:prstGeom>
          <a:solidFill>
            <a:srgbClr val="FFFF00"/>
          </a:solidFill>
          <a:ln w="28575">
            <a:solidFill>
              <a:srgbClr val="FF0000"/>
            </a:solidFill>
          </a:ln>
        </p:spPr>
        <p:txBody>
          <a:bodyPr wrap="square" rtlCol="0">
            <a:spAutoFit/>
          </a:bodyPr>
          <a:lstStyle/>
          <a:p>
            <a:pPr algn="ctr"/>
            <a:r>
              <a:rPr lang="en-US" sz="1600" b="1" dirty="0" smtClean="0">
                <a:solidFill>
                  <a:srgbClr val="FF0000"/>
                </a:solidFill>
                <a:latin typeface="Calibri" panose="020F0502020204030204" pitchFamily="34" charset="0"/>
              </a:rPr>
              <a:t>Write this in your notes</a:t>
            </a:r>
            <a:endParaRPr lang="en-US" sz="16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5064037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rPr>
              <a:t>Tips for Balancing Equations</a:t>
            </a:r>
            <a:endParaRPr lang="en-US" sz="4000" b="1" dirty="0">
              <a:solidFill>
                <a:srgbClr val="0070C0"/>
              </a:solidFill>
            </a:endParaRPr>
          </a:p>
        </p:txBody>
      </p:sp>
      <p:sp>
        <p:nvSpPr>
          <p:cNvPr id="3" name="Content Placeholder 2"/>
          <p:cNvSpPr>
            <a:spLocks noGrp="1"/>
          </p:cNvSpPr>
          <p:nvPr>
            <p:ph idx="1"/>
          </p:nvPr>
        </p:nvSpPr>
        <p:spPr/>
        <p:txBody>
          <a:bodyPr/>
          <a:lstStyle/>
          <a:p>
            <a:pPr marL="514350" indent="-514350">
              <a:spcBef>
                <a:spcPts val="2400"/>
              </a:spcBef>
              <a:buFont typeface="+mj-lt"/>
              <a:buAutoNum type="arabicParenR"/>
            </a:pPr>
            <a:r>
              <a:rPr lang="en-US" sz="2800" b="1" dirty="0" smtClean="0"/>
              <a:t>Balance oxygen and hydrogen last</a:t>
            </a:r>
            <a:endParaRPr lang="en-US" sz="2800" b="1" dirty="0"/>
          </a:p>
          <a:p>
            <a:pPr marL="514350" indent="-514350">
              <a:spcBef>
                <a:spcPts val="2400"/>
              </a:spcBef>
              <a:buFont typeface="+mj-lt"/>
              <a:buAutoNum type="arabicParenR"/>
            </a:pPr>
            <a:r>
              <a:rPr lang="en-US" sz="2800" b="1" dirty="0" smtClean="0"/>
              <a:t>Start with elements that appear in only one molecule in the reactants and products</a:t>
            </a:r>
          </a:p>
          <a:p>
            <a:pPr marL="514350" indent="-514350">
              <a:spcBef>
                <a:spcPts val="2400"/>
              </a:spcBef>
              <a:buFont typeface="+mj-lt"/>
              <a:buAutoNum type="arabicParenR"/>
            </a:pPr>
            <a:r>
              <a:rPr lang="en-US" sz="2800" b="1" dirty="0" smtClean="0"/>
              <a:t>Polyatomic ions - if unchanged - can be balanced as a single species</a:t>
            </a:r>
          </a:p>
          <a:p>
            <a:pPr marL="514350" indent="-514350">
              <a:buFont typeface="+mj-lt"/>
              <a:buAutoNum type="arabicParenR"/>
            </a:pPr>
            <a:endParaRPr lang="en-US" sz="2800" b="1" dirty="0"/>
          </a:p>
        </p:txBody>
      </p:sp>
      <p:sp>
        <p:nvSpPr>
          <p:cNvPr id="5" name="TextBox 4"/>
          <p:cNvSpPr txBox="1"/>
          <p:nvPr/>
        </p:nvSpPr>
        <p:spPr>
          <a:xfrm>
            <a:off x="7822096" y="0"/>
            <a:ext cx="1321904" cy="584775"/>
          </a:xfrm>
          <a:prstGeom prst="rect">
            <a:avLst/>
          </a:prstGeom>
          <a:solidFill>
            <a:srgbClr val="FFFF00"/>
          </a:solidFill>
          <a:ln w="28575">
            <a:solidFill>
              <a:srgbClr val="FF0000"/>
            </a:solidFill>
          </a:ln>
        </p:spPr>
        <p:txBody>
          <a:bodyPr wrap="square" rtlCol="0">
            <a:spAutoFit/>
          </a:bodyPr>
          <a:lstStyle/>
          <a:p>
            <a:pPr algn="ctr"/>
            <a:r>
              <a:rPr lang="en-US" sz="1600" b="1" dirty="0" smtClean="0">
                <a:solidFill>
                  <a:srgbClr val="FF0000"/>
                </a:solidFill>
                <a:latin typeface="Calibri" panose="020F0502020204030204" pitchFamily="34" charset="0"/>
              </a:rPr>
              <a:t>Write this in your notes</a:t>
            </a:r>
            <a:endParaRPr lang="en-US" sz="16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8968989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780908165"/>
              </p:ext>
            </p:extLst>
          </p:nvPr>
        </p:nvGraphicFramePr>
        <p:xfrm>
          <a:off x="1524000" y="2169887"/>
          <a:ext cx="6096000" cy="20772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sz="2400" b="1" dirty="0" smtClean="0">
                          <a:solidFill>
                            <a:schemeClr val="tx1"/>
                          </a:solidFill>
                        </a:rPr>
                        <a:t>element</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reactants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products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0000">
                <a:tc>
                  <a:txBody>
                    <a:bodyPr/>
                    <a:lstStyle/>
                    <a:p>
                      <a:pPr algn="ctr"/>
                      <a:r>
                        <a:rPr lang="en-US" sz="2400" b="1" dirty="0" smtClean="0">
                          <a:solidFill>
                            <a:schemeClr val="tx1"/>
                          </a:solidFill>
                        </a:rPr>
                        <a:t>Se</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0000">
                <a:tc>
                  <a:txBody>
                    <a:bodyPr/>
                    <a:lstStyle/>
                    <a:p>
                      <a:pPr algn="ctr"/>
                      <a:r>
                        <a:rPr lang="en-US" sz="2400" b="1" dirty="0" smtClean="0">
                          <a:solidFill>
                            <a:schemeClr val="tx1"/>
                          </a:solidFill>
                        </a:rPr>
                        <a:t>Cl</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0000">
                <a:tc>
                  <a:txBody>
                    <a:bodyPr/>
                    <a:lstStyle/>
                    <a:p>
                      <a:pPr algn="ctr"/>
                      <a:r>
                        <a:rPr lang="en-US" sz="2400" b="1" dirty="0" smtClean="0">
                          <a:solidFill>
                            <a:schemeClr val="tx1"/>
                          </a:solidFill>
                        </a:rPr>
                        <a:t>O</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5" name="Title 1"/>
          <p:cNvSpPr>
            <a:spLocks noGrp="1"/>
          </p:cNvSpPr>
          <p:nvPr>
            <p:ph type="title"/>
          </p:nvPr>
        </p:nvSpPr>
        <p:spPr>
          <a:xfrm>
            <a:off x="182880" y="100462"/>
            <a:ext cx="8778240" cy="731520"/>
          </a:xfrm>
          <a:solidFill>
            <a:srgbClr val="0070C0"/>
          </a:solidFill>
          <a:ln>
            <a:solidFill>
              <a:schemeClr val="tx1"/>
            </a:solidFill>
          </a:ln>
        </p:spPr>
        <p:txBody>
          <a:bodyPr/>
          <a:lstStyle/>
          <a:p>
            <a:r>
              <a:rPr lang="en-US" dirty="0" smtClean="0">
                <a:solidFill>
                  <a:schemeClr val="bg1"/>
                </a:solidFill>
              </a:rPr>
              <a:t>Check for Understanding</a:t>
            </a:r>
            <a:endParaRPr lang="en-US" dirty="0">
              <a:solidFill>
                <a:schemeClr val="bg1"/>
              </a:solidFill>
            </a:endParaRPr>
          </a:p>
        </p:txBody>
      </p:sp>
      <p:grpSp>
        <p:nvGrpSpPr>
          <p:cNvPr id="2" name="Group 1"/>
          <p:cNvGrpSpPr/>
          <p:nvPr/>
        </p:nvGrpSpPr>
        <p:grpSpPr>
          <a:xfrm>
            <a:off x="1053250" y="5333989"/>
            <a:ext cx="7037504" cy="584775"/>
            <a:chOff x="1053250" y="1132103"/>
            <a:chExt cx="7037504" cy="584775"/>
          </a:xfrm>
        </p:grpSpPr>
        <p:sp>
          <p:nvSpPr>
            <p:cNvPr id="16" name="TextBox 15"/>
            <p:cNvSpPr txBox="1"/>
            <p:nvPr/>
          </p:nvSpPr>
          <p:spPr>
            <a:xfrm>
              <a:off x="1053250" y="1132103"/>
              <a:ext cx="7037504" cy="584775"/>
            </a:xfrm>
            <a:prstGeom prst="rect">
              <a:avLst/>
            </a:prstGeom>
            <a:noFill/>
          </p:spPr>
          <p:txBody>
            <a:bodyPr wrap="none" rtlCol="0">
              <a:spAutoFit/>
            </a:bodyPr>
            <a:lstStyle/>
            <a:p>
              <a:pPr algn="ctr"/>
              <a:r>
                <a:rPr lang="en-US" sz="3200" b="1" dirty="0" smtClean="0">
                  <a:solidFill>
                    <a:srgbClr val="000000"/>
                  </a:solidFill>
                </a:rPr>
                <a:t>SeCl</a:t>
              </a:r>
              <a:r>
                <a:rPr lang="en-US" sz="3200" b="1" baseline="-25000" dirty="0" smtClean="0">
                  <a:solidFill>
                    <a:srgbClr val="000000"/>
                  </a:solidFill>
                </a:rPr>
                <a:t>6</a:t>
              </a:r>
              <a:r>
                <a:rPr lang="en-US" sz="3200" b="1" dirty="0" smtClean="0">
                  <a:solidFill>
                    <a:srgbClr val="000000"/>
                  </a:solidFill>
                </a:rPr>
                <a:t>  +  O</a:t>
              </a:r>
              <a:r>
                <a:rPr lang="en-US" sz="3200" b="1" baseline="-25000" dirty="0" smtClean="0">
                  <a:solidFill>
                    <a:srgbClr val="000000"/>
                  </a:solidFill>
                </a:rPr>
                <a:t>2</a:t>
              </a:r>
              <a:r>
                <a:rPr lang="en-US" sz="3200" b="1" dirty="0" smtClean="0">
                  <a:solidFill>
                    <a:srgbClr val="000000"/>
                  </a:solidFill>
                </a:rPr>
                <a:t>                 SeO</a:t>
              </a:r>
              <a:r>
                <a:rPr lang="en-US" sz="3200" b="1" baseline="-25000" dirty="0" smtClean="0">
                  <a:solidFill>
                    <a:srgbClr val="000000"/>
                  </a:solidFill>
                </a:rPr>
                <a:t>2</a:t>
              </a:r>
              <a:r>
                <a:rPr lang="en-US" sz="3200" b="1" dirty="0" smtClean="0">
                  <a:solidFill>
                    <a:srgbClr val="000000"/>
                  </a:solidFill>
                </a:rPr>
                <a:t>  +  3Cl</a:t>
              </a:r>
              <a:r>
                <a:rPr lang="en-US" sz="3200" b="1" baseline="-25000" dirty="0" smtClean="0">
                  <a:solidFill>
                    <a:srgbClr val="000000"/>
                  </a:solidFill>
                </a:rPr>
                <a:t>2</a:t>
              </a:r>
              <a:endParaRPr lang="en-US" sz="3200" b="1" baseline="-25000" dirty="0">
                <a:solidFill>
                  <a:srgbClr val="000000"/>
                </a:solidFill>
              </a:endParaRPr>
            </a:p>
          </p:txBody>
        </p:sp>
        <p:cxnSp>
          <p:nvCxnSpPr>
            <p:cNvPr id="17" name="Straight Arrow Connector 16"/>
            <p:cNvCxnSpPr/>
            <p:nvPr/>
          </p:nvCxnSpPr>
          <p:spPr>
            <a:xfrm>
              <a:off x="3766460" y="1424490"/>
              <a:ext cx="1262743"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1053250" y="1132103"/>
            <a:ext cx="7037504" cy="584775"/>
            <a:chOff x="1053250" y="1132103"/>
            <a:chExt cx="7037504" cy="584775"/>
          </a:xfrm>
        </p:grpSpPr>
        <p:sp>
          <p:nvSpPr>
            <p:cNvPr id="12" name="TextBox 11"/>
            <p:cNvSpPr txBox="1"/>
            <p:nvPr/>
          </p:nvSpPr>
          <p:spPr>
            <a:xfrm>
              <a:off x="1053250" y="1132103"/>
              <a:ext cx="7037504" cy="584775"/>
            </a:xfrm>
            <a:prstGeom prst="rect">
              <a:avLst/>
            </a:prstGeom>
            <a:noFill/>
          </p:spPr>
          <p:txBody>
            <a:bodyPr wrap="none" rtlCol="0">
              <a:spAutoFit/>
            </a:bodyPr>
            <a:lstStyle/>
            <a:p>
              <a:pPr algn="ctr"/>
              <a:r>
                <a:rPr lang="en-US" sz="3200" b="1" dirty="0" smtClean="0">
                  <a:solidFill>
                    <a:srgbClr val="000000"/>
                  </a:solidFill>
                </a:rPr>
                <a:t>SeCl</a:t>
              </a:r>
              <a:r>
                <a:rPr lang="en-US" sz="3200" b="1" baseline="-25000" dirty="0" smtClean="0">
                  <a:solidFill>
                    <a:srgbClr val="000000"/>
                  </a:solidFill>
                </a:rPr>
                <a:t>6</a:t>
              </a:r>
              <a:r>
                <a:rPr lang="en-US" sz="3200" b="1" dirty="0" smtClean="0">
                  <a:solidFill>
                    <a:srgbClr val="000000"/>
                  </a:solidFill>
                </a:rPr>
                <a:t>  +  O</a:t>
              </a:r>
              <a:r>
                <a:rPr lang="en-US" sz="3200" b="1" baseline="-25000" dirty="0" smtClean="0">
                  <a:solidFill>
                    <a:srgbClr val="000000"/>
                  </a:solidFill>
                </a:rPr>
                <a:t>2</a:t>
              </a:r>
              <a:r>
                <a:rPr lang="en-US" sz="3200" b="1" dirty="0" smtClean="0">
                  <a:solidFill>
                    <a:srgbClr val="000000"/>
                  </a:solidFill>
                </a:rPr>
                <a:t>                 SeO</a:t>
              </a:r>
              <a:r>
                <a:rPr lang="en-US" sz="3200" b="1" baseline="-25000" dirty="0" smtClean="0">
                  <a:solidFill>
                    <a:srgbClr val="000000"/>
                  </a:solidFill>
                </a:rPr>
                <a:t>2</a:t>
              </a:r>
              <a:r>
                <a:rPr lang="en-US" sz="3200" b="1" dirty="0" smtClean="0">
                  <a:solidFill>
                    <a:srgbClr val="000000"/>
                  </a:solidFill>
                </a:rPr>
                <a:t>  +  </a:t>
              </a:r>
              <a:r>
                <a:rPr lang="en-US" sz="3200" b="1" dirty="0" smtClean="0">
                  <a:solidFill>
                    <a:srgbClr val="FFFFFF"/>
                  </a:solidFill>
                </a:rPr>
                <a:t>3</a:t>
              </a:r>
              <a:r>
                <a:rPr lang="en-US" sz="3200" b="1" dirty="0" smtClean="0">
                  <a:solidFill>
                    <a:srgbClr val="000000"/>
                  </a:solidFill>
                </a:rPr>
                <a:t>Cl</a:t>
              </a:r>
              <a:r>
                <a:rPr lang="en-US" sz="3200" b="1" baseline="-25000" dirty="0" smtClean="0">
                  <a:solidFill>
                    <a:srgbClr val="000000"/>
                  </a:solidFill>
                </a:rPr>
                <a:t>2</a:t>
              </a:r>
              <a:endParaRPr lang="en-US" sz="3200" b="1" baseline="-25000" dirty="0">
                <a:solidFill>
                  <a:srgbClr val="000000"/>
                </a:solidFill>
              </a:endParaRPr>
            </a:p>
          </p:txBody>
        </p:sp>
        <p:cxnSp>
          <p:nvCxnSpPr>
            <p:cNvPr id="13" name="Straight Arrow Connector 12"/>
            <p:cNvCxnSpPr/>
            <p:nvPr/>
          </p:nvCxnSpPr>
          <p:spPr>
            <a:xfrm>
              <a:off x="3766460" y="1424490"/>
              <a:ext cx="1262743"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89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421397405"/>
              </p:ext>
            </p:extLst>
          </p:nvPr>
        </p:nvGraphicFramePr>
        <p:xfrm>
          <a:off x="1524000" y="2169887"/>
          <a:ext cx="6096000" cy="15372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sz="2400" b="1" dirty="0" smtClean="0">
                          <a:solidFill>
                            <a:schemeClr val="tx1"/>
                          </a:solidFill>
                        </a:rPr>
                        <a:t>element</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reactants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products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0000">
                <a:tc>
                  <a:txBody>
                    <a:bodyPr/>
                    <a:lstStyle/>
                    <a:p>
                      <a:pPr algn="ctr"/>
                      <a:r>
                        <a:rPr lang="en-US" sz="2400" b="1" dirty="0" smtClean="0">
                          <a:solidFill>
                            <a:schemeClr val="tx1"/>
                          </a:solidFill>
                        </a:rPr>
                        <a:t>H</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0000">
                <a:tc>
                  <a:txBody>
                    <a:bodyPr/>
                    <a:lstStyle/>
                    <a:p>
                      <a:pPr algn="ctr"/>
                      <a:r>
                        <a:rPr lang="en-US" sz="2400" b="1" dirty="0" smtClean="0">
                          <a:solidFill>
                            <a:schemeClr val="tx1"/>
                          </a:solidFill>
                        </a:rPr>
                        <a:t>O</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5" name="Title 1"/>
          <p:cNvSpPr>
            <a:spLocks noGrp="1"/>
          </p:cNvSpPr>
          <p:nvPr>
            <p:ph type="title"/>
          </p:nvPr>
        </p:nvSpPr>
        <p:spPr>
          <a:xfrm>
            <a:off x="182880" y="100462"/>
            <a:ext cx="8778240" cy="731520"/>
          </a:xfrm>
          <a:solidFill>
            <a:srgbClr val="0070C0"/>
          </a:solidFill>
          <a:ln>
            <a:solidFill>
              <a:schemeClr val="tx1"/>
            </a:solidFill>
          </a:ln>
        </p:spPr>
        <p:txBody>
          <a:bodyPr/>
          <a:lstStyle/>
          <a:p>
            <a:r>
              <a:rPr lang="en-US" dirty="0" smtClean="0">
                <a:solidFill>
                  <a:schemeClr val="bg1"/>
                </a:solidFill>
              </a:rPr>
              <a:t>Check for Understanding</a:t>
            </a:r>
            <a:endParaRPr lang="en-US" dirty="0">
              <a:solidFill>
                <a:schemeClr val="bg1"/>
              </a:solidFill>
            </a:endParaRPr>
          </a:p>
        </p:txBody>
      </p:sp>
      <p:grpSp>
        <p:nvGrpSpPr>
          <p:cNvPr id="22" name="Group 21"/>
          <p:cNvGrpSpPr/>
          <p:nvPr/>
        </p:nvGrpSpPr>
        <p:grpSpPr>
          <a:xfrm>
            <a:off x="1444381" y="5333989"/>
            <a:ext cx="6255239" cy="1107996"/>
            <a:chOff x="1444381" y="1132103"/>
            <a:chExt cx="6255239" cy="1107996"/>
          </a:xfrm>
        </p:grpSpPr>
        <p:sp>
          <p:nvSpPr>
            <p:cNvPr id="16" name="TextBox 15"/>
            <p:cNvSpPr txBox="1"/>
            <p:nvPr/>
          </p:nvSpPr>
          <p:spPr>
            <a:xfrm>
              <a:off x="1444381" y="1132103"/>
              <a:ext cx="6255239" cy="1107996"/>
            </a:xfrm>
            <a:prstGeom prst="rect">
              <a:avLst/>
            </a:prstGeom>
            <a:noFill/>
          </p:spPr>
          <p:txBody>
            <a:bodyPr wrap="none" rtlCol="0">
              <a:spAutoFit/>
            </a:bodyPr>
            <a:lstStyle/>
            <a:p>
              <a:pPr algn="ctr"/>
              <a:r>
                <a:rPr lang="en-US" sz="3200" b="1" dirty="0" smtClean="0">
                  <a:solidFill>
                    <a:srgbClr val="000000"/>
                  </a:solidFill>
                </a:rPr>
                <a:t>2H</a:t>
              </a:r>
              <a:r>
                <a:rPr lang="en-US" sz="3200" b="1" baseline="-25000" dirty="0" smtClean="0">
                  <a:solidFill>
                    <a:srgbClr val="000000"/>
                  </a:solidFill>
                </a:rPr>
                <a:t>2</a:t>
              </a:r>
              <a:r>
                <a:rPr lang="en-US" sz="3200" b="1" dirty="0" smtClean="0">
                  <a:solidFill>
                    <a:srgbClr val="000000"/>
                  </a:solidFill>
                </a:rPr>
                <a:t>  +  O</a:t>
              </a:r>
              <a:r>
                <a:rPr lang="en-US" sz="3200" b="1" baseline="-25000" dirty="0" smtClean="0">
                  <a:solidFill>
                    <a:srgbClr val="000000"/>
                  </a:solidFill>
                </a:rPr>
                <a:t>2</a:t>
              </a:r>
              <a:r>
                <a:rPr lang="en-US" sz="3200" b="1" dirty="0" smtClean="0">
                  <a:solidFill>
                    <a:srgbClr val="000000"/>
                  </a:solidFill>
                </a:rPr>
                <a:t>                 2H</a:t>
              </a:r>
              <a:r>
                <a:rPr lang="en-US" sz="3200" b="1" baseline="-25000" dirty="0" smtClean="0">
                  <a:solidFill>
                    <a:srgbClr val="000000"/>
                  </a:solidFill>
                </a:rPr>
                <a:t>2</a:t>
              </a:r>
              <a:r>
                <a:rPr lang="en-US" sz="3200" b="1" dirty="0" smtClean="0">
                  <a:solidFill>
                    <a:srgbClr val="000000"/>
                  </a:solidFill>
                </a:rPr>
                <a:t>O</a:t>
              </a:r>
            </a:p>
            <a:p>
              <a:pPr algn="ctr">
                <a:spcBef>
                  <a:spcPts val="1200"/>
                </a:spcBef>
              </a:pPr>
              <a:r>
                <a:rPr lang="en-US" sz="2400" b="1" i="1" dirty="0" smtClean="0">
                  <a:solidFill>
                    <a:srgbClr val="00B050"/>
                  </a:solidFill>
                </a:rPr>
                <a:t>sometimes you must add to the reactants</a:t>
              </a:r>
              <a:endParaRPr lang="en-US" sz="2400" b="1" i="1" baseline="-25000" dirty="0">
                <a:solidFill>
                  <a:srgbClr val="00B050"/>
                </a:solidFill>
              </a:endParaRPr>
            </a:p>
          </p:txBody>
        </p:sp>
        <p:cxnSp>
          <p:nvCxnSpPr>
            <p:cNvPr id="17" name="Straight Arrow Connector 16"/>
            <p:cNvCxnSpPr/>
            <p:nvPr/>
          </p:nvCxnSpPr>
          <p:spPr>
            <a:xfrm>
              <a:off x="4321646" y="1424490"/>
              <a:ext cx="1262743"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2092795" y="1132103"/>
            <a:ext cx="4958410" cy="584775"/>
            <a:chOff x="2092795" y="1132103"/>
            <a:chExt cx="4958410" cy="584775"/>
          </a:xfrm>
        </p:grpSpPr>
        <p:sp>
          <p:nvSpPr>
            <p:cNvPr id="24" name="TextBox 23"/>
            <p:cNvSpPr txBox="1"/>
            <p:nvPr/>
          </p:nvSpPr>
          <p:spPr>
            <a:xfrm>
              <a:off x="2092795" y="1132103"/>
              <a:ext cx="4958410" cy="584775"/>
            </a:xfrm>
            <a:prstGeom prst="rect">
              <a:avLst/>
            </a:prstGeom>
            <a:noFill/>
          </p:spPr>
          <p:txBody>
            <a:bodyPr wrap="none" rtlCol="0">
              <a:spAutoFit/>
            </a:bodyPr>
            <a:lstStyle/>
            <a:p>
              <a:pPr algn="ctr"/>
              <a:r>
                <a:rPr lang="en-US" sz="3200" b="1" dirty="0" smtClean="0">
                  <a:solidFill>
                    <a:srgbClr val="FFFFFF"/>
                  </a:solidFill>
                </a:rPr>
                <a:t>2</a:t>
              </a:r>
              <a:r>
                <a:rPr lang="en-US" sz="3200" b="1" dirty="0" smtClean="0">
                  <a:solidFill>
                    <a:srgbClr val="000000"/>
                  </a:solidFill>
                </a:rPr>
                <a:t>H</a:t>
              </a:r>
              <a:r>
                <a:rPr lang="en-US" sz="3200" b="1" baseline="-25000" dirty="0" smtClean="0">
                  <a:solidFill>
                    <a:srgbClr val="000000"/>
                  </a:solidFill>
                </a:rPr>
                <a:t>2</a:t>
              </a:r>
              <a:r>
                <a:rPr lang="en-US" sz="3200" b="1" dirty="0" smtClean="0">
                  <a:solidFill>
                    <a:srgbClr val="000000"/>
                  </a:solidFill>
                </a:rPr>
                <a:t>  +  O</a:t>
              </a:r>
              <a:r>
                <a:rPr lang="en-US" sz="3200" b="1" baseline="-25000" dirty="0" smtClean="0">
                  <a:solidFill>
                    <a:srgbClr val="000000"/>
                  </a:solidFill>
                </a:rPr>
                <a:t>2</a:t>
              </a:r>
              <a:r>
                <a:rPr lang="en-US" sz="3200" b="1" dirty="0" smtClean="0">
                  <a:solidFill>
                    <a:srgbClr val="000000"/>
                  </a:solidFill>
                </a:rPr>
                <a:t>                 </a:t>
              </a:r>
              <a:r>
                <a:rPr lang="en-US" sz="3200" b="1" dirty="0" smtClean="0">
                  <a:solidFill>
                    <a:srgbClr val="FFFFFF"/>
                  </a:solidFill>
                </a:rPr>
                <a:t>2</a:t>
              </a:r>
              <a:r>
                <a:rPr lang="en-US" sz="3200" b="1" dirty="0" smtClean="0">
                  <a:solidFill>
                    <a:srgbClr val="000000"/>
                  </a:solidFill>
                </a:rPr>
                <a:t>H</a:t>
              </a:r>
              <a:r>
                <a:rPr lang="en-US" sz="3200" b="1" baseline="-25000" dirty="0" smtClean="0">
                  <a:solidFill>
                    <a:srgbClr val="000000"/>
                  </a:solidFill>
                </a:rPr>
                <a:t>2</a:t>
              </a:r>
              <a:r>
                <a:rPr lang="en-US" sz="3200" b="1" dirty="0" smtClean="0">
                  <a:solidFill>
                    <a:srgbClr val="000000"/>
                  </a:solidFill>
                </a:rPr>
                <a:t>O</a:t>
              </a:r>
              <a:endParaRPr lang="en-US" sz="3200" b="1" baseline="-25000" dirty="0">
                <a:solidFill>
                  <a:srgbClr val="000000"/>
                </a:solidFill>
              </a:endParaRPr>
            </a:p>
          </p:txBody>
        </p:sp>
        <p:cxnSp>
          <p:nvCxnSpPr>
            <p:cNvPr id="25" name="Straight Arrow Connector 24"/>
            <p:cNvCxnSpPr/>
            <p:nvPr/>
          </p:nvCxnSpPr>
          <p:spPr>
            <a:xfrm>
              <a:off x="4321646" y="1424490"/>
              <a:ext cx="1262743"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3772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230" r="6515"/>
          <a:stretch/>
        </p:blipFill>
        <p:spPr bwMode="auto">
          <a:xfrm>
            <a:off x="375139" y="484549"/>
            <a:ext cx="1758140"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5200650" y="484549"/>
            <a:ext cx="3538864" cy="1800000"/>
            <a:chOff x="5200650" y="484549"/>
            <a:chExt cx="3538864" cy="180000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573" y="484549"/>
              <a:ext cx="1852941"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5200650" y="1384549"/>
              <a:ext cx="12192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2419350" y="484549"/>
            <a:ext cx="2337452" cy="1800000"/>
            <a:chOff x="2419350" y="484549"/>
            <a:chExt cx="2337452" cy="1800000"/>
          </a:xfrm>
        </p:grpSpPr>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5132"/>
            <a:stretch/>
          </p:blipFill>
          <p:spPr bwMode="auto">
            <a:xfrm>
              <a:off x="3186725" y="484549"/>
              <a:ext cx="1570077"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419350" y="969051"/>
              <a:ext cx="490840" cy="830997"/>
            </a:xfrm>
            <a:prstGeom prst="rect">
              <a:avLst/>
            </a:prstGeom>
            <a:noFill/>
          </p:spPr>
          <p:txBody>
            <a:bodyPr wrap="none" rtlCol="0">
              <a:spAutoFit/>
            </a:bodyPr>
            <a:lstStyle/>
            <a:p>
              <a:r>
                <a:rPr lang="en-US" sz="4800" b="1" dirty="0" smtClean="0"/>
                <a:t>+</a:t>
              </a:r>
              <a:endParaRPr lang="en-US" sz="4800" b="1" dirty="0"/>
            </a:p>
          </p:txBody>
        </p:sp>
      </p:grpSp>
      <p:sp>
        <p:nvSpPr>
          <p:cNvPr id="8" name="TextBox 7"/>
          <p:cNvSpPr txBox="1"/>
          <p:nvPr/>
        </p:nvSpPr>
        <p:spPr>
          <a:xfrm>
            <a:off x="284407" y="2628900"/>
            <a:ext cx="1931743" cy="1200329"/>
          </a:xfrm>
          <a:prstGeom prst="rect">
            <a:avLst/>
          </a:prstGeom>
          <a:noFill/>
        </p:spPr>
        <p:txBody>
          <a:bodyPr wrap="square" rtlCol="0">
            <a:spAutoFit/>
          </a:bodyPr>
          <a:lstStyle/>
          <a:p>
            <a:pPr algn="ctr"/>
            <a:r>
              <a:rPr lang="en-US" sz="2400" b="1" u="sng" dirty="0" smtClean="0"/>
              <a:t>Roses</a:t>
            </a:r>
          </a:p>
          <a:p>
            <a:pPr algn="ctr"/>
            <a:r>
              <a:rPr lang="en-US" sz="2400" b="1" dirty="0" smtClean="0"/>
              <a:t>purchased by the dozen</a:t>
            </a:r>
            <a:endParaRPr lang="en-US" sz="2400" b="1" dirty="0"/>
          </a:p>
        </p:txBody>
      </p:sp>
      <p:sp>
        <p:nvSpPr>
          <p:cNvPr id="13" name="TextBox 12"/>
          <p:cNvSpPr txBox="1"/>
          <p:nvPr/>
        </p:nvSpPr>
        <p:spPr>
          <a:xfrm>
            <a:off x="2802182" y="2628900"/>
            <a:ext cx="2303218" cy="1200329"/>
          </a:xfrm>
          <a:prstGeom prst="rect">
            <a:avLst/>
          </a:prstGeom>
          <a:noFill/>
        </p:spPr>
        <p:txBody>
          <a:bodyPr wrap="square" rtlCol="0">
            <a:spAutoFit/>
          </a:bodyPr>
          <a:lstStyle/>
          <a:p>
            <a:pPr algn="ctr"/>
            <a:r>
              <a:rPr lang="en-US" sz="2400" b="1" u="sng" dirty="0" smtClean="0"/>
              <a:t>Baby's breath</a:t>
            </a:r>
          </a:p>
          <a:p>
            <a:pPr algn="ctr"/>
            <a:r>
              <a:rPr lang="en-US" sz="2400" b="1" dirty="0" smtClean="0"/>
              <a:t>purchased in bunches of 16</a:t>
            </a:r>
            <a:endParaRPr lang="en-US" sz="2400" b="1" dirty="0"/>
          </a:p>
        </p:txBody>
      </p:sp>
      <p:sp>
        <p:nvSpPr>
          <p:cNvPr id="14" name="TextBox 13"/>
          <p:cNvSpPr txBox="1"/>
          <p:nvPr/>
        </p:nvSpPr>
        <p:spPr>
          <a:xfrm>
            <a:off x="6745532" y="2628900"/>
            <a:ext cx="2303218" cy="1569660"/>
          </a:xfrm>
          <a:prstGeom prst="rect">
            <a:avLst/>
          </a:prstGeom>
          <a:noFill/>
        </p:spPr>
        <p:txBody>
          <a:bodyPr wrap="square" rtlCol="0">
            <a:spAutoFit/>
          </a:bodyPr>
          <a:lstStyle/>
          <a:p>
            <a:pPr algn="ctr"/>
            <a:r>
              <a:rPr lang="en-US" sz="2400" b="1" u="sng" dirty="0" smtClean="0"/>
              <a:t>Bouquet</a:t>
            </a:r>
          </a:p>
          <a:p>
            <a:pPr algn="ctr"/>
            <a:r>
              <a:rPr lang="en-US" sz="2400" b="1" dirty="0" smtClean="0"/>
              <a:t>requires 1 rose &amp; 4 stalks of baby's breath</a:t>
            </a:r>
            <a:endParaRPr lang="en-US" sz="2400" b="1" dirty="0"/>
          </a:p>
        </p:txBody>
      </p:sp>
      <p:grpSp>
        <p:nvGrpSpPr>
          <p:cNvPr id="15" name="Group 14"/>
          <p:cNvGrpSpPr/>
          <p:nvPr/>
        </p:nvGrpSpPr>
        <p:grpSpPr>
          <a:xfrm>
            <a:off x="842246" y="4494428"/>
            <a:ext cx="7872604" cy="584775"/>
            <a:chOff x="842246" y="4494428"/>
            <a:chExt cx="7872604" cy="584775"/>
          </a:xfrm>
        </p:grpSpPr>
        <p:sp>
          <p:nvSpPr>
            <p:cNvPr id="17" name="TextBox 16"/>
            <p:cNvSpPr txBox="1"/>
            <p:nvPr/>
          </p:nvSpPr>
          <p:spPr>
            <a:xfrm>
              <a:off x="842246" y="4494428"/>
              <a:ext cx="7872604" cy="584775"/>
            </a:xfrm>
            <a:prstGeom prst="rect">
              <a:avLst/>
            </a:prstGeom>
            <a:noFill/>
            <a:ln>
              <a:solidFill>
                <a:schemeClr val="bg1"/>
              </a:solidFill>
            </a:ln>
          </p:spPr>
          <p:txBody>
            <a:bodyPr wrap="none" rtlCol="0">
              <a:spAutoFit/>
            </a:bodyPr>
            <a:lstStyle/>
            <a:p>
              <a:r>
                <a:rPr lang="en-US" sz="3200" b="1" dirty="0" smtClean="0"/>
                <a:t>Ro</a:t>
              </a:r>
              <a:r>
                <a:rPr lang="en-US" sz="3200" b="1" baseline="-25000" dirty="0" smtClean="0"/>
                <a:t>12</a:t>
              </a:r>
              <a:r>
                <a:rPr lang="en-US" sz="3200" b="1" dirty="0" smtClean="0"/>
                <a:t>      </a:t>
              </a:r>
              <a:r>
                <a:rPr lang="en-US" sz="3200" b="1" dirty="0" smtClean="0">
                  <a:solidFill>
                    <a:schemeClr val="bg1"/>
                  </a:solidFill>
                </a:rPr>
                <a:t>   +        3Bb</a:t>
              </a:r>
              <a:r>
                <a:rPr lang="en-US" sz="3200" b="1" baseline="-25000" dirty="0" smtClean="0">
                  <a:solidFill>
                    <a:schemeClr val="bg1"/>
                  </a:solidFill>
                </a:rPr>
                <a:t>16</a:t>
              </a:r>
              <a:r>
                <a:rPr lang="en-US" sz="3200" b="1" dirty="0" smtClean="0">
                  <a:solidFill>
                    <a:schemeClr val="bg1"/>
                  </a:solidFill>
                </a:rPr>
                <a:t>                             12RoBb</a:t>
              </a:r>
              <a:r>
                <a:rPr lang="en-US" sz="3200" b="1" baseline="-25000" dirty="0" smtClean="0">
                  <a:solidFill>
                    <a:schemeClr val="bg1"/>
                  </a:solidFill>
                </a:rPr>
                <a:t>4</a:t>
              </a:r>
              <a:endParaRPr lang="en-US" sz="3200" b="1" baseline="-25000" dirty="0">
                <a:solidFill>
                  <a:schemeClr val="bg1"/>
                </a:solidFill>
              </a:endParaRPr>
            </a:p>
          </p:txBody>
        </p:sp>
        <p:cxnSp>
          <p:nvCxnSpPr>
            <p:cNvPr id="18" name="Straight Arrow Connector 17"/>
            <p:cNvCxnSpPr/>
            <p:nvPr/>
          </p:nvCxnSpPr>
          <p:spPr>
            <a:xfrm>
              <a:off x="5200650" y="4786815"/>
              <a:ext cx="1262743" cy="0"/>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78080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04719884"/>
              </p:ext>
            </p:extLst>
          </p:nvPr>
        </p:nvGraphicFramePr>
        <p:xfrm>
          <a:off x="1524000" y="2169887"/>
          <a:ext cx="6096000" cy="20772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sz="2400" b="1" dirty="0" smtClean="0">
                          <a:solidFill>
                            <a:schemeClr val="tx1"/>
                          </a:solidFill>
                        </a:rPr>
                        <a:t>element</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reactants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products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0000">
                <a:tc>
                  <a:txBody>
                    <a:bodyPr/>
                    <a:lstStyle/>
                    <a:p>
                      <a:pPr algn="ctr"/>
                      <a:r>
                        <a:rPr lang="en-US" sz="2400" b="1" dirty="0" smtClean="0">
                          <a:solidFill>
                            <a:schemeClr val="tx1"/>
                          </a:solidFill>
                        </a:rPr>
                        <a:t>C</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0000">
                <a:tc>
                  <a:txBody>
                    <a:bodyPr/>
                    <a:lstStyle/>
                    <a:p>
                      <a:pPr algn="ctr"/>
                      <a:r>
                        <a:rPr lang="en-US" sz="2400" b="1" dirty="0" smtClean="0">
                          <a:solidFill>
                            <a:schemeClr val="tx1"/>
                          </a:solidFill>
                        </a:rPr>
                        <a:t>H</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0000">
                <a:tc>
                  <a:txBody>
                    <a:bodyPr/>
                    <a:lstStyle/>
                    <a:p>
                      <a:pPr algn="ctr"/>
                      <a:r>
                        <a:rPr lang="en-US" sz="2400" b="1" dirty="0" smtClean="0">
                          <a:solidFill>
                            <a:schemeClr val="tx1"/>
                          </a:solidFill>
                        </a:rPr>
                        <a:t>O</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5" name="Title 1"/>
          <p:cNvSpPr>
            <a:spLocks noGrp="1"/>
          </p:cNvSpPr>
          <p:nvPr>
            <p:ph type="title"/>
          </p:nvPr>
        </p:nvSpPr>
        <p:spPr>
          <a:xfrm>
            <a:off x="182880" y="100462"/>
            <a:ext cx="8778240" cy="731520"/>
          </a:xfrm>
          <a:solidFill>
            <a:srgbClr val="0070C0"/>
          </a:solidFill>
          <a:ln>
            <a:solidFill>
              <a:schemeClr val="tx1"/>
            </a:solidFill>
          </a:ln>
        </p:spPr>
        <p:txBody>
          <a:bodyPr/>
          <a:lstStyle/>
          <a:p>
            <a:r>
              <a:rPr lang="en-US" dirty="0" smtClean="0">
                <a:solidFill>
                  <a:schemeClr val="bg1"/>
                </a:solidFill>
              </a:rPr>
              <a:t>Check for Understanding</a:t>
            </a:r>
            <a:endParaRPr lang="en-US" dirty="0">
              <a:solidFill>
                <a:schemeClr val="bg1"/>
              </a:solidFill>
            </a:endParaRPr>
          </a:p>
        </p:txBody>
      </p:sp>
      <p:grpSp>
        <p:nvGrpSpPr>
          <p:cNvPr id="18" name="Group 17"/>
          <p:cNvGrpSpPr/>
          <p:nvPr/>
        </p:nvGrpSpPr>
        <p:grpSpPr>
          <a:xfrm>
            <a:off x="1003555" y="1132103"/>
            <a:ext cx="7136890" cy="584775"/>
            <a:chOff x="1003556" y="1132103"/>
            <a:chExt cx="7136890" cy="584775"/>
          </a:xfrm>
        </p:grpSpPr>
        <p:sp>
          <p:nvSpPr>
            <p:cNvPr id="16" name="TextBox 15"/>
            <p:cNvSpPr txBox="1"/>
            <p:nvPr/>
          </p:nvSpPr>
          <p:spPr>
            <a:xfrm>
              <a:off x="1003556" y="1132103"/>
              <a:ext cx="7136890" cy="584775"/>
            </a:xfrm>
            <a:prstGeom prst="rect">
              <a:avLst/>
            </a:prstGeom>
            <a:noFill/>
          </p:spPr>
          <p:txBody>
            <a:bodyPr wrap="none" rtlCol="0">
              <a:spAutoFit/>
            </a:bodyPr>
            <a:lstStyle/>
            <a:p>
              <a:pPr algn="ctr"/>
              <a:r>
                <a:rPr lang="en-US" sz="3200" b="1" dirty="0" smtClean="0">
                  <a:solidFill>
                    <a:srgbClr val="000000"/>
                  </a:solidFill>
                </a:rPr>
                <a:t>C</a:t>
              </a:r>
              <a:r>
                <a:rPr lang="en-US" sz="3200" b="1" baseline="-25000" dirty="0" smtClean="0">
                  <a:solidFill>
                    <a:srgbClr val="000000"/>
                  </a:solidFill>
                </a:rPr>
                <a:t>5</a:t>
              </a:r>
              <a:r>
                <a:rPr lang="en-US" sz="3200" b="1" dirty="0" smtClean="0">
                  <a:solidFill>
                    <a:srgbClr val="000000"/>
                  </a:solidFill>
                </a:rPr>
                <a:t>H</a:t>
              </a:r>
              <a:r>
                <a:rPr lang="en-US" sz="3200" b="1" baseline="-25000" dirty="0" smtClean="0">
                  <a:solidFill>
                    <a:srgbClr val="000000"/>
                  </a:solidFill>
                </a:rPr>
                <a:t>12</a:t>
              </a:r>
              <a:r>
                <a:rPr lang="en-US" sz="3200" b="1" dirty="0" smtClean="0">
                  <a:solidFill>
                    <a:srgbClr val="000000"/>
                  </a:solidFill>
                </a:rPr>
                <a:t>  +  </a:t>
              </a:r>
              <a:r>
                <a:rPr lang="en-US" sz="3200" b="1" dirty="0" smtClean="0">
                  <a:solidFill>
                    <a:srgbClr val="FFFFFF"/>
                  </a:solidFill>
                </a:rPr>
                <a:t>8</a:t>
              </a:r>
              <a:r>
                <a:rPr lang="en-US" sz="3200" b="1" dirty="0" smtClean="0">
                  <a:solidFill>
                    <a:srgbClr val="000000"/>
                  </a:solidFill>
                </a:rPr>
                <a:t>O</a:t>
              </a:r>
              <a:r>
                <a:rPr lang="en-US" sz="3200" b="1" baseline="-25000" dirty="0" smtClean="0">
                  <a:solidFill>
                    <a:srgbClr val="000000"/>
                  </a:solidFill>
                </a:rPr>
                <a:t>2</a:t>
              </a:r>
              <a:r>
                <a:rPr lang="en-US" sz="3200" b="1" dirty="0" smtClean="0">
                  <a:solidFill>
                    <a:srgbClr val="000000"/>
                  </a:solidFill>
                </a:rPr>
                <a:t>                </a:t>
              </a:r>
              <a:r>
                <a:rPr lang="en-US" sz="3200" b="1" dirty="0" smtClean="0">
                  <a:solidFill>
                    <a:srgbClr val="FFFFFF"/>
                  </a:solidFill>
                </a:rPr>
                <a:t>6</a:t>
              </a:r>
              <a:r>
                <a:rPr lang="en-US" sz="3200" b="1" dirty="0" smtClean="0">
                  <a:solidFill>
                    <a:srgbClr val="000000"/>
                  </a:solidFill>
                </a:rPr>
                <a:t>H</a:t>
              </a:r>
              <a:r>
                <a:rPr lang="en-US" sz="3200" b="1" baseline="-25000" dirty="0" smtClean="0">
                  <a:solidFill>
                    <a:srgbClr val="000000"/>
                  </a:solidFill>
                </a:rPr>
                <a:t>2</a:t>
              </a:r>
              <a:r>
                <a:rPr lang="en-US" sz="3200" b="1" dirty="0" smtClean="0">
                  <a:solidFill>
                    <a:srgbClr val="000000"/>
                  </a:solidFill>
                </a:rPr>
                <a:t>O  +  </a:t>
              </a:r>
              <a:r>
                <a:rPr lang="en-US" sz="3200" b="1" dirty="0" smtClean="0">
                  <a:solidFill>
                    <a:srgbClr val="FFFFFF"/>
                  </a:solidFill>
                </a:rPr>
                <a:t>5</a:t>
              </a:r>
              <a:r>
                <a:rPr lang="en-US" sz="3200" b="1" dirty="0" smtClean="0">
                  <a:solidFill>
                    <a:srgbClr val="000000"/>
                  </a:solidFill>
                </a:rPr>
                <a:t>CO</a:t>
              </a:r>
              <a:r>
                <a:rPr lang="en-US" sz="3200" b="1" baseline="-25000" dirty="0" smtClean="0">
                  <a:solidFill>
                    <a:srgbClr val="000000"/>
                  </a:solidFill>
                </a:rPr>
                <a:t>2</a:t>
              </a:r>
              <a:endParaRPr lang="en-US" sz="3200" b="1" baseline="-25000" dirty="0">
                <a:solidFill>
                  <a:srgbClr val="000000"/>
                </a:solidFill>
              </a:endParaRPr>
            </a:p>
          </p:txBody>
        </p:sp>
        <p:cxnSp>
          <p:nvCxnSpPr>
            <p:cNvPr id="17" name="Straight Arrow Connector 16"/>
            <p:cNvCxnSpPr/>
            <p:nvPr/>
          </p:nvCxnSpPr>
          <p:spPr>
            <a:xfrm>
              <a:off x="3766461" y="1424490"/>
              <a:ext cx="1262743"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1003555" y="5333989"/>
            <a:ext cx="7136890" cy="584775"/>
            <a:chOff x="1003556" y="1132103"/>
            <a:chExt cx="7136890" cy="584775"/>
          </a:xfrm>
        </p:grpSpPr>
        <p:sp>
          <p:nvSpPr>
            <p:cNvPr id="20" name="TextBox 19"/>
            <p:cNvSpPr txBox="1"/>
            <p:nvPr/>
          </p:nvSpPr>
          <p:spPr>
            <a:xfrm>
              <a:off x="1003556" y="1132103"/>
              <a:ext cx="7136890" cy="584775"/>
            </a:xfrm>
            <a:prstGeom prst="rect">
              <a:avLst/>
            </a:prstGeom>
            <a:noFill/>
          </p:spPr>
          <p:txBody>
            <a:bodyPr wrap="none" rtlCol="0">
              <a:spAutoFit/>
            </a:bodyPr>
            <a:lstStyle/>
            <a:p>
              <a:pPr algn="ctr"/>
              <a:r>
                <a:rPr lang="en-US" sz="3200" b="1" dirty="0" smtClean="0">
                  <a:solidFill>
                    <a:srgbClr val="000000"/>
                  </a:solidFill>
                </a:rPr>
                <a:t>C</a:t>
              </a:r>
              <a:r>
                <a:rPr lang="en-US" sz="3200" b="1" baseline="-25000" dirty="0" smtClean="0">
                  <a:solidFill>
                    <a:srgbClr val="000000"/>
                  </a:solidFill>
                </a:rPr>
                <a:t>5</a:t>
              </a:r>
              <a:r>
                <a:rPr lang="en-US" sz="3200" b="1" dirty="0" smtClean="0">
                  <a:solidFill>
                    <a:srgbClr val="000000"/>
                  </a:solidFill>
                </a:rPr>
                <a:t>H</a:t>
              </a:r>
              <a:r>
                <a:rPr lang="en-US" sz="3200" b="1" baseline="-25000" dirty="0" smtClean="0">
                  <a:solidFill>
                    <a:srgbClr val="000000"/>
                  </a:solidFill>
                </a:rPr>
                <a:t>12</a:t>
              </a:r>
              <a:r>
                <a:rPr lang="en-US" sz="3200" b="1" dirty="0" smtClean="0">
                  <a:solidFill>
                    <a:srgbClr val="000000"/>
                  </a:solidFill>
                </a:rPr>
                <a:t>  +  8O</a:t>
              </a:r>
              <a:r>
                <a:rPr lang="en-US" sz="3200" b="1" baseline="-25000" dirty="0" smtClean="0">
                  <a:solidFill>
                    <a:srgbClr val="000000"/>
                  </a:solidFill>
                </a:rPr>
                <a:t>2</a:t>
              </a:r>
              <a:r>
                <a:rPr lang="en-US" sz="3200" b="1" dirty="0" smtClean="0">
                  <a:solidFill>
                    <a:srgbClr val="000000"/>
                  </a:solidFill>
                </a:rPr>
                <a:t>                6H</a:t>
              </a:r>
              <a:r>
                <a:rPr lang="en-US" sz="3200" b="1" baseline="-25000" dirty="0" smtClean="0">
                  <a:solidFill>
                    <a:srgbClr val="000000"/>
                  </a:solidFill>
                </a:rPr>
                <a:t>2</a:t>
              </a:r>
              <a:r>
                <a:rPr lang="en-US" sz="3200" b="1" dirty="0" smtClean="0">
                  <a:solidFill>
                    <a:srgbClr val="000000"/>
                  </a:solidFill>
                </a:rPr>
                <a:t>O  +  5CO</a:t>
              </a:r>
              <a:r>
                <a:rPr lang="en-US" sz="3200" b="1" baseline="-25000" dirty="0" smtClean="0">
                  <a:solidFill>
                    <a:srgbClr val="000000"/>
                  </a:solidFill>
                </a:rPr>
                <a:t>2</a:t>
              </a:r>
              <a:endParaRPr lang="en-US" sz="3200" b="1" baseline="-25000" dirty="0">
                <a:solidFill>
                  <a:srgbClr val="000000"/>
                </a:solidFill>
              </a:endParaRPr>
            </a:p>
          </p:txBody>
        </p:sp>
        <p:cxnSp>
          <p:nvCxnSpPr>
            <p:cNvPr id="21" name="Straight Arrow Connector 20"/>
            <p:cNvCxnSpPr/>
            <p:nvPr/>
          </p:nvCxnSpPr>
          <p:spPr>
            <a:xfrm>
              <a:off x="3766461" y="1424490"/>
              <a:ext cx="1262743"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393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609335212"/>
              </p:ext>
            </p:extLst>
          </p:nvPr>
        </p:nvGraphicFramePr>
        <p:xfrm>
          <a:off x="1524000" y="2169887"/>
          <a:ext cx="6096000" cy="15372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sz="2400" b="1" dirty="0" smtClean="0">
                          <a:solidFill>
                            <a:schemeClr val="tx1"/>
                          </a:solidFill>
                        </a:rPr>
                        <a:t>element</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reactants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products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0000">
                <a:tc>
                  <a:txBody>
                    <a:bodyPr/>
                    <a:lstStyle/>
                    <a:p>
                      <a:pPr algn="ctr"/>
                      <a:r>
                        <a:rPr lang="en-US" sz="2400" b="1" dirty="0" smtClean="0">
                          <a:solidFill>
                            <a:schemeClr val="tx1"/>
                          </a:solidFill>
                        </a:rPr>
                        <a:t>P</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0000">
                <a:tc>
                  <a:txBody>
                    <a:bodyPr/>
                    <a:lstStyle/>
                    <a:p>
                      <a:pPr algn="ctr"/>
                      <a:r>
                        <a:rPr lang="en-US" sz="2400" b="1" dirty="0" smtClean="0">
                          <a:solidFill>
                            <a:schemeClr val="tx1"/>
                          </a:solidFill>
                        </a:rPr>
                        <a:t>Cl</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pSp>
        <p:nvGrpSpPr>
          <p:cNvPr id="7" name="Group 6"/>
          <p:cNvGrpSpPr/>
          <p:nvPr/>
        </p:nvGrpSpPr>
        <p:grpSpPr>
          <a:xfrm>
            <a:off x="1781525" y="1132103"/>
            <a:ext cx="5580951" cy="584775"/>
            <a:chOff x="985121" y="1132103"/>
            <a:chExt cx="5580951" cy="584775"/>
          </a:xfrm>
        </p:grpSpPr>
        <p:sp>
          <p:nvSpPr>
            <p:cNvPr id="5" name="TextBox 4"/>
            <p:cNvSpPr txBox="1"/>
            <p:nvPr/>
          </p:nvSpPr>
          <p:spPr>
            <a:xfrm>
              <a:off x="985121" y="1132103"/>
              <a:ext cx="5580951" cy="584775"/>
            </a:xfrm>
            <a:prstGeom prst="rect">
              <a:avLst/>
            </a:prstGeom>
            <a:noFill/>
          </p:spPr>
          <p:txBody>
            <a:bodyPr wrap="none" rtlCol="0">
              <a:spAutoFit/>
            </a:bodyPr>
            <a:lstStyle/>
            <a:p>
              <a:r>
                <a:rPr lang="en-US" sz="3200" b="1" dirty="0" smtClean="0">
                  <a:solidFill>
                    <a:srgbClr val="FFFFFF"/>
                  </a:solidFill>
                </a:rPr>
                <a:t>2</a:t>
              </a:r>
              <a:r>
                <a:rPr lang="en-US" sz="3200" b="1" dirty="0" smtClean="0">
                  <a:solidFill>
                    <a:srgbClr val="000000"/>
                  </a:solidFill>
                </a:rPr>
                <a:t>P    +   </a:t>
              </a:r>
              <a:r>
                <a:rPr lang="en-US" sz="3200" b="1" dirty="0" smtClean="0">
                  <a:solidFill>
                    <a:srgbClr val="FFFFFF"/>
                  </a:solidFill>
                </a:rPr>
                <a:t>3</a:t>
              </a:r>
              <a:r>
                <a:rPr lang="en-US" sz="3200" b="1" dirty="0" smtClean="0">
                  <a:solidFill>
                    <a:srgbClr val="000000"/>
                  </a:solidFill>
                </a:rPr>
                <a:t>Cl</a:t>
              </a:r>
              <a:r>
                <a:rPr lang="en-US" sz="3200" b="1" baseline="-25000" dirty="0" smtClean="0">
                  <a:solidFill>
                    <a:srgbClr val="000000"/>
                  </a:solidFill>
                </a:rPr>
                <a:t>2</a:t>
              </a:r>
              <a:r>
                <a:rPr lang="en-US" sz="3200" b="1" dirty="0" smtClean="0">
                  <a:solidFill>
                    <a:srgbClr val="000000"/>
                  </a:solidFill>
                </a:rPr>
                <a:t>                 </a:t>
              </a:r>
              <a:r>
                <a:rPr lang="en-US" sz="3200" b="1" dirty="0" smtClean="0">
                  <a:solidFill>
                    <a:srgbClr val="FFFFFF"/>
                  </a:solidFill>
                </a:rPr>
                <a:t>2</a:t>
              </a:r>
              <a:r>
                <a:rPr lang="en-US" sz="3200" b="1" dirty="0" smtClean="0">
                  <a:solidFill>
                    <a:srgbClr val="000000"/>
                  </a:solidFill>
                </a:rPr>
                <a:t>PCl</a:t>
              </a:r>
              <a:r>
                <a:rPr lang="en-US" sz="3200" b="1" baseline="-25000" dirty="0" smtClean="0">
                  <a:solidFill>
                    <a:srgbClr val="000000"/>
                  </a:solidFill>
                </a:rPr>
                <a:t>3</a:t>
              </a:r>
              <a:endParaRPr lang="en-US" sz="3200" b="1" baseline="-25000" dirty="0">
                <a:solidFill>
                  <a:srgbClr val="000000"/>
                </a:solidFill>
              </a:endParaRPr>
            </a:p>
          </p:txBody>
        </p:sp>
        <p:cxnSp>
          <p:nvCxnSpPr>
            <p:cNvPr id="8" name="Straight Arrow Connector 7"/>
            <p:cNvCxnSpPr/>
            <p:nvPr/>
          </p:nvCxnSpPr>
          <p:spPr>
            <a:xfrm>
              <a:off x="3614057" y="1402707"/>
              <a:ext cx="1262743"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1452396" y="4931213"/>
            <a:ext cx="6239209" cy="1477328"/>
            <a:chOff x="1452396" y="4931213"/>
            <a:chExt cx="6239209" cy="1477328"/>
          </a:xfrm>
        </p:grpSpPr>
        <p:sp>
          <p:nvSpPr>
            <p:cNvPr id="11" name="TextBox 10"/>
            <p:cNvSpPr txBox="1"/>
            <p:nvPr/>
          </p:nvSpPr>
          <p:spPr>
            <a:xfrm>
              <a:off x="1452396" y="4931213"/>
              <a:ext cx="6239209" cy="1477328"/>
            </a:xfrm>
            <a:prstGeom prst="rect">
              <a:avLst/>
            </a:prstGeom>
            <a:noFill/>
          </p:spPr>
          <p:txBody>
            <a:bodyPr wrap="none" rtlCol="0">
              <a:spAutoFit/>
            </a:bodyPr>
            <a:lstStyle/>
            <a:p>
              <a:pPr algn="ctr"/>
              <a:r>
                <a:rPr lang="en-US" sz="3200" b="1" dirty="0" smtClean="0">
                  <a:solidFill>
                    <a:srgbClr val="000000"/>
                  </a:solidFill>
                </a:rPr>
                <a:t>2P    +   3Cl</a:t>
              </a:r>
              <a:r>
                <a:rPr lang="en-US" sz="3200" b="1" baseline="-25000" dirty="0" smtClean="0">
                  <a:solidFill>
                    <a:srgbClr val="000000"/>
                  </a:solidFill>
                </a:rPr>
                <a:t>2</a:t>
              </a:r>
              <a:r>
                <a:rPr lang="en-US" sz="3200" b="1" dirty="0" smtClean="0">
                  <a:solidFill>
                    <a:srgbClr val="000000"/>
                  </a:solidFill>
                </a:rPr>
                <a:t>                 2PCl</a:t>
              </a:r>
              <a:r>
                <a:rPr lang="en-US" sz="3200" b="1" baseline="-25000" dirty="0" smtClean="0">
                  <a:solidFill>
                    <a:srgbClr val="000000"/>
                  </a:solidFill>
                </a:rPr>
                <a:t>3</a:t>
              </a:r>
            </a:p>
            <a:p>
              <a:pPr algn="ctr">
                <a:spcBef>
                  <a:spcPts val="1200"/>
                </a:spcBef>
              </a:pPr>
              <a:r>
                <a:rPr lang="en-US" sz="2400" b="1" i="1" dirty="0" smtClean="0">
                  <a:solidFill>
                    <a:srgbClr val="00B050"/>
                  </a:solidFill>
                </a:rPr>
                <a:t>sometimes you must adjust the reactants</a:t>
              </a:r>
            </a:p>
            <a:p>
              <a:pPr algn="ctr"/>
              <a:r>
                <a:rPr lang="en-US" sz="2400" b="1" i="1" dirty="0" smtClean="0">
                  <a:solidFill>
                    <a:srgbClr val="00B050"/>
                  </a:solidFill>
                </a:rPr>
                <a:t>and products at the same time</a:t>
              </a:r>
              <a:endParaRPr lang="en-US" sz="2400" b="1" i="1" dirty="0">
                <a:solidFill>
                  <a:srgbClr val="00B050"/>
                </a:solidFill>
              </a:endParaRPr>
            </a:p>
          </p:txBody>
        </p:sp>
        <p:cxnSp>
          <p:nvCxnSpPr>
            <p:cNvPr id="13" name="Straight Arrow Connector 12"/>
            <p:cNvCxnSpPr/>
            <p:nvPr/>
          </p:nvCxnSpPr>
          <p:spPr>
            <a:xfrm>
              <a:off x="4592610" y="5201817"/>
              <a:ext cx="1262743"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5" name="Title 1"/>
          <p:cNvSpPr>
            <a:spLocks noGrp="1"/>
          </p:cNvSpPr>
          <p:nvPr>
            <p:ph type="title"/>
          </p:nvPr>
        </p:nvSpPr>
        <p:spPr>
          <a:xfrm>
            <a:off x="182880" y="100462"/>
            <a:ext cx="8778240" cy="731520"/>
          </a:xfrm>
          <a:solidFill>
            <a:srgbClr val="0070C0"/>
          </a:solidFill>
          <a:ln>
            <a:solidFill>
              <a:schemeClr val="tx1"/>
            </a:solidFill>
          </a:ln>
        </p:spPr>
        <p:txBody>
          <a:bodyPr/>
          <a:lstStyle/>
          <a:p>
            <a:r>
              <a:rPr lang="en-US" dirty="0" smtClean="0">
                <a:solidFill>
                  <a:schemeClr val="bg1"/>
                </a:solidFill>
              </a:rPr>
              <a:t>Check for Understanding</a:t>
            </a:r>
            <a:endParaRPr lang="en-US" dirty="0">
              <a:solidFill>
                <a:schemeClr val="bg1"/>
              </a:solidFill>
            </a:endParaRPr>
          </a:p>
        </p:txBody>
      </p:sp>
    </p:spTree>
    <p:extLst>
      <p:ext uri="{BB962C8B-B14F-4D97-AF65-F5344CB8AC3E}">
        <p14:creationId xmlns:p14="http://schemas.microsoft.com/office/powerpoint/2010/main" val="147459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274638"/>
            <a:ext cx="8778240" cy="798788"/>
          </a:xfrm>
          <a:solidFill>
            <a:srgbClr val="663300"/>
          </a:solidFill>
        </p:spPr>
        <p:txBody>
          <a:bodyPr/>
          <a:lstStyle/>
          <a:p>
            <a:r>
              <a:rPr lang="en-US" sz="4000" b="1" dirty="0" smtClean="0">
                <a:solidFill>
                  <a:schemeClr val="bg1"/>
                </a:solidFill>
              </a:rPr>
              <a:t>Homework</a:t>
            </a:r>
            <a:endParaRPr lang="en-US" sz="4000" b="1" dirty="0">
              <a:solidFill>
                <a:schemeClr val="bg1"/>
              </a:solidFill>
            </a:endParaRPr>
          </a:p>
        </p:txBody>
      </p:sp>
      <p:sp>
        <p:nvSpPr>
          <p:cNvPr id="3" name="Content Placeholder 2"/>
          <p:cNvSpPr>
            <a:spLocks noGrp="1"/>
          </p:cNvSpPr>
          <p:nvPr>
            <p:ph idx="1"/>
          </p:nvPr>
        </p:nvSpPr>
        <p:spPr>
          <a:xfrm>
            <a:off x="182880" y="1302026"/>
            <a:ext cx="8778240" cy="4824137"/>
          </a:xfrm>
        </p:spPr>
        <p:txBody>
          <a:bodyPr/>
          <a:lstStyle/>
          <a:p>
            <a:r>
              <a:rPr lang="en-US" dirty="0" smtClean="0"/>
              <a:t>Worksheet - Balancing Chemical Reactions</a:t>
            </a:r>
            <a:endParaRPr lang="en-US" dirty="0"/>
          </a:p>
        </p:txBody>
      </p:sp>
    </p:spTree>
    <p:extLst>
      <p:ext uri="{BB962C8B-B14F-4D97-AF65-F5344CB8AC3E}">
        <p14:creationId xmlns:p14="http://schemas.microsoft.com/office/powerpoint/2010/main" val="25262835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FF0000"/>
          </a:solidFill>
        </p:spPr>
        <p:txBody>
          <a:bodyPr/>
          <a:lstStyle/>
          <a:p>
            <a:r>
              <a:rPr lang="en-US" sz="6000" b="1" dirty="0" smtClean="0"/>
              <a:t>BACKUP SLIDES</a:t>
            </a:r>
            <a:endParaRPr lang="en-US" sz="6000"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04296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230" r="6515"/>
          <a:stretch/>
        </p:blipFill>
        <p:spPr bwMode="auto">
          <a:xfrm>
            <a:off x="375139" y="484549"/>
            <a:ext cx="1758140"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5200650" y="484549"/>
            <a:ext cx="3538864" cy="1800000"/>
            <a:chOff x="5200650" y="484549"/>
            <a:chExt cx="3538864" cy="180000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573" y="484549"/>
              <a:ext cx="1852941"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5200650" y="1384549"/>
              <a:ext cx="12192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2419350" y="484549"/>
            <a:ext cx="2337452" cy="1800000"/>
            <a:chOff x="2419350" y="484549"/>
            <a:chExt cx="2337452" cy="1800000"/>
          </a:xfrm>
        </p:grpSpPr>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5132"/>
            <a:stretch/>
          </p:blipFill>
          <p:spPr bwMode="auto">
            <a:xfrm>
              <a:off x="3186725" y="484549"/>
              <a:ext cx="1570077"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419350" y="969051"/>
              <a:ext cx="490840" cy="830997"/>
            </a:xfrm>
            <a:prstGeom prst="rect">
              <a:avLst/>
            </a:prstGeom>
            <a:noFill/>
          </p:spPr>
          <p:txBody>
            <a:bodyPr wrap="none" rtlCol="0">
              <a:spAutoFit/>
            </a:bodyPr>
            <a:lstStyle/>
            <a:p>
              <a:r>
                <a:rPr lang="en-US" sz="4800" b="1" dirty="0" smtClean="0"/>
                <a:t>+</a:t>
              </a:r>
              <a:endParaRPr lang="en-US" sz="4800" b="1" dirty="0"/>
            </a:p>
          </p:txBody>
        </p:sp>
      </p:grpSp>
      <p:sp>
        <p:nvSpPr>
          <p:cNvPr id="8" name="TextBox 7"/>
          <p:cNvSpPr txBox="1"/>
          <p:nvPr/>
        </p:nvSpPr>
        <p:spPr>
          <a:xfrm>
            <a:off x="284407" y="2628900"/>
            <a:ext cx="1931743" cy="1200329"/>
          </a:xfrm>
          <a:prstGeom prst="rect">
            <a:avLst/>
          </a:prstGeom>
          <a:noFill/>
        </p:spPr>
        <p:txBody>
          <a:bodyPr wrap="square" rtlCol="0">
            <a:spAutoFit/>
          </a:bodyPr>
          <a:lstStyle/>
          <a:p>
            <a:pPr algn="ctr"/>
            <a:r>
              <a:rPr lang="en-US" sz="2400" b="1" u="sng" dirty="0" smtClean="0"/>
              <a:t>Roses</a:t>
            </a:r>
          </a:p>
          <a:p>
            <a:pPr algn="ctr"/>
            <a:r>
              <a:rPr lang="en-US" sz="2400" b="1" dirty="0" smtClean="0"/>
              <a:t>purchased by the dozen</a:t>
            </a:r>
            <a:endParaRPr lang="en-US" sz="2400" b="1" dirty="0"/>
          </a:p>
        </p:txBody>
      </p:sp>
      <p:sp>
        <p:nvSpPr>
          <p:cNvPr id="13" name="TextBox 12"/>
          <p:cNvSpPr txBox="1"/>
          <p:nvPr/>
        </p:nvSpPr>
        <p:spPr>
          <a:xfrm>
            <a:off x="2802182" y="2628900"/>
            <a:ext cx="2303218" cy="1200329"/>
          </a:xfrm>
          <a:prstGeom prst="rect">
            <a:avLst/>
          </a:prstGeom>
          <a:noFill/>
        </p:spPr>
        <p:txBody>
          <a:bodyPr wrap="square" rtlCol="0">
            <a:spAutoFit/>
          </a:bodyPr>
          <a:lstStyle/>
          <a:p>
            <a:pPr algn="ctr"/>
            <a:r>
              <a:rPr lang="en-US" sz="2400" b="1" u="sng" dirty="0" smtClean="0"/>
              <a:t>Baby's breath</a:t>
            </a:r>
          </a:p>
          <a:p>
            <a:pPr algn="ctr"/>
            <a:r>
              <a:rPr lang="en-US" sz="2400" b="1" dirty="0" smtClean="0"/>
              <a:t>purchased in bunches of 16</a:t>
            </a:r>
            <a:endParaRPr lang="en-US" sz="2400" b="1" dirty="0"/>
          </a:p>
        </p:txBody>
      </p:sp>
      <p:sp>
        <p:nvSpPr>
          <p:cNvPr id="14" name="TextBox 13"/>
          <p:cNvSpPr txBox="1"/>
          <p:nvPr/>
        </p:nvSpPr>
        <p:spPr>
          <a:xfrm>
            <a:off x="6745532" y="2628900"/>
            <a:ext cx="2303218" cy="1569660"/>
          </a:xfrm>
          <a:prstGeom prst="rect">
            <a:avLst/>
          </a:prstGeom>
          <a:noFill/>
        </p:spPr>
        <p:txBody>
          <a:bodyPr wrap="square" rtlCol="0">
            <a:spAutoFit/>
          </a:bodyPr>
          <a:lstStyle/>
          <a:p>
            <a:pPr algn="ctr"/>
            <a:r>
              <a:rPr lang="en-US" sz="2400" b="1" u="sng" dirty="0" smtClean="0"/>
              <a:t>Bouquet</a:t>
            </a:r>
          </a:p>
          <a:p>
            <a:pPr algn="ctr"/>
            <a:r>
              <a:rPr lang="en-US" sz="2400" b="1" dirty="0" smtClean="0"/>
              <a:t>requires 1 rose &amp; 4 stalks of baby's breath</a:t>
            </a:r>
            <a:endParaRPr lang="en-US" sz="2400" b="1" dirty="0"/>
          </a:p>
        </p:txBody>
      </p:sp>
      <p:grpSp>
        <p:nvGrpSpPr>
          <p:cNvPr id="15" name="Group 14"/>
          <p:cNvGrpSpPr/>
          <p:nvPr/>
        </p:nvGrpSpPr>
        <p:grpSpPr>
          <a:xfrm>
            <a:off x="842246" y="4494428"/>
            <a:ext cx="7872604" cy="584775"/>
            <a:chOff x="842246" y="4494428"/>
            <a:chExt cx="7872604" cy="584775"/>
          </a:xfrm>
        </p:grpSpPr>
        <p:sp>
          <p:nvSpPr>
            <p:cNvPr id="17" name="TextBox 16"/>
            <p:cNvSpPr txBox="1"/>
            <p:nvPr/>
          </p:nvSpPr>
          <p:spPr>
            <a:xfrm>
              <a:off x="842246" y="4494428"/>
              <a:ext cx="7872604" cy="584775"/>
            </a:xfrm>
            <a:prstGeom prst="rect">
              <a:avLst/>
            </a:prstGeom>
            <a:noFill/>
            <a:ln>
              <a:solidFill>
                <a:schemeClr val="bg1"/>
              </a:solidFill>
            </a:ln>
          </p:spPr>
          <p:txBody>
            <a:bodyPr wrap="none" rtlCol="0">
              <a:spAutoFit/>
            </a:bodyPr>
            <a:lstStyle/>
            <a:p>
              <a:r>
                <a:rPr lang="en-US" sz="3200" b="1" dirty="0" smtClean="0"/>
                <a:t>Ro</a:t>
              </a:r>
              <a:r>
                <a:rPr lang="en-US" sz="3200" b="1" baseline="-25000" dirty="0" smtClean="0"/>
                <a:t>12</a:t>
              </a:r>
              <a:r>
                <a:rPr lang="en-US" sz="3200" b="1" dirty="0" smtClean="0"/>
                <a:t>         +        </a:t>
              </a:r>
              <a:r>
                <a:rPr lang="en-US" sz="3200" b="1" dirty="0" smtClean="0">
                  <a:solidFill>
                    <a:schemeClr val="bg1"/>
                  </a:solidFill>
                </a:rPr>
                <a:t>3</a:t>
              </a:r>
              <a:r>
                <a:rPr lang="en-US" sz="3200" b="1" dirty="0" smtClean="0"/>
                <a:t>Bb</a:t>
              </a:r>
              <a:r>
                <a:rPr lang="en-US" sz="3200" b="1" baseline="-25000" dirty="0" smtClean="0"/>
                <a:t>16</a:t>
              </a:r>
              <a:r>
                <a:rPr lang="en-US" sz="3200" b="1" dirty="0" smtClean="0"/>
                <a:t>       </a:t>
              </a:r>
              <a:r>
                <a:rPr lang="en-US" sz="3200" b="1" dirty="0" smtClean="0">
                  <a:solidFill>
                    <a:schemeClr val="bg1"/>
                  </a:solidFill>
                </a:rPr>
                <a:t>                      12RoBb</a:t>
              </a:r>
              <a:r>
                <a:rPr lang="en-US" sz="3200" b="1" baseline="-25000" dirty="0" smtClean="0">
                  <a:solidFill>
                    <a:schemeClr val="bg1"/>
                  </a:solidFill>
                </a:rPr>
                <a:t>4</a:t>
              </a:r>
              <a:endParaRPr lang="en-US" sz="3200" b="1" baseline="-25000" dirty="0">
                <a:solidFill>
                  <a:schemeClr val="bg1"/>
                </a:solidFill>
              </a:endParaRPr>
            </a:p>
          </p:txBody>
        </p:sp>
        <p:cxnSp>
          <p:nvCxnSpPr>
            <p:cNvPr id="18" name="Straight Arrow Connector 17"/>
            <p:cNvCxnSpPr/>
            <p:nvPr/>
          </p:nvCxnSpPr>
          <p:spPr>
            <a:xfrm>
              <a:off x="5200650" y="4786815"/>
              <a:ext cx="1262743" cy="0"/>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34492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230" r="6515"/>
          <a:stretch/>
        </p:blipFill>
        <p:spPr bwMode="auto">
          <a:xfrm>
            <a:off x="375139" y="484549"/>
            <a:ext cx="1758140"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5200650" y="484549"/>
            <a:ext cx="3538864" cy="1800000"/>
            <a:chOff x="5200650" y="484549"/>
            <a:chExt cx="3538864" cy="180000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573" y="484549"/>
              <a:ext cx="1852941"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5200650" y="1384549"/>
              <a:ext cx="12192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2419350" y="484549"/>
            <a:ext cx="2337452" cy="1800000"/>
            <a:chOff x="2419350" y="484549"/>
            <a:chExt cx="2337452" cy="1800000"/>
          </a:xfrm>
        </p:grpSpPr>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5132"/>
            <a:stretch/>
          </p:blipFill>
          <p:spPr bwMode="auto">
            <a:xfrm>
              <a:off x="3186725" y="484549"/>
              <a:ext cx="1570077"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419350" y="969051"/>
              <a:ext cx="490840" cy="830997"/>
            </a:xfrm>
            <a:prstGeom prst="rect">
              <a:avLst/>
            </a:prstGeom>
            <a:noFill/>
          </p:spPr>
          <p:txBody>
            <a:bodyPr wrap="none" rtlCol="0">
              <a:spAutoFit/>
            </a:bodyPr>
            <a:lstStyle/>
            <a:p>
              <a:r>
                <a:rPr lang="en-US" sz="4800" b="1" dirty="0" smtClean="0"/>
                <a:t>+</a:t>
              </a:r>
              <a:endParaRPr lang="en-US" sz="4800" b="1" dirty="0"/>
            </a:p>
          </p:txBody>
        </p:sp>
      </p:grpSp>
      <p:sp>
        <p:nvSpPr>
          <p:cNvPr id="8" name="TextBox 7"/>
          <p:cNvSpPr txBox="1"/>
          <p:nvPr/>
        </p:nvSpPr>
        <p:spPr>
          <a:xfrm>
            <a:off x="284407" y="2628900"/>
            <a:ext cx="1931743" cy="1200329"/>
          </a:xfrm>
          <a:prstGeom prst="rect">
            <a:avLst/>
          </a:prstGeom>
          <a:noFill/>
        </p:spPr>
        <p:txBody>
          <a:bodyPr wrap="square" rtlCol="0">
            <a:spAutoFit/>
          </a:bodyPr>
          <a:lstStyle/>
          <a:p>
            <a:pPr algn="ctr"/>
            <a:r>
              <a:rPr lang="en-US" sz="2400" b="1" u="sng" dirty="0" smtClean="0"/>
              <a:t>Roses</a:t>
            </a:r>
          </a:p>
          <a:p>
            <a:pPr algn="ctr"/>
            <a:r>
              <a:rPr lang="en-US" sz="2400" b="1" dirty="0" smtClean="0"/>
              <a:t>purchased by the dozen</a:t>
            </a:r>
            <a:endParaRPr lang="en-US" sz="2400" b="1" dirty="0"/>
          </a:p>
        </p:txBody>
      </p:sp>
      <p:sp>
        <p:nvSpPr>
          <p:cNvPr id="13" name="TextBox 12"/>
          <p:cNvSpPr txBox="1"/>
          <p:nvPr/>
        </p:nvSpPr>
        <p:spPr>
          <a:xfrm>
            <a:off x="2802182" y="2628900"/>
            <a:ext cx="2303218" cy="1200329"/>
          </a:xfrm>
          <a:prstGeom prst="rect">
            <a:avLst/>
          </a:prstGeom>
          <a:noFill/>
        </p:spPr>
        <p:txBody>
          <a:bodyPr wrap="square" rtlCol="0">
            <a:spAutoFit/>
          </a:bodyPr>
          <a:lstStyle/>
          <a:p>
            <a:pPr algn="ctr"/>
            <a:r>
              <a:rPr lang="en-US" sz="2400" b="1" u="sng" dirty="0" smtClean="0"/>
              <a:t>Baby's breath</a:t>
            </a:r>
          </a:p>
          <a:p>
            <a:pPr algn="ctr"/>
            <a:r>
              <a:rPr lang="en-US" sz="2400" b="1" dirty="0" smtClean="0"/>
              <a:t>purchased in bunches of 16</a:t>
            </a:r>
            <a:endParaRPr lang="en-US" sz="2400" b="1" dirty="0"/>
          </a:p>
        </p:txBody>
      </p:sp>
      <p:sp>
        <p:nvSpPr>
          <p:cNvPr id="14" name="TextBox 13"/>
          <p:cNvSpPr txBox="1"/>
          <p:nvPr/>
        </p:nvSpPr>
        <p:spPr>
          <a:xfrm>
            <a:off x="6745532" y="2628900"/>
            <a:ext cx="2303218" cy="1569660"/>
          </a:xfrm>
          <a:prstGeom prst="rect">
            <a:avLst/>
          </a:prstGeom>
          <a:noFill/>
        </p:spPr>
        <p:txBody>
          <a:bodyPr wrap="square" rtlCol="0">
            <a:spAutoFit/>
          </a:bodyPr>
          <a:lstStyle/>
          <a:p>
            <a:pPr algn="ctr"/>
            <a:r>
              <a:rPr lang="en-US" sz="2400" b="1" u="sng" dirty="0" smtClean="0"/>
              <a:t>Bouquet</a:t>
            </a:r>
          </a:p>
          <a:p>
            <a:pPr algn="ctr"/>
            <a:r>
              <a:rPr lang="en-US" sz="2400" b="1" dirty="0" smtClean="0"/>
              <a:t>requires 1 rose &amp; 4 stalks of baby's breath</a:t>
            </a:r>
            <a:endParaRPr lang="en-US" sz="2400" b="1" dirty="0"/>
          </a:p>
        </p:txBody>
      </p:sp>
      <p:grpSp>
        <p:nvGrpSpPr>
          <p:cNvPr id="2" name="Group 1"/>
          <p:cNvGrpSpPr/>
          <p:nvPr/>
        </p:nvGrpSpPr>
        <p:grpSpPr>
          <a:xfrm>
            <a:off x="842246" y="4494428"/>
            <a:ext cx="7872604" cy="584775"/>
            <a:chOff x="842246" y="4494428"/>
            <a:chExt cx="7872604" cy="584775"/>
          </a:xfrm>
        </p:grpSpPr>
        <p:sp>
          <p:nvSpPr>
            <p:cNvPr id="17" name="TextBox 16"/>
            <p:cNvSpPr txBox="1"/>
            <p:nvPr/>
          </p:nvSpPr>
          <p:spPr>
            <a:xfrm>
              <a:off x="842246" y="4494428"/>
              <a:ext cx="7872604" cy="584775"/>
            </a:xfrm>
            <a:prstGeom prst="rect">
              <a:avLst/>
            </a:prstGeom>
            <a:noFill/>
            <a:ln>
              <a:solidFill>
                <a:schemeClr val="bg1"/>
              </a:solidFill>
            </a:ln>
          </p:spPr>
          <p:txBody>
            <a:bodyPr wrap="none" rtlCol="0">
              <a:spAutoFit/>
            </a:bodyPr>
            <a:lstStyle/>
            <a:p>
              <a:r>
                <a:rPr lang="en-US" sz="3200" b="1" dirty="0" smtClean="0"/>
                <a:t>Ro</a:t>
              </a:r>
              <a:r>
                <a:rPr lang="en-US" sz="3200" b="1" baseline="-25000" dirty="0" smtClean="0"/>
                <a:t>12</a:t>
              </a:r>
              <a:r>
                <a:rPr lang="en-US" sz="3200" b="1" dirty="0" smtClean="0"/>
                <a:t>         +        </a:t>
              </a:r>
              <a:r>
                <a:rPr lang="en-US" sz="3200" b="1" dirty="0" smtClean="0">
                  <a:solidFill>
                    <a:schemeClr val="bg1"/>
                  </a:solidFill>
                </a:rPr>
                <a:t>3</a:t>
              </a:r>
              <a:r>
                <a:rPr lang="en-US" sz="3200" b="1" dirty="0" smtClean="0"/>
                <a:t>Bb</a:t>
              </a:r>
              <a:r>
                <a:rPr lang="en-US" sz="3200" b="1" baseline="-25000" dirty="0" smtClean="0"/>
                <a:t>16</a:t>
              </a:r>
              <a:r>
                <a:rPr lang="en-US" sz="3200" b="1" dirty="0" smtClean="0"/>
                <a:t>                             </a:t>
              </a:r>
              <a:r>
                <a:rPr lang="en-US" sz="3200" b="1" dirty="0" smtClean="0">
                  <a:solidFill>
                    <a:schemeClr val="bg1"/>
                  </a:solidFill>
                </a:rPr>
                <a:t>12</a:t>
              </a:r>
              <a:r>
                <a:rPr lang="en-US" sz="3200" b="1" dirty="0" smtClean="0"/>
                <a:t>RoBb</a:t>
              </a:r>
              <a:r>
                <a:rPr lang="en-US" sz="3200" b="1" baseline="-25000" dirty="0" smtClean="0"/>
                <a:t>4</a:t>
              </a:r>
              <a:endParaRPr lang="en-US" sz="3200" b="1" baseline="-25000" dirty="0"/>
            </a:p>
          </p:txBody>
        </p:sp>
        <p:cxnSp>
          <p:nvCxnSpPr>
            <p:cNvPr id="18" name="Straight Arrow Connector 17"/>
            <p:cNvCxnSpPr/>
            <p:nvPr/>
          </p:nvCxnSpPr>
          <p:spPr>
            <a:xfrm>
              <a:off x="5200650" y="4786815"/>
              <a:ext cx="1262743"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47169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78690"/>
            <a:ext cx="8893628" cy="803048"/>
          </a:xfrm>
        </p:spPr>
        <p:txBody>
          <a:bodyPr/>
          <a:lstStyle/>
          <a:p>
            <a:r>
              <a:rPr lang="en-US" sz="4000" b="1" dirty="0" smtClean="0">
                <a:solidFill>
                  <a:srgbClr val="0070C0"/>
                </a:solidFill>
              </a:rPr>
              <a:t>Do Now</a:t>
            </a:r>
            <a:endParaRPr lang="en-US" sz="4000" b="1" dirty="0">
              <a:solidFill>
                <a:srgbClr val="0070C0"/>
              </a:solidFill>
            </a:endParaRPr>
          </a:p>
        </p:txBody>
      </p:sp>
      <p:grpSp>
        <p:nvGrpSpPr>
          <p:cNvPr id="7" name="Group 6"/>
          <p:cNvGrpSpPr/>
          <p:nvPr/>
        </p:nvGrpSpPr>
        <p:grpSpPr>
          <a:xfrm>
            <a:off x="1235189" y="1132103"/>
            <a:ext cx="6673622" cy="584775"/>
            <a:chOff x="985121" y="1132103"/>
            <a:chExt cx="6673622" cy="584775"/>
          </a:xfrm>
        </p:grpSpPr>
        <p:sp>
          <p:nvSpPr>
            <p:cNvPr id="5" name="TextBox 4"/>
            <p:cNvSpPr txBox="1"/>
            <p:nvPr/>
          </p:nvSpPr>
          <p:spPr>
            <a:xfrm>
              <a:off x="985121" y="1132103"/>
              <a:ext cx="6673622" cy="584775"/>
            </a:xfrm>
            <a:prstGeom prst="rect">
              <a:avLst/>
            </a:prstGeom>
            <a:noFill/>
          </p:spPr>
          <p:txBody>
            <a:bodyPr wrap="none" rtlCol="0">
              <a:spAutoFit/>
            </a:bodyPr>
            <a:lstStyle/>
            <a:p>
              <a:r>
                <a:rPr lang="en-US" sz="3200" b="1" dirty="0" smtClean="0"/>
                <a:t>Ro</a:t>
              </a:r>
              <a:r>
                <a:rPr lang="en-US" sz="3200" b="1" baseline="-25000" dirty="0" smtClean="0"/>
                <a:t>12</a:t>
              </a:r>
              <a:r>
                <a:rPr lang="en-US" sz="3200" b="1" dirty="0" smtClean="0"/>
                <a:t>     +  </a:t>
              </a:r>
              <a:r>
                <a:rPr lang="en-US" sz="3200" b="1" dirty="0" smtClean="0">
                  <a:solidFill>
                    <a:schemeClr val="bg1"/>
                  </a:solidFill>
                </a:rPr>
                <a:t>3</a:t>
              </a:r>
              <a:r>
                <a:rPr lang="en-US" sz="3200" b="1" dirty="0" smtClean="0"/>
                <a:t>Bb</a:t>
              </a:r>
              <a:r>
                <a:rPr lang="en-US" sz="3200" b="1" baseline="-25000" dirty="0" smtClean="0"/>
                <a:t>16</a:t>
              </a:r>
              <a:r>
                <a:rPr lang="en-US" sz="3200" b="1" dirty="0" smtClean="0"/>
                <a:t>                </a:t>
              </a:r>
              <a:r>
                <a:rPr lang="en-US" sz="3200" b="1" dirty="0" smtClean="0">
                  <a:solidFill>
                    <a:schemeClr val="bg1"/>
                  </a:solidFill>
                </a:rPr>
                <a:t>12</a:t>
              </a:r>
              <a:r>
                <a:rPr lang="en-US" sz="3200" b="1" dirty="0" smtClean="0"/>
                <a:t>RoBb</a:t>
              </a:r>
              <a:r>
                <a:rPr lang="en-US" sz="3200" b="1" baseline="-25000" dirty="0" smtClean="0"/>
                <a:t>4</a:t>
              </a:r>
              <a:endParaRPr lang="en-US" sz="3200" b="1" baseline="-25000" dirty="0"/>
            </a:p>
          </p:txBody>
        </p:sp>
        <p:cxnSp>
          <p:nvCxnSpPr>
            <p:cNvPr id="8" name="Straight Arrow Connector 7"/>
            <p:cNvCxnSpPr/>
            <p:nvPr/>
          </p:nvCxnSpPr>
          <p:spPr>
            <a:xfrm>
              <a:off x="4156982" y="1440807"/>
              <a:ext cx="1262743"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90208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7334</TotalTime>
  <Words>1793</Words>
  <Application>Microsoft Office PowerPoint</Application>
  <PresentationFormat>On-screen Show (4:3)</PresentationFormat>
  <Paragraphs>645</Paragraphs>
  <Slides>63</Slides>
  <Notes>0</Notes>
  <HiddenSlides>0</HiddenSlides>
  <MMClips>0</MMClips>
  <ScaleCrop>false</ScaleCrop>
  <HeadingPairs>
    <vt:vector size="4" baseType="variant">
      <vt:variant>
        <vt:lpstr>Theme</vt:lpstr>
      </vt:variant>
      <vt:variant>
        <vt:i4>2</vt:i4>
      </vt:variant>
      <vt:variant>
        <vt:lpstr>Slide Titles</vt:lpstr>
      </vt:variant>
      <vt:variant>
        <vt:i4>63</vt:i4>
      </vt:variant>
    </vt:vector>
  </HeadingPairs>
  <TitlesOfParts>
    <vt:vector size="65" baseType="lpstr">
      <vt:lpstr>Office Theme</vt:lpstr>
      <vt:lpstr>3_Custom Design</vt:lpstr>
      <vt:lpstr>Do 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 Now</vt:lpstr>
      <vt:lpstr>Do Now</vt:lpstr>
      <vt:lpstr>Do Now</vt:lpstr>
      <vt:lpstr>Do Now</vt:lpstr>
      <vt:lpstr>Do Now</vt:lpstr>
      <vt:lpstr>Do Now</vt:lpstr>
      <vt:lpstr>Do Now</vt:lpstr>
      <vt:lpstr>Do Now</vt:lpstr>
      <vt:lpstr>Do Now</vt:lpstr>
      <vt:lpstr>Do Now</vt:lpstr>
      <vt:lpstr>Do Now</vt:lpstr>
      <vt:lpstr>Test #9: Chemical Reactions</vt:lpstr>
      <vt:lpstr>Balancing Chemical Equations</vt:lpstr>
      <vt:lpstr>Last Class</vt:lpstr>
      <vt:lpstr>Balanced Chemical Equations</vt:lpstr>
      <vt:lpstr>How do we balance chemical equations?</vt:lpstr>
      <vt:lpstr>Key Point</vt:lpstr>
      <vt:lpstr>PowerPoint Presentation</vt:lpstr>
      <vt:lpstr>PowerPoint Presentation</vt:lpstr>
      <vt:lpstr>PowerPoint Presentation</vt:lpstr>
      <vt:lpstr>PowerPoint Presentation</vt:lpstr>
      <vt:lpstr>Steps to Balance a Chemical Equation</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Tips for Balancing Equations</vt:lpstr>
      <vt:lpstr>Check for Understanding</vt:lpstr>
      <vt:lpstr>Check for Understanding</vt:lpstr>
      <vt:lpstr>Check for Understanding</vt:lpstr>
      <vt:lpstr>Check for Understanding</vt:lpstr>
      <vt:lpstr>Homework</vt:lpstr>
      <vt:lpstr>BACKUP SLIDES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sundance235</dc:creator>
  <cp:lastModifiedBy>sundance235</cp:lastModifiedBy>
  <cp:revision>535</cp:revision>
  <cp:lastPrinted>2013-10-25T13:03:56Z</cp:lastPrinted>
  <dcterms:created xsi:type="dcterms:W3CDTF">2012-09-15T16:31:25Z</dcterms:created>
  <dcterms:modified xsi:type="dcterms:W3CDTF">2016-05-25T16:24:22Z</dcterms:modified>
</cp:coreProperties>
</file>