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63" r:id="rId2"/>
    <p:sldId id="826" r:id="rId3"/>
    <p:sldId id="877" r:id="rId4"/>
    <p:sldId id="875" r:id="rId5"/>
    <p:sldId id="839" r:id="rId6"/>
    <p:sldId id="878" r:id="rId7"/>
    <p:sldId id="882" r:id="rId8"/>
    <p:sldId id="879" r:id="rId9"/>
    <p:sldId id="883" r:id="rId10"/>
    <p:sldId id="884" r:id="rId11"/>
    <p:sldId id="885" r:id="rId12"/>
    <p:sldId id="881" r:id="rId13"/>
    <p:sldId id="854" r:id="rId14"/>
    <p:sldId id="888" r:id="rId15"/>
    <p:sldId id="889" r:id="rId16"/>
    <p:sldId id="890" r:id="rId17"/>
    <p:sldId id="891" r:id="rId18"/>
    <p:sldId id="892" r:id="rId19"/>
    <p:sldId id="893" r:id="rId20"/>
    <p:sldId id="896" r:id="rId21"/>
    <p:sldId id="876" r:id="rId22"/>
    <p:sldId id="897" r:id="rId23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3333FF"/>
    <a:srgbClr val="FF00FF"/>
    <a:srgbClr val="FFEFFF"/>
    <a:srgbClr val="E46C0A"/>
    <a:srgbClr val="00FF00"/>
    <a:srgbClr val="0D97FF"/>
    <a:srgbClr val="D8670A"/>
    <a:srgbClr val="FBC69B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0" autoAdjust="0"/>
    <p:restoredTop sz="99500" autoAdjust="0"/>
  </p:normalViewPr>
  <p:slideViewPr>
    <p:cSldViewPr snapToGrid="0">
      <p:cViewPr>
        <p:scale>
          <a:sx n="80" d="100"/>
          <a:sy n="80" d="100"/>
        </p:scale>
        <p:origin x="562" y="1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37DA2B-0AB8-4B5D-8291-5003195E7AC4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AEF52-A0DB-4E53-8D16-0DB279EDA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21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69424"/>
          </a:xfrm>
          <a:prstGeom prst="rect">
            <a:avLst/>
          </a:prstGeom>
        </p:spPr>
        <p:txBody>
          <a:bodyPr vert="horz" lIns="94208" tIns="47104" rIns="94208" bIns="4710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5" y="0"/>
            <a:ext cx="3077739" cy="469424"/>
          </a:xfrm>
          <a:prstGeom prst="rect">
            <a:avLst/>
          </a:prstGeom>
        </p:spPr>
        <p:txBody>
          <a:bodyPr vert="horz" lIns="94208" tIns="47104" rIns="94208" bIns="47104" rtlCol="0"/>
          <a:lstStyle>
            <a:lvl1pPr algn="r">
              <a:defRPr sz="1200"/>
            </a:lvl1pPr>
          </a:lstStyle>
          <a:p>
            <a:fld id="{169CBA31-FBA6-4B3A-ADEC-DB1447EE8D3B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4850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08" tIns="47104" rIns="94208" bIns="4710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08" tIns="47104" rIns="94208" bIns="4710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2"/>
            <a:ext cx="3077739" cy="469424"/>
          </a:xfrm>
          <a:prstGeom prst="rect">
            <a:avLst/>
          </a:prstGeom>
        </p:spPr>
        <p:txBody>
          <a:bodyPr vert="horz" lIns="94208" tIns="47104" rIns="94208" bIns="4710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5" y="8917422"/>
            <a:ext cx="3077739" cy="469424"/>
          </a:xfrm>
          <a:prstGeom prst="rect">
            <a:avLst/>
          </a:prstGeom>
        </p:spPr>
        <p:txBody>
          <a:bodyPr vert="horz" lIns="94208" tIns="47104" rIns="94208" bIns="47104" rtlCol="0" anchor="b"/>
          <a:lstStyle>
            <a:lvl1pPr algn="r">
              <a:defRPr sz="1200"/>
            </a:lvl1pPr>
          </a:lstStyle>
          <a:p>
            <a:fld id="{456893B1-E79D-408E-AFE0-A9919F430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80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4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6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6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6075" indent="-346075">
              <a:spcBef>
                <a:spcPts val="12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</a:defRPr>
            </a:lvl1pPr>
            <a:lvl2pPr marL="630238" indent="-227013">
              <a:spcBef>
                <a:spcPts val="300"/>
              </a:spcBef>
              <a:defRPr sz="2400">
                <a:solidFill>
                  <a:schemeClr val="tx1"/>
                </a:solidFill>
              </a:defRPr>
            </a:lvl2pPr>
            <a:lvl3pPr marL="912813" indent="-222250">
              <a:spcBef>
                <a:spcPts val="0"/>
              </a:spcBef>
              <a:buFont typeface="Arial" pitchFamily="34" charset="0"/>
              <a:buChar char="»"/>
              <a:defRPr sz="2000" i="1">
                <a:solidFill>
                  <a:schemeClr val="tx1"/>
                </a:solidFill>
              </a:defRPr>
            </a:lvl3pPr>
            <a:lvl4pPr marL="1254125" indent="-234950" defTabSz="1087438">
              <a:spcBef>
                <a:spcPts val="0"/>
              </a:spcBef>
              <a:defRPr sz="1800">
                <a:solidFill>
                  <a:schemeClr val="tx1"/>
                </a:solidFill>
              </a:defRPr>
            </a:lvl4pPr>
            <a:lvl5pPr marL="1600200" indent="-220663">
              <a:spcBef>
                <a:spcPts val="0"/>
              </a:spcBef>
              <a:defRPr sz="1800" i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84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076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4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2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27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77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7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6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" y="274638"/>
            <a:ext cx="8778240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" y="1297460"/>
            <a:ext cx="8778240" cy="5128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457594" y="6596390"/>
            <a:ext cx="6864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dirty="0" smtClean="0">
                <a:latin typeface="Arial" pitchFamily="34" charset="0"/>
                <a:cs typeface="Arial" pitchFamily="34" charset="0"/>
              </a:rPr>
              <a:t>slide </a:t>
            </a:r>
            <a:fld id="{6ABBB7C1-35F2-45E0-95DF-06E8CFB61640}" type="slidenum">
              <a:rPr lang="en-US" sz="11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60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b="1" kern="1200" baseline="0">
          <a:solidFill>
            <a:srgbClr val="0070C0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200"/>
        </a:spcBef>
        <a:buFont typeface="Wingdings" pitchFamily="2" charset="2"/>
        <a:buChar char="Ø"/>
        <a:defRPr sz="32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31825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9144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24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2573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600200" indent="-228600" algn="l" defTabSz="914400" rtl="0" eaLnBrk="1" latinLnBrk="0" hangingPunct="1">
        <a:spcBef>
          <a:spcPts val="0"/>
        </a:spcBef>
        <a:buFont typeface="Arial" pitchFamily="34" charset="0"/>
        <a:buChar char="»"/>
        <a:tabLst/>
        <a:defRPr sz="20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sz="3800" dirty="0" smtClean="0">
                <a:solidFill>
                  <a:schemeClr val="bg1"/>
                </a:solidFill>
              </a:rPr>
              <a:t>Lesson </a:t>
            </a:r>
            <a:r>
              <a:rPr lang="en-US" sz="3800" dirty="0" smtClean="0">
                <a:solidFill>
                  <a:schemeClr val="bg1"/>
                </a:solidFill>
              </a:rPr>
              <a:t>4 </a:t>
            </a:r>
            <a:r>
              <a:rPr lang="en-US" sz="3800" dirty="0" smtClean="0">
                <a:solidFill>
                  <a:schemeClr val="bg1"/>
                </a:solidFill>
              </a:rPr>
              <a:t>– </a:t>
            </a:r>
            <a:r>
              <a:rPr lang="en-US" sz="3800" dirty="0" smtClean="0">
                <a:solidFill>
                  <a:schemeClr val="bg1"/>
                </a:solidFill>
              </a:rPr>
              <a:t>Methanol</a:t>
            </a:r>
            <a:endParaRPr lang="en-US" sz="3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1297460"/>
            <a:ext cx="8321040" cy="51280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smtClean="0"/>
              <a:t>SWBAT use the covalent bonding method to make </a:t>
            </a:r>
            <a:r>
              <a:rPr lang="en-US" b="1" dirty="0" smtClean="0"/>
              <a:t>methanol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044151" y="274638"/>
            <a:ext cx="916969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 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69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596179"/>
              </p:ext>
            </p:extLst>
          </p:nvPr>
        </p:nvGraphicFramePr>
        <p:xfrm>
          <a:off x="553258" y="1209238"/>
          <a:ext cx="8037484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164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</a:tblGrid>
              <a:tr h="64008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14 = 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baseline="30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5 bonds</a:t>
                      </a:r>
                      <a:endParaRPr lang="en-US" sz="2400" b="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243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wipe dir="r"/>
      </p:transition>
    </mc:Choice>
    <mc:Fallback>
      <p:transition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84835"/>
              </p:ext>
            </p:extLst>
          </p:nvPr>
        </p:nvGraphicFramePr>
        <p:xfrm>
          <a:off x="553258" y="1209238"/>
          <a:ext cx="8037484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164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</a:tblGrid>
              <a:tr h="64008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14 =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5 bonds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– 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endParaRPr lang="en-US" sz="3200" b="0" baseline="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baseline="30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2 lone pairs</a:t>
                      </a:r>
                      <a:endParaRPr lang="en-US" sz="3200" b="0" baseline="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5681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wipe dir="r"/>
      </p:transition>
    </mc:Choice>
    <mc:Fallback>
      <p:transition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5415150"/>
            <a:ext cx="8895806" cy="928111"/>
          </a:xfrm>
          <a:noFill/>
          <a:ln w="28575">
            <a:noFill/>
          </a:ln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If we want all atoms to get a closed shell, we need a structure with </a:t>
            </a:r>
            <a:r>
              <a:rPr lang="en-US" sz="2400" dirty="0" smtClean="0">
                <a:solidFill>
                  <a:srgbClr val="FF0000"/>
                </a:solidFill>
              </a:rPr>
              <a:t>5 bonds </a:t>
            </a:r>
            <a:r>
              <a:rPr lang="en-US" sz="2400" dirty="0" smtClean="0">
                <a:solidFill>
                  <a:srgbClr val="FF0000"/>
                </a:solidFill>
              </a:rPr>
              <a:t>and </a:t>
            </a:r>
            <a:r>
              <a:rPr lang="en-US" sz="2400" dirty="0" smtClean="0">
                <a:solidFill>
                  <a:srgbClr val="FF0000"/>
                </a:solidFill>
              </a:rPr>
              <a:t>2 </a:t>
            </a:r>
            <a:r>
              <a:rPr lang="en-US" sz="2400" dirty="0" smtClean="0">
                <a:solidFill>
                  <a:srgbClr val="FF0000"/>
                </a:solidFill>
              </a:rPr>
              <a:t>lone pairs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600690"/>
              </p:ext>
            </p:extLst>
          </p:nvPr>
        </p:nvGraphicFramePr>
        <p:xfrm>
          <a:off x="553258" y="1209238"/>
          <a:ext cx="8037484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164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</a:tblGrid>
              <a:tr h="64008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14 =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5 bonds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–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2 lone pairs</a:t>
                      </a: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746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wipe dir="r"/>
      </p:transition>
    </mc:Choice>
    <mc:Fallback>
      <p:transition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2: Connect the Atoms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47458" y="1246812"/>
            <a:ext cx="4898790" cy="541533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 this step, H must be treated differently</a:t>
            </a:r>
          </a:p>
          <a:p>
            <a:r>
              <a:rPr lang="en-US" sz="2800" dirty="0" smtClean="0"/>
              <a:t>Even though it has the lowest electronegativity, H only forms one bond, so it cannot be a central atom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375101" y="1279471"/>
            <a:ext cx="3517755" cy="677108"/>
            <a:chOff x="375101" y="1279471"/>
            <a:chExt cx="3517755" cy="677108"/>
          </a:xfrm>
        </p:grpSpPr>
        <p:sp>
          <p:nvSpPr>
            <p:cNvPr id="9" name="TextBox 8"/>
            <p:cNvSpPr txBox="1"/>
            <p:nvPr/>
          </p:nvSpPr>
          <p:spPr>
            <a:xfrm>
              <a:off x="3511341" y="1279471"/>
              <a:ext cx="381515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00B050"/>
                  </a:solidFill>
                </a:rPr>
                <a:t>O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14839" y="1279471"/>
              <a:ext cx="355867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rgbClr val="00B050"/>
                  </a:solidFill>
                </a:rPr>
                <a:t>H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318337" y="1279471"/>
              <a:ext cx="355867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rgbClr val="00B050"/>
                  </a:solidFill>
                </a:rPr>
                <a:t>H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21835" y="1279471"/>
              <a:ext cx="355867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rgbClr val="00B050"/>
                  </a:solidFill>
                </a:rPr>
                <a:t>H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125332" y="1279471"/>
              <a:ext cx="355867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rgbClr val="00B050"/>
                  </a:solidFill>
                </a:rPr>
                <a:t>H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5101" y="1279471"/>
              <a:ext cx="509595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00B050"/>
                  </a:solidFill>
                </a:rPr>
                <a:t>C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436059" y="2417967"/>
            <a:ext cx="304585" cy="419665"/>
            <a:chOff x="2436059" y="2417967"/>
            <a:chExt cx="304585" cy="419665"/>
          </a:xfrm>
        </p:grpSpPr>
        <p:grpSp>
          <p:nvGrpSpPr>
            <p:cNvPr id="5" name="Group 4"/>
            <p:cNvGrpSpPr/>
            <p:nvPr/>
          </p:nvGrpSpPr>
          <p:grpSpPr>
            <a:xfrm>
              <a:off x="2436059" y="2727904"/>
              <a:ext cx="304585" cy="109728"/>
              <a:chOff x="1197751" y="1620454"/>
              <a:chExt cx="304585" cy="109728"/>
            </a:xfrm>
            <a:solidFill>
              <a:srgbClr val="00B050"/>
            </a:solidFill>
          </p:grpSpPr>
          <p:sp>
            <p:nvSpPr>
              <p:cNvPr id="30" name="Oval 29"/>
              <p:cNvSpPr>
                <a:spLocks noChangeAspect="1"/>
              </p:cNvSpPr>
              <p:nvPr/>
            </p:nvSpPr>
            <p:spPr>
              <a:xfrm>
                <a:off x="1197751" y="1620454"/>
                <a:ext cx="109729" cy="109728"/>
              </a:xfrm>
              <a:prstGeom prst="ellipse">
                <a:avLst/>
              </a:prstGeom>
              <a:grp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31" name="Oval 30"/>
              <p:cNvSpPr>
                <a:spLocks noChangeAspect="1"/>
              </p:cNvSpPr>
              <p:nvPr/>
            </p:nvSpPr>
            <p:spPr>
              <a:xfrm>
                <a:off x="1392607" y="1620454"/>
                <a:ext cx="109729" cy="109728"/>
              </a:xfrm>
              <a:prstGeom prst="ellipse">
                <a:avLst/>
              </a:prstGeom>
              <a:grp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2436059" y="2417967"/>
              <a:ext cx="304585" cy="109728"/>
              <a:chOff x="1197751" y="1310517"/>
              <a:chExt cx="304585" cy="109728"/>
            </a:xfrm>
            <a:solidFill>
              <a:srgbClr val="00B050"/>
            </a:solidFill>
          </p:grpSpPr>
          <p:sp>
            <p:nvSpPr>
              <p:cNvPr id="28" name="Oval 27"/>
              <p:cNvSpPr>
                <a:spLocks noChangeAspect="1"/>
              </p:cNvSpPr>
              <p:nvPr/>
            </p:nvSpPr>
            <p:spPr>
              <a:xfrm>
                <a:off x="1197751" y="1310517"/>
                <a:ext cx="109729" cy="109728"/>
              </a:xfrm>
              <a:prstGeom prst="ellipse">
                <a:avLst/>
              </a:prstGeom>
              <a:grp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29" name="Oval 28"/>
              <p:cNvSpPr>
                <a:spLocks noChangeAspect="1"/>
              </p:cNvSpPr>
              <p:nvPr/>
            </p:nvSpPr>
            <p:spPr>
              <a:xfrm>
                <a:off x="1392607" y="1310517"/>
                <a:ext cx="109729" cy="109728"/>
              </a:xfrm>
              <a:prstGeom prst="ellipse">
                <a:avLst/>
              </a:prstGeom>
              <a:grp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>
                  <a:solidFill>
                    <a:srgbClr val="00B050"/>
                  </a:solidFill>
                </a:endParaRPr>
              </a:p>
            </p:txBody>
          </p:sp>
        </p:grpSp>
      </p:grpSp>
      <p:grpSp>
        <p:nvGrpSpPr>
          <p:cNvPr id="49" name="Group 48"/>
          <p:cNvGrpSpPr/>
          <p:nvPr/>
        </p:nvGrpSpPr>
        <p:grpSpPr>
          <a:xfrm>
            <a:off x="1527312" y="2110895"/>
            <a:ext cx="478971" cy="1033808"/>
            <a:chOff x="1527312" y="2110895"/>
            <a:chExt cx="478971" cy="1033808"/>
          </a:xfrm>
        </p:grpSpPr>
        <p:cxnSp>
          <p:nvCxnSpPr>
            <p:cNvPr id="17" name="Straight Connector 16"/>
            <p:cNvCxnSpPr/>
            <p:nvPr/>
          </p:nvCxnSpPr>
          <p:spPr>
            <a:xfrm rot="5400000">
              <a:off x="1766798" y="1871409"/>
              <a:ext cx="0" cy="478971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1766798" y="2129861"/>
              <a:ext cx="0" cy="478971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1766798" y="2388313"/>
              <a:ext cx="0" cy="478971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1766798" y="2646765"/>
              <a:ext cx="0" cy="478971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766798" y="2905217"/>
              <a:ext cx="0" cy="478971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1995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048124" y="4095750"/>
            <a:ext cx="5036223" cy="2714625"/>
            <a:chOff x="4010024" y="4095750"/>
            <a:chExt cx="5036223" cy="2714625"/>
          </a:xfrm>
        </p:grpSpPr>
        <p:sp>
          <p:nvSpPr>
            <p:cNvPr id="18" name="Rectangle 17"/>
            <p:cNvSpPr/>
            <p:nvPr/>
          </p:nvSpPr>
          <p:spPr>
            <a:xfrm>
              <a:off x="4010024" y="4095750"/>
              <a:ext cx="5036223" cy="2714625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496300" y="5068342"/>
              <a:ext cx="529590" cy="769441"/>
            </a:xfrm>
            <a:prstGeom prst="rect">
              <a:avLst/>
            </a:prstGeom>
            <a:solidFill>
              <a:srgbClr val="FFFF00"/>
            </a:solidFill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i="1" dirty="0" smtClean="0">
                  <a:solidFill>
                    <a:srgbClr val="FF0000"/>
                  </a:solidFill>
                </a:rPr>
                <a:t>Write this in your notes</a:t>
              </a:r>
              <a:endParaRPr lang="en-US" sz="1100" i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2: Connect the Atoms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47458" y="1246812"/>
            <a:ext cx="4898790" cy="541533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 this step, H must be treated differently</a:t>
            </a:r>
          </a:p>
          <a:p>
            <a:r>
              <a:rPr lang="en-US" sz="2800" dirty="0" smtClean="0"/>
              <a:t>Even though it has the lowest electronegativity, H only forms one bond, so it cannot be a central atom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In these cases, set aside:</a:t>
            </a:r>
          </a:p>
          <a:p>
            <a:pPr marL="1033463">
              <a:spcBef>
                <a:spcPts val="0"/>
              </a:spcBef>
            </a:pPr>
            <a:r>
              <a:rPr lang="en-US" sz="2600" i="1" dirty="0" smtClean="0">
                <a:solidFill>
                  <a:srgbClr val="FF0000"/>
                </a:solidFill>
              </a:rPr>
              <a:t>all H’s</a:t>
            </a:r>
          </a:p>
          <a:p>
            <a:pPr marL="1033463">
              <a:spcBef>
                <a:spcPts val="0"/>
              </a:spcBef>
            </a:pPr>
            <a:r>
              <a:rPr lang="en-US" sz="2600" i="1" dirty="0" smtClean="0">
                <a:solidFill>
                  <a:srgbClr val="FF0000"/>
                </a:solidFill>
              </a:rPr>
              <a:t>1 bond for each H</a:t>
            </a:r>
          </a:p>
          <a:p>
            <a:pPr marL="1033463">
              <a:spcBef>
                <a:spcPts val="0"/>
              </a:spcBef>
            </a:pPr>
            <a:r>
              <a:rPr lang="en-US" sz="2600" i="1" dirty="0" smtClean="0">
                <a:solidFill>
                  <a:srgbClr val="FF0000"/>
                </a:solidFill>
              </a:rPr>
              <a:t>all lone pairs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Build the core structure with what remains</a:t>
            </a:r>
          </a:p>
          <a:p>
            <a:pPr>
              <a:spcBef>
                <a:spcPts val="300"/>
              </a:spcBef>
            </a:pPr>
            <a:endParaRPr lang="en-US" sz="28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511341" y="1279471"/>
            <a:ext cx="381515" cy="67710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B050"/>
                </a:solidFill>
              </a:rPr>
              <a:t>O</a:t>
            </a:r>
            <a:endParaRPr lang="en-US" sz="4400" b="1" dirty="0">
              <a:solidFill>
                <a:srgbClr val="00B05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125332" y="1279472"/>
            <a:ext cx="2145374" cy="677108"/>
            <a:chOff x="1125332" y="1279472"/>
            <a:chExt cx="2145374" cy="677108"/>
          </a:xfrm>
        </p:grpSpPr>
        <p:sp>
          <p:nvSpPr>
            <p:cNvPr id="13" name="TextBox 12"/>
            <p:cNvSpPr txBox="1"/>
            <p:nvPr/>
          </p:nvSpPr>
          <p:spPr>
            <a:xfrm>
              <a:off x="2914839" y="1279472"/>
              <a:ext cx="355867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rgbClr val="00B050"/>
                  </a:solidFill>
                </a:rPr>
                <a:t>H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318337" y="1279472"/>
              <a:ext cx="355867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rgbClr val="00B050"/>
                  </a:solidFill>
                </a:rPr>
                <a:t>H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21835" y="1279472"/>
              <a:ext cx="355867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rgbClr val="00B050"/>
                  </a:solidFill>
                </a:rPr>
                <a:t>H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125332" y="1279472"/>
              <a:ext cx="355867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rgbClr val="00B050"/>
                  </a:solidFill>
                </a:rPr>
                <a:t>H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75101" y="1279471"/>
            <a:ext cx="509595" cy="67710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B050"/>
                </a:solidFill>
              </a:rPr>
              <a:t>C</a:t>
            </a:r>
            <a:endParaRPr lang="en-US" sz="4400" b="1" dirty="0">
              <a:solidFill>
                <a:srgbClr val="00B05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436059" y="2417967"/>
            <a:ext cx="304585" cy="419665"/>
            <a:chOff x="2436059" y="2417967"/>
            <a:chExt cx="304585" cy="419665"/>
          </a:xfrm>
        </p:grpSpPr>
        <p:grpSp>
          <p:nvGrpSpPr>
            <p:cNvPr id="5" name="Group 4"/>
            <p:cNvGrpSpPr/>
            <p:nvPr/>
          </p:nvGrpSpPr>
          <p:grpSpPr>
            <a:xfrm>
              <a:off x="2436059" y="2727904"/>
              <a:ext cx="304585" cy="109728"/>
              <a:chOff x="1197751" y="1620454"/>
              <a:chExt cx="304585" cy="109728"/>
            </a:xfrm>
            <a:solidFill>
              <a:srgbClr val="00B050"/>
            </a:solidFill>
          </p:grpSpPr>
          <p:sp>
            <p:nvSpPr>
              <p:cNvPr id="30" name="Oval 29"/>
              <p:cNvSpPr>
                <a:spLocks noChangeAspect="1"/>
              </p:cNvSpPr>
              <p:nvPr/>
            </p:nvSpPr>
            <p:spPr>
              <a:xfrm>
                <a:off x="1197751" y="1620454"/>
                <a:ext cx="109729" cy="109728"/>
              </a:xfrm>
              <a:prstGeom prst="ellipse">
                <a:avLst/>
              </a:prstGeom>
              <a:grp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31" name="Oval 30"/>
              <p:cNvSpPr>
                <a:spLocks noChangeAspect="1"/>
              </p:cNvSpPr>
              <p:nvPr/>
            </p:nvSpPr>
            <p:spPr>
              <a:xfrm>
                <a:off x="1392607" y="1620454"/>
                <a:ext cx="109729" cy="109728"/>
              </a:xfrm>
              <a:prstGeom prst="ellipse">
                <a:avLst/>
              </a:prstGeom>
              <a:grp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2436059" y="2417967"/>
              <a:ext cx="304585" cy="109728"/>
              <a:chOff x="1197751" y="1310517"/>
              <a:chExt cx="304585" cy="109728"/>
            </a:xfrm>
            <a:solidFill>
              <a:srgbClr val="00B050"/>
            </a:solidFill>
          </p:grpSpPr>
          <p:sp>
            <p:nvSpPr>
              <p:cNvPr id="28" name="Oval 27"/>
              <p:cNvSpPr>
                <a:spLocks noChangeAspect="1"/>
              </p:cNvSpPr>
              <p:nvPr/>
            </p:nvSpPr>
            <p:spPr>
              <a:xfrm>
                <a:off x="1197751" y="1310517"/>
                <a:ext cx="109729" cy="109728"/>
              </a:xfrm>
              <a:prstGeom prst="ellipse">
                <a:avLst/>
              </a:prstGeom>
              <a:grp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29" name="Oval 28"/>
              <p:cNvSpPr>
                <a:spLocks noChangeAspect="1"/>
              </p:cNvSpPr>
              <p:nvPr/>
            </p:nvSpPr>
            <p:spPr>
              <a:xfrm>
                <a:off x="1392607" y="1310517"/>
                <a:ext cx="109729" cy="109728"/>
              </a:xfrm>
              <a:prstGeom prst="ellipse">
                <a:avLst/>
              </a:prstGeom>
              <a:grp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>
                  <a:solidFill>
                    <a:srgbClr val="00B050"/>
                  </a:solidFill>
                </a:endParaRPr>
              </a:p>
            </p:txBody>
          </p:sp>
        </p:grpSp>
      </p:grpSp>
      <p:cxnSp>
        <p:nvCxnSpPr>
          <p:cNvPr id="17" name="Straight Connector 16"/>
          <p:cNvCxnSpPr/>
          <p:nvPr/>
        </p:nvCxnSpPr>
        <p:spPr>
          <a:xfrm rot="5400000">
            <a:off x="1766798" y="1871410"/>
            <a:ext cx="0" cy="478971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1527312" y="2369347"/>
            <a:ext cx="478971" cy="775356"/>
            <a:chOff x="1527312" y="2369347"/>
            <a:chExt cx="478971" cy="775356"/>
          </a:xfrm>
        </p:grpSpPr>
        <p:cxnSp>
          <p:nvCxnSpPr>
            <p:cNvPr id="38" name="Straight Connector 37"/>
            <p:cNvCxnSpPr/>
            <p:nvPr/>
          </p:nvCxnSpPr>
          <p:spPr>
            <a:xfrm rot="5400000">
              <a:off x="1766798" y="2129861"/>
              <a:ext cx="0" cy="478971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1766798" y="2388313"/>
              <a:ext cx="0" cy="478971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1766798" y="2646765"/>
              <a:ext cx="0" cy="478971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766798" y="2905217"/>
              <a:ext cx="0" cy="478971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65628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7 L -0.0915 0.483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83" y="24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3333E-6 L 0.14253 0.3233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18" y="16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85185E-6 L 0.12899 0.3439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41" y="17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7 L 0.04705 -0.07199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2" y="-3426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3.7037E-7 L 0.1099 0.00069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86" y="23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7037E-7 L -0.10521 0.00069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60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9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itle 1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Step 2: Connect the Atoms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82880" y="1297460"/>
            <a:ext cx="8778240" cy="262781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Both C &amp; O have room for 3 more bonds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We have 4 H’s to attach, so there are 3 possibilities:</a:t>
            </a:r>
          </a:p>
          <a:p>
            <a:pPr marL="2743200" indent="-4572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800" i="1" dirty="0" smtClean="0"/>
              <a:t>3 on C, 1 on O</a:t>
            </a:r>
            <a:endParaRPr lang="en-US" sz="2800" i="1" dirty="0"/>
          </a:p>
          <a:p>
            <a:pPr marL="2743200" indent="-4572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800" i="1" dirty="0" smtClean="0"/>
              <a:t>2 on C, 2 on O</a:t>
            </a:r>
            <a:endParaRPr lang="en-US" sz="2800" i="1" dirty="0"/>
          </a:p>
          <a:p>
            <a:pPr marL="2743200" indent="-4572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800" i="1" dirty="0" smtClean="0"/>
              <a:t>1 on C, 3 on O</a:t>
            </a:r>
            <a:endParaRPr lang="en-US" sz="2800" i="1" dirty="0"/>
          </a:p>
          <a:p>
            <a:pPr>
              <a:spcBef>
                <a:spcPts val="300"/>
              </a:spcBef>
            </a:pPr>
            <a:endParaRPr lang="en-US" sz="2800" dirty="0" smtClean="0"/>
          </a:p>
        </p:txBody>
      </p:sp>
      <p:grpSp>
        <p:nvGrpSpPr>
          <p:cNvPr id="15" name="Group 14"/>
          <p:cNvGrpSpPr/>
          <p:nvPr/>
        </p:nvGrpSpPr>
        <p:grpSpPr>
          <a:xfrm>
            <a:off x="1300937" y="4913972"/>
            <a:ext cx="1383898" cy="677108"/>
            <a:chOff x="1541545" y="1256274"/>
            <a:chExt cx="1383898" cy="677108"/>
          </a:xfrm>
        </p:grpSpPr>
        <p:sp>
          <p:nvSpPr>
            <p:cNvPr id="9" name="TextBox 8"/>
            <p:cNvSpPr txBox="1"/>
            <p:nvPr/>
          </p:nvSpPr>
          <p:spPr>
            <a:xfrm>
              <a:off x="2543928" y="1256274"/>
              <a:ext cx="381515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00B050"/>
                  </a:solidFill>
                </a:rPr>
                <a:t>O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541545" y="1256274"/>
              <a:ext cx="509595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00B050"/>
                  </a:solidFill>
                </a:rPr>
                <a:t>C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5400000">
              <a:off x="2243105" y="1355343"/>
              <a:ext cx="0" cy="478971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2299774" y="4051948"/>
            <a:ext cx="355867" cy="912916"/>
            <a:chOff x="2540381" y="1176438"/>
            <a:chExt cx="355867" cy="912916"/>
          </a:xfrm>
        </p:grpSpPr>
        <p:cxnSp>
          <p:nvCxnSpPr>
            <p:cNvPr id="64" name="Straight Connector 63"/>
            <p:cNvCxnSpPr/>
            <p:nvPr/>
          </p:nvCxnSpPr>
          <p:spPr>
            <a:xfrm rot="10800000">
              <a:off x="2718315" y="1769314"/>
              <a:ext cx="0" cy="32004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2540381" y="1176438"/>
              <a:ext cx="355867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rgbClr val="00B050"/>
                  </a:solidFill>
                </a:rPr>
                <a:t>H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 flipH="1">
            <a:off x="586190" y="4913972"/>
            <a:ext cx="748901" cy="677108"/>
            <a:chOff x="4059850" y="2038462"/>
            <a:chExt cx="748901" cy="677108"/>
          </a:xfrm>
        </p:grpSpPr>
        <p:cxnSp>
          <p:nvCxnSpPr>
            <p:cNvPr id="49" name="Straight Connector 48"/>
            <p:cNvCxnSpPr/>
            <p:nvPr/>
          </p:nvCxnSpPr>
          <p:spPr>
            <a:xfrm rot="5400000">
              <a:off x="4219870" y="2216996"/>
              <a:ext cx="0" cy="32004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4452884" y="2038462"/>
              <a:ext cx="355867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rgbClr val="00B050"/>
                  </a:solidFill>
                </a:rPr>
                <a:t>H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 flipV="1">
            <a:off x="1396258" y="5521520"/>
            <a:ext cx="355867" cy="912916"/>
            <a:chOff x="2540381" y="1176438"/>
            <a:chExt cx="355867" cy="912916"/>
          </a:xfrm>
        </p:grpSpPr>
        <p:cxnSp>
          <p:nvCxnSpPr>
            <p:cNvPr id="67" name="Straight Connector 66"/>
            <p:cNvCxnSpPr/>
            <p:nvPr/>
          </p:nvCxnSpPr>
          <p:spPr>
            <a:xfrm rot="10800000">
              <a:off x="2718315" y="1769314"/>
              <a:ext cx="0" cy="32004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2540381" y="1176438"/>
              <a:ext cx="355867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rgbClr val="00B050"/>
                  </a:solidFill>
                </a:rPr>
                <a:t>H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396258" y="4051948"/>
            <a:ext cx="355867" cy="912916"/>
            <a:chOff x="2540381" y="1176438"/>
            <a:chExt cx="355867" cy="912916"/>
          </a:xfrm>
        </p:grpSpPr>
        <p:cxnSp>
          <p:nvCxnSpPr>
            <p:cNvPr id="70" name="Straight Connector 69"/>
            <p:cNvCxnSpPr/>
            <p:nvPr/>
          </p:nvCxnSpPr>
          <p:spPr>
            <a:xfrm rot="10800000">
              <a:off x="2718315" y="1769314"/>
              <a:ext cx="0" cy="32004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540381" y="1176438"/>
              <a:ext cx="355867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rgbClr val="00B050"/>
                  </a:solidFill>
                </a:rPr>
                <a:t>H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3844117" y="4913972"/>
            <a:ext cx="1383898" cy="677108"/>
            <a:chOff x="1541545" y="1256274"/>
            <a:chExt cx="1383898" cy="677108"/>
          </a:xfrm>
        </p:grpSpPr>
        <p:sp>
          <p:nvSpPr>
            <p:cNvPr id="92" name="TextBox 91"/>
            <p:cNvSpPr txBox="1"/>
            <p:nvPr/>
          </p:nvSpPr>
          <p:spPr>
            <a:xfrm>
              <a:off x="2543928" y="1256274"/>
              <a:ext cx="381515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00B050"/>
                  </a:solidFill>
                </a:rPr>
                <a:t>O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1541545" y="1256274"/>
              <a:ext cx="509595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00B050"/>
                  </a:solidFill>
                </a:rPr>
                <a:t>C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  <p:cxnSp>
          <p:nvCxnSpPr>
            <p:cNvPr id="94" name="Straight Connector 93"/>
            <p:cNvCxnSpPr/>
            <p:nvPr/>
          </p:nvCxnSpPr>
          <p:spPr>
            <a:xfrm rot="5400000">
              <a:off x="2243105" y="1355343"/>
              <a:ext cx="0" cy="478971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7" name="Group 156"/>
          <p:cNvGrpSpPr/>
          <p:nvPr/>
        </p:nvGrpSpPr>
        <p:grpSpPr>
          <a:xfrm>
            <a:off x="3939438" y="5521520"/>
            <a:ext cx="1259383" cy="912916"/>
            <a:chOff x="3939438" y="5521520"/>
            <a:chExt cx="1259383" cy="912916"/>
          </a:xfrm>
        </p:grpSpPr>
        <p:grpSp>
          <p:nvGrpSpPr>
            <p:cNvPr id="75" name="Group 74"/>
            <p:cNvGrpSpPr/>
            <p:nvPr/>
          </p:nvGrpSpPr>
          <p:grpSpPr>
            <a:xfrm flipV="1">
              <a:off x="4842954" y="5521520"/>
              <a:ext cx="355867" cy="912916"/>
              <a:chOff x="2540381" y="1176438"/>
              <a:chExt cx="355867" cy="912916"/>
            </a:xfrm>
          </p:grpSpPr>
          <p:cxnSp>
            <p:nvCxnSpPr>
              <p:cNvPr id="88" name="Straight Connector 87"/>
              <p:cNvCxnSpPr/>
              <p:nvPr/>
            </p:nvCxnSpPr>
            <p:spPr>
              <a:xfrm rot="10800000">
                <a:off x="2718315" y="1769314"/>
                <a:ext cx="0" cy="320040"/>
              </a:xfrm>
              <a:prstGeom prst="line">
                <a:avLst/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" name="TextBox 88"/>
              <p:cNvSpPr txBox="1"/>
              <p:nvPr/>
            </p:nvSpPr>
            <p:spPr>
              <a:xfrm>
                <a:off x="2540381" y="1176438"/>
                <a:ext cx="355867" cy="6771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sz="4400" b="1" dirty="0" smtClean="0">
                    <a:solidFill>
                      <a:srgbClr val="00B050"/>
                    </a:solidFill>
                  </a:rPr>
                  <a:t>H</a:t>
                </a:r>
                <a:endParaRPr lang="en-US" sz="4400" b="1" dirty="0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78" name="Group 77"/>
            <p:cNvGrpSpPr/>
            <p:nvPr/>
          </p:nvGrpSpPr>
          <p:grpSpPr>
            <a:xfrm flipV="1">
              <a:off x="3939438" y="5521520"/>
              <a:ext cx="355867" cy="912916"/>
              <a:chOff x="2540381" y="1176438"/>
              <a:chExt cx="355867" cy="912916"/>
            </a:xfrm>
          </p:grpSpPr>
          <p:cxnSp>
            <p:nvCxnSpPr>
              <p:cNvPr id="82" name="Straight Connector 81"/>
              <p:cNvCxnSpPr/>
              <p:nvPr/>
            </p:nvCxnSpPr>
            <p:spPr>
              <a:xfrm rot="10800000">
                <a:off x="2718315" y="1769314"/>
                <a:ext cx="0" cy="320040"/>
              </a:xfrm>
              <a:prstGeom prst="line">
                <a:avLst/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TextBox 82"/>
              <p:cNvSpPr txBox="1"/>
              <p:nvPr/>
            </p:nvSpPr>
            <p:spPr>
              <a:xfrm>
                <a:off x="2540381" y="1176438"/>
                <a:ext cx="355867" cy="6771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sz="4400" b="1" dirty="0" smtClean="0">
                    <a:solidFill>
                      <a:srgbClr val="00B050"/>
                    </a:solidFill>
                  </a:rPr>
                  <a:t>H</a:t>
                </a:r>
                <a:endParaRPr lang="en-US" sz="4400" b="1" dirty="0">
                  <a:solidFill>
                    <a:srgbClr val="00B050"/>
                  </a:solidFill>
                </a:endParaRPr>
              </a:p>
            </p:txBody>
          </p:sp>
        </p:grpSp>
      </p:grpSp>
      <p:grpSp>
        <p:nvGrpSpPr>
          <p:cNvPr id="158" name="Group 157"/>
          <p:cNvGrpSpPr/>
          <p:nvPr/>
        </p:nvGrpSpPr>
        <p:grpSpPr>
          <a:xfrm>
            <a:off x="3939438" y="4051948"/>
            <a:ext cx="1259383" cy="912916"/>
            <a:chOff x="3939438" y="4051948"/>
            <a:chExt cx="1259383" cy="912916"/>
          </a:xfrm>
        </p:grpSpPr>
        <p:grpSp>
          <p:nvGrpSpPr>
            <p:cNvPr id="77" name="Group 76"/>
            <p:cNvGrpSpPr/>
            <p:nvPr/>
          </p:nvGrpSpPr>
          <p:grpSpPr>
            <a:xfrm>
              <a:off x="4842954" y="4051948"/>
              <a:ext cx="355867" cy="912916"/>
              <a:chOff x="2540381" y="1176438"/>
              <a:chExt cx="355867" cy="912916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 rot="10800000">
                <a:off x="2718315" y="1769314"/>
                <a:ext cx="0" cy="320040"/>
              </a:xfrm>
              <a:prstGeom prst="line">
                <a:avLst/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TextBox 84"/>
              <p:cNvSpPr txBox="1"/>
              <p:nvPr/>
            </p:nvSpPr>
            <p:spPr>
              <a:xfrm>
                <a:off x="2540381" y="1176438"/>
                <a:ext cx="355867" cy="6771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sz="4400" b="1" dirty="0" smtClean="0">
                    <a:solidFill>
                      <a:srgbClr val="00B050"/>
                    </a:solidFill>
                  </a:rPr>
                  <a:t>H</a:t>
                </a:r>
                <a:endParaRPr lang="en-US" sz="4400" b="1" dirty="0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79" name="Group 78"/>
            <p:cNvGrpSpPr/>
            <p:nvPr/>
          </p:nvGrpSpPr>
          <p:grpSpPr>
            <a:xfrm>
              <a:off x="3939438" y="4051948"/>
              <a:ext cx="355867" cy="912916"/>
              <a:chOff x="2540381" y="1176438"/>
              <a:chExt cx="355867" cy="912916"/>
            </a:xfrm>
          </p:grpSpPr>
          <p:cxnSp>
            <p:nvCxnSpPr>
              <p:cNvPr id="80" name="Straight Connector 79"/>
              <p:cNvCxnSpPr/>
              <p:nvPr/>
            </p:nvCxnSpPr>
            <p:spPr>
              <a:xfrm rot="10800000">
                <a:off x="2718315" y="1769314"/>
                <a:ext cx="0" cy="320040"/>
              </a:xfrm>
              <a:prstGeom prst="line">
                <a:avLst/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TextBox 80"/>
              <p:cNvSpPr txBox="1"/>
              <p:nvPr/>
            </p:nvSpPr>
            <p:spPr>
              <a:xfrm>
                <a:off x="2540381" y="1176438"/>
                <a:ext cx="355867" cy="6771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sz="4400" b="1" dirty="0" smtClean="0">
                    <a:solidFill>
                      <a:srgbClr val="00B050"/>
                    </a:solidFill>
                  </a:rPr>
                  <a:t>H</a:t>
                </a:r>
                <a:endParaRPr lang="en-US" sz="4400" b="1" dirty="0">
                  <a:solidFill>
                    <a:srgbClr val="00B050"/>
                  </a:solidFill>
                </a:endParaRPr>
              </a:p>
            </p:txBody>
          </p:sp>
        </p:grpSp>
      </p:grpSp>
      <p:grpSp>
        <p:nvGrpSpPr>
          <p:cNvPr id="96" name="Group 95"/>
          <p:cNvGrpSpPr/>
          <p:nvPr/>
        </p:nvGrpSpPr>
        <p:grpSpPr>
          <a:xfrm>
            <a:off x="6368291" y="4913972"/>
            <a:ext cx="1383898" cy="677108"/>
            <a:chOff x="1541545" y="1256274"/>
            <a:chExt cx="1383898" cy="677108"/>
          </a:xfrm>
        </p:grpSpPr>
        <p:sp>
          <p:nvSpPr>
            <p:cNvPr id="115" name="TextBox 114"/>
            <p:cNvSpPr txBox="1"/>
            <p:nvPr/>
          </p:nvSpPr>
          <p:spPr>
            <a:xfrm>
              <a:off x="2543928" y="1256274"/>
              <a:ext cx="381515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00B050"/>
                  </a:solidFill>
                </a:rPr>
                <a:t>O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1541545" y="1256274"/>
              <a:ext cx="509595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00B050"/>
                  </a:solidFill>
                </a:rPr>
                <a:t>C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  <p:cxnSp>
          <p:nvCxnSpPr>
            <p:cNvPr id="117" name="Straight Connector 116"/>
            <p:cNvCxnSpPr/>
            <p:nvPr/>
          </p:nvCxnSpPr>
          <p:spPr>
            <a:xfrm rot="5400000">
              <a:off x="2243105" y="1355343"/>
              <a:ext cx="0" cy="478971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 flipV="1">
            <a:off x="7367128" y="5521520"/>
            <a:ext cx="355867" cy="912916"/>
            <a:chOff x="2540381" y="1176438"/>
            <a:chExt cx="355867" cy="912916"/>
          </a:xfrm>
        </p:grpSpPr>
        <p:cxnSp>
          <p:nvCxnSpPr>
            <p:cNvPr id="111" name="Straight Connector 110"/>
            <p:cNvCxnSpPr/>
            <p:nvPr/>
          </p:nvCxnSpPr>
          <p:spPr>
            <a:xfrm rot="10800000">
              <a:off x="2718315" y="1769314"/>
              <a:ext cx="0" cy="32004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TextBox 111"/>
            <p:cNvSpPr txBox="1"/>
            <p:nvPr/>
          </p:nvSpPr>
          <p:spPr>
            <a:xfrm>
              <a:off x="2540381" y="1176438"/>
              <a:ext cx="355867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rgbClr val="00B050"/>
                  </a:solidFill>
                </a:rPr>
                <a:t>H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7808910" y="4913972"/>
            <a:ext cx="748901" cy="677108"/>
            <a:chOff x="4059850" y="2038462"/>
            <a:chExt cx="748901" cy="677108"/>
          </a:xfrm>
        </p:grpSpPr>
        <p:cxnSp>
          <p:nvCxnSpPr>
            <p:cNvPr id="109" name="Straight Connector 108"/>
            <p:cNvCxnSpPr/>
            <p:nvPr/>
          </p:nvCxnSpPr>
          <p:spPr>
            <a:xfrm rot="5400000">
              <a:off x="4219870" y="2216996"/>
              <a:ext cx="0" cy="32004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TextBox 109"/>
            <p:cNvSpPr txBox="1"/>
            <p:nvPr/>
          </p:nvSpPr>
          <p:spPr>
            <a:xfrm>
              <a:off x="4452884" y="2038462"/>
              <a:ext cx="355867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rgbClr val="00B050"/>
                  </a:solidFill>
                </a:rPr>
                <a:t>H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6463612" y="4051948"/>
            <a:ext cx="1259383" cy="912916"/>
            <a:chOff x="6463612" y="4051948"/>
            <a:chExt cx="1259383" cy="912916"/>
          </a:xfrm>
        </p:grpSpPr>
        <p:grpSp>
          <p:nvGrpSpPr>
            <p:cNvPr id="100" name="Group 99"/>
            <p:cNvGrpSpPr/>
            <p:nvPr/>
          </p:nvGrpSpPr>
          <p:grpSpPr>
            <a:xfrm>
              <a:off x="7367128" y="4051948"/>
              <a:ext cx="355867" cy="912916"/>
              <a:chOff x="2540381" y="1176438"/>
              <a:chExt cx="355867" cy="912916"/>
            </a:xfrm>
          </p:grpSpPr>
          <p:cxnSp>
            <p:nvCxnSpPr>
              <p:cNvPr id="107" name="Straight Connector 106"/>
              <p:cNvCxnSpPr/>
              <p:nvPr/>
            </p:nvCxnSpPr>
            <p:spPr>
              <a:xfrm rot="10800000">
                <a:off x="2718315" y="1769314"/>
                <a:ext cx="0" cy="320040"/>
              </a:xfrm>
              <a:prstGeom prst="line">
                <a:avLst/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8" name="TextBox 107"/>
              <p:cNvSpPr txBox="1"/>
              <p:nvPr/>
            </p:nvSpPr>
            <p:spPr>
              <a:xfrm>
                <a:off x="2540381" y="1176438"/>
                <a:ext cx="355867" cy="6771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sz="4400" b="1" dirty="0" smtClean="0">
                    <a:solidFill>
                      <a:srgbClr val="00B050"/>
                    </a:solidFill>
                  </a:rPr>
                  <a:t>H</a:t>
                </a:r>
                <a:endParaRPr lang="en-US" sz="4400" b="1" dirty="0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6463612" y="4051948"/>
              <a:ext cx="355867" cy="912916"/>
              <a:chOff x="2540381" y="1176438"/>
              <a:chExt cx="355867" cy="912916"/>
            </a:xfrm>
          </p:grpSpPr>
          <p:cxnSp>
            <p:nvCxnSpPr>
              <p:cNvPr id="103" name="Straight Connector 102"/>
              <p:cNvCxnSpPr/>
              <p:nvPr/>
            </p:nvCxnSpPr>
            <p:spPr>
              <a:xfrm rot="10800000">
                <a:off x="2718315" y="1769314"/>
                <a:ext cx="0" cy="320040"/>
              </a:xfrm>
              <a:prstGeom prst="line">
                <a:avLst/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" name="TextBox 103"/>
              <p:cNvSpPr txBox="1"/>
              <p:nvPr/>
            </p:nvSpPr>
            <p:spPr>
              <a:xfrm>
                <a:off x="2540381" y="1176438"/>
                <a:ext cx="355867" cy="6771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sz="4400" b="1" dirty="0" smtClean="0">
                    <a:solidFill>
                      <a:srgbClr val="00B050"/>
                    </a:solidFill>
                  </a:rPr>
                  <a:t>H</a:t>
                </a:r>
                <a:endParaRPr lang="en-US" sz="4400" b="1" dirty="0">
                  <a:solidFill>
                    <a:srgbClr val="00B05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73488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itle 1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Step </a:t>
            </a:r>
            <a:r>
              <a:rPr lang="en-US" dirty="0" smtClean="0"/>
              <a:t>3: Close the Shells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82880" y="1297460"/>
            <a:ext cx="8778240" cy="262781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Some of the atoms do not yet have a closed shell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The lone pairs are added to close the shells</a:t>
            </a:r>
          </a:p>
          <a:p>
            <a:pPr>
              <a:spcBef>
                <a:spcPts val="300"/>
              </a:spcBef>
            </a:pPr>
            <a:endParaRPr lang="en-US" sz="2800" dirty="0" smtClean="0"/>
          </a:p>
        </p:txBody>
      </p:sp>
      <p:grpSp>
        <p:nvGrpSpPr>
          <p:cNvPr id="15" name="Group 14"/>
          <p:cNvGrpSpPr/>
          <p:nvPr/>
        </p:nvGrpSpPr>
        <p:grpSpPr>
          <a:xfrm>
            <a:off x="1300937" y="4913972"/>
            <a:ext cx="1383898" cy="677108"/>
            <a:chOff x="1541545" y="1256274"/>
            <a:chExt cx="1383898" cy="677108"/>
          </a:xfrm>
        </p:grpSpPr>
        <p:sp>
          <p:nvSpPr>
            <p:cNvPr id="9" name="TextBox 8"/>
            <p:cNvSpPr txBox="1"/>
            <p:nvPr/>
          </p:nvSpPr>
          <p:spPr>
            <a:xfrm>
              <a:off x="2543928" y="1256274"/>
              <a:ext cx="381515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00B050"/>
                  </a:solidFill>
                </a:rPr>
                <a:t>O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541545" y="1256274"/>
              <a:ext cx="509595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00B050"/>
                  </a:solidFill>
                </a:rPr>
                <a:t>C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5400000">
              <a:off x="2243105" y="1355343"/>
              <a:ext cx="0" cy="478971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 flipH="1">
            <a:off x="586190" y="4913972"/>
            <a:ext cx="748901" cy="677108"/>
            <a:chOff x="4059850" y="2038462"/>
            <a:chExt cx="748901" cy="677108"/>
          </a:xfrm>
        </p:grpSpPr>
        <p:cxnSp>
          <p:nvCxnSpPr>
            <p:cNvPr id="49" name="Straight Connector 48"/>
            <p:cNvCxnSpPr/>
            <p:nvPr/>
          </p:nvCxnSpPr>
          <p:spPr>
            <a:xfrm rot="5400000">
              <a:off x="4219870" y="2216996"/>
              <a:ext cx="0" cy="32004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4452884" y="2038462"/>
              <a:ext cx="355867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rgbClr val="00B050"/>
                  </a:solidFill>
                </a:rPr>
                <a:t>H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299774" y="4051948"/>
            <a:ext cx="355867" cy="912916"/>
            <a:chOff x="2540381" y="1176438"/>
            <a:chExt cx="355867" cy="912916"/>
          </a:xfrm>
        </p:grpSpPr>
        <p:cxnSp>
          <p:nvCxnSpPr>
            <p:cNvPr id="64" name="Straight Connector 63"/>
            <p:cNvCxnSpPr/>
            <p:nvPr/>
          </p:nvCxnSpPr>
          <p:spPr>
            <a:xfrm rot="10800000">
              <a:off x="2718315" y="1769314"/>
              <a:ext cx="0" cy="32004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2540381" y="1176438"/>
              <a:ext cx="355867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rgbClr val="00B050"/>
                  </a:solidFill>
                </a:rPr>
                <a:t>H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 flipV="1">
            <a:off x="1396258" y="5521520"/>
            <a:ext cx="355867" cy="912916"/>
            <a:chOff x="2540381" y="1176438"/>
            <a:chExt cx="355867" cy="912916"/>
          </a:xfrm>
        </p:grpSpPr>
        <p:cxnSp>
          <p:nvCxnSpPr>
            <p:cNvPr id="67" name="Straight Connector 66"/>
            <p:cNvCxnSpPr/>
            <p:nvPr/>
          </p:nvCxnSpPr>
          <p:spPr>
            <a:xfrm rot="10800000">
              <a:off x="2718315" y="1769314"/>
              <a:ext cx="0" cy="32004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2540381" y="1176438"/>
              <a:ext cx="355867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rgbClr val="00B050"/>
                  </a:solidFill>
                </a:rPr>
                <a:t>H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396258" y="4051948"/>
            <a:ext cx="355867" cy="912916"/>
            <a:chOff x="2540381" y="1176438"/>
            <a:chExt cx="355867" cy="912916"/>
          </a:xfrm>
        </p:grpSpPr>
        <p:cxnSp>
          <p:nvCxnSpPr>
            <p:cNvPr id="70" name="Straight Connector 69"/>
            <p:cNvCxnSpPr/>
            <p:nvPr/>
          </p:nvCxnSpPr>
          <p:spPr>
            <a:xfrm rot="10800000">
              <a:off x="2718315" y="1769314"/>
              <a:ext cx="0" cy="32004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540381" y="1176438"/>
              <a:ext cx="355867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rgbClr val="00B050"/>
                  </a:solidFill>
                </a:rPr>
                <a:t>H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2333669" y="5530321"/>
            <a:ext cx="304585" cy="109728"/>
            <a:chOff x="1197751" y="1620454"/>
            <a:chExt cx="304585" cy="109728"/>
          </a:xfrm>
          <a:solidFill>
            <a:srgbClr val="00B050"/>
          </a:solidFill>
        </p:grpSpPr>
        <p:sp>
          <p:nvSpPr>
            <p:cNvPr id="119" name="Oval 118"/>
            <p:cNvSpPr>
              <a:spLocks noChangeAspect="1"/>
            </p:cNvSpPr>
            <p:nvPr/>
          </p:nvSpPr>
          <p:spPr>
            <a:xfrm>
              <a:off x="1197751" y="1620454"/>
              <a:ext cx="109729" cy="109728"/>
            </a:xfrm>
            <a:prstGeom prst="ellips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sz="1100" b="1" dirty="0">
                <a:solidFill>
                  <a:srgbClr val="00B050"/>
                </a:solidFill>
              </a:endParaRPr>
            </a:p>
          </p:txBody>
        </p:sp>
        <p:sp>
          <p:nvSpPr>
            <p:cNvPr id="120" name="Oval 119"/>
            <p:cNvSpPr>
              <a:spLocks noChangeAspect="1"/>
            </p:cNvSpPr>
            <p:nvPr/>
          </p:nvSpPr>
          <p:spPr>
            <a:xfrm>
              <a:off x="1392607" y="1620454"/>
              <a:ext cx="109729" cy="109728"/>
            </a:xfrm>
            <a:prstGeom prst="ellips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sz="11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34" name="Group 133"/>
          <p:cNvGrpSpPr/>
          <p:nvPr/>
        </p:nvGrpSpPr>
        <p:grpSpPr>
          <a:xfrm rot="5400000">
            <a:off x="2667408" y="5188328"/>
            <a:ext cx="304585" cy="109728"/>
            <a:chOff x="1197751" y="1620454"/>
            <a:chExt cx="304585" cy="109728"/>
          </a:xfrm>
          <a:solidFill>
            <a:srgbClr val="00B050"/>
          </a:solidFill>
        </p:grpSpPr>
        <p:sp>
          <p:nvSpPr>
            <p:cNvPr id="135" name="Oval 134"/>
            <p:cNvSpPr>
              <a:spLocks noChangeAspect="1"/>
            </p:cNvSpPr>
            <p:nvPr/>
          </p:nvSpPr>
          <p:spPr>
            <a:xfrm>
              <a:off x="1197751" y="1620454"/>
              <a:ext cx="109729" cy="109728"/>
            </a:xfrm>
            <a:prstGeom prst="ellips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sz="1100" b="1" dirty="0">
                <a:solidFill>
                  <a:srgbClr val="00B050"/>
                </a:solidFill>
              </a:endParaRPr>
            </a:p>
          </p:txBody>
        </p:sp>
        <p:sp>
          <p:nvSpPr>
            <p:cNvPr id="136" name="Oval 135"/>
            <p:cNvSpPr>
              <a:spLocks noChangeAspect="1"/>
            </p:cNvSpPr>
            <p:nvPr/>
          </p:nvSpPr>
          <p:spPr>
            <a:xfrm>
              <a:off x="1392607" y="1620454"/>
              <a:ext cx="109729" cy="109728"/>
            </a:xfrm>
            <a:prstGeom prst="ellips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sz="11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3844117" y="4913972"/>
            <a:ext cx="1383898" cy="677108"/>
            <a:chOff x="1541545" y="1256274"/>
            <a:chExt cx="1383898" cy="677108"/>
          </a:xfrm>
        </p:grpSpPr>
        <p:sp>
          <p:nvSpPr>
            <p:cNvPr id="92" name="TextBox 91"/>
            <p:cNvSpPr txBox="1"/>
            <p:nvPr/>
          </p:nvSpPr>
          <p:spPr>
            <a:xfrm>
              <a:off x="2543928" y="1256274"/>
              <a:ext cx="381515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00B050"/>
                  </a:solidFill>
                </a:rPr>
                <a:t>O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1541545" y="1256274"/>
              <a:ext cx="509595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00B050"/>
                  </a:solidFill>
                </a:rPr>
                <a:t>C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  <p:cxnSp>
          <p:nvCxnSpPr>
            <p:cNvPr id="94" name="Straight Connector 93"/>
            <p:cNvCxnSpPr/>
            <p:nvPr/>
          </p:nvCxnSpPr>
          <p:spPr>
            <a:xfrm rot="5400000">
              <a:off x="2243105" y="1355343"/>
              <a:ext cx="0" cy="478971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 flipV="1">
            <a:off x="4842954" y="5521520"/>
            <a:ext cx="355867" cy="912916"/>
            <a:chOff x="2540381" y="1176438"/>
            <a:chExt cx="355867" cy="912916"/>
          </a:xfrm>
        </p:grpSpPr>
        <p:cxnSp>
          <p:nvCxnSpPr>
            <p:cNvPr id="88" name="Straight Connector 87"/>
            <p:cNvCxnSpPr/>
            <p:nvPr/>
          </p:nvCxnSpPr>
          <p:spPr>
            <a:xfrm rot="10800000">
              <a:off x="2718315" y="1769314"/>
              <a:ext cx="0" cy="32004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2540381" y="1176438"/>
              <a:ext cx="355867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rgbClr val="00B050"/>
                  </a:solidFill>
                </a:rPr>
                <a:t>H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4842954" y="4051948"/>
            <a:ext cx="355867" cy="912916"/>
            <a:chOff x="2540381" y="1176438"/>
            <a:chExt cx="355867" cy="912916"/>
          </a:xfrm>
        </p:grpSpPr>
        <p:cxnSp>
          <p:nvCxnSpPr>
            <p:cNvPr id="84" name="Straight Connector 83"/>
            <p:cNvCxnSpPr/>
            <p:nvPr/>
          </p:nvCxnSpPr>
          <p:spPr>
            <a:xfrm rot="10800000">
              <a:off x="2718315" y="1769314"/>
              <a:ext cx="0" cy="32004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2540381" y="1176438"/>
              <a:ext cx="355867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rgbClr val="00B050"/>
                  </a:solidFill>
                </a:rPr>
                <a:t>H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 flipV="1">
            <a:off x="3939438" y="5521520"/>
            <a:ext cx="355867" cy="912916"/>
            <a:chOff x="2540381" y="1176438"/>
            <a:chExt cx="355867" cy="912916"/>
          </a:xfrm>
        </p:grpSpPr>
        <p:cxnSp>
          <p:nvCxnSpPr>
            <p:cNvPr id="82" name="Straight Connector 81"/>
            <p:cNvCxnSpPr/>
            <p:nvPr/>
          </p:nvCxnSpPr>
          <p:spPr>
            <a:xfrm rot="10800000">
              <a:off x="2718315" y="1769314"/>
              <a:ext cx="0" cy="32004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2540381" y="1176438"/>
              <a:ext cx="355867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rgbClr val="00B050"/>
                  </a:solidFill>
                </a:rPr>
                <a:t>H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3939438" y="4051948"/>
            <a:ext cx="355867" cy="912916"/>
            <a:chOff x="2540381" y="1176438"/>
            <a:chExt cx="355867" cy="912916"/>
          </a:xfrm>
        </p:grpSpPr>
        <p:cxnSp>
          <p:nvCxnSpPr>
            <p:cNvPr id="80" name="Straight Connector 79"/>
            <p:cNvCxnSpPr/>
            <p:nvPr/>
          </p:nvCxnSpPr>
          <p:spPr>
            <a:xfrm rot="10800000">
              <a:off x="2718315" y="1769314"/>
              <a:ext cx="0" cy="32004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>
              <a:off x="2540381" y="1176438"/>
              <a:ext cx="355867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rgbClr val="00B050"/>
                  </a:solidFill>
                </a:rPr>
                <a:t>H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 rot="5400000">
            <a:off x="3653433" y="5188328"/>
            <a:ext cx="304585" cy="109728"/>
            <a:chOff x="1197751" y="1620454"/>
            <a:chExt cx="304585" cy="109728"/>
          </a:xfrm>
          <a:solidFill>
            <a:srgbClr val="00B050"/>
          </a:solidFill>
        </p:grpSpPr>
        <p:sp>
          <p:nvSpPr>
            <p:cNvPr id="138" name="Oval 137"/>
            <p:cNvSpPr>
              <a:spLocks noChangeAspect="1"/>
            </p:cNvSpPr>
            <p:nvPr/>
          </p:nvSpPr>
          <p:spPr>
            <a:xfrm>
              <a:off x="1197751" y="1620454"/>
              <a:ext cx="109729" cy="109728"/>
            </a:xfrm>
            <a:prstGeom prst="ellips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sz="1100" b="1" dirty="0">
                <a:solidFill>
                  <a:srgbClr val="00B050"/>
                </a:solidFill>
              </a:endParaRPr>
            </a:p>
          </p:txBody>
        </p:sp>
        <p:sp>
          <p:nvSpPr>
            <p:cNvPr id="139" name="Oval 138"/>
            <p:cNvSpPr>
              <a:spLocks noChangeAspect="1"/>
            </p:cNvSpPr>
            <p:nvPr/>
          </p:nvSpPr>
          <p:spPr>
            <a:xfrm>
              <a:off x="1392607" y="1620454"/>
              <a:ext cx="109729" cy="109728"/>
            </a:xfrm>
            <a:prstGeom prst="ellips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sz="11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40" name="Group 139"/>
          <p:cNvGrpSpPr/>
          <p:nvPr/>
        </p:nvGrpSpPr>
        <p:grpSpPr>
          <a:xfrm rot="5400000">
            <a:off x="5211182" y="5188328"/>
            <a:ext cx="304585" cy="109728"/>
            <a:chOff x="1197751" y="1620454"/>
            <a:chExt cx="304585" cy="109728"/>
          </a:xfrm>
          <a:solidFill>
            <a:srgbClr val="00B050"/>
          </a:solidFill>
        </p:grpSpPr>
        <p:sp>
          <p:nvSpPr>
            <p:cNvPr id="141" name="Oval 140"/>
            <p:cNvSpPr>
              <a:spLocks noChangeAspect="1"/>
            </p:cNvSpPr>
            <p:nvPr/>
          </p:nvSpPr>
          <p:spPr>
            <a:xfrm>
              <a:off x="1197751" y="1620454"/>
              <a:ext cx="109729" cy="109728"/>
            </a:xfrm>
            <a:prstGeom prst="ellips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sz="1100" b="1" dirty="0">
                <a:solidFill>
                  <a:srgbClr val="00B050"/>
                </a:solidFill>
              </a:endParaRPr>
            </a:p>
          </p:txBody>
        </p:sp>
        <p:sp>
          <p:nvSpPr>
            <p:cNvPr id="142" name="Oval 141"/>
            <p:cNvSpPr>
              <a:spLocks noChangeAspect="1"/>
            </p:cNvSpPr>
            <p:nvPr/>
          </p:nvSpPr>
          <p:spPr>
            <a:xfrm>
              <a:off x="1392607" y="1620454"/>
              <a:ext cx="109729" cy="109728"/>
            </a:xfrm>
            <a:prstGeom prst="ellips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sz="11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6368291" y="4913972"/>
            <a:ext cx="1383898" cy="677108"/>
            <a:chOff x="1541545" y="1256274"/>
            <a:chExt cx="1383898" cy="677108"/>
          </a:xfrm>
        </p:grpSpPr>
        <p:sp>
          <p:nvSpPr>
            <p:cNvPr id="115" name="TextBox 114"/>
            <p:cNvSpPr txBox="1"/>
            <p:nvPr/>
          </p:nvSpPr>
          <p:spPr>
            <a:xfrm>
              <a:off x="2543928" y="1256274"/>
              <a:ext cx="381515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00B050"/>
                  </a:solidFill>
                </a:rPr>
                <a:t>O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1541545" y="1256274"/>
              <a:ext cx="509595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00B050"/>
                  </a:solidFill>
                </a:rPr>
                <a:t>C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  <p:cxnSp>
          <p:nvCxnSpPr>
            <p:cNvPr id="117" name="Straight Connector 116"/>
            <p:cNvCxnSpPr/>
            <p:nvPr/>
          </p:nvCxnSpPr>
          <p:spPr>
            <a:xfrm rot="5400000">
              <a:off x="2243105" y="1355343"/>
              <a:ext cx="0" cy="478971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 flipV="1">
            <a:off x="7367128" y="5521520"/>
            <a:ext cx="355867" cy="912916"/>
            <a:chOff x="2540381" y="1176438"/>
            <a:chExt cx="355867" cy="912916"/>
          </a:xfrm>
        </p:grpSpPr>
        <p:cxnSp>
          <p:nvCxnSpPr>
            <p:cNvPr id="111" name="Straight Connector 110"/>
            <p:cNvCxnSpPr/>
            <p:nvPr/>
          </p:nvCxnSpPr>
          <p:spPr>
            <a:xfrm rot="10800000">
              <a:off x="2718315" y="1769314"/>
              <a:ext cx="0" cy="32004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TextBox 111"/>
            <p:cNvSpPr txBox="1"/>
            <p:nvPr/>
          </p:nvSpPr>
          <p:spPr>
            <a:xfrm>
              <a:off x="2540381" y="1176438"/>
              <a:ext cx="355867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rgbClr val="00B050"/>
                  </a:solidFill>
                </a:rPr>
                <a:t>H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7808910" y="4913972"/>
            <a:ext cx="748901" cy="677108"/>
            <a:chOff x="4059850" y="2038462"/>
            <a:chExt cx="748901" cy="677108"/>
          </a:xfrm>
        </p:grpSpPr>
        <p:cxnSp>
          <p:nvCxnSpPr>
            <p:cNvPr id="109" name="Straight Connector 108"/>
            <p:cNvCxnSpPr/>
            <p:nvPr/>
          </p:nvCxnSpPr>
          <p:spPr>
            <a:xfrm rot="5400000">
              <a:off x="4219870" y="2216996"/>
              <a:ext cx="0" cy="32004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TextBox 109"/>
            <p:cNvSpPr txBox="1"/>
            <p:nvPr/>
          </p:nvSpPr>
          <p:spPr>
            <a:xfrm>
              <a:off x="4452884" y="2038462"/>
              <a:ext cx="355867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rgbClr val="00B050"/>
                  </a:solidFill>
                </a:rPr>
                <a:t>H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7367128" y="4051948"/>
            <a:ext cx="355867" cy="912916"/>
            <a:chOff x="2540381" y="1176438"/>
            <a:chExt cx="355867" cy="912916"/>
          </a:xfrm>
        </p:grpSpPr>
        <p:cxnSp>
          <p:nvCxnSpPr>
            <p:cNvPr id="107" name="Straight Connector 106"/>
            <p:cNvCxnSpPr/>
            <p:nvPr/>
          </p:nvCxnSpPr>
          <p:spPr>
            <a:xfrm rot="10800000">
              <a:off x="2718315" y="1769314"/>
              <a:ext cx="0" cy="32004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TextBox 107"/>
            <p:cNvSpPr txBox="1"/>
            <p:nvPr/>
          </p:nvSpPr>
          <p:spPr>
            <a:xfrm>
              <a:off x="2540381" y="1176438"/>
              <a:ext cx="355867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rgbClr val="00B050"/>
                  </a:solidFill>
                </a:rPr>
                <a:t>H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6463612" y="4051948"/>
            <a:ext cx="355867" cy="912916"/>
            <a:chOff x="2540381" y="1176438"/>
            <a:chExt cx="355867" cy="912916"/>
          </a:xfrm>
        </p:grpSpPr>
        <p:cxnSp>
          <p:nvCxnSpPr>
            <p:cNvPr id="103" name="Straight Connector 102"/>
            <p:cNvCxnSpPr/>
            <p:nvPr/>
          </p:nvCxnSpPr>
          <p:spPr>
            <a:xfrm rot="10800000">
              <a:off x="2718315" y="1769314"/>
              <a:ext cx="0" cy="32004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2540381" y="1176438"/>
              <a:ext cx="355867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rgbClr val="00B050"/>
                  </a:solidFill>
                </a:rPr>
                <a:t>H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6496172" y="5530321"/>
            <a:ext cx="304585" cy="109728"/>
            <a:chOff x="1197751" y="1310517"/>
            <a:chExt cx="304585" cy="109728"/>
          </a:xfrm>
          <a:solidFill>
            <a:srgbClr val="00B050"/>
          </a:solidFill>
        </p:grpSpPr>
        <p:sp>
          <p:nvSpPr>
            <p:cNvPr id="128" name="Oval 127"/>
            <p:cNvSpPr>
              <a:spLocks noChangeAspect="1"/>
            </p:cNvSpPr>
            <p:nvPr/>
          </p:nvSpPr>
          <p:spPr>
            <a:xfrm>
              <a:off x="1197751" y="1310517"/>
              <a:ext cx="109729" cy="109728"/>
            </a:xfrm>
            <a:prstGeom prst="ellips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sz="1100" b="1" dirty="0">
                <a:solidFill>
                  <a:srgbClr val="00B050"/>
                </a:solidFill>
              </a:endParaRPr>
            </a:p>
          </p:txBody>
        </p:sp>
        <p:sp>
          <p:nvSpPr>
            <p:cNvPr id="129" name="Oval 128"/>
            <p:cNvSpPr>
              <a:spLocks noChangeAspect="1"/>
            </p:cNvSpPr>
            <p:nvPr/>
          </p:nvSpPr>
          <p:spPr>
            <a:xfrm>
              <a:off x="1392607" y="1310517"/>
              <a:ext cx="109729" cy="109728"/>
            </a:xfrm>
            <a:prstGeom prst="ellips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sz="11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43" name="Group 142"/>
          <p:cNvGrpSpPr/>
          <p:nvPr/>
        </p:nvGrpSpPr>
        <p:grpSpPr>
          <a:xfrm rot="5400000">
            <a:off x="6197207" y="5188328"/>
            <a:ext cx="304585" cy="109728"/>
            <a:chOff x="1197751" y="1620454"/>
            <a:chExt cx="304585" cy="109728"/>
          </a:xfrm>
          <a:solidFill>
            <a:srgbClr val="00B050"/>
          </a:solidFill>
        </p:grpSpPr>
        <p:sp>
          <p:nvSpPr>
            <p:cNvPr id="144" name="Oval 143"/>
            <p:cNvSpPr>
              <a:spLocks noChangeAspect="1"/>
            </p:cNvSpPr>
            <p:nvPr/>
          </p:nvSpPr>
          <p:spPr>
            <a:xfrm>
              <a:off x="1197751" y="1620454"/>
              <a:ext cx="109729" cy="109728"/>
            </a:xfrm>
            <a:prstGeom prst="ellips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sz="1100" b="1" dirty="0">
                <a:solidFill>
                  <a:srgbClr val="00B050"/>
                </a:solidFill>
              </a:endParaRPr>
            </a:p>
          </p:txBody>
        </p:sp>
        <p:sp>
          <p:nvSpPr>
            <p:cNvPr id="145" name="Oval 144"/>
            <p:cNvSpPr>
              <a:spLocks noChangeAspect="1"/>
            </p:cNvSpPr>
            <p:nvPr/>
          </p:nvSpPr>
          <p:spPr>
            <a:xfrm>
              <a:off x="1392607" y="1620454"/>
              <a:ext cx="109729" cy="109728"/>
            </a:xfrm>
            <a:prstGeom prst="ellips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sz="1100" b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3" name="Right Arrow 2"/>
          <p:cNvSpPr>
            <a:spLocks/>
          </p:cNvSpPr>
          <p:nvPr/>
        </p:nvSpPr>
        <p:spPr>
          <a:xfrm>
            <a:off x="5891371" y="5084035"/>
            <a:ext cx="365760" cy="323847"/>
          </a:xfrm>
          <a:prstGeom prst="rightArrow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6" name="Right Arrow 75"/>
          <p:cNvSpPr>
            <a:spLocks/>
          </p:cNvSpPr>
          <p:nvPr/>
        </p:nvSpPr>
        <p:spPr>
          <a:xfrm>
            <a:off x="3328465" y="5084035"/>
            <a:ext cx="365760" cy="323847"/>
          </a:xfrm>
          <a:prstGeom prst="rightArrow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6" name="Right Arrow 85"/>
          <p:cNvSpPr>
            <a:spLocks/>
          </p:cNvSpPr>
          <p:nvPr/>
        </p:nvSpPr>
        <p:spPr>
          <a:xfrm flipH="1">
            <a:off x="5463747" y="5084035"/>
            <a:ext cx="365760" cy="323847"/>
          </a:xfrm>
          <a:prstGeom prst="rightArrow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7" name="Right Arrow 86"/>
          <p:cNvSpPr>
            <a:spLocks/>
          </p:cNvSpPr>
          <p:nvPr/>
        </p:nvSpPr>
        <p:spPr>
          <a:xfrm flipH="1">
            <a:off x="2919568" y="5084035"/>
            <a:ext cx="365760" cy="323847"/>
          </a:xfrm>
          <a:prstGeom prst="rightArrow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0" name="Right Arrow 89"/>
          <p:cNvSpPr>
            <a:spLocks/>
          </p:cNvSpPr>
          <p:nvPr/>
        </p:nvSpPr>
        <p:spPr>
          <a:xfrm rot="16200000">
            <a:off x="6471231" y="5768757"/>
            <a:ext cx="365760" cy="323847"/>
          </a:xfrm>
          <a:prstGeom prst="rightArrow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1" name="Right Arrow 90"/>
          <p:cNvSpPr>
            <a:spLocks/>
          </p:cNvSpPr>
          <p:nvPr/>
        </p:nvSpPr>
        <p:spPr>
          <a:xfrm rot="16200000">
            <a:off x="2307393" y="5768757"/>
            <a:ext cx="365760" cy="323847"/>
          </a:xfrm>
          <a:prstGeom prst="rightArrow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851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3" grpId="0" animBg="1"/>
      <p:bldP spid="3" grpId="1" animBg="1"/>
      <p:bldP spid="76" grpId="0" animBg="1"/>
      <p:bldP spid="76" grpId="1" animBg="1"/>
      <p:bldP spid="86" grpId="0" animBg="1"/>
      <p:bldP spid="86" grpId="1" animBg="1"/>
      <p:bldP spid="87" grpId="0" animBg="1"/>
      <p:bldP spid="87" grpId="1" animBg="1"/>
      <p:bldP spid="90" grpId="0" animBg="1"/>
      <p:bldP spid="90" grpId="1" animBg="1"/>
      <p:bldP spid="91" grpId="0" animBg="1"/>
      <p:bldP spid="91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itle 1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Step </a:t>
            </a:r>
            <a:r>
              <a:rPr lang="en-US" dirty="0" smtClean="0"/>
              <a:t>3: Close the Shells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82880" y="1297460"/>
            <a:ext cx="8778240" cy="262781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Some of the atoms do not yet have a closed shell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The lone pairs are added to close the shells</a:t>
            </a:r>
          </a:p>
          <a:p>
            <a:pPr>
              <a:spcBef>
                <a:spcPts val="300"/>
              </a:spcBef>
            </a:pPr>
            <a:endParaRPr lang="en-US" sz="2800" dirty="0" smtClean="0"/>
          </a:p>
        </p:txBody>
      </p:sp>
      <p:grpSp>
        <p:nvGrpSpPr>
          <p:cNvPr id="15" name="Group 14"/>
          <p:cNvGrpSpPr/>
          <p:nvPr/>
        </p:nvGrpSpPr>
        <p:grpSpPr>
          <a:xfrm>
            <a:off x="1300937" y="4913972"/>
            <a:ext cx="1383898" cy="677108"/>
            <a:chOff x="1541545" y="1256274"/>
            <a:chExt cx="1383898" cy="677108"/>
          </a:xfrm>
        </p:grpSpPr>
        <p:sp>
          <p:nvSpPr>
            <p:cNvPr id="9" name="TextBox 8"/>
            <p:cNvSpPr txBox="1"/>
            <p:nvPr/>
          </p:nvSpPr>
          <p:spPr>
            <a:xfrm>
              <a:off x="2543928" y="1256274"/>
              <a:ext cx="381515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00B050"/>
                  </a:solidFill>
                </a:rPr>
                <a:t>O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541545" y="1256274"/>
              <a:ext cx="509595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00B050"/>
                  </a:solidFill>
                </a:rPr>
                <a:t>C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5400000">
              <a:off x="2243105" y="1355343"/>
              <a:ext cx="0" cy="478971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 flipH="1">
            <a:off x="586190" y="4913972"/>
            <a:ext cx="748901" cy="677108"/>
            <a:chOff x="4059850" y="2038462"/>
            <a:chExt cx="748901" cy="677108"/>
          </a:xfrm>
        </p:grpSpPr>
        <p:cxnSp>
          <p:nvCxnSpPr>
            <p:cNvPr id="49" name="Straight Connector 48"/>
            <p:cNvCxnSpPr/>
            <p:nvPr/>
          </p:nvCxnSpPr>
          <p:spPr>
            <a:xfrm rot="5400000">
              <a:off x="4219870" y="2216996"/>
              <a:ext cx="0" cy="32004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4452884" y="2038462"/>
              <a:ext cx="355867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rgbClr val="00B050"/>
                  </a:solidFill>
                </a:rPr>
                <a:t>H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299774" y="4051948"/>
            <a:ext cx="355867" cy="912916"/>
            <a:chOff x="2540381" y="1176438"/>
            <a:chExt cx="355867" cy="912916"/>
          </a:xfrm>
        </p:grpSpPr>
        <p:cxnSp>
          <p:nvCxnSpPr>
            <p:cNvPr id="64" name="Straight Connector 63"/>
            <p:cNvCxnSpPr/>
            <p:nvPr/>
          </p:nvCxnSpPr>
          <p:spPr>
            <a:xfrm rot="10800000">
              <a:off x="2718315" y="1769314"/>
              <a:ext cx="0" cy="32004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2540381" y="1176438"/>
              <a:ext cx="355867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rgbClr val="00B050"/>
                  </a:solidFill>
                </a:rPr>
                <a:t>H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 flipV="1">
            <a:off x="1396258" y="5521520"/>
            <a:ext cx="355867" cy="912916"/>
            <a:chOff x="2540381" y="1176438"/>
            <a:chExt cx="355867" cy="912916"/>
          </a:xfrm>
        </p:grpSpPr>
        <p:cxnSp>
          <p:nvCxnSpPr>
            <p:cNvPr id="67" name="Straight Connector 66"/>
            <p:cNvCxnSpPr/>
            <p:nvPr/>
          </p:nvCxnSpPr>
          <p:spPr>
            <a:xfrm rot="10800000">
              <a:off x="2718315" y="1769314"/>
              <a:ext cx="0" cy="32004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2540381" y="1176438"/>
              <a:ext cx="355867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rgbClr val="00B050"/>
                  </a:solidFill>
                </a:rPr>
                <a:t>H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396258" y="4051948"/>
            <a:ext cx="355867" cy="912916"/>
            <a:chOff x="2540381" y="1176438"/>
            <a:chExt cx="355867" cy="912916"/>
          </a:xfrm>
        </p:grpSpPr>
        <p:cxnSp>
          <p:nvCxnSpPr>
            <p:cNvPr id="70" name="Straight Connector 69"/>
            <p:cNvCxnSpPr/>
            <p:nvPr/>
          </p:nvCxnSpPr>
          <p:spPr>
            <a:xfrm rot="10800000">
              <a:off x="2718315" y="1769314"/>
              <a:ext cx="0" cy="32004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540381" y="1176438"/>
              <a:ext cx="355867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rgbClr val="00B050"/>
                  </a:solidFill>
                </a:rPr>
                <a:t>H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2333669" y="5530321"/>
            <a:ext cx="304585" cy="109728"/>
            <a:chOff x="1197751" y="1620454"/>
            <a:chExt cx="304585" cy="109728"/>
          </a:xfrm>
          <a:solidFill>
            <a:srgbClr val="00B050"/>
          </a:solidFill>
        </p:grpSpPr>
        <p:sp>
          <p:nvSpPr>
            <p:cNvPr id="119" name="Oval 118"/>
            <p:cNvSpPr>
              <a:spLocks noChangeAspect="1"/>
            </p:cNvSpPr>
            <p:nvPr/>
          </p:nvSpPr>
          <p:spPr>
            <a:xfrm>
              <a:off x="1197751" y="1620454"/>
              <a:ext cx="109729" cy="109728"/>
            </a:xfrm>
            <a:prstGeom prst="ellips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sz="1100" b="1" dirty="0">
                <a:solidFill>
                  <a:srgbClr val="00B050"/>
                </a:solidFill>
              </a:endParaRPr>
            </a:p>
          </p:txBody>
        </p:sp>
        <p:sp>
          <p:nvSpPr>
            <p:cNvPr id="120" name="Oval 119"/>
            <p:cNvSpPr>
              <a:spLocks noChangeAspect="1"/>
            </p:cNvSpPr>
            <p:nvPr/>
          </p:nvSpPr>
          <p:spPr>
            <a:xfrm>
              <a:off x="1392607" y="1620454"/>
              <a:ext cx="109729" cy="109728"/>
            </a:xfrm>
            <a:prstGeom prst="ellips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sz="11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34" name="Group 133"/>
          <p:cNvGrpSpPr/>
          <p:nvPr/>
        </p:nvGrpSpPr>
        <p:grpSpPr>
          <a:xfrm rot="5400000">
            <a:off x="2667408" y="5188328"/>
            <a:ext cx="304585" cy="109728"/>
            <a:chOff x="1197751" y="1620454"/>
            <a:chExt cx="304585" cy="109728"/>
          </a:xfrm>
          <a:solidFill>
            <a:srgbClr val="00B050"/>
          </a:solidFill>
        </p:grpSpPr>
        <p:sp>
          <p:nvSpPr>
            <p:cNvPr id="135" name="Oval 134"/>
            <p:cNvSpPr>
              <a:spLocks noChangeAspect="1"/>
            </p:cNvSpPr>
            <p:nvPr/>
          </p:nvSpPr>
          <p:spPr>
            <a:xfrm>
              <a:off x="1197751" y="1620454"/>
              <a:ext cx="109729" cy="109728"/>
            </a:xfrm>
            <a:prstGeom prst="ellips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sz="1100" b="1" dirty="0">
                <a:solidFill>
                  <a:srgbClr val="00B050"/>
                </a:solidFill>
              </a:endParaRPr>
            </a:p>
          </p:txBody>
        </p:sp>
        <p:sp>
          <p:nvSpPr>
            <p:cNvPr id="136" name="Oval 135"/>
            <p:cNvSpPr>
              <a:spLocks noChangeAspect="1"/>
            </p:cNvSpPr>
            <p:nvPr/>
          </p:nvSpPr>
          <p:spPr>
            <a:xfrm>
              <a:off x="1392607" y="1620454"/>
              <a:ext cx="109729" cy="109728"/>
            </a:xfrm>
            <a:prstGeom prst="ellips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sz="11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3844117" y="4913972"/>
            <a:ext cx="1383898" cy="677108"/>
            <a:chOff x="1541545" y="1256274"/>
            <a:chExt cx="1383898" cy="677108"/>
          </a:xfrm>
        </p:grpSpPr>
        <p:sp>
          <p:nvSpPr>
            <p:cNvPr id="92" name="TextBox 91"/>
            <p:cNvSpPr txBox="1"/>
            <p:nvPr/>
          </p:nvSpPr>
          <p:spPr>
            <a:xfrm>
              <a:off x="2543928" y="1256274"/>
              <a:ext cx="381515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00B050"/>
                  </a:solidFill>
                </a:rPr>
                <a:t>O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1541545" y="1256274"/>
              <a:ext cx="509595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00B050"/>
                  </a:solidFill>
                </a:rPr>
                <a:t>C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  <p:cxnSp>
          <p:nvCxnSpPr>
            <p:cNvPr id="94" name="Straight Connector 93"/>
            <p:cNvCxnSpPr/>
            <p:nvPr/>
          </p:nvCxnSpPr>
          <p:spPr>
            <a:xfrm rot="5400000">
              <a:off x="2243105" y="1355343"/>
              <a:ext cx="0" cy="478971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 flipV="1">
            <a:off x="4842954" y="5521520"/>
            <a:ext cx="355867" cy="912916"/>
            <a:chOff x="2540381" y="1176438"/>
            <a:chExt cx="355867" cy="912916"/>
          </a:xfrm>
        </p:grpSpPr>
        <p:cxnSp>
          <p:nvCxnSpPr>
            <p:cNvPr id="88" name="Straight Connector 87"/>
            <p:cNvCxnSpPr/>
            <p:nvPr/>
          </p:nvCxnSpPr>
          <p:spPr>
            <a:xfrm rot="10800000">
              <a:off x="2718315" y="1769314"/>
              <a:ext cx="0" cy="32004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2540381" y="1176438"/>
              <a:ext cx="355867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rgbClr val="00B050"/>
                  </a:solidFill>
                </a:rPr>
                <a:t>H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4842954" y="4051948"/>
            <a:ext cx="355867" cy="912916"/>
            <a:chOff x="2540381" y="1176438"/>
            <a:chExt cx="355867" cy="912916"/>
          </a:xfrm>
        </p:grpSpPr>
        <p:cxnSp>
          <p:nvCxnSpPr>
            <p:cNvPr id="84" name="Straight Connector 83"/>
            <p:cNvCxnSpPr/>
            <p:nvPr/>
          </p:nvCxnSpPr>
          <p:spPr>
            <a:xfrm rot="10800000">
              <a:off x="2718315" y="1769314"/>
              <a:ext cx="0" cy="32004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2540381" y="1176438"/>
              <a:ext cx="355867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rgbClr val="00B050"/>
                  </a:solidFill>
                </a:rPr>
                <a:t>H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 flipV="1">
            <a:off x="3939438" y="5521520"/>
            <a:ext cx="355867" cy="912916"/>
            <a:chOff x="2540381" y="1176438"/>
            <a:chExt cx="355867" cy="912916"/>
          </a:xfrm>
        </p:grpSpPr>
        <p:cxnSp>
          <p:nvCxnSpPr>
            <p:cNvPr id="82" name="Straight Connector 81"/>
            <p:cNvCxnSpPr/>
            <p:nvPr/>
          </p:nvCxnSpPr>
          <p:spPr>
            <a:xfrm rot="10800000">
              <a:off x="2718315" y="1769314"/>
              <a:ext cx="0" cy="32004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2540381" y="1176438"/>
              <a:ext cx="355867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rgbClr val="00B050"/>
                  </a:solidFill>
                </a:rPr>
                <a:t>H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3939438" y="4051948"/>
            <a:ext cx="355867" cy="912916"/>
            <a:chOff x="2540381" y="1176438"/>
            <a:chExt cx="355867" cy="912916"/>
          </a:xfrm>
        </p:grpSpPr>
        <p:cxnSp>
          <p:nvCxnSpPr>
            <p:cNvPr id="80" name="Straight Connector 79"/>
            <p:cNvCxnSpPr/>
            <p:nvPr/>
          </p:nvCxnSpPr>
          <p:spPr>
            <a:xfrm rot="10800000">
              <a:off x="2718315" y="1769314"/>
              <a:ext cx="0" cy="32004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>
              <a:off x="2540381" y="1176438"/>
              <a:ext cx="355867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rgbClr val="00B050"/>
                  </a:solidFill>
                </a:rPr>
                <a:t>H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 rot="5400000">
            <a:off x="3653433" y="5188328"/>
            <a:ext cx="304585" cy="109728"/>
            <a:chOff x="1197751" y="1620454"/>
            <a:chExt cx="304585" cy="109728"/>
          </a:xfrm>
          <a:solidFill>
            <a:srgbClr val="00B050"/>
          </a:solidFill>
        </p:grpSpPr>
        <p:sp>
          <p:nvSpPr>
            <p:cNvPr id="138" name="Oval 137"/>
            <p:cNvSpPr>
              <a:spLocks noChangeAspect="1"/>
            </p:cNvSpPr>
            <p:nvPr/>
          </p:nvSpPr>
          <p:spPr>
            <a:xfrm>
              <a:off x="1197751" y="1620454"/>
              <a:ext cx="109729" cy="109728"/>
            </a:xfrm>
            <a:prstGeom prst="ellips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sz="1100" b="1" dirty="0">
                <a:solidFill>
                  <a:srgbClr val="00B050"/>
                </a:solidFill>
              </a:endParaRPr>
            </a:p>
          </p:txBody>
        </p:sp>
        <p:sp>
          <p:nvSpPr>
            <p:cNvPr id="139" name="Oval 138"/>
            <p:cNvSpPr>
              <a:spLocks noChangeAspect="1"/>
            </p:cNvSpPr>
            <p:nvPr/>
          </p:nvSpPr>
          <p:spPr>
            <a:xfrm>
              <a:off x="1392607" y="1620454"/>
              <a:ext cx="109729" cy="109728"/>
            </a:xfrm>
            <a:prstGeom prst="ellips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sz="11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40" name="Group 139"/>
          <p:cNvGrpSpPr/>
          <p:nvPr/>
        </p:nvGrpSpPr>
        <p:grpSpPr>
          <a:xfrm rot="5400000">
            <a:off x="5211182" y="5188328"/>
            <a:ext cx="304585" cy="109728"/>
            <a:chOff x="1197751" y="1620454"/>
            <a:chExt cx="304585" cy="109728"/>
          </a:xfrm>
          <a:solidFill>
            <a:srgbClr val="00B050"/>
          </a:solidFill>
        </p:grpSpPr>
        <p:sp>
          <p:nvSpPr>
            <p:cNvPr id="141" name="Oval 140"/>
            <p:cNvSpPr>
              <a:spLocks noChangeAspect="1"/>
            </p:cNvSpPr>
            <p:nvPr/>
          </p:nvSpPr>
          <p:spPr>
            <a:xfrm>
              <a:off x="1197751" y="1620454"/>
              <a:ext cx="109729" cy="109728"/>
            </a:xfrm>
            <a:prstGeom prst="ellips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sz="1100" b="1" dirty="0">
                <a:solidFill>
                  <a:srgbClr val="00B050"/>
                </a:solidFill>
              </a:endParaRPr>
            </a:p>
          </p:txBody>
        </p:sp>
        <p:sp>
          <p:nvSpPr>
            <p:cNvPr id="142" name="Oval 141"/>
            <p:cNvSpPr>
              <a:spLocks noChangeAspect="1"/>
            </p:cNvSpPr>
            <p:nvPr/>
          </p:nvSpPr>
          <p:spPr>
            <a:xfrm>
              <a:off x="1392607" y="1620454"/>
              <a:ext cx="109729" cy="109728"/>
            </a:xfrm>
            <a:prstGeom prst="ellips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sz="11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6368291" y="4913972"/>
            <a:ext cx="1383898" cy="677108"/>
            <a:chOff x="1541545" y="1256274"/>
            <a:chExt cx="1383898" cy="677108"/>
          </a:xfrm>
        </p:grpSpPr>
        <p:sp>
          <p:nvSpPr>
            <p:cNvPr id="115" name="TextBox 114"/>
            <p:cNvSpPr txBox="1"/>
            <p:nvPr/>
          </p:nvSpPr>
          <p:spPr>
            <a:xfrm>
              <a:off x="2543928" y="1256274"/>
              <a:ext cx="381515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00B050"/>
                  </a:solidFill>
                </a:rPr>
                <a:t>O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1541545" y="1256274"/>
              <a:ext cx="509595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00B050"/>
                  </a:solidFill>
                </a:rPr>
                <a:t>C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  <p:cxnSp>
          <p:nvCxnSpPr>
            <p:cNvPr id="117" name="Straight Connector 116"/>
            <p:cNvCxnSpPr/>
            <p:nvPr/>
          </p:nvCxnSpPr>
          <p:spPr>
            <a:xfrm rot="5400000">
              <a:off x="2243105" y="1355343"/>
              <a:ext cx="0" cy="478971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 flipV="1">
            <a:off x="7367128" y="5521520"/>
            <a:ext cx="355867" cy="912916"/>
            <a:chOff x="2540381" y="1176438"/>
            <a:chExt cx="355867" cy="912916"/>
          </a:xfrm>
        </p:grpSpPr>
        <p:cxnSp>
          <p:nvCxnSpPr>
            <p:cNvPr id="111" name="Straight Connector 110"/>
            <p:cNvCxnSpPr/>
            <p:nvPr/>
          </p:nvCxnSpPr>
          <p:spPr>
            <a:xfrm rot="10800000">
              <a:off x="2718315" y="1769314"/>
              <a:ext cx="0" cy="32004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TextBox 111"/>
            <p:cNvSpPr txBox="1"/>
            <p:nvPr/>
          </p:nvSpPr>
          <p:spPr>
            <a:xfrm>
              <a:off x="2540381" y="1176438"/>
              <a:ext cx="355867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rgbClr val="00B050"/>
                  </a:solidFill>
                </a:rPr>
                <a:t>H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7808910" y="4913972"/>
            <a:ext cx="748901" cy="677108"/>
            <a:chOff x="4059850" y="2038462"/>
            <a:chExt cx="748901" cy="677108"/>
          </a:xfrm>
        </p:grpSpPr>
        <p:cxnSp>
          <p:nvCxnSpPr>
            <p:cNvPr id="109" name="Straight Connector 108"/>
            <p:cNvCxnSpPr/>
            <p:nvPr/>
          </p:nvCxnSpPr>
          <p:spPr>
            <a:xfrm rot="5400000">
              <a:off x="4219870" y="2216996"/>
              <a:ext cx="0" cy="32004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TextBox 109"/>
            <p:cNvSpPr txBox="1"/>
            <p:nvPr/>
          </p:nvSpPr>
          <p:spPr>
            <a:xfrm>
              <a:off x="4452884" y="2038462"/>
              <a:ext cx="355867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rgbClr val="00B050"/>
                  </a:solidFill>
                </a:rPr>
                <a:t>H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7367128" y="4051948"/>
            <a:ext cx="355867" cy="912916"/>
            <a:chOff x="2540381" y="1176438"/>
            <a:chExt cx="355867" cy="912916"/>
          </a:xfrm>
        </p:grpSpPr>
        <p:cxnSp>
          <p:nvCxnSpPr>
            <p:cNvPr id="107" name="Straight Connector 106"/>
            <p:cNvCxnSpPr/>
            <p:nvPr/>
          </p:nvCxnSpPr>
          <p:spPr>
            <a:xfrm rot="10800000">
              <a:off x="2718315" y="1769314"/>
              <a:ext cx="0" cy="32004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TextBox 107"/>
            <p:cNvSpPr txBox="1"/>
            <p:nvPr/>
          </p:nvSpPr>
          <p:spPr>
            <a:xfrm>
              <a:off x="2540381" y="1176438"/>
              <a:ext cx="355867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rgbClr val="00B050"/>
                  </a:solidFill>
                </a:rPr>
                <a:t>H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6463612" y="4051948"/>
            <a:ext cx="355867" cy="912916"/>
            <a:chOff x="2540381" y="1176438"/>
            <a:chExt cx="355867" cy="912916"/>
          </a:xfrm>
        </p:grpSpPr>
        <p:cxnSp>
          <p:nvCxnSpPr>
            <p:cNvPr id="103" name="Straight Connector 102"/>
            <p:cNvCxnSpPr/>
            <p:nvPr/>
          </p:nvCxnSpPr>
          <p:spPr>
            <a:xfrm rot="10800000">
              <a:off x="2718315" y="1769314"/>
              <a:ext cx="0" cy="32004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2540381" y="1176438"/>
              <a:ext cx="355867" cy="67710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rgbClr val="00B050"/>
                  </a:solidFill>
                </a:rPr>
                <a:t>H</a:t>
              </a:r>
              <a:endParaRPr lang="en-US" sz="44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6496172" y="5530321"/>
            <a:ext cx="304585" cy="109728"/>
            <a:chOff x="1197751" y="1310517"/>
            <a:chExt cx="304585" cy="109728"/>
          </a:xfrm>
          <a:solidFill>
            <a:srgbClr val="00B050"/>
          </a:solidFill>
        </p:grpSpPr>
        <p:sp>
          <p:nvSpPr>
            <p:cNvPr id="128" name="Oval 127"/>
            <p:cNvSpPr>
              <a:spLocks noChangeAspect="1"/>
            </p:cNvSpPr>
            <p:nvPr/>
          </p:nvSpPr>
          <p:spPr>
            <a:xfrm>
              <a:off x="1197751" y="1310517"/>
              <a:ext cx="109729" cy="109728"/>
            </a:xfrm>
            <a:prstGeom prst="ellips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sz="1100" b="1" dirty="0">
                <a:solidFill>
                  <a:srgbClr val="00B050"/>
                </a:solidFill>
              </a:endParaRPr>
            </a:p>
          </p:txBody>
        </p:sp>
        <p:sp>
          <p:nvSpPr>
            <p:cNvPr id="129" name="Oval 128"/>
            <p:cNvSpPr>
              <a:spLocks noChangeAspect="1"/>
            </p:cNvSpPr>
            <p:nvPr/>
          </p:nvSpPr>
          <p:spPr>
            <a:xfrm>
              <a:off x="1392607" y="1310517"/>
              <a:ext cx="109729" cy="109728"/>
            </a:xfrm>
            <a:prstGeom prst="ellips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sz="11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43" name="Group 142"/>
          <p:cNvGrpSpPr/>
          <p:nvPr/>
        </p:nvGrpSpPr>
        <p:grpSpPr>
          <a:xfrm rot="5400000">
            <a:off x="6197207" y="5188328"/>
            <a:ext cx="304585" cy="109728"/>
            <a:chOff x="1197751" y="1620454"/>
            <a:chExt cx="304585" cy="109728"/>
          </a:xfrm>
          <a:solidFill>
            <a:srgbClr val="00B050"/>
          </a:solidFill>
        </p:grpSpPr>
        <p:sp>
          <p:nvSpPr>
            <p:cNvPr id="144" name="Oval 143"/>
            <p:cNvSpPr>
              <a:spLocks noChangeAspect="1"/>
            </p:cNvSpPr>
            <p:nvPr/>
          </p:nvSpPr>
          <p:spPr>
            <a:xfrm>
              <a:off x="1197751" y="1620454"/>
              <a:ext cx="109729" cy="109728"/>
            </a:xfrm>
            <a:prstGeom prst="ellips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sz="1100" b="1" dirty="0">
                <a:solidFill>
                  <a:srgbClr val="00B050"/>
                </a:solidFill>
              </a:endParaRPr>
            </a:p>
          </p:txBody>
        </p:sp>
        <p:sp>
          <p:nvSpPr>
            <p:cNvPr id="145" name="Oval 144"/>
            <p:cNvSpPr>
              <a:spLocks noChangeAspect="1"/>
            </p:cNvSpPr>
            <p:nvPr/>
          </p:nvSpPr>
          <p:spPr>
            <a:xfrm>
              <a:off x="1392607" y="1620454"/>
              <a:ext cx="109729" cy="109728"/>
            </a:xfrm>
            <a:prstGeom prst="ellipse">
              <a:avLst/>
            </a:prstGeom>
            <a:grpFill/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sz="1100" b="1" dirty="0">
                <a:solidFill>
                  <a:srgbClr val="00B050"/>
                </a:solidFill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27464"/>
          <a:stretch/>
        </p:blipFill>
        <p:spPr>
          <a:xfrm>
            <a:off x="1260410" y="239486"/>
            <a:ext cx="6623181" cy="3603171"/>
          </a:xfrm>
          <a:prstGeom prst="rect">
            <a:avLst/>
          </a:prstGeom>
          <a:ln w="28575">
            <a:solidFill>
              <a:schemeClr val="tx1"/>
            </a:solidFill>
          </a:ln>
          <a:effectLst>
            <a:outerShdw blurRad="50800" dist="38100" dir="2700000" sx="104000" sy="104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Rounded Rectangle 4"/>
          <p:cNvSpPr/>
          <p:nvPr/>
        </p:nvSpPr>
        <p:spPr>
          <a:xfrm>
            <a:off x="1714263" y="3023675"/>
            <a:ext cx="5715475" cy="753665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207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itle 1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Step </a:t>
            </a:r>
            <a:r>
              <a:rPr lang="en-US" dirty="0" smtClean="0"/>
              <a:t>4: Determine Formal Charges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586190" y="2411929"/>
            <a:ext cx="7971621" cy="2382488"/>
            <a:chOff x="586190" y="4051948"/>
            <a:chExt cx="7971621" cy="2382488"/>
          </a:xfrm>
        </p:grpSpPr>
        <p:grpSp>
          <p:nvGrpSpPr>
            <p:cNvPr id="15" name="Group 14"/>
            <p:cNvGrpSpPr/>
            <p:nvPr/>
          </p:nvGrpSpPr>
          <p:grpSpPr>
            <a:xfrm>
              <a:off x="1300937" y="4913972"/>
              <a:ext cx="1383898" cy="677108"/>
              <a:chOff x="1541545" y="1256274"/>
              <a:chExt cx="1383898" cy="677108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2543928" y="1256274"/>
                <a:ext cx="381515" cy="6771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sz="4400" b="1" dirty="0">
                    <a:solidFill>
                      <a:srgbClr val="00B050"/>
                    </a:solidFill>
                  </a:rPr>
                  <a:t>O</a:t>
                </a:r>
                <a:endParaRPr lang="en-US" sz="44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541545" y="1256274"/>
                <a:ext cx="509595" cy="6771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4400" b="1" dirty="0">
                    <a:solidFill>
                      <a:srgbClr val="00B050"/>
                    </a:solidFill>
                  </a:rPr>
                  <a:t>C</a:t>
                </a:r>
                <a:endParaRPr lang="en-US" sz="4400" b="1" dirty="0">
                  <a:solidFill>
                    <a:srgbClr val="00B050"/>
                  </a:solidFill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 rot="5400000">
                <a:off x="2243105" y="1355343"/>
                <a:ext cx="0" cy="478971"/>
              </a:xfrm>
              <a:prstGeom prst="line">
                <a:avLst/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8"/>
            <p:cNvGrpSpPr/>
            <p:nvPr/>
          </p:nvGrpSpPr>
          <p:grpSpPr>
            <a:xfrm flipH="1">
              <a:off x="586190" y="4913972"/>
              <a:ext cx="748901" cy="677108"/>
              <a:chOff x="4059850" y="2038462"/>
              <a:chExt cx="748901" cy="677108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 rot="5400000">
                <a:off x="4219870" y="2216996"/>
                <a:ext cx="0" cy="320040"/>
              </a:xfrm>
              <a:prstGeom prst="line">
                <a:avLst/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4452884" y="2038462"/>
                <a:ext cx="355867" cy="6771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sz="4400" b="1" dirty="0" smtClean="0">
                    <a:solidFill>
                      <a:srgbClr val="00B050"/>
                    </a:solidFill>
                  </a:rPr>
                  <a:t>H</a:t>
                </a:r>
                <a:endParaRPr lang="en-US" sz="4400" b="1" dirty="0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2299774" y="4051948"/>
              <a:ext cx="355867" cy="912916"/>
              <a:chOff x="2540381" y="1176438"/>
              <a:chExt cx="355867" cy="912916"/>
            </a:xfrm>
          </p:grpSpPr>
          <p:cxnSp>
            <p:nvCxnSpPr>
              <p:cNvPr id="64" name="Straight Connector 63"/>
              <p:cNvCxnSpPr/>
              <p:nvPr/>
            </p:nvCxnSpPr>
            <p:spPr>
              <a:xfrm rot="10800000">
                <a:off x="2718315" y="1769314"/>
                <a:ext cx="0" cy="320040"/>
              </a:xfrm>
              <a:prstGeom prst="line">
                <a:avLst/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TextBox 64"/>
              <p:cNvSpPr txBox="1"/>
              <p:nvPr/>
            </p:nvSpPr>
            <p:spPr>
              <a:xfrm>
                <a:off x="2540381" y="1176438"/>
                <a:ext cx="355867" cy="6771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sz="4400" b="1" dirty="0" smtClean="0">
                    <a:solidFill>
                      <a:srgbClr val="00B050"/>
                    </a:solidFill>
                  </a:rPr>
                  <a:t>H</a:t>
                </a:r>
                <a:endParaRPr lang="en-US" sz="4400" b="1" dirty="0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 flipV="1">
              <a:off x="1396258" y="5521520"/>
              <a:ext cx="355867" cy="912916"/>
              <a:chOff x="2540381" y="1176438"/>
              <a:chExt cx="355867" cy="912916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 rot="10800000">
                <a:off x="2718315" y="1769314"/>
                <a:ext cx="0" cy="320040"/>
              </a:xfrm>
              <a:prstGeom prst="line">
                <a:avLst/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TextBox 67"/>
              <p:cNvSpPr txBox="1"/>
              <p:nvPr/>
            </p:nvSpPr>
            <p:spPr>
              <a:xfrm>
                <a:off x="2540381" y="1176438"/>
                <a:ext cx="355867" cy="6771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sz="4400" b="1" dirty="0" smtClean="0">
                    <a:solidFill>
                      <a:srgbClr val="00B050"/>
                    </a:solidFill>
                  </a:rPr>
                  <a:t>H</a:t>
                </a:r>
                <a:endParaRPr lang="en-US" sz="4400" b="1" dirty="0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1396258" y="4051948"/>
              <a:ext cx="355867" cy="912916"/>
              <a:chOff x="2540381" y="1176438"/>
              <a:chExt cx="355867" cy="912916"/>
            </a:xfrm>
          </p:grpSpPr>
          <p:cxnSp>
            <p:nvCxnSpPr>
              <p:cNvPr id="70" name="Straight Connector 69"/>
              <p:cNvCxnSpPr/>
              <p:nvPr/>
            </p:nvCxnSpPr>
            <p:spPr>
              <a:xfrm rot="10800000">
                <a:off x="2718315" y="1769314"/>
                <a:ext cx="0" cy="320040"/>
              </a:xfrm>
              <a:prstGeom prst="line">
                <a:avLst/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TextBox 70"/>
              <p:cNvSpPr txBox="1"/>
              <p:nvPr/>
            </p:nvSpPr>
            <p:spPr>
              <a:xfrm>
                <a:off x="2540381" y="1176438"/>
                <a:ext cx="355867" cy="6771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sz="4400" b="1" dirty="0" smtClean="0">
                    <a:solidFill>
                      <a:srgbClr val="00B050"/>
                    </a:solidFill>
                  </a:rPr>
                  <a:t>H</a:t>
                </a:r>
                <a:endParaRPr lang="en-US" sz="4400" b="1" dirty="0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118" name="Group 117"/>
            <p:cNvGrpSpPr/>
            <p:nvPr/>
          </p:nvGrpSpPr>
          <p:grpSpPr>
            <a:xfrm>
              <a:off x="2333669" y="5530321"/>
              <a:ext cx="304585" cy="109728"/>
              <a:chOff x="1197751" y="1620454"/>
              <a:chExt cx="304585" cy="109728"/>
            </a:xfrm>
            <a:solidFill>
              <a:srgbClr val="00B050"/>
            </a:solidFill>
          </p:grpSpPr>
          <p:sp>
            <p:nvSpPr>
              <p:cNvPr id="119" name="Oval 118"/>
              <p:cNvSpPr>
                <a:spLocks noChangeAspect="1"/>
              </p:cNvSpPr>
              <p:nvPr/>
            </p:nvSpPr>
            <p:spPr>
              <a:xfrm>
                <a:off x="1197751" y="1620454"/>
                <a:ext cx="109729" cy="109728"/>
              </a:xfrm>
              <a:prstGeom prst="ellipse">
                <a:avLst/>
              </a:prstGeom>
              <a:grp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20" name="Oval 119"/>
              <p:cNvSpPr>
                <a:spLocks noChangeAspect="1"/>
              </p:cNvSpPr>
              <p:nvPr/>
            </p:nvSpPr>
            <p:spPr>
              <a:xfrm>
                <a:off x="1392607" y="1620454"/>
                <a:ext cx="109729" cy="109728"/>
              </a:xfrm>
              <a:prstGeom prst="ellipse">
                <a:avLst/>
              </a:prstGeom>
              <a:grp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134" name="Group 133"/>
            <p:cNvGrpSpPr/>
            <p:nvPr/>
          </p:nvGrpSpPr>
          <p:grpSpPr>
            <a:xfrm rot="5400000">
              <a:off x="2667408" y="5188328"/>
              <a:ext cx="304585" cy="109728"/>
              <a:chOff x="1197751" y="1620454"/>
              <a:chExt cx="304585" cy="109728"/>
            </a:xfrm>
            <a:solidFill>
              <a:srgbClr val="00B050"/>
            </a:solidFill>
          </p:grpSpPr>
          <p:sp>
            <p:nvSpPr>
              <p:cNvPr id="135" name="Oval 134"/>
              <p:cNvSpPr>
                <a:spLocks noChangeAspect="1"/>
              </p:cNvSpPr>
              <p:nvPr/>
            </p:nvSpPr>
            <p:spPr>
              <a:xfrm>
                <a:off x="1197751" y="1620454"/>
                <a:ext cx="109729" cy="109728"/>
              </a:xfrm>
              <a:prstGeom prst="ellipse">
                <a:avLst/>
              </a:prstGeom>
              <a:grp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36" name="Oval 135"/>
              <p:cNvSpPr>
                <a:spLocks noChangeAspect="1"/>
              </p:cNvSpPr>
              <p:nvPr/>
            </p:nvSpPr>
            <p:spPr>
              <a:xfrm>
                <a:off x="1392607" y="1620454"/>
                <a:ext cx="109729" cy="109728"/>
              </a:xfrm>
              <a:prstGeom prst="ellipse">
                <a:avLst/>
              </a:prstGeom>
              <a:grp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3844117" y="4913972"/>
              <a:ext cx="1383898" cy="677108"/>
              <a:chOff x="1541545" y="1256274"/>
              <a:chExt cx="1383898" cy="677108"/>
            </a:xfrm>
          </p:grpSpPr>
          <p:sp>
            <p:nvSpPr>
              <p:cNvPr id="92" name="TextBox 91"/>
              <p:cNvSpPr txBox="1"/>
              <p:nvPr/>
            </p:nvSpPr>
            <p:spPr>
              <a:xfrm>
                <a:off x="2543928" y="1256274"/>
                <a:ext cx="381515" cy="6771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sz="4400" b="1" dirty="0">
                    <a:solidFill>
                      <a:srgbClr val="00B050"/>
                    </a:solidFill>
                  </a:rPr>
                  <a:t>O</a:t>
                </a:r>
                <a:endParaRPr lang="en-US" sz="44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1541545" y="1256274"/>
                <a:ext cx="509595" cy="6771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4400" b="1" dirty="0">
                    <a:solidFill>
                      <a:srgbClr val="00B050"/>
                    </a:solidFill>
                  </a:rPr>
                  <a:t>C</a:t>
                </a:r>
                <a:endParaRPr lang="en-US" sz="4400" b="1" dirty="0">
                  <a:solidFill>
                    <a:srgbClr val="00B050"/>
                  </a:solidFill>
                </a:endParaRPr>
              </a:p>
            </p:txBody>
          </p:sp>
          <p:cxnSp>
            <p:nvCxnSpPr>
              <p:cNvPr id="94" name="Straight Connector 93"/>
              <p:cNvCxnSpPr/>
              <p:nvPr/>
            </p:nvCxnSpPr>
            <p:spPr>
              <a:xfrm rot="5400000">
                <a:off x="2243105" y="1355343"/>
                <a:ext cx="0" cy="478971"/>
              </a:xfrm>
              <a:prstGeom prst="line">
                <a:avLst/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" name="Group 74"/>
            <p:cNvGrpSpPr/>
            <p:nvPr/>
          </p:nvGrpSpPr>
          <p:grpSpPr>
            <a:xfrm flipV="1">
              <a:off x="4842954" y="5521520"/>
              <a:ext cx="355867" cy="912916"/>
              <a:chOff x="2540381" y="1176438"/>
              <a:chExt cx="355867" cy="912916"/>
            </a:xfrm>
          </p:grpSpPr>
          <p:cxnSp>
            <p:nvCxnSpPr>
              <p:cNvPr id="88" name="Straight Connector 87"/>
              <p:cNvCxnSpPr/>
              <p:nvPr/>
            </p:nvCxnSpPr>
            <p:spPr>
              <a:xfrm rot="10800000">
                <a:off x="2718315" y="1769314"/>
                <a:ext cx="0" cy="320040"/>
              </a:xfrm>
              <a:prstGeom prst="line">
                <a:avLst/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" name="TextBox 88"/>
              <p:cNvSpPr txBox="1"/>
              <p:nvPr/>
            </p:nvSpPr>
            <p:spPr>
              <a:xfrm>
                <a:off x="2540381" y="1176438"/>
                <a:ext cx="355867" cy="6771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sz="4400" b="1" dirty="0" smtClean="0">
                    <a:solidFill>
                      <a:srgbClr val="00B050"/>
                    </a:solidFill>
                  </a:rPr>
                  <a:t>H</a:t>
                </a:r>
                <a:endParaRPr lang="en-US" sz="4400" b="1" dirty="0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77" name="Group 76"/>
            <p:cNvGrpSpPr/>
            <p:nvPr/>
          </p:nvGrpSpPr>
          <p:grpSpPr>
            <a:xfrm>
              <a:off x="4842954" y="4051948"/>
              <a:ext cx="355867" cy="912916"/>
              <a:chOff x="2540381" y="1176438"/>
              <a:chExt cx="355867" cy="912916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 rot="10800000">
                <a:off x="2718315" y="1769314"/>
                <a:ext cx="0" cy="320040"/>
              </a:xfrm>
              <a:prstGeom prst="line">
                <a:avLst/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TextBox 84"/>
              <p:cNvSpPr txBox="1"/>
              <p:nvPr/>
            </p:nvSpPr>
            <p:spPr>
              <a:xfrm>
                <a:off x="2540381" y="1176438"/>
                <a:ext cx="355867" cy="6771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sz="4400" b="1" dirty="0" smtClean="0">
                    <a:solidFill>
                      <a:srgbClr val="00B050"/>
                    </a:solidFill>
                  </a:rPr>
                  <a:t>H</a:t>
                </a:r>
                <a:endParaRPr lang="en-US" sz="4400" b="1" dirty="0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78" name="Group 77"/>
            <p:cNvGrpSpPr/>
            <p:nvPr/>
          </p:nvGrpSpPr>
          <p:grpSpPr>
            <a:xfrm flipV="1">
              <a:off x="3939438" y="5521520"/>
              <a:ext cx="355867" cy="912916"/>
              <a:chOff x="2540381" y="1176438"/>
              <a:chExt cx="355867" cy="912916"/>
            </a:xfrm>
          </p:grpSpPr>
          <p:cxnSp>
            <p:nvCxnSpPr>
              <p:cNvPr id="82" name="Straight Connector 81"/>
              <p:cNvCxnSpPr/>
              <p:nvPr/>
            </p:nvCxnSpPr>
            <p:spPr>
              <a:xfrm rot="10800000">
                <a:off x="2718315" y="1769314"/>
                <a:ext cx="0" cy="320040"/>
              </a:xfrm>
              <a:prstGeom prst="line">
                <a:avLst/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TextBox 82"/>
              <p:cNvSpPr txBox="1"/>
              <p:nvPr/>
            </p:nvSpPr>
            <p:spPr>
              <a:xfrm>
                <a:off x="2540381" y="1176438"/>
                <a:ext cx="355867" cy="6771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sz="4400" b="1" dirty="0" smtClean="0">
                    <a:solidFill>
                      <a:srgbClr val="00B050"/>
                    </a:solidFill>
                  </a:rPr>
                  <a:t>H</a:t>
                </a:r>
                <a:endParaRPr lang="en-US" sz="4400" b="1" dirty="0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79" name="Group 78"/>
            <p:cNvGrpSpPr/>
            <p:nvPr/>
          </p:nvGrpSpPr>
          <p:grpSpPr>
            <a:xfrm>
              <a:off x="3939438" y="4051948"/>
              <a:ext cx="355867" cy="912916"/>
              <a:chOff x="2540381" y="1176438"/>
              <a:chExt cx="355867" cy="912916"/>
            </a:xfrm>
          </p:grpSpPr>
          <p:cxnSp>
            <p:nvCxnSpPr>
              <p:cNvPr id="80" name="Straight Connector 79"/>
              <p:cNvCxnSpPr/>
              <p:nvPr/>
            </p:nvCxnSpPr>
            <p:spPr>
              <a:xfrm rot="10800000">
                <a:off x="2718315" y="1769314"/>
                <a:ext cx="0" cy="320040"/>
              </a:xfrm>
              <a:prstGeom prst="line">
                <a:avLst/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TextBox 80"/>
              <p:cNvSpPr txBox="1"/>
              <p:nvPr/>
            </p:nvSpPr>
            <p:spPr>
              <a:xfrm>
                <a:off x="2540381" y="1176438"/>
                <a:ext cx="355867" cy="6771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sz="4400" b="1" dirty="0" smtClean="0">
                    <a:solidFill>
                      <a:srgbClr val="00B050"/>
                    </a:solidFill>
                  </a:rPr>
                  <a:t>H</a:t>
                </a:r>
                <a:endParaRPr lang="en-US" sz="4400" b="1" dirty="0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137" name="Group 136"/>
            <p:cNvGrpSpPr/>
            <p:nvPr/>
          </p:nvGrpSpPr>
          <p:grpSpPr>
            <a:xfrm rot="5400000">
              <a:off x="3653433" y="5188328"/>
              <a:ext cx="304585" cy="109728"/>
              <a:chOff x="1197751" y="1620454"/>
              <a:chExt cx="304585" cy="109728"/>
            </a:xfrm>
            <a:solidFill>
              <a:srgbClr val="00B050"/>
            </a:solidFill>
          </p:grpSpPr>
          <p:sp>
            <p:nvSpPr>
              <p:cNvPr id="138" name="Oval 137"/>
              <p:cNvSpPr>
                <a:spLocks noChangeAspect="1"/>
              </p:cNvSpPr>
              <p:nvPr/>
            </p:nvSpPr>
            <p:spPr>
              <a:xfrm>
                <a:off x="1197751" y="1620454"/>
                <a:ext cx="109729" cy="109728"/>
              </a:xfrm>
              <a:prstGeom prst="ellipse">
                <a:avLst/>
              </a:prstGeom>
              <a:grp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39" name="Oval 138"/>
              <p:cNvSpPr>
                <a:spLocks noChangeAspect="1"/>
              </p:cNvSpPr>
              <p:nvPr/>
            </p:nvSpPr>
            <p:spPr>
              <a:xfrm>
                <a:off x="1392607" y="1620454"/>
                <a:ext cx="109729" cy="109728"/>
              </a:xfrm>
              <a:prstGeom prst="ellipse">
                <a:avLst/>
              </a:prstGeom>
              <a:grp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140" name="Group 139"/>
            <p:cNvGrpSpPr/>
            <p:nvPr/>
          </p:nvGrpSpPr>
          <p:grpSpPr>
            <a:xfrm rot="5400000">
              <a:off x="5211182" y="5188328"/>
              <a:ext cx="304585" cy="109728"/>
              <a:chOff x="1197751" y="1620454"/>
              <a:chExt cx="304585" cy="109728"/>
            </a:xfrm>
            <a:solidFill>
              <a:srgbClr val="00B050"/>
            </a:solidFill>
          </p:grpSpPr>
          <p:sp>
            <p:nvSpPr>
              <p:cNvPr id="141" name="Oval 140"/>
              <p:cNvSpPr>
                <a:spLocks noChangeAspect="1"/>
              </p:cNvSpPr>
              <p:nvPr/>
            </p:nvSpPr>
            <p:spPr>
              <a:xfrm>
                <a:off x="1197751" y="1620454"/>
                <a:ext cx="109729" cy="109728"/>
              </a:xfrm>
              <a:prstGeom prst="ellipse">
                <a:avLst/>
              </a:prstGeom>
              <a:grp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42" name="Oval 141"/>
              <p:cNvSpPr>
                <a:spLocks noChangeAspect="1"/>
              </p:cNvSpPr>
              <p:nvPr/>
            </p:nvSpPr>
            <p:spPr>
              <a:xfrm>
                <a:off x="1392607" y="1620454"/>
                <a:ext cx="109729" cy="109728"/>
              </a:xfrm>
              <a:prstGeom prst="ellipse">
                <a:avLst/>
              </a:prstGeom>
              <a:grp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>
              <a:off x="6368291" y="4913972"/>
              <a:ext cx="1383898" cy="677108"/>
              <a:chOff x="1541545" y="1256274"/>
              <a:chExt cx="1383898" cy="677108"/>
            </a:xfrm>
          </p:grpSpPr>
          <p:sp>
            <p:nvSpPr>
              <p:cNvPr id="115" name="TextBox 114"/>
              <p:cNvSpPr txBox="1"/>
              <p:nvPr/>
            </p:nvSpPr>
            <p:spPr>
              <a:xfrm>
                <a:off x="2543928" y="1256274"/>
                <a:ext cx="381515" cy="6771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sz="4400" b="1" dirty="0">
                    <a:solidFill>
                      <a:srgbClr val="00B050"/>
                    </a:solidFill>
                  </a:rPr>
                  <a:t>O</a:t>
                </a:r>
                <a:endParaRPr lang="en-US" sz="44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541545" y="1256274"/>
                <a:ext cx="509595" cy="6771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4400" b="1" dirty="0">
                    <a:solidFill>
                      <a:srgbClr val="00B050"/>
                    </a:solidFill>
                  </a:rPr>
                  <a:t>C</a:t>
                </a:r>
                <a:endParaRPr lang="en-US" sz="4400" b="1" dirty="0">
                  <a:solidFill>
                    <a:srgbClr val="00B050"/>
                  </a:solidFill>
                </a:endParaRPr>
              </a:p>
            </p:txBody>
          </p:sp>
          <p:cxnSp>
            <p:nvCxnSpPr>
              <p:cNvPr id="117" name="Straight Connector 116"/>
              <p:cNvCxnSpPr/>
              <p:nvPr/>
            </p:nvCxnSpPr>
            <p:spPr>
              <a:xfrm rot="5400000">
                <a:off x="2243105" y="1355343"/>
                <a:ext cx="0" cy="478971"/>
              </a:xfrm>
              <a:prstGeom prst="line">
                <a:avLst/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8" name="Group 97"/>
            <p:cNvGrpSpPr/>
            <p:nvPr/>
          </p:nvGrpSpPr>
          <p:grpSpPr>
            <a:xfrm flipV="1">
              <a:off x="7367128" y="5521520"/>
              <a:ext cx="355867" cy="912916"/>
              <a:chOff x="2540381" y="1176438"/>
              <a:chExt cx="355867" cy="912916"/>
            </a:xfrm>
          </p:grpSpPr>
          <p:cxnSp>
            <p:nvCxnSpPr>
              <p:cNvPr id="111" name="Straight Connector 110"/>
              <p:cNvCxnSpPr/>
              <p:nvPr/>
            </p:nvCxnSpPr>
            <p:spPr>
              <a:xfrm rot="10800000">
                <a:off x="2718315" y="1769314"/>
                <a:ext cx="0" cy="320040"/>
              </a:xfrm>
              <a:prstGeom prst="line">
                <a:avLst/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2" name="TextBox 111"/>
              <p:cNvSpPr txBox="1"/>
              <p:nvPr/>
            </p:nvSpPr>
            <p:spPr>
              <a:xfrm>
                <a:off x="2540381" y="1176438"/>
                <a:ext cx="355867" cy="6771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sz="4400" b="1" dirty="0" smtClean="0">
                    <a:solidFill>
                      <a:srgbClr val="00B050"/>
                    </a:solidFill>
                  </a:rPr>
                  <a:t>H</a:t>
                </a:r>
                <a:endParaRPr lang="en-US" sz="4400" b="1" dirty="0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99" name="Group 98"/>
            <p:cNvGrpSpPr/>
            <p:nvPr/>
          </p:nvGrpSpPr>
          <p:grpSpPr>
            <a:xfrm>
              <a:off x="7808910" y="4913972"/>
              <a:ext cx="748901" cy="677108"/>
              <a:chOff x="4059850" y="2038462"/>
              <a:chExt cx="748901" cy="677108"/>
            </a:xfrm>
          </p:grpSpPr>
          <p:cxnSp>
            <p:nvCxnSpPr>
              <p:cNvPr id="109" name="Straight Connector 108"/>
              <p:cNvCxnSpPr/>
              <p:nvPr/>
            </p:nvCxnSpPr>
            <p:spPr>
              <a:xfrm rot="5400000">
                <a:off x="4219870" y="2216996"/>
                <a:ext cx="0" cy="320040"/>
              </a:xfrm>
              <a:prstGeom prst="line">
                <a:avLst/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" name="TextBox 109"/>
              <p:cNvSpPr txBox="1"/>
              <p:nvPr/>
            </p:nvSpPr>
            <p:spPr>
              <a:xfrm>
                <a:off x="4452884" y="2038462"/>
                <a:ext cx="355867" cy="6771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sz="4400" b="1" dirty="0" smtClean="0">
                    <a:solidFill>
                      <a:srgbClr val="00B050"/>
                    </a:solidFill>
                  </a:rPr>
                  <a:t>H</a:t>
                </a:r>
                <a:endParaRPr lang="en-US" sz="4400" b="1" dirty="0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100" name="Group 99"/>
            <p:cNvGrpSpPr/>
            <p:nvPr/>
          </p:nvGrpSpPr>
          <p:grpSpPr>
            <a:xfrm>
              <a:off x="7367128" y="4051948"/>
              <a:ext cx="355867" cy="912916"/>
              <a:chOff x="2540381" y="1176438"/>
              <a:chExt cx="355867" cy="912916"/>
            </a:xfrm>
          </p:grpSpPr>
          <p:cxnSp>
            <p:nvCxnSpPr>
              <p:cNvPr id="107" name="Straight Connector 106"/>
              <p:cNvCxnSpPr/>
              <p:nvPr/>
            </p:nvCxnSpPr>
            <p:spPr>
              <a:xfrm rot="10800000">
                <a:off x="2718315" y="1769314"/>
                <a:ext cx="0" cy="320040"/>
              </a:xfrm>
              <a:prstGeom prst="line">
                <a:avLst/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8" name="TextBox 107"/>
              <p:cNvSpPr txBox="1"/>
              <p:nvPr/>
            </p:nvSpPr>
            <p:spPr>
              <a:xfrm>
                <a:off x="2540381" y="1176438"/>
                <a:ext cx="355867" cy="6771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sz="4400" b="1" dirty="0" smtClean="0">
                    <a:solidFill>
                      <a:srgbClr val="00B050"/>
                    </a:solidFill>
                  </a:rPr>
                  <a:t>H</a:t>
                </a:r>
                <a:endParaRPr lang="en-US" sz="4400" b="1" dirty="0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6463612" y="4051948"/>
              <a:ext cx="355867" cy="912916"/>
              <a:chOff x="2540381" y="1176438"/>
              <a:chExt cx="355867" cy="912916"/>
            </a:xfrm>
          </p:grpSpPr>
          <p:cxnSp>
            <p:nvCxnSpPr>
              <p:cNvPr id="103" name="Straight Connector 102"/>
              <p:cNvCxnSpPr/>
              <p:nvPr/>
            </p:nvCxnSpPr>
            <p:spPr>
              <a:xfrm rot="10800000">
                <a:off x="2718315" y="1769314"/>
                <a:ext cx="0" cy="320040"/>
              </a:xfrm>
              <a:prstGeom prst="line">
                <a:avLst/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" name="TextBox 103"/>
              <p:cNvSpPr txBox="1"/>
              <p:nvPr/>
            </p:nvSpPr>
            <p:spPr>
              <a:xfrm>
                <a:off x="2540381" y="1176438"/>
                <a:ext cx="355867" cy="67710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sz="4400" b="1" dirty="0" smtClean="0">
                    <a:solidFill>
                      <a:srgbClr val="00B050"/>
                    </a:solidFill>
                  </a:rPr>
                  <a:t>H</a:t>
                </a:r>
                <a:endParaRPr lang="en-US" sz="4400" b="1" dirty="0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127" name="Group 126"/>
            <p:cNvGrpSpPr/>
            <p:nvPr/>
          </p:nvGrpSpPr>
          <p:grpSpPr>
            <a:xfrm>
              <a:off x="6496172" y="5530321"/>
              <a:ext cx="304585" cy="109728"/>
              <a:chOff x="1197751" y="1310517"/>
              <a:chExt cx="304585" cy="109728"/>
            </a:xfrm>
            <a:solidFill>
              <a:srgbClr val="00B050"/>
            </a:solidFill>
          </p:grpSpPr>
          <p:sp>
            <p:nvSpPr>
              <p:cNvPr id="128" name="Oval 127"/>
              <p:cNvSpPr>
                <a:spLocks noChangeAspect="1"/>
              </p:cNvSpPr>
              <p:nvPr/>
            </p:nvSpPr>
            <p:spPr>
              <a:xfrm>
                <a:off x="1197751" y="1310517"/>
                <a:ext cx="109729" cy="109728"/>
              </a:xfrm>
              <a:prstGeom prst="ellipse">
                <a:avLst/>
              </a:prstGeom>
              <a:grp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29" name="Oval 128"/>
              <p:cNvSpPr>
                <a:spLocks noChangeAspect="1"/>
              </p:cNvSpPr>
              <p:nvPr/>
            </p:nvSpPr>
            <p:spPr>
              <a:xfrm>
                <a:off x="1392607" y="1310517"/>
                <a:ext cx="109729" cy="109728"/>
              </a:xfrm>
              <a:prstGeom prst="ellipse">
                <a:avLst/>
              </a:prstGeom>
              <a:grp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143" name="Group 142"/>
            <p:cNvGrpSpPr/>
            <p:nvPr/>
          </p:nvGrpSpPr>
          <p:grpSpPr>
            <a:xfrm rot="5400000">
              <a:off x="6197207" y="5188328"/>
              <a:ext cx="304585" cy="109728"/>
              <a:chOff x="1197751" y="1620454"/>
              <a:chExt cx="304585" cy="109728"/>
            </a:xfrm>
            <a:solidFill>
              <a:srgbClr val="00B050"/>
            </a:solidFill>
          </p:grpSpPr>
          <p:sp>
            <p:nvSpPr>
              <p:cNvPr id="144" name="Oval 143"/>
              <p:cNvSpPr>
                <a:spLocks noChangeAspect="1"/>
              </p:cNvSpPr>
              <p:nvPr/>
            </p:nvSpPr>
            <p:spPr>
              <a:xfrm>
                <a:off x="1197751" y="1620454"/>
                <a:ext cx="109729" cy="109728"/>
              </a:xfrm>
              <a:prstGeom prst="ellipse">
                <a:avLst/>
              </a:prstGeom>
              <a:grp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45" name="Oval 144"/>
              <p:cNvSpPr>
                <a:spLocks noChangeAspect="1"/>
              </p:cNvSpPr>
              <p:nvPr/>
            </p:nvSpPr>
            <p:spPr>
              <a:xfrm>
                <a:off x="1392607" y="1620454"/>
                <a:ext cx="109729" cy="109728"/>
              </a:xfrm>
              <a:prstGeom prst="ellipse">
                <a:avLst/>
              </a:prstGeom>
              <a:grpFill/>
              <a:ln w="127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>
                  <a:solidFill>
                    <a:srgbClr val="00B050"/>
                  </a:solidFill>
                </a:endParaRPr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1480462" y="1762265"/>
            <a:ext cx="6840268" cy="3732046"/>
            <a:chOff x="1480462" y="1588092"/>
            <a:chExt cx="6840268" cy="3732046"/>
          </a:xfrm>
        </p:grpSpPr>
        <p:grpSp>
          <p:nvGrpSpPr>
            <p:cNvPr id="11" name="Group 10"/>
            <p:cNvGrpSpPr/>
            <p:nvPr/>
          </p:nvGrpSpPr>
          <p:grpSpPr>
            <a:xfrm>
              <a:off x="1480462" y="1588092"/>
              <a:ext cx="1784720" cy="3732046"/>
              <a:chOff x="6536010" y="1588092"/>
              <a:chExt cx="1784720" cy="3732046"/>
            </a:xfrm>
          </p:grpSpPr>
          <p:sp>
            <p:nvSpPr>
              <p:cNvPr id="10" name="Rectangular Callout 9"/>
              <p:cNvSpPr/>
              <p:nvPr/>
            </p:nvSpPr>
            <p:spPr>
              <a:xfrm>
                <a:off x="6536010" y="1588092"/>
                <a:ext cx="1784720" cy="523220"/>
              </a:xfrm>
              <a:prstGeom prst="wedgeRectCallout">
                <a:avLst>
                  <a:gd name="adj1" fmla="val -33845"/>
                  <a:gd name="adj2" fmla="val 254693"/>
                </a:avLst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FF0000"/>
                    </a:solidFill>
                  </a:rPr>
                  <a:t>4 – 4 = 0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06" name="Rectangular Callout 105"/>
              <p:cNvSpPr/>
              <p:nvPr/>
            </p:nvSpPr>
            <p:spPr>
              <a:xfrm>
                <a:off x="6536010" y="4796918"/>
                <a:ext cx="1784720" cy="523220"/>
              </a:xfrm>
              <a:prstGeom prst="wedgeRectCallout">
                <a:avLst>
                  <a:gd name="adj1" fmla="val -3347"/>
                  <a:gd name="adj2" fmla="val -273759"/>
                </a:avLst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FF0000"/>
                    </a:solidFill>
                  </a:rPr>
                  <a:t>6 – 6 = 0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4038869" y="1588092"/>
              <a:ext cx="1784720" cy="3732046"/>
              <a:chOff x="6536010" y="1588092"/>
              <a:chExt cx="1784720" cy="3732046"/>
            </a:xfrm>
          </p:grpSpPr>
          <p:sp>
            <p:nvSpPr>
              <p:cNvPr id="114" name="Rectangular Callout 113"/>
              <p:cNvSpPr/>
              <p:nvPr/>
            </p:nvSpPr>
            <p:spPr>
              <a:xfrm>
                <a:off x="6536010" y="1588092"/>
                <a:ext cx="1784720" cy="523220"/>
              </a:xfrm>
              <a:prstGeom prst="wedgeRectCallout">
                <a:avLst>
                  <a:gd name="adj1" fmla="val -33845"/>
                  <a:gd name="adj2" fmla="val 254693"/>
                </a:avLst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FF0000"/>
                    </a:solidFill>
                  </a:rPr>
                  <a:t>4 – 5 = –1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21" name="Rectangular Callout 120"/>
              <p:cNvSpPr/>
              <p:nvPr/>
            </p:nvSpPr>
            <p:spPr>
              <a:xfrm>
                <a:off x="6536010" y="4796918"/>
                <a:ext cx="1784720" cy="523220"/>
              </a:xfrm>
              <a:prstGeom prst="wedgeRectCallout">
                <a:avLst>
                  <a:gd name="adj1" fmla="val -3347"/>
                  <a:gd name="adj2" fmla="val -273759"/>
                </a:avLst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FF0000"/>
                    </a:solidFill>
                  </a:rPr>
                  <a:t>6 – 5 = +1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22" name="Group 121"/>
            <p:cNvGrpSpPr/>
            <p:nvPr/>
          </p:nvGrpSpPr>
          <p:grpSpPr>
            <a:xfrm>
              <a:off x="6536010" y="1588092"/>
              <a:ext cx="1784720" cy="3732046"/>
              <a:chOff x="6536010" y="1588092"/>
              <a:chExt cx="1784720" cy="3732046"/>
            </a:xfrm>
          </p:grpSpPr>
          <p:sp>
            <p:nvSpPr>
              <p:cNvPr id="123" name="Rectangular Callout 122"/>
              <p:cNvSpPr/>
              <p:nvPr/>
            </p:nvSpPr>
            <p:spPr>
              <a:xfrm>
                <a:off x="6536010" y="1588092"/>
                <a:ext cx="1784720" cy="523220"/>
              </a:xfrm>
              <a:prstGeom prst="wedgeRectCallout">
                <a:avLst>
                  <a:gd name="adj1" fmla="val -33845"/>
                  <a:gd name="adj2" fmla="val 254693"/>
                </a:avLst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FF0000"/>
                    </a:solidFill>
                  </a:rPr>
                  <a:t>4 – 6 = –2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24" name="Rectangular Callout 123"/>
              <p:cNvSpPr/>
              <p:nvPr/>
            </p:nvSpPr>
            <p:spPr>
              <a:xfrm>
                <a:off x="6536010" y="4796918"/>
                <a:ext cx="1784720" cy="523220"/>
              </a:xfrm>
              <a:prstGeom prst="wedgeRectCallout">
                <a:avLst>
                  <a:gd name="adj1" fmla="val -3347"/>
                  <a:gd name="adj2" fmla="val -273759"/>
                </a:avLst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FF0000"/>
                    </a:solidFill>
                  </a:rPr>
                  <a:t>6 – 4 = +2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125" name="Content Placeholder 6"/>
          <p:cNvSpPr>
            <a:spLocks noGrp="1"/>
          </p:cNvSpPr>
          <p:nvPr>
            <p:ph idx="1"/>
          </p:nvPr>
        </p:nvSpPr>
        <p:spPr>
          <a:xfrm>
            <a:off x="503075" y="5759464"/>
            <a:ext cx="8137850" cy="521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As long as H has only one bond, its FC = 0</a:t>
            </a:r>
          </a:p>
        </p:txBody>
      </p:sp>
    </p:spTree>
    <p:extLst>
      <p:ext uri="{BB962C8B-B14F-4D97-AF65-F5344CB8AC3E}">
        <p14:creationId xmlns:p14="http://schemas.microsoft.com/office/powerpoint/2010/main" val="3001964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198851"/>
              </p:ext>
            </p:extLst>
          </p:nvPr>
        </p:nvGraphicFramePr>
        <p:xfrm>
          <a:off x="27432" y="1369424"/>
          <a:ext cx="886968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640"/>
                <a:gridCol w="2011680"/>
                <a:gridCol w="2011680"/>
                <a:gridCol w="2011680"/>
              </a:tblGrid>
              <a:tr h="192024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connected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closed</a:t>
                      </a:r>
                      <a:r>
                        <a:rPr lang="en-US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shell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Zero</a:t>
                      </a:r>
                      <a:r>
                        <a:rPr lang="en-US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formal charge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50" name="Title 1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Step </a:t>
            </a:r>
            <a:r>
              <a:rPr lang="en-US" dirty="0" smtClean="0"/>
              <a:t>5: Evaluate Structures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3347" y="1472448"/>
            <a:ext cx="1782826" cy="17514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4203" y="1472448"/>
            <a:ext cx="1264471" cy="17514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3792" y="1472448"/>
            <a:ext cx="1782826" cy="175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184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710" y="1297460"/>
            <a:ext cx="8522581" cy="5128054"/>
          </a:xfrm>
        </p:spPr>
        <p:txBody>
          <a:bodyPr/>
          <a:lstStyle/>
          <a:p>
            <a:r>
              <a:rPr lang="en-US" dirty="0" smtClean="0"/>
              <a:t>Today, we will make </a:t>
            </a:r>
            <a:r>
              <a:rPr lang="en-US" dirty="0" smtClean="0"/>
              <a:t>methanol using </a:t>
            </a:r>
            <a:r>
              <a:rPr lang="en-US" dirty="0" smtClean="0"/>
              <a:t>the covalent bonding method</a:t>
            </a:r>
            <a:endParaRPr lang="en-US" dirty="0"/>
          </a:p>
          <a:p>
            <a:r>
              <a:rPr lang="en-US" dirty="0" smtClean="0"/>
              <a:t>This will further illustrate the need treat </a:t>
            </a:r>
            <a:r>
              <a:rPr lang="en-US" dirty="0" smtClean="0"/>
              <a:t>hydrogen differently during several steps of the covalent bonding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12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ontent Placeholder 9"/>
          <p:cNvSpPr>
            <a:spLocks noGrp="1"/>
          </p:cNvSpPr>
          <p:nvPr>
            <p:ph sz="half" idx="2"/>
          </p:nvPr>
        </p:nvSpPr>
        <p:spPr>
          <a:xfrm>
            <a:off x="687977" y="446028"/>
            <a:ext cx="7768046" cy="182278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We could have identified the structure with zero formal charges by remembering FC = 0 when the number of bonds equals the number of unpaired electrons in the Lewis Dot structure</a:t>
            </a: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493" y="2520494"/>
            <a:ext cx="6031015" cy="4337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86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Classwork / Homework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0726 – Hydrofluoric </a:t>
            </a:r>
            <a:r>
              <a:rPr lang="en-US" dirty="0" smtClean="0"/>
              <a:t>Acid and Water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0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39901" y="1288342"/>
            <a:ext cx="7464198" cy="5340019"/>
            <a:chOff x="588215" y="1288342"/>
            <a:chExt cx="7464198" cy="5340019"/>
          </a:xfrm>
        </p:grpSpPr>
        <p:grpSp>
          <p:nvGrpSpPr>
            <p:cNvPr id="3" name="Group 2"/>
            <p:cNvGrpSpPr/>
            <p:nvPr/>
          </p:nvGrpSpPr>
          <p:grpSpPr>
            <a:xfrm>
              <a:off x="588215" y="3911913"/>
              <a:ext cx="3414717" cy="2716448"/>
              <a:chOff x="5552096" y="3171680"/>
              <a:chExt cx="3414717" cy="2716448"/>
            </a:xfrm>
          </p:grpSpPr>
          <p:sp>
            <p:nvSpPr>
              <p:cNvPr id="118" name="TextBox 117"/>
              <p:cNvSpPr txBox="1"/>
              <p:nvPr/>
            </p:nvSpPr>
            <p:spPr>
              <a:xfrm>
                <a:off x="7157943" y="3755436"/>
                <a:ext cx="21800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sz="3200" b="1" dirty="0" smtClean="0">
                    <a:solidFill>
                      <a:schemeClr val="bg1"/>
                    </a:solidFill>
                  </a:rPr>
                  <a:t>C</a:t>
                </a:r>
                <a:endParaRPr lang="en-US" sz="3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7" name="Oval 126"/>
              <p:cNvSpPr>
                <a:spLocks noChangeAspect="1"/>
              </p:cNvSpPr>
              <p:nvPr/>
            </p:nvSpPr>
            <p:spPr>
              <a:xfrm>
                <a:off x="7208796" y="4264984"/>
                <a:ext cx="109729" cy="10972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 rot="5400000">
                <a:off x="7559591" y="3961102"/>
                <a:ext cx="109729" cy="10972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>
                <a:off x="7208796" y="3682339"/>
                <a:ext cx="109729" cy="10972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 rot="5400000">
                <a:off x="6849588" y="3961102"/>
                <a:ext cx="109729" cy="10972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  <p:sp>
            <p:nvSpPr>
              <p:cNvPr id="7" name="Down Arrow 6"/>
              <p:cNvSpPr/>
              <p:nvPr/>
            </p:nvSpPr>
            <p:spPr>
              <a:xfrm>
                <a:off x="7172713" y="3171680"/>
                <a:ext cx="173482" cy="337058"/>
              </a:xfrm>
              <a:prstGeom prst="down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Down Arrow 54"/>
              <p:cNvSpPr/>
              <p:nvPr/>
            </p:nvSpPr>
            <p:spPr>
              <a:xfrm rot="16200000">
                <a:off x="6462904" y="3859996"/>
                <a:ext cx="173482" cy="337058"/>
              </a:xfrm>
              <a:prstGeom prst="down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Down Arrow 55"/>
              <p:cNvSpPr/>
              <p:nvPr/>
            </p:nvSpPr>
            <p:spPr>
              <a:xfrm rot="5400000">
                <a:off x="7882522" y="3859996"/>
                <a:ext cx="173482" cy="337058"/>
              </a:xfrm>
              <a:prstGeom prst="down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Down Arrow 56"/>
              <p:cNvSpPr/>
              <p:nvPr/>
            </p:nvSpPr>
            <p:spPr>
              <a:xfrm flipV="1">
                <a:off x="7172713" y="4548314"/>
                <a:ext cx="173482" cy="337058"/>
              </a:xfrm>
              <a:prstGeom prst="down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5552096" y="5057131"/>
                <a:ext cx="341471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r>
                  <a:rPr lang="en-US" sz="2400" b="1" dirty="0" smtClean="0">
                    <a:solidFill>
                      <a:srgbClr val="0D97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unpaired electrons</a:t>
                </a:r>
              </a:p>
              <a:p>
                <a:pPr algn="ctr"/>
                <a:r>
                  <a:rPr lang="en-US" sz="2400" b="1" dirty="0" smtClean="0">
                    <a:solidFill>
                      <a:srgbClr val="0D97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 Lewis Dot structure</a:t>
                </a:r>
                <a:endParaRPr lang="en-US" sz="2400" b="1" dirty="0">
                  <a:solidFill>
                    <a:srgbClr val="0D97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835012" y="1288342"/>
              <a:ext cx="2972289" cy="2401779"/>
              <a:chOff x="5798893" y="406598"/>
              <a:chExt cx="2972289" cy="2401779"/>
            </a:xfrm>
          </p:grpSpPr>
          <p:sp>
            <p:nvSpPr>
              <p:cNvPr id="62" name="TextBox 61"/>
              <p:cNvSpPr txBox="1"/>
              <p:nvPr/>
            </p:nvSpPr>
            <p:spPr>
              <a:xfrm>
                <a:off x="5798893" y="1977380"/>
                <a:ext cx="2972289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0D97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Zero formal charge</a:t>
                </a:r>
              </a:p>
              <a:p>
                <a:pPr algn="ctr"/>
                <a:r>
                  <a:rPr lang="en-US" sz="2400" b="1" dirty="0" smtClean="0">
                    <a:solidFill>
                      <a:srgbClr val="0D97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with </a:t>
                </a:r>
                <a:r>
                  <a:rPr lang="en-US" sz="24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r>
                  <a:rPr lang="en-US" sz="2400" b="1" dirty="0" smtClean="0">
                    <a:solidFill>
                      <a:srgbClr val="0D97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bonds</a:t>
                </a:r>
                <a:endParaRPr lang="en-US" sz="2400" b="1" dirty="0">
                  <a:solidFill>
                    <a:srgbClr val="0D97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7186793" y="827167"/>
                <a:ext cx="21800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sz="3200" b="1" dirty="0" smtClean="0">
                    <a:solidFill>
                      <a:schemeClr val="bg1"/>
                    </a:solidFill>
                  </a:rPr>
                  <a:t>C</a:t>
                </a:r>
                <a:endParaRPr lang="en-US" sz="3200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>
                <a:off x="7582998" y="1078584"/>
                <a:ext cx="457200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6529876" y="1078584"/>
                <a:ext cx="457200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5400000">
                <a:off x="7059704" y="1548210"/>
                <a:ext cx="457200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5400000">
                <a:off x="7059704" y="635198"/>
                <a:ext cx="457200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/>
          </p:nvGrpSpPr>
          <p:grpSpPr>
            <a:xfrm>
              <a:off x="4637696" y="4422572"/>
              <a:ext cx="3414717" cy="2205789"/>
              <a:chOff x="5552096" y="3682339"/>
              <a:chExt cx="3414717" cy="2205789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7128287" y="3755436"/>
                <a:ext cx="27731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sz="3200" b="1" dirty="0" smtClean="0">
                    <a:solidFill>
                      <a:schemeClr val="bg1"/>
                    </a:solidFill>
                  </a:rPr>
                  <a:t>O</a:t>
                </a:r>
                <a:endParaRPr lang="en-US" sz="3200" b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7120876" y="4264984"/>
                <a:ext cx="292143" cy="109728"/>
                <a:chOff x="1408370" y="3685029"/>
                <a:chExt cx="292143" cy="109728"/>
              </a:xfrm>
            </p:grpSpPr>
            <p:sp>
              <p:nvSpPr>
                <p:cNvPr id="38" name="Oval 37"/>
                <p:cNvSpPr>
                  <a:spLocks noChangeAspect="1"/>
                </p:cNvSpPr>
                <p:nvPr/>
              </p:nvSpPr>
              <p:spPr>
                <a:xfrm>
                  <a:off x="1408370" y="3685029"/>
                  <a:ext cx="109729" cy="109728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 anchorCtr="1"/>
                <a:lstStyle/>
                <a:p>
                  <a:pPr algn="ctr"/>
                  <a:endParaRPr lang="en-US" sz="1100" b="1" dirty="0"/>
                </a:p>
              </p:txBody>
            </p:sp>
            <p:sp>
              <p:nvSpPr>
                <p:cNvPr id="39" name="Oval 38"/>
                <p:cNvSpPr>
                  <a:spLocks noChangeAspect="1"/>
                </p:cNvSpPr>
                <p:nvPr/>
              </p:nvSpPr>
              <p:spPr>
                <a:xfrm>
                  <a:off x="1590784" y="3685029"/>
                  <a:ext cx="109729" cy="109728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 anchorCtr="1"/>
                <a:lstStyle/>
                <a:p>
                  <a:pPr algn="ctr"/>
                  <a:endParaRPr lang="en-US" sz="1100" b="1" dirty="0"/>
                </a:p>
              </p:txBody>
            </p:sp>
          </p:grpSp>
          <p:sp>
            <p:nvSpPr>
              <p:cNvPr id="30" name="Oval 29"/>
              <p:cNvSpPr>
                <a:spLocks noChangeAspect="1"/>
              </p:cNvSpPr>
              <p:nvPr/>
            </p:nvSpPr>
            <p:spPr>
              <a:xfrm rot="5400000">
                <a:off x="7559591" y="3967241"/>
                <a:ext cx="109729" cy="10972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7120876" y="3682339"/>
                <a:ext cx="292143" cy="109728"/>
                <a:chOff x="1408370" y="3685029"/>
                <a:chExt cx="292143" cy="109728"/>
              </a:xfrm>
            </p:grpSpPr>
            <p:sp>
              <p:nvSpPr>
                <p:cNvPr id="36" name="Oval 35"/>
                <p:cNvSpPr>
                  <a:spLocks noChangeAspect="1"/>
                </p:cNvSpPr>
                <p:nvPr/>
              </p:nvSpPr>
              <p:spPr>
                <a:xfrm>
                  <a:off x="1408370" y="3685029"/>
                  <a:ext cx="109729" cy="109728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 anchorCtr="1"/>
                <a:lstStyle/>
                <a:p>
                  <a:pPr algn="ctr"/>
                  <a:endParaRPr lang="en-US" sz="1100" b="1" dirty="0"/>
                </a:p>
              </p:txBody>
            </p:sp>
            <p:sp>
              <p:nvSpPr>
                <p:cNvPr id="37" name="Oval 36"/>
                <p:cNvSpPr>
                  <a:spLocks noChangeAspect="1"/>
                </p:cNvSpPr>
                <p:nvPr/>
              </p:nvSpPr>
              <p:spPr>
                <a:xfrm>
                  <a:off x="1590784" y="3685029"/>
                  <a:ext cx="109729" cy="109728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 anchorCtr="1"/>
                <a:lstStyle/>
                <a:p>
                  <a:pPr algn="ctr"/>
                  <a:endParaRPr lang="en-US" sz="1100" b="1" dirty="0"/>
                </a:p>
              </p:txBody>
            </p:sp>
          </p:grpSp>
          <p:sp>
            <p:nvSpPr>
              <p:cNvPr id="32" name="Oval 31"/>
              <p:cNvSpPr>
                <a:spLocks noChangeAspect="1"/>
              </p:cNvSpPr>
              <p:nvPr/>
            </p:nvSpPr>
            <p:spPr>
              <a:xfrm rot="5400000">
                <a:off x="6849588" y="3967241"/>
                <a:ext cx="109729" cy="10972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  <p:sp>
            <p:nvSpPr>
              <p:cNvPr id="33" name="Down Arrow 32"/>
              <p:cNvSpPr/>
              <p:nvPr/>
            </p:nvSpPr>
            <p:spPr>
              <a:xfrm rot="16200000">
                <a:off x="6462904" y="3859996"/>
                <a:ext cx="173482" cy="337058"/>
              </a:xfrm>
              <a:prstGeom prst="down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own Arrow 33"/>
              <p:cNvSpPr/>
              <p:nvPr/>
            </p:nvSpPr>
            <p:spPr>
              <a:xfrm rot="5400000">
                <a:off x="7882522" y="3859996"/>
                <a:ext cx="173482" cy="337058"/>
              </a:xfrm>
              <a:prstGeom prst="down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552096" y="5057131"/>
                <a:ext cx="341471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400" b="1" dirty="0" smtClean="0">
                    <a:solidFill>
                      <a:srgbClr val="0D97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unpaired electrons</a:t>
                </a:r>
              </a:p>
              <a:p>
                <a:pPr algn="ctr"/>
                <a:r>
                  <a:rPr lang="en-US" sz="2400" b="1" dirty="0" smtClean="0">
                    <a:solidFill>
                      <a:srgbClr val="0D97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 Lewis Dot structure</a:t>
                </a:r>
                <a:endParaRPr lang="en-US" sz="2400" b="1" dirty="0">
                  <a:solidFill>
                    <a:srgbClr val="0D97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4884493" y="1635814"/>
              <a:ext cx="2972289" cy="2054307"/>
              <a:chOff x="5798893" y="754070"/>
              <a:chExt cx="2972289" cy="2054307"/>
            </a:xfrm>
          </p:grpSpPr>
          <p:sp>
            <p:nvSpPr>
              <p:cNvPr id="41" name="TextBox 40"/>
              <p:cNvSpPr txBox="1"/>
              <p:nvPr/>
            </p:nvSpPr>
            <p:spPr>
              <a:xfrm>
                <a:off x="5798893" y="1977380"/>
                <a:ext cx="2972289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0D97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Zero formal charge</a:t>
                </a:r>
              </a:p>
              <a:p>
                <a:pPr algn="ctr"/>
                <a:r>
                  <a:rPr lang="en-US" sz="2400" b="1" dirty="0" smtClean="0">
                    <a:solidFill>
                      <a:srgbClr val="0D97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with </a:t>
                </a:r>
                <a:r>
                  <a:rPr lang="en-US" sz="24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400" b="1" dirty="0" smtClean="0">
                    <a:solidFill>
                      <a:srgbClr val="0D97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bonds</a:t>
                </a:r>
                <a:endParaRPr lang="en-US" sz="2400" b="1" dirty="0">
                  <a:solidFill>
                    <a:srgbClr val="0D97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7157137" y="827167"/>
                <a:ext cx="27731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sz="3200" b="1" dirty="0" smtClean="0">
                    <a:solidFill>
                      <a:schemeClr val="bg1"/>
                    </a:solidFill>
                  </a:rPr>
                  <a:t>O</a:t>
                </a:r>
                <a:endParaRPr lang="en-US" sz="3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>
                <a:off x="7149726" y="1336715"/>
                <a:ext cx="109729" cy="10972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>
                <a:off x="7332140" y="1336715"/>
                <a:ext cx="109729" cy="10972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>
                <a:off x="7149726" y="754070"/>
                <a:ext cx="109729" cy="10972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>
                <a:off x="7332140" y="754070"/>
                <a:ext cx="109729" cy="10972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sz="1100" b="1" dirty="0"/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>
                <a:off x="7582998" y="1078584"/>
                <a:ext cx="457200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6529876" y="1078584"/>
                <a:ext cx="457200" cy="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2" name="Content Placeholder 9"/>
          <p:cNvSpPr>
            <a:spLocks noGrp="1"/>
          </p:cNvSpPr>
          <p:nvPr>
            <p:ph sz="half" idx="2"/>
          </p:nvPr>
        </p:nvSpPr>
        <p:spPr>
          <a:xfrm>
            <a:off x="167640" y="173882"/>
            <a:ext cx="9128760" cy="182278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We could have identified the structure with zero formal charges by remembering FC = 0 when the number of bonds equals the number of unpaired electrons in the Lewis Dot structure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56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write in your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71610"/>
            <a:ext cx="4432663" cy="501830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Not everything will be flagged</a:t>
            </a:r>
          </a:p>
          <a:p>
            <a:pPr>
              <a:spcBef>
                <a:spcPts val="6000"/>
              </a:spcBef>
            </a:pPr>
            <a:r>
              <a:rPr lang="en-US" sz="2400" dirty="0" smtClean="0"/>
              <a:t>For each problem, write the electron accounting</a:t>
            </a:r>
          </a:p>
          <a:p>
            <a:r>
              <a:rPr lang="en-US" sz="2400" dirty="0" smtClean="0"/>
              <a:t>Draw the structure as it is built</a:t>
            </a:r>
          </a:p>
          <a:p>
            <a:r>
              <a:rPr lang="en-US" sz="2400" dirty="0" smtClean="0"/>
              <a:t>Write down key steps for the covalent bonding method</a:t>
            </a:r>
          </a:p>
          <a:p>
            <a:r>
              <a:rPr lang="en-US" sz="2400" dirty="0" smtClean="0"/>
              <a:t>Write down any key points on how the method varies</a:t>
            </a:r>
            <a:endParaRPr lang="en-US" sz="2400" dirty="0"/>
          </a:p>
        </p:txBody>
      </p:sp>
      <p:pic>
        <p:nvPicPr>
          <p:cNvPr id="5" name="Picture 2" descr="Image result for spiral bound notebook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603" y="1088579"/>
            <a:ext cx="4357397" cy="5484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623162"/>
              </p:ext>
            </p:extLst>
          </p:nvPr>
        </p:nvGraphicFramePr>
        <p:xfrm>
          <a:off x="5072484" y="1350347"/>
          <a:ext cx="3757127" cy="514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7127"/>
              </a:tblGrid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6423" y="3031059"/>
            <a:ext cx="2756972" cy="631858"/>
          </a:xfrm>
          <a:prstGeom prst="rect">
            <a:avLst/>
          </a:prstGeom>
          <a:noFill/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848285"/>
              </p:ext>
            </p:extLst>
          </p:nvPr>
        </p:nvGraphicFramePr>
        <p:xfrm>
          <a:off x="5376423" y="1869719"/>
          <a:ext cx="2813049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008"/>
                <a:gridCol w="2328041"/>
              </a:tblGrid>
              <a:tr h="234245">
                <a:tc>
                  <a:txBody>
                    <a:bodyPr/>
                    <a:lstStyle/>
                    <a:p>
                      <a:pPr algn="r"/>
                      <a:r>
                        <a:rPr lang="en-US" sz="1000" b="1" i="0" dirty="0" err="1" smtClean="0">
                          <a:solidFill>
                            <a:srgbClr val="3333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1000" b="1" i="0" dirty="0" smtClean="0">
                          <a:solidFill>
                            <a:srgbClr val="3333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000" b="1" i="0" dirty="0">
                        <a:solidFill>
                          <a:srgbClr val="3333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i="0" dirty="0" smtClean="0">
                          <a:solidFill>
                            <a:srgbClr val="3333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+ 8 = 16</a:t>
                      </a:r>
                      <a:endParaRPr lang="en-US" sz="1000" b="1" i="0" dirty="0">
                        <a:solidFill>
                          <a:srgbClr val="3333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245">
                <a:tc>
                  <a:txBody>
                    <a:bodyPr/>
                    <a:lstStyle/>
                    <a:p>
                      <a:pPr algn="r"/>
                      <a:r>
                        <a:rPr lang="en-US" sz="1000" b="1" i="0" dirty="0" err="1" smtClean="0">
                          <a:solidFill>
                            <a:srgbClr val="3333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1000" b="1" i="0" dirty="0" smtClean="0">
                          <a:solidFill>
                            <a:srgbClr val="3333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000" b="1" i="0" dirty="0">
                        <a:solidFill>
                          <a:srgbClr val="3333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i="0" dirty="0" smtClean="0">
                          <a:solidFill>
                            <a:srgbClr val="3333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+ 7 = 14</a:t>
                      </a:r>
                      <a:endParaRPr lang="en-US" sz="1000" b="1" i="0" dirty="0">
                        <a:solidFill>
                          <a:srgbClr val="3333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245">
                <a:tc>
                  <a:txBody>
                    <a:bodyPr/>
                    <a:lstStyle/>
                    <a:p>
                      <a:pPr algn="r"/>
                      <a:r>
                        <a:rPr lang="en-US" sz="1000" b="1" i="0" dirty="0" smtClean="0">
                          <a:solidFill>
                            <a:srgbClr val="3333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1000" b="1" i="0" dirty="0">
                        <a:solidFill>
                          <a:srgbClr val="3333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i="0" baseline="0" dirty="0" smtClean="0">
                          <a:solidFill>
                            <a:srgbClr val="3333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– 14 = 2,  </a:t>
                      </a:r>
                      <a:r>
                        <a:rPr lang="en-US" sz="1100" b="1" i="0" baseline="30000" dirty="0" smtClean="0">
                          <a:solidFill>
                            <a:srgbClr val="3333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000" b="1" i="0" baseline="0" dirty="0" smtClean="0">
                          <a:solidFill>
                            <a:srgbClr val="3333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100" b="1" i="0" baseline="-25000" dirty="0" smtClean="0">
                          <a:solidFill>
                            <a:srgbClr val="3333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1000" b="1" i="0" baseline="0" dirty="0" smtClean="0">
                          <a:solidFill>
                            <a:srgbClr val="3333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1 bond</a:t>
                      </a:r>
                      <a:endParaRPr lang="en-US" sz="1000" b="1" i="0" dirty="0">
                        <a:solidFill>
                          <a:srgbClr val="3333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245">
                <a:tc>
                  <a:txBody>
                    <a:bodyPr/>
                    <a:lstStyle/>
                    <a:p>
                      <a:pPr algn="r"/>
                      <a:r>
                        <a:rPr lang="en-US" sz="1000" b="1" i="0" dirty="0" err="1" smtClean="0">
                          <a:solidFill>
                            <a:srgbClr val="3333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1000" b="1" i="0" dirty="0" smtClean="0">
                          <a:solidFill>
                            <a:srgbClr val="3333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000" b="1" i="0" dirty="0">
                        <a:solidFill>
                          <a:srgbClr val="3333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baseline="0" dirty="0" smtClean="0">
                          <a:solidFill>
                            <a:srgbClr val="3333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– 2 = 12, </a:t>
                      </a:r>
                      <a:r>
                        <a:rPr lang="en-US" sz="1100" b="1" i="0" baseline="30000" dirty="0" smtClean="0">
                          <a:solidFill>
                            <a:srgbClr val="3333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r>
                        <a:rPr lang="en-US" sz="1000" b="1" i="0" baseline="0" dirty="0" smtClean="0">
                          <a:solidFill>
                            <a:srgbClr val="3333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100" b="1" i="0" baseline="-25000" dirty="0" smtClean="0">
                          <a:solidFill>
                            <a:srgbClr val="3333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1000" b="1" i="0" baseline="0" dirty="0" smtClean="0">
                          <a:solidFill>
                            <a:srgbClr val="3333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6 lone pairs</a:t>
                      </a:r>
                      <a:endParaRPr lang="en-US" sz="1100" b="1" i="0" baseline="0" dirty="0" smtClean="0">
                        <a:solidFill>
                          <a:srgbClr val="3333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5376423" y="5174263"/>
            <a:ext cx="2865119" cy="1215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6075" indent="-346075" algn="l" defTabSz="914400" rtl="0" eaLnBrk="1" latinLnBrk="0" hangingPunct="1">
              <a:spcBef>
                <a:spcPts val="1200"/>
              </a:spcBef>
              <a:buFont typeface="Arial" pitchFamily="34" charset="0"/>
              <a:buChar char="•"/>
              <a:defRPr sz="32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630238" indent="-227013" algn="l" defTabSz="914400" rtl="0" eaLnBrk="1" latinLnBrk="0" hangingPunct="1">
              <a:spcBef>
                <a:spcPts val="30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2813" indent="-222250" algn="l" defTabSz="914400" rtl="0" eaLnBrk="1" latinLnBrk="0" hangingPunct="1">
              <a:spcBef>
                <a:spcPts val="0"/>
              </a:spcBef>
              <a:buFont typeface="Arial" pitchFamily="34" charset="0"/>
              <a:buChar char="»"/>
              <a:defRPr sz="20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254125" indent="-234950" algn="l" defTabSz="1087438" rtl="0" eaLnBrk="1" latinLnBrk="0" hangingPunct="1">
              <a:spcBef>
                <a:spcPts val="0"/>
              </a:spcBef>
              <a:buFont typeface="Arial" pitchFamily="34" charset="0"/>
              <a:buChar char="–"/>
              <a:defRPr sz="18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600200" indent="-220663" algn="l" defTabSz="914400" rtl="0" eaLnBrk="1" latinLnBrk="0" hangingPunct="1">
              <a:spcBef>
                <a:spcPts val="0"/>
              </a:spcBef>
              <a:buFont typeface="Arial" pitchFamily="34" charset="0"/>
              <a:buChar char="»"/>
              <a:tabLst/>
              <a:defRPr sz="1800" i="1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2575" indent="-282575">
              <a:spcBef>
                <a:spcPts val="600"/>
              </a:spcBef>
              <a:buFont typeface="+mj-lt"/>
              <a:buAutoNum type="arabicParenR"/>
            </a:pPr>
            <a:r>
              <a:rPr lang="en-US" sz="1000" b="1" dirty="0" smtClean="0">
                <a:solidFill>
                  <a:srgbClr val="3333FF"/>
                </a:solidFill>
              </a:rPr>
              <a:t>Hydrogen only needs 2 electrons to have a closed shell</a:t>
            </a:r>
          </a:p>
          <a:p>
            <a:pPr marL="282575" indent="-282575">
              <a:spcBef>
                <a:spcPts val="600"/>
              </a:spcBef>
              <a:buFont typeface="+mj-lt"/>
              <a:buAutoNum type="arabicParenR"/>
            </a:pPr>
            <a:r>
              <a:rPr lang="en-US" sz="1000" b="1" dirty="0" smtClean="0">
                <a:solidFill>
                  <a:srgbClr val="3333FF"/>
                </a:solidFill>
              </a:rPr>
              <a:t>Hydrogen can only form one bond</a:t>
            </a:r>
          </a:p>
          <a:p>
            <a:pPr marL="282575" indent="-282575">
              <a:spcBef>
                <a:spcPts val="600"/>
              </a:spcBef>
              <a:buFont typeface="+mj-lt"/>
              <a:buAutoNum type="arabicParenR"/>
            </a:pPr>
            <a:r>
              <a:rPr lang="en-US" sz="1000" b="1" dirty="0" smtClean="0">
                <a:solidFill>
                  <a:srgbClr val="3333FF"/>
                </a:solidFill>
              </a:rPr>
              <a:t>Hydrogen can never be a center atom so it should be added last in structures</a:t>
            </a:r>
            <a:endParaRPr lang="en-US" sz="1000" b="1" dirty="0">
              <a:solidFill>
                <a:srgbClr val="3333FF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376423" y="3848897"/>
            <a:ext cx="3211651" cy="1139387"/>
            <a:chOff x="986884" y="3857156"/>
            <a:chExt cx="3211651" cy="1139387"/>
          </a:xfrm>
        </p:grpSpPr>
        <p:sp>
          <p:nvSpPr>
            <p:cNvPr id="10" name="TextBox 9"/>
            <p:cNvSpPr txBox="1"/>
            <p:nvPr/>
          </p:nvSpPr>
          <p:spPr>
            <a:xfrm>
              <a:off x="986885" y="3857156"/>
              <a:ext cx="3211650" cy="113938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US" sz="1000" b="1" u="sng" dirty="0" smtClean="0">
                  <a:solidFill>
                    <a:srgbClr val="3333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Shortcut Method</a:t>
              </a:r>
              <a:endParaRPr lang="en-US" sz="1000" b="1" u="sng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112225" y="4493809"/>
              <a:ext cx="6254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rgbClr val="3333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</a:t>
              </a:r>
            </a:p>
            <a:p>
              <a:pPr algn="ctr"/>
              <a:r>
                <a:rPr lang="en-US" sz="1000" b="1" dirty="0" err="1" smtClean="0">
                  <a:solidFill>
                    <a:srgbClr val="3333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Ve</a:t>
              </a:r>
              <a:endParaRPr lang="en-US" sz="10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63208" y="4524587"/>
              <a:ext cx="2984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3333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–</a:t>
              </a:r>
              <a:endParaRPr lang="en-US" sz="16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87180" y="4493809"/>
              <a:ext cx="7665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rgbClr val="3333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Electrons</a:t>
              </a:r>
            </a:p>
            <a:p>
              <a:pPr algn="ctr"/>
              <a:r>
                <a:rPr lang="en-US" sz="1000" b="1" dirty="0" smtClean="0">
                  <a:solidFill>
                    <a:srgbClr val="3333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 Circle</a:t>
              </a:r>
              <a:endParaRPr lang="en-US" sz="10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879229" y="4524587"/>
              <a:ext cx="3048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3333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endParaRPr lang="en-US" sz="16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209614" y="4493809"/>
              <a:ext cx="6254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rgbClr val="3333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Formal</a:t>
              </a:r>
            </a:p>
            <a:p>
              <a:pPr algn="ctr"/>
              <a:r>
                <a:rPr lang="en-US" sz="1000" b="1" dirty="0" smtClean="0">
                  <a:solidFill>
                    <a:srgbClr val="3333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Charge</a:t>
              </a:r>
              <a:endParaRPr lang="en-US" sz="10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86884" y="4157709"/>
              <a:ext cx="2994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b="1" dirty="0" smtClean="0">
                  <a:solidFill>
                    <a:srgbClr val="3333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Draw a circle around all </a:t>
              </a:r>
              <a:r>
                <a:rPr lang="en-US" sz="1000" b="1" dirty="0" err="1" smtClean="0">
                  <a:solidFill>
                    <a:srgbClr val="3333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LPe</a:t>
              </a:r>
              <a:r>
                <a:rPr lang="en-US" sz="1000" b="1" dirty="0" smtClean="0">
                  <a:solidFill>
                    <a:srgbClr val="3333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and half of the Be</a:t>
              </a:r>
              <a:endParaRPr lang="en-US" sz="10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940727" y="2049011"/>
            <a:ext cx="916969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 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59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build="allAtOnce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Hydrogen is Different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Hydrogen only needs 2 electrons to have a closed shell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Hydrogen can only form one bond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Hydrogen can never be a center atom </a:t>
            </a:r>
            <a:r>
              <a:rPr lang="en-US" dirty="0" smtClean="0"/>
              <a:t>so it should be added last in structures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27031" y="0"/>
            <a:ext cx="916969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REVIEW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98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755086"/>
              </p:ext>
            </p:extLst>
          </p:nvPr>
        </p:nvGraphicFramePr>
        <p:xfrm>
          <a:off x="553258" y="1209238"/>
          <a:ext cx="8037484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164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</a:tblGrid>
              <a:tr h="64008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583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749828"/>
              </p:ext>
            </p:extLst>
          </p:nvPr>
        </p:nvGraphicFramePr>
        <p:xfrm>
          <a:off x="553258" y="1209238"/>
          <a:ext cx="8037484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164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</a:tblGrid>
              <a:tr h="64008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608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wipe dir="r"/>
      </p:transition>
    </mc:Choice>
    <mc:Fallback>
      <p:transition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256553"/>
              </p:ext>
            </p:extLst>
          </p:nvPr>
        </p:nvGraphicFramePr>
        <p:xfrm>
          <a:off x="553258" y="1209238"/>
          <a:ext cx="8037484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164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</a:tblGrid>
              <a:tr h="64008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9215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wipe dir="r"/>
      </p:transition>
    </mc:Choice>
    <mc:Fallback>
      <p:transition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529089"/>
              </p:ext>
            </p:extLst>
          </p:nvPr>
        </p:nvGraphicFramePr>
        <p:xfrm>
          <a:off x="553258" y="1209238"/>
          <a:ext cx="8037484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164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</a:tblGrid>
              <a:tr h="64008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2310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wipe dir="r"/>
      </p:transition>
    </mc:Choice>
    <mc:Fallback>
      <p:transition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Step 1: Electron Accounting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019259"/>
              </p:ext>
            </p:extLst>
          </p:nvPr>
        </p:nvGraphicFramePr>
        <p:xfrm>
          <a:off x="553258" y="1209238"/>
          <a:ext cx="8037484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164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</a:tblGrid>
              <a:tr h="64008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example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655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wipe dir="r"/>
      </p:transition>
    </mc:Choice>
    <mc:Fallback>
      <p:transition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11035</TotalTime>
  <Words>1037</Words>
  <Application>Microsoft Office PowerPoint</Application>
  <PresentationFormat>On-screen Show (4:3)</PresentationFormat>
  <Paragraphs>402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Wingdings</vt:lpstr>
      <vt:lpstr>Office Theme</vt:lpstr>
      <vt:lpstr>Lesson 4 – Methanol</vt:lpstr>
      <vt:lpstr>Today’s Lesson</vt:lpstr>
      <vt:lpstr>What to write in your notes</vt:lpstr>
      <vt:lpstr>Ways Hydrogen is Different</vt:lpstr>
      <vt:lpstr>Step 1: Electron Accounting</vt:lpstr>
      <vt:lpstr>Step 1: Electron Accounting</vt:lpstr>
      <vt:lpstr>Step 1: Electron Accounting</vt:lpstr>
      <vt:lpstr>Step 1: Electron Accounting</vt:lpstr>
      <vt:lpstr>Step 1: Electron Accounting</vt:lpstr>
      <vt:lpstr>Step 1: Electron Accounting</vt:lpstr>
      <vt:lpstr>Step 1: Electron Accounting</vt:lpstr>
      <vt:lpstr>Step 1: Electron Accounting</vt:lpstr>
      <vt:lpstr>Step 2: Connect the Atoms</vt:lpstr>
      <vt:lpstr>Step 2: Connect the Atoms</vt:lpstr>
      <vt:lpstr>Step 2: Connect the Atoms</vt:lpstr>
      <vt:lpstr>Step 3: Close the Shells</vt:lpstr>
      <vt:lpstr>Step 3: Close the Shells</vt:lpstr>
      <vt:lpstr>Step 4: Determine Formal Charges</vt:lpstr>
      <vt:lpstr>Step 5: Evaluate Structures</vt:lpstr>
      <vt:lpstr>PowerPoint Presentation</vt:lpstr>
      <vt:lpstr>Classwork / Homework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sundance235</dc:creator>
  <cp:lastModifiedBy>Staff Peter McCarthy</cp:lastModifiedBy>
  <cp:revision>650</cp:revision>
  <cp:lastPrinted>2018-04-26T17:40:45Z</cp:lastPrinted>
  <dcterms:created xsi:type="dcterms:W3CDTF">2012-09-15T16:31:25Z</dcterms:created>
  <dcterms:modified xsi:type="dcterms:W3CDTF">2019-04-19T22:38:13Z</dcterms:modified>
</cp:coreProperties>
</file>