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59" r:id="rId2"/>
  </p:sldIdLst>
  <p:sldSz cx="6858000" cy="9144000" type="screen4x3"/>
  <p:notesSz cx="9004300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8A3E"/>
    <a:srgbClr val="FF9999"/>
    <a:srgbClr val="FF99CC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885" autoAdjust="0"/>
    <p:restoredTop sz="99250" autoAdjust="0"/>
  </p:normalViewPr>
  <p:slideViewPr>
    <p:cSldViewPr snapToGrid="0">
      <p:cViewPr>
        <p:scale>
          <a:sx n="100" d="100"/>
          <a:sy n="100" d="100"/>
        </p:scale>
        <p:origin x="1354" y="-148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901999" cy="35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00268" y="1"/>
            <a:ext cx="3901999" cy="35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0C158-5140-4BB9-8D5C-21CD228596F9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722378"/>
            <a:ext cx="3901999" cy="3534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00268" y="6722378"/>
            <a:ext cx="3901999" cy="3534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64E8F-D26D-42E1-A57B-08304D6C8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52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901863" cy="353854"/>
          </a:xfrm>
          <a:prstGeom prst="rect">
            <a:avLst/>
          </a:prstGeom>
        </p:spPr>
        <p:txBody>
          <a:bodyPr vert="horz" lIns="93340" tIns="46670" rIns="93340" bIns="466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00359" y="0"/>
            <a:ext cx="3901863" cy="353854"/>
          </a:xfrm>
          <a:prstGeom prst="rect">
            <a:avLst/>
          </a:prstGeom>
        </p:spPr>
        <p:txBody>
          <a:bodyPr vert="horz" lIns="93340" tIns="46670" rIns="93340" bIns="46670" rtlCol="0"/>
          <a:lstStyle>
            <a:lvl1pPr algn="r">
              <a:defRPr sz="1200"/>
            </a:lvl1pPr>
          </a:lstStyle>
          <a:p>
            <a:fld id="{169CBA31-FBA6-4B3A-ADEC-DB1447EE8D3B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06788" y="530225"/>
            <a:ext cx="1990725" cy="2654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40" tIns="46670" rIns="93340" bIns="466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0430" y="3361612"/>
            <a:ext cx="7203440" cy="3184684"/>
          </a:xfrm>
          <a:prstGeom prst="rect">
            <a:avLst/>
          </a:prstGeom>
        </p:spPr>
        <p:txBody>
          <a:bodyPr vert="horz" lIns="93340" tIns="46670" rIns="93340" bIns="4667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6721993"/>
            <a:ext cx="3901863" cy="353854"/>
          </a:xfrm>
          <a:prstGeom prst="rect">
            <a:avLst/>
          </a:prstGeom>
        </p:spPr>
        <p:txBody>
          <a:bodyPr vert="horz" lIns="93340" tIns="46670" rIns="93340" bIns="466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00359" y="6721993"/>
            <a:ext cx="3901863" cy="353854"/>
          </a:xfrm>
          <a:prstGeom prst="rect">
            <a:avLst/>
          </a:prstGeom>
        </p:spPr>
        <p:txBody>
          <a:bodyPr vert="horz" lIns="93340" tIns="46670" rIns="93340" bIns="46670" rtlCol="0" anchor="b"/>
          <a:lstStyle>
            <a:lvl1pPr algn="r">
              <a:defRPr sz="1200"/>
            </a:lvl1pPr>
          </a:lstStyle>
          <a:p>
            <a:fld id="{456893B1-E79D-408E-AFE0-A9919F430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80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4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6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6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6075" indent="-346075">
              <a:spcBef>
                <a:spcPts val="1200"/>
              </a:spcBef>
              <a:buFont typeface="Arial" pitchFamily="34" charset="0"/>
              <a:buChar char="•"/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 marL="630238" indent="-227013">
              <a:spcBef>
                <a:spcPts val="300"/>
              </a:spcBef>
              <a:defRPr sz="2400"/>
            </a:lvl2pPr>
            <a:lvl3pPr marL="912813" indent="-222250">
              <a:spcBef>
                <a:spcPts val="0"/>
              </a:spcBef>
              <a:buFont typeface="Arial" pitchFamily="34" charset="0"/>
              <a:buChar char="»"/>
              <a:defRPr sz="2000" i="1"/>
            </a:lvl3pPr>
            <a:lvl4pPr marL="1254125" indent="-234950" defTabSz="1087438">
              <a:spcBef>
                <a:spcPts val="0"/>
              </a:spcBef>
              <a:defRPr sz="1800"/>
            </a:lvl4pPr>
            <a:lvl5pPr marL="1600200" indent="-220663">
              <a:spcBef>
                <a:spcPts val="0"/>
              </a:spcBef>
              <a:defRPr sz="1800" i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84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076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4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2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2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7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7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6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" y="366184"/>
            <a:ext cx="6583680" cy="975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" y="1729947"/>
            <a:ext cx="6583680" cy="6837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60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Wingdings" pitchFamily="2" charset="2"/>
        <a:buChar char="Ø"/>
        <a:defRPr sz="3200" kern="1200" baseline="0">
          <a:solidFill>
            <a:schemeClr val="accent1">
              <a:lumMod val="75000"/>
            </a:schemeClr>
          </a:solidFill>
          <a:latin typeface="Arial" pitchFamily="34" charset="0"/>
          <a:ea typeface="+mn-ea"/>
          <a:cs typeface="+mn-cs"/>
        </a:defRPr>
      </a:lvl1pPr>
      <a:lvl2pPr marL="631825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24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2573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600200" indent="-228600" algn="l" defTabSz="914400" rtl="0" eaLnBrk="1" latinLnBrk="0" hangingPunct="1">
        <a:spcBef>
          <a:spcPts val="0"/>
        </a:spcBef>
        <a:buFont typeface="Arial" pitchFamily="34" charset="0"/>
        <a:buChar char="»"/>
        <a:tabLst/>
        <a:defRPr sz="20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005840"/>
            <a:ext cx="6858000" cy="8138160"/>
          </a:xfrm>
        </p:spPr>
        <p:txBody>
          <a:bodyPr>
            <a:noAutofit/>
          </a:bodyPr>
          <a:lstStyle/>
          <a:p>
            <a:pPr marL="284163" indent="-284163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1)	Using the covalent bonding method, find the structure </a:t>
            </a:r>
            <a:r>
              <a:rPr lang="en-US" sz="1100" b="1" dirty="0" smtClean="0">
                <a:solidFill>
                  <a:schemeClr val="tx1"/>
                </a:solidFill>
              </a:rPr>
              <a:t>for OF</a:t>
            </a:r>
            <a:r>
              <a:rPr lang="en-US" sz="1400" b="1" baseline="-25000" dirty="0" smtClean="0">
                <a:solidFill>
                  <a:schemeClr val="tx1"/>
                </a:solidFill>
              </a:rPr>
              <a:t>2</a:t>
            </a:r>
            <a:endParaRPr lang="en-US" sz="1100" b="1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r>
              <a:rPr lang="en-US" sz="1100" b="1" u="sng" dirty="0" smtClean="0">
                <a:solidFill>
                  <a:schemeClr val="tx1"/>
                </a:solidFill>
              </a:rPr>
              <a:t>STEP 1:  ELECTRON ACCOUNTING</a:t>
            </a: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r>
              <a:rPr lang="en-US" sz="1100" b="1" u="sng" dirty="0" smtClean="0">
                <a:solidFill>
                  <a:schemeClr val="tx1"/>
                </a:solidFill>
              </a:rPr>
              <a:t>STEP 2: CONNECT THE ATOMS</a:t>
            </a:r>
          </a:p>
          <a:p>
            <a:pPr marL="284163" indent="-284163">
              <a:spcBef>
                <a:spcPts val="600"/>
              </a:spcBef>
              <a:buNone/>
            </a:pPr>
            <a:r>
              <a:rPr lang="en-US" sz="1100" b="1" u="sng" dirty="0" smtClean="0">
                <a:solidFill>
                  <a:schemeClr val="tx1"/>
                </a:solidFill>
              </a:rPr>
              <a:t>STEP 3: CLOSE THE SHELLS</a:t>
            </a:r>
          </a:p>
          <a:p>
            <a:pPr marL="284163" indent="-284163">
              <a:spcBef>
                <a:spcPts val="600"/>
              </a:spcBef>
              <a:buNone/>
            </a:pPr>
            <a:r>
              <a:rPr lang="en-US" sz="1100" b="1" u="sng" dirty="0" smtClean="0">
                <a:solidFill>
                  <a:schemeClr val="tx1"/>
                </a:solidFill>
              </a:rPr>
              <a:t>STEP 4: DETERMINE FORMAL CHARGES</a:t>
            </a: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r>
              <a:rPr lang="en-US" sz="1100" b="1" u="sng" dirty="0" smtClean="0">
                <a:solidFill>
                  <a:schemeClr val="tx1"/>
                </a:solidFill>
              </a:rPr>
              <a:t>STEP 5: EVALUATE STRUCTURE</a:t>
            </a: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0" y="0"/>
            <a:ext cx="4221480" cy="63304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rgbClr val="0070C0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Chemistry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0721 – </a:t>
            </a:r>
            <a:r>
              <a:rPr lang="en-US" sz="1600" dirty="0" smtClean="0">
                <a:solidFill>
                  <a:schemeClr val="tx1"/>
                </a:solidFill>
              </a:rPr>
              <a:t>Oxygen Difluoride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4419600" y="0"/>
            <a:ext cx="2438400" cy="729557"/>
            <a:chOff x="4419600" y="0"/>
            <a:chExt cx="2438400" cy="729557"/>
          </a:xfrm>
        </p:grpSpPr>
        <p:sp>
          <p:nvSpPr>
            <p:cNvPr id="44" name="TextBox 43"/>
            <p:cNvSpPr txBox="1"/>
            <p:nvPr/>
          </p:nvSpPr>
          <p:spPr>
            <a:xfrm>
              <a:off x="4419600" y="0"/>
              <a:ext cx="2438400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400" dirty="0" smtClean="0"/>
                <a:t> </a:t>
              </a:r>
              <a:r>
                <a:rPr lang="en-US" sz="1400" u="sng" dirty="0" smtClean="0"/>
                <a:t>Name</a:t>
              </a:r>
              <a:endParaRPr lang="en-US" sz="1400" u="sng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419600" y="363797"/>
              <a:ext cx="2438400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400" dirty="0" smtClean="0"/>
                <a:t> </a:t>
              </a:r>
              <a:r>
                <a:rPr lang="en-US" sz="1400" u="sng" dirty="0" smtClean="0"/>
                <a:t>Date</a:t>
              </a:r>
              <a:endParaRPr lang="en-US" sz="1400" u="sng" dirty="0"/>
            </a:p>
          </p:txBody>
        </p:sp>
      </p:grp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142128"/>
              </p:ext>
            </p:extLst>
          </p:nvPr>
        </p:nvGraphicFramePr>
        <p:xfrm>
          <a:off x="419100" y="1669366"/>
          <a:ext cx="475488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838"/>
                <a:gridCol w="2124521"/>
                <a:gridCol w="2124521"/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atoms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400" b="1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bonds</a:t>
                      </a:r>
                      <a:endParaRPr lang="en-US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Be, </a:t>
                      </a:r>
                      <a:r>
                        <a:rPr lang="en-US" sz="1400" b="1" baseline="30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lone pairs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3168767"/>
              </p:ext>
            </p:extLst>
          </p:nvPr>
        </p:nvGraphicFramePr>
        <p:xfrm>
          <a:off x="419100" y="7021286"/>
          <a:ext cx="3566161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0951"/>
                <a:gridCol w="635070"/>
                <a:gridCol w="635070"/>
                <a:gridCol w="635070"/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en-US" sz="11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11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endParaRPr lang="en-US" sz="11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endParaRPr lang="en-US" sz="11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connected</a:t>
                      </a:r>
                      <a:endParaRPr lang="en-US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closed shell</a:t>
                      </a:r>
                      <a:endParaRPr lang="en-US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Zero formal charge</a:t>
                      </a:r>
                      <a:endParaRPr lang="en-US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155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10063</TotalTime>
  <Words>57</Words>
  <Application>Microsoft Office PowerPoint</Application>
  <PresentationFormat>On-screen Show (4:3)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sundance235</dc:creator>
  <cp:lastModifiedBy>Staff Peter McCarthy</cp:lastModifiedBy>
  <cp:revision>918</cp:revision>
  <cp:lastPrinted>2016-03-29T14:50:23Z</cp:lastPrinted>
  <dcterms:created xsi:type="dcterms:W3CDTF">2012-09-15T16:31:25Z</dcterms:created>
  <dcterms:modified xsi:type="dcterms:W3CDTF">2019-04-20T01:00:42Z</dcterms:modified>
</cp:coreProperties>
</file>