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706" r:id="rId2"/>
    <p:sldId id="363" r:id="rId3"/>
    <p:sldId id="827" r:id="rId4"/>
    <p:sldId id="784" r:id="rId5"/>
    <p:sldId id="825" r:id="rId6"/>
    <p:sldId id="826" r:id="rId7"/>
    <p:sldId id="828" r:id="rId8"/>
    <p:sldId id="840" r:id="rId9"/>
    <p:sldId id="832" r:id="rId10"/>
    <p:sldId id="833" r:id="rId11"/>
    <p:sldId id="845" r:id="rId12"/>
    <p:sldId id="847" r:id="rId13"/>
    <p:sldId id="834" r:id="rId14"/>
    <p:sldId id="842" r:id="rId15"/>
    <p:sldId id="848" r:id="rId16"/>
    <p:sldId id="849" r:id="rId17"/>
    <p:sldId id="835" r:id="rId18"/>
    <p:sldId id="837" r:id="rId19"/>
    <p:sldId id="850" r:id="rId20"/>
    <p:sldId id="868" r:id="rId21"/>
    <p:sldId id="869" r:id="rId22"/>
    <p:sldId id="851" r:id="rId23"/>
    <p:sldId id="870" r:id="rId24"/>
    <p:sldId id="836" r:id="rId25"/>
    <p:sldId id="844" r:id="rId26"/>
    <p:sldId id="852" r:id="rId27"/>
    <p:sldId id="865" r:id="rId28"/>
    <p:sldId id="853" r:id="rId29"/>
    <p:sldId id="866" r:id="rId30"/>
    <p:sldId id="867" r:id="rId31"/>
    <p:sldId id="839" r:id="rId32"/>
    <p:sldId id="854" r:id="rId33"/>
    <p:sldId id="860" r:id="rId34"/>
    <p:sldId id="861" r:id="rId35"/>
    <p:sldId id="818" r:id="rId36"/>
    <p:sldId id="871" r:id="rId37"/>
    <p:sldId id="872" r:id="rId38"/>
    <p:sldId id="873" r:id="rId39"/>
    <p:sldId id="862" r:id="rId40"/>
    <p:sldId id="863" r:id="rId41"/>
    <p:sldId id="874" r:id="rId42"/>
    <p:sldId id="816" r:id="rId43"/>
    <p:sldId id="864" r:id="rId44"/>
    <p:sldId id="857" r:id="rId45"/>
    <p:sldId id="859" r:id="rId46"/>
    <p:sldId id="858" r:id="rId47"/>
    <p:sldId id="875" r:id="rId48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6600"/>
    <a:srgbClr val="FF00FF"/>
    <a:srgbClr val="FFEFFF"/>
    <a:srgbClr val="E46C0A"/>
    <a:srgbClr val="00FF00"/>
    <a:srgbClr val="0D97FF"/>
    <a:srgbClr val="D8670A"/>
    <a:srgbClr val="FBC69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0" autoAdjust="0"/>
    <p:restoredTop sz="99500" autoAdjust="0"/>
  </p:normalViewPr>
  <p:slideViewPr>
    <p:cSldViewPr snapToGrid="0">
      <p:cViewPr>
        <p:scale>
          <a:sx n="70" d="100"/>
          <a:sy n="70" d="100"/>
        </p:scale>
        <p:origin x="1747" y="3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02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7DA2B-0AB8-4B5D-8291-5003195E7AC4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AEF52-A0DB-4E53-8D16-0DB279EDA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21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69424"/>
          </a:xfrm>
          <a:prstGeom prst="rect">
            <a:avLst/>
          </a:prstGeom>
        </p:spPr>
        <p:txBody>
          <a:bodyPr vert="horz" lIns="94208" tIns="47104" rIns="94208" bIns="4710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5" y="0"/>
            <a:ext cx="3077739" cy="469424"/>
          </a:xfrm>
          <a:prstGeom prst="rect">
            <a:avLst/>
          </a:prstGeom>
        </p:spPr>
        <p:txBody>
          <a:bodyPr vert="horz" lIns="94208" tIns="47104" rIns="94208" bIns="47104" rtlCol="0"/>
          <a:lstStyle>
            <a:lvl1pPr algn="r">
              <a:defRPr sz="1200"/>
            </a:lvl1pPr>
          </a:lstStyle>
          <a:p>
            <a:fld id="{169CBA31-FBA6-4B3A-ADEC-DB1447EE8D3B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4850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08" tIns="47104" rIns="94208" bIns="4710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08" tIns="47104" rIns="94208" bIns="4710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2"/>
            <a:ext cx="3077739" cy="469424"/>
          </a:xfrm>
          <a:prstGeom prst="rect">
            <a:avLst/>
          </a:prstGeom>
        </p:spPr>
        <p:txBody>
          <a:bodyPr vert="horz" lIns="94208" tIns="47104" rIns="94208" bIns="4710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5" y="8917422"/>
            <a:ext cx="3077739" cy="469424"/>
          </a:xfrm>
          <a:prstGeom prst="rect">
            <a:avLst/>
          </a:prstGeom>
        </p:spPr>
        <p:txBody>
          <a:bodyPr vert="horz" lIns="94208" tIns="47104" rIns="94208" bIns="47104" rtlCol="0" anchor="b"/>
          <a:lstStyle>
            <a:lvl1pPr algn="r">
              <a:defRPr sz="1200"/>
            </a:lvl1pPr>
          </a:lstStyle>
          <a:p>
            <a:fld id="{456893B1-E79D-408E-AFE0-A9919F430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80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4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6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6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6075" indent="-346075">
              <a:spcBef>
                <a:spcPts val="12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</a:defRPr>
            </a:lvl1pPr>
            <a:lvl2pPr marL="630238" indent="-227013">
              <a:spcBef>
                <a:spcPts val="300"/>
              </a:spcBef>
              <a:defRPr sz="2400">
                <a:solidFill>
                  <a:schemeClr val="tx1"/>
                </a:solidFill>
              </a:defRPr>
            </a:lvl2pPr>
            <a:lvl3pPr marL="912813" indent="-222250">
              <a:spcBef>
                <a:spcPts val="0"/>
              </a:spcBef>
              <a:buFont typeface="Arial" pitchFamily="34" charset="0"/>
              <a:buChar char="»"/>
              <a:defRPr sz="2000" i="1">
                <a:solidFill>
                  <a:schemeClr val="tx1"/>
                </a:solidFill>
              </a:defRPr>
            </a:lvl3pPr>
            <a:lvl4pPr marL="1254125" indent="-234950" defTabSz="1087438">
              <a:spcBef>
                <a:spcPts val="0"/>
              </a:spcBef>
              <a:defRPr sz="1800">
                <a:solidFill>
                  <a:schemeClr val="tx1"/>
                </a:solidFill>
              </a:defRPr>
            </a:lvl4pPr>
            <a:lvl5pPr marL="1600200" indent="-220663">
              <a:spcBef>
                <a:spcPts val="0"/>
              </a:spcBef>
              <a:defRPr sz="1800" i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84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076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4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2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2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7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7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6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" y="274638"/>
            <a:ext cx="8778240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" y="1297460"/>
            <a:ext cx="8778240" cy="5128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457594" y="6596390"/>
            <a:ext cx="6864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dirty="0" smtClean="0">
                <a:latin typeface="Arial" pitchFamily="34" charset="0"/>
                <a:cs typeface="Arial" pitchFamily="34" charset="0"/>
              </a:rPr>
              <a:t>slide </a:t>
            </a:r>
            <a:fld id="{6ABBB7C1-35F2-45E0-95DF-06E8CFB61640}" type="slidenum">
              <a:rPr lang="en-US" sz="11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60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b="1" kern="1200" baseline="0">
          <a:solidFill>
            <a:srgbClr val="0070C0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Wingdings" pitchFamily="2" charset="2"/>
        <a:buChar char="Ø"/>
        <a:defRPr sz="32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31825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24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2573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600200" indent="-228600" algn="l" defTabSz="914400" rtl="0" eaLnBrk="1" latinLnBrk="0" hangingPunct="1">
        <a:spcBef>
          <a:spcPts val="0"/>
        </a:spcBef>
        <a:buFont typeface="Arial" pitchFamily="34" charset="0"/>
        <a:buChar char="»"/>
        <a:tabLst/>
        <a:defRPr sz="20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66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Do Now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66327"/>
            <a:ext cx="8686800" cy="5259187"/>
          </a:xfrm>
        </p:spPr>
        <p:txBody>
          <a:bodyPr>
            <a:noAutofit/>
          </a:bodyPr>
          <a:lstStyle/>
          <a:p>
            <a:pPr marL="457200" indent="-457200">
              <a:spcBef>
                <a:spcPts val="600"/>
              </a:spcBef>
              <a:buNone/>
            </a:pPr>
            <a:r>
              <a:rPr lang="en-US" sz="2800" dirty="0" smtClean="0"/>
              <a:t>1)	In the covalent bonding method, what are closed shell electrons?</a:t>
            </a:r>
          </a:p>
          <a:p>
            <a:pPr marL="457200" indent="-457200">
              <a:spcBef>
                <a:spcPts val="600"/>
              </a:spcBef>
              <a:buNone/>
            </a:pPr>
            <a:r>
              <a:rPr lang="en-US" sz="2800" dirty="0" smtClean="0">
                <a:cs typeface="Arial" panose="020B0604020202020204" pitchFamily="34" charset="0"/>
              </a:rPr>
              <a:t>	</a:t>
            </a:r>
            <a:r>
              <a:rPr lang="en-US" sz="2800" dirty="0" smtClean="0">
                <a:solidFill>
                  <a:srgbClr val="FF0000"/>
                </a:solidFill>
                <a:cs typeface="Arial" panose="020B0604020202020204" pitchFamily="34" charset="0"/>
              </a:rPr>
              <a:t>The </a:t>
            </a:r>
            <a:r>
              <a:rPr lang="en-US" sz="2800" dirty="0">
                <a:solidFill>
                  <a:srgbClr val="FF0000"/>
                </a:solidFill>
                <a:cs typeface="Arial" panose="020B0604020202020204" pitchFamily="34" charset="0"/>
              </a:rPr>
              <a:t>number of electrons </a:t>
            </a:r>
            <a:r>
              <a:rPr lang="en-US" sz="2800" u="sng" dirty="0">
                <a:solidFill>
                  <a:srgbClr val="FF0000"/>
                </a:solidFill>
                <a:cs typeface="Arial" panose="020B0604020202020204" pitchFamily="34" charset="0"/>
              </a:rPr>
              <a:t>needed</a:t>
            </a:r>
            <a:r>
              <a:rPr lang="en-US" sz="2800" dirty="0">
                <a:solidFill>
                  <a:srgbClr val="FF0000"/>
                </a:solidFill>
                <a:cs typeface="Arial" panose="020B0604020202020204" pitchFamily="34" charset="0"/>
              </a:rPr>
              <a:t> in the valence orbitals for each atom to have a closed shell.</a:t>
            </a:r>
          </a:p>
          <a:p>
            <a:pPr marL="457200" indent="-457200">
              <a:buNone/>
            </a:pPr>
            <a:r>
              <a:rPr lang="en-US" sz="2800" dirty="0" smtClean="0"/>
              <a:t>2)	How many closed shell electrons are needed for Br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?</a:t>
            </a:r>
          </a:p>
          <a:p>
            <a:pPr marL="457200" indent="-457200">
              <a:spcBef>
                <a:spcPts val="600"/>
              </a:spcBef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16, 8 for each bromine atom</a:t>
            </a:r>
          </a:p>
          <a:p>
            <a:pPr marL="457200" indent="-457200">
              <a:buNone/>
            </a:pPr>
            <a:r>
              <a:rPr lang="en-US" sz="2800" dirty="0" smtClean="0"/>
              <a:t>3)	How many electrons are in a bond?</a:t>
            </a:r>
          </a:p>
          <a:p>
            <a:pPr marL="457200" indent="-457200">
              <a:spcBef>
                <a:spcPts val="600"/>
              </a:spcBef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Two</a:t>
            </a:r>
          </a:p>
          <a:p>
            <a:pPr marL="457200" indent="-457200">
              <a:buNone/>
            </a:pPr>
            <a:r>
              <a:rPr lang="en-US" sz="2800" dirty="0" smtClean="0"/>
              <a:t>4)	How many electrons are in a lone pair?</a:t>
            </a:r>
          </a:p>
          <a:p>
            <a:pPr marL="457200" indent="-457200">
              <a:spcBef>
                <a:spcPts val="600"/>
              </a:spcBef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Two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72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4612718"/>
            <a:ext cx="8778240" cy="20306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Except for hydrogen, all atoms need 8 electrons in their valence orbitals to have a closed shell.</a:t>
            </a:r>
          </a:p>
          <a:p>
            <a:r>
              <a:rPr lang="en-US" sz="2400" dirty="0" smtClean="0"/>
              <a:t>Hydrogen needs only two electrons to have closed shell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697975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259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4612718"/>
            <a:ext cx="8778240" cy="20306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Except for hydrogen, all atoms need 8 electrons in their valence orbitals to have a closed shell.</a:t>
            </a:r>
          </a:p>
          <a:p>
            <a:r>
              <a:rPr lang="en-US" sz="2400" dirty="0" smtClean="0"/>
              <a:t>Hydrogen needs only two electrons to have closed shell</a:t>
            </a:r>
          </a:p>
          <a:p>
            <a:r>
              <a:rPr lang="en-US" sz="2400" dirty="0" smtClean="0"/>
              <a:t>Each bromine needs 8 electrons for a total of 16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798327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052319" y="0"/>
            <a:ext cx="1091682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in your TABLE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64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4612718"/>
            <a:ext cx="8778240" cy="20306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Except for hydrogen, all atoms need 8 electrons in their valence orbitals to have a closed shell.</a:t>
            </a:r>
          </a:p>
          <a:p>
            <a:r>
              <a:rPr lang="en-US" sz="2400" dirty="0" smtClean="0"/>
              <a:t>Hydrogen needs only two electrons to have closed shell</a:t>
            </a:r>
          </a:p>
          <a:p>
            <a:r>
              <a:rPr lang="en-US" sz="2400" dirty="0" smtClean="0"/>
              <a:t>Each bromine needs 8 electrons for a total of 16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38535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+ 8 = 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52319" y="0"/>
            <a:ext cx="1091682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in your TABLE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4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451811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+ 8 = 16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425097"/>
              </p:ext>
            </p:extLst>
          </p:nvPr>
        </p:nvGraphicFramePr>
        <p:xfrm>
          <a:off x="91440" y="4754874"/>
          <a:ext cx="8961120" cy="1303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160"/>
                <a:gridCol w="2011680"/>
                <a:gridCol w="5669280"/>
              </a:tblGrid>
              <a:tr h="13030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Valence Electrons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usual number of electrons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the outermost principal quantum level of atom which are </a:t>
                      </a:r>
                      <a:r>
                        <a:rPr lang="en-US" sz="2400" b="1" u="sng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available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bonding.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03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4612718"/>
            <a:ext cx="8778240" cy="20306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For </a:t>
            </a:r>
            <a:r>
              <a:rPr lang="en-US" sz="2400" dirty="0" err="1" smtClean="0"/>
              <a:t>Ve</a:t>
            </a:r>
            <a:r>
              <a:rPr lang="en-US" sz="2400" dirty="0" smtClean="0"/>
              <a:t>, simply add up all of the valence electrons normally occurring for each atom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756738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+ 8 = 16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51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4612718"/>
            <a:ext cx="8778240" cy="2030678"/>
          </a:xfrm>
        </p:spPr>
        <p:txBody>
          <a:bodyPr>
            <a:normAutofit/>
          </a:bodyPr>
          <a:lstStyle/>
          <a:p>
            <a:r>
              <a:rPr lang="en-US" sz="2400" dirty="0"/>
              <a:t>For </a:t>
            </a:r>
            <a:r>
              <a:rPr lang="en-US" sz="2400" dirty="0" err="1"/>
              <a:t>Ve</a:t>
            </a:r>
            <a:r>
              <a:rPr lang="en-US" sz="2400" dirty="0"/>
              <a:t>, simply add up all of the valence electrons normally occurring for each atom</a:t>
            </a:r>
          </a:p>
          <a:p>
            <a:r>
              <a:rPr lang="en-US" sz="2400" dirty="0" smtClean="0"/>
              <a:t>Bromine normally has 7 valence electrons, so </a:t>
            </a:r>
            <a:r>
              <a:rPr lang="en-US" sz="2400" dirty="0">
                <a:cs typeface="Arial" panose="020B0604020202020204" pitchFamily="34" charset="0"/>
              </a:rPr>
              <a:t>Br</a:t>
            </a:r>
            <a:r>
              <a:rPr lang="en-US" baseline="-25000" dirty="0">
                <a:cs typeface="Arial" panose="020B0604020202020204" pitchFamily="34" charset="0"/>
              </a:rPr>
              <a:t>2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smtClean="0">
                <a:cs typeface="Arial" panose="020B0604020202020204" pitchFamily="34" charset="0"/>
              </a:rPr>
              <a:t>will have 14 total</a:t>
            </a:r>
            <a:endParaRPr lang="en-US" sz="2400" dirty="0">
              <a:cs typeface="Arial" panose="020B0604020202020204" pitchFamily="34" charset="0"/>
            </a:endParaRPr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743797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+ 8 = 16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</a:t>
                      </a:r>
                      <a:r>
                        <a:rPr lang="en-US" sz="2400" b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atoms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52319" y="0"/>
            <a:ext cx="1091682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in your TABLE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51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4612718"/>
            <a:ext cx="8778240" cy="2030678"/>
          </a:xfrm>
        </p:spPr>
        <p:txBody>
          <a:bodyPr>
            <a:normAutofit/>
          </a:bodyPr>
          <a:lstStyle/>
          <a:p>
            <a:r>
              <a:rPr lang="en-US" sz="2400" dirty="0"/>
              <a:t>For </a:t>
            </a:r>
            <a:r>
              <a:rPr lang="en-US" sz="2400" dirty="0" err="1"/>
              <a:t>Ve</a:t>
            </a:r>
            <a:r>
              <a:rPr lang="en-US" sz="2400" dirty="0"/>
              <a:t>, simply add up all of the valence electrons normally occurring for each atom</a:t>
            </a:r>
          </a:p>
          <a:p>
            <a:r>
              <a:rPr lang="en-US" sz="2400" dirty="0"/>
              <a:t>Bromine normally has 7 valence electrons, so </a:t>
            </a:r>
            <a:r>
              <a:rPr lang="en-US" sz="2400" dirty="0">
                <a:cs typeface="Arial" panose="020B0604020202020204" pitchFamily="34" charset="0"/>
              </a:rPr>
              <a:t>Br</a:t>
            </a:r>
            <a:r>
              <a:rPr lang="en-US" baseline="-25000" dirty="0">
                <a:cs typeface="Arial" panose="020B0604020202020204" pitchFamily="34" charset="0"/>
              </a:rPr>
              <a:t>2</a:t>
            </a:r>
            <a:r>
              <a:rPr lang="en-US" sz="2400" dirty="0">
                <a:cs typeface="Arial" panose="020B0604020202020204" pitchFamily="34" charset="0"/>
              </a:rPr>
              <a:t> will have 14 total</a:t>
            </a:r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797434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+ 8 = 16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atoms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+ 7 = 14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52319" y="0"/>
            <a:ext cx="1091682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in your TABLE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31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149598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+ 8 = 16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Ve</a:t>
                      </a:r>
                      <a:r>
                        <a:rPr lang="en-US" sz="2400" b="0" baseline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2400" b="0" baseline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atoms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+ 7 = 14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917915"/>
              </p:ext>
            </p:extLst>
          </p:nvPr>
        </p:nvGraphicFramePr>
        <p:xfrm>
          <a:off x="91440" y="4754874"/>
          <a:ext cx="8961120" cy="1303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160"/>
                <a:gridCol w="2011680"/>
                <a:gridCol w="5669280"/>
              </a:tblGrid>
              <a:tr h="13030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Bonding Electrons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electrons being </a:t>
                      </a:r>
                      <a:r>
                        <a:rPr lang="en-US" sz="2400" b="1" u="sng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shared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by two atoms.  Each bond has two electrons.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45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4612718"/>
            <a:ext cx="8961120" cy="20306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When more electrons are needed than available, some have to be shared in a bond so they can cover multiple atoms</a:t>
            </a:r>
          </a:p>
          <a:p>
            <a:r>
              <a:rPr lang="en-US" sz="2400" dirty="0" smtClean="0"/>
              <a:t>Needed minus available equals the number to be shared (Be)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602152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+ 8 = 16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atoms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+ 7 = 14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99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4612718"/>
            <a:ext cx="8961120" cy="20306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When more electrons are needed than available, some have to be shared in a bond so they can cover multiple atoms</a:t>
            </a:r>
          </a:p>
          <a:p>
            <a:r>
              <a:rPr lang="en-US" sz="2400" dirty="0" smtClean="0"/>
              <a:t>Needed minus available equals the number to be shared (Be)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149208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+ 8 = 16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atoms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+ 7 = 14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2400" b="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0" baseline="300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en-US" sz="2400" b="0" baseline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bonds</a:t>
                      </a:r>
                      <a:endParaRPr lang="en-US" sz="2400" b="0" dirty="0" smtClean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– 14 = 2,  </a:t>
                      </a:r>
                      <a:r>
                        <a:rPr lang="en-US" sz="3200" b="0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1 bond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52319" y="0"/>
            <a:ext cx="1091682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in your TABLE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26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sz="3800" dirty="0" smtClean="0">
                <a:solidFill>
                  <a:schemeClr val="bg1"/>
                </a:solidFill>
              </a:rPr>
              <a:t>Making Molecules</a:t>
            </a:r>
            <a:endParaRPr lang="en-US" sz="3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1297460"/>
            <a:ext cx="8321040" cy="51280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/>
              <a:t>SWBAT use the covalent bonding method to make molecules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044151" y="274638"/>
            <a:ext cx="916969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69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4612718"/>
            <a:ext cx="8961120" cy="20306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When more electrons are needed than available, some have to be shared in a bond so they can cover multiple atoms</a:t>
            </a:r>
          </a:p>
          <a:p>
            <a:r>
              <a:rPr lang="en-US" sz="2400" dirty="0" smtClean="0"/>
              <a:t>Needed minus available equals the number to be shared (Be)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003495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+ 8 = 16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atoms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+ 7 = 14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0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bonds</a:t>
                      </a:r>
                      <a:endParaRPr lang="en-US" sz="2400" b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– 14 = 2</a:t>
                      </a:r>
                      <a:r>
                        <a:rPr lang="en-US" sz="2400" b="0" baseline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 </a:t>
                      </a:r>
                      <a:r>
                        <a:rPr lang="en-US" sz="3200" b="0" baseline="300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1 bond</a:t>
                      </a:r>
                      <a:endParaRPr lang="en-US" sz="2400" b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52319" y="0"/>
            <a:ext cx="1091682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in your TABLE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35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4612718"/>
            <a:ext cx="8961120" cy="20306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When more electrons are needed than available, some have to be shared in a bond so they can cover multiple atoms</a:t>
            </a:r>
          </a:p>
          <a:p>
            <a:r>
              <a:rPr lang="en-US" sz="2400" dirty="0" smtClean="0"/>
              <a:t>Needed minus available equals the number to be shared (Be)</a:t>
            </a:r>
          </a:p>
          <a:p>
            <a:r>
              <a:rPr lang="en-US" sz="2400" dirty="0" smtClean="0"/>
              <a:t>Bonds contain 2 electrons, so </a:t>
            </a:r>
            <a:r>
              <a:rPr lang="en-US" baseline="30000" dirty="0">
                <a:cs typeface="Arial" panose="020B0604020202020204" pitchFamily="34" charset="0"/>
              </a:rPr>
              <a:t>Be</a:t>
            </a:r>
            <a:r>
              <a:rPr lang="en-US" sz="1800" dirty="0">
                <a:cs typeface="Arial" panose="020B0604020202020204" pitchFamily="34" charset="0"/>
              </a:rPr>
              <a:t>/</a:t>
            </a:r>
            <a:r>
              <a:rPr lang="en-US" baseline="-25000" dirty="0">
                <a:cs typeface="Arial" panose="020B0604020202020204" pitchFamily="34" charset="0"/>
              </a:rPr>
              <a:t>2</a:t>
            </a:r>
            <a:r>
              <a:rPr lang="en-US" sz="2400" baseline="-25000" dirty="0">
                <a:cs typeface="Arial" panose="020B0604020202020204" pitchFamily="34" charset="0"/>
              </a:rPr>
              <a:t> </a:t>
            </a:r>
            <a:r>
              <a:rPr lang="en-US" sz="2400" dirty="0" smtClean="0">
                <a:cs typeface="Arial" panose="020B0604020202020204" pitchFamily="34" charset="0"/>
              </a:rPr>
              <a:t>gives the number of bonds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183878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+ 8 = 16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atoms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+ 7 = 14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0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bonds</a:t>
                      </a:r>
                      <a:endParaRPr lang="en-US" sz="2400" b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– 14 = 2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 </a:t>
                      </a:r>
                      <a:r>
                        <a:rPr lang="en-US" sz="3200" b="0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1 bond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52319" y="0"/>
            <a:ext cx="1091682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in your TABLE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4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4612718"/>
            <a:ext cx="8961120" cy="20306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When more electrons are needed than available, some have to be shared in a bond so they can cover multiple atoms</a:t>
            </a:r>
          </a:p>
          <a:p>
            <a:r>
              <a:rPr lang="en-US" sz="2400" dirty="0" smtClean="0"/>
              <a:t>Needed minus available equals the number to be shared (Be)</a:t>
            </a:r>
          </a:p>
          <a:p>
            <a:r>
              <a:rPr lang="en-US" sz="2400" dirty="0" smtClean="0"/>
              <a:t>Bonds contain 2 electrons, so </a:t>
            </a:r>
            <a:r>
              <a:rPr lang="en-US" baseline="30000" dirty="0">
                <a:cs typeface="Arial" panose="020B0604020202020204" pitchFamily="34" charset="0"/>
              </a:rPr>
              <a:t>Be</a:t>
            </a:r>
            <a:r>
              <a:rPr lang="en-US" sz="1800" dirty="0">
                <a:cs typeface="Arial" panose="020B0604020202020204" pitchFamily="34" charset="0"/>
              </a:rPr>
              <a:t>/</a:t>
            </a:r>
            <a:r>
              <a:rPr lang="en-US" baseline="-25000" dirty="0">
                <a:cs typeface="Arial" panose="020B0604020202020204" pitchFamily="34" charset="0"/>
              </a:rPr>
              <a:t>2</a:t>
            </a:r>
            <a:r>
              <a:rPr lang="en-US" sz="2400" baseline="-25000" dirty="0">
                <a:cs typeface="Arial" panose="020B0604020202020204" pitchFamily="34" charset="0"/>
              </a:rPr>
              <a:t> </a:t>
            </a:r>
            <a:r>
              <a:rPr lang="en-US" sz="2400" dirty="0" smtClean="0">
                <a:cs typeface="Arial" panose="020B0604020202020204" pitchFamily="34" charset="0"/>
              </a:rPr>
              <a:t>gives the number of bonds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797830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+ 8 = 16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atoms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+ 7 = 14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0" baseline="30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bonds</a:t>
                      </a:r>
                      <a:endParaRPr lang="en-US" sz="2400" b="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– 14 = 2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 </a:t>
                      </a:r>
                      <a:r>
                        <a:rPr lang="en-US" sz="3200" b="0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1 bond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52319" y="0"/>
            <a:ext cx="1091682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in your TABLE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04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4612718"/>
            <a:ext cx="8961120" cy="20306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When more electrons are needed than available, some have to be shared in a bond so they can cover multiple atoms</a:t>
            </a:r>
          </a:p>
          <a:p>
            <a:r>
              <a:rPr lang="en-US" sz="2400" dirty="0" smtClean="0"/>
              <a:t>Needed minus available equals the number to be shared (Be)</a:t>
            </a:r>
          </a:p>
          <a:p>
            <a:r>
              <a:rPr lang="en-US" sz="2400" dirty="0" smtClean="0"/>
              <a:t>Bonds contain 2 electrons, so </a:t>
            </a:r>
            <a:r>
              <a:rPr lang="en-US" baseline="30000" dirty="0">
                <a:cs typeface="Arial" panose="020B0604020202020204" pitchFamily="34" charset="0"/>
              </a:rPr>
              <a:t>Be</a:t>
            </a:r>
            <a:r>
              <a:rPr lang="en-US" sz="1800" dirty="0">
                <a:cs typeface="Arial" panose="020B0604020202020204" pitchFamily="34" charset="0"/>
              </a:rPr>
              <a:t>/</a:t>
            </a:r>
            <a:r>
              <a:rPr lang="en-US" baseline="-25000" dirty="0">
                <a:cs typeface="Arial" panose="020B0604020202020204" pitchFamily="34" charset="0"/>
              </a:rPr>
              <a:t>2</a:t>
            </a:r>
            <a:r>
              <a:rPr lang="en-US" sz="2400" baseline="-25000" dirty="0">
                <a:cs typeface="Arial" panose="020B0604020202020204" pitchFamily="34" charset="0"/>
              </a:rPr>
              <a:t> </a:t>
            </a:r>
            <a:r>
              <a:rPr lang="en-US" sz="2400" dirty="0" smtClean="0">
                <a:cs typeface="Arial" panose="020B0604020202020204" pitchFamily="34" charset="0"/>
              </a:rPr>
              <a:t>gives the number of bonds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15078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+ 8 = 16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atoms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+ 7 = 14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bonds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– 14 = 2,  </a:t>
                      </a:r>
                      <a:r>
                        <a:rPr lang="en-US" sz="3200" b="0" baseline="30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1 bond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52319" y="0"/>
            <a:ext cx="1091682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in your TABLE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9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289529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+ 8 = 16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atoms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+ 7 = 14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bonds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– 14 = 2,  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1 bond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670356"/>
              </p:ext>
            </p:extLst>
          </p:nvPr>
        </p:nvGraphicFramePr>
        <p:xfrm>
          <a:off x="91440" y="4754874"/>
          <a:ext cx="8961120" cy="1303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160"/>
                <a:gridCol w="2011680"/>
                <a:gridCol w="5669280"/>
              </a:tblGrid>
              <a:tr h="13030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Lone Pair Electrons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electrons </a:t>
                      </a:r>
                      <a:r>
                        <a:rPr lang="en-US" sz="2400" b="1" u="sng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shared</a:t>
                      </a:r>
                      <a:r>
                        <a:rPr lang="en-US" sz="2400" b="1" u="none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atoms.  Each lone pair has two electrons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727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4612718"/>
            <a:ext cx="8778240" cy="20306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electrons that are not shared can be kept by one atom</a:t>
            </a:r>
          </a:p>
          <a:p>
            <a:r>
              <a:rPr lang="en-US" sz="2400" dirty="0" smtClean="0"/>
              <a:t>Subtracting the Be from the </a:t>
            </a:r>
            <a:r>
              <a:rPr lang="en-US" sz="2400" dirty="0" err="1" smtClean="0"/>
              <a:t>Ve</a:t>
            </a:r>
            <a:r>
              <a:rPr lang="en-US" sz="2400" dirty="0" smtClean="0"/>
              <a:t> gives the unshared electrons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780065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+ 8 = 16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atoms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+ 7 = 14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bonds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– 14 = 2,  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1 bond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84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4612718"/>
            <a:ext cx="8778240" cy="20306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electrons that are not shared can be kept by one atom</a:t>
            </a:r>
          </a:p>
          <a:p>
            <a:r>
              <a:rPr lang="en-US" sz="2400" dirty="0" smtClean="0"/>
              <a:t>Subtracting the Be from the </a:t>
            </a:r>
            <a:r>
              <a:rPr lang="en-US" sz="2400" dirty="0" err="1" smtClean="0"/>
              <a:t>Ve</a:t>
            </a:r>
            <a:r>
              <a:rPr lang="en-US" sz="2400" dirty="0" smtClean="0"/>
              <a:t> gives the unshared electrons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26218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+ 8 = 16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atoms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+ 7 = 14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bonds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– 14 = 2,  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1 bond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Be</a:t>
                      </a:r>
                      <a:r>
                        <a:rPr lang="en-US" sz="2400" b="0" baseline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0" baseline="30000" dirty="0" err="1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baseline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lone pairs</a:t>
                      </a:r>
                      <a:endParaRPr lang="en-US" sz="2400" b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– 2 = 12, </a:t>
                      </a:r>
                      <a:r>
                        <a:rPr lang="en-US" sz="3200" b="0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6 lone pairs</a:t>
                      </a:r>
                      <a:endParaRPr lang="en-US" sz="3200" b="0" baseline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52319" y="0"/>
            <a:ext cx="1091682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in your TABLE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45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4612718"/>
            <a:ext cx="8778240" cy="20306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electrons that are not shared can be kept by one atom</a:t>
            </a:r>
          </a:p>
          <a:p>
            <a:r>
              <a:rPr lang="en-US" sz="2400" dirty="0" smtClean="0"/>
              <a:t>Subtracting the Be from the </a:t>
            </a:r>
            <a:r>
              <a:rPr lang="en-US" sz="2400" dirty="0" err="1" smtClean="0"/>
              <a:t>Ve</a:t>
            </a:r>
            <a:r>
              <a:rPr lang="en-US" sz="2400" dirty="0" smtClean="0"/>
              <a:t> gives the unshared electrons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654582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+ 8 = 16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atoms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+ 7 = 14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bonds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– 14 = 2,  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1 bond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Be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0" baseline="300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lone pairs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– 2 = 12</a:t>
                      </a:r>
                      <a:r>
                        <a:rPr lang="en-US" sz="2400" b="0" baseline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0" baseline="300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r>
                        <a:rPr lang="en-US" sz="2400" b="0" baseline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6 lone pairs</a:t>
                      </a:r>
                      <a:endParaRPr lang="en-US" sz="3200" b="0" baseline="0" dirty="0" smtClean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52319" y="0"/>
            <a:ext cx="1091682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in your TABLE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75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4612718"/>
            <a:ext cx="8778240" cy="20306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electrons that are not shared can be kept by one atom</a:t>
            </a:r>
          </a:p>
          <a:p>
            <a:r>
              <a:rPr lang="en-US" sz="2400" dirty="0" smtClean="0"/>
              <a:t>Subtracting the Be from the </a:t>
            </a:r>
            <a:r>
              <a:rPr lang="en-US" sz="2400" dirty="0" err="1" smtClean="0"/>
              <a:t>Ve</a:t>
            </a:r>
            <a:r>
              <a:rPr lang="en-US" sz="2400" dirty="0" smtClean="0"/>
              <a:t> gives the unshared electrons</a:t>
            </a:r>
          </a:p>
          <a:p>
            <a:r>
              <a:rPr lang="en-US" sz="2400" dirty="0" smtClean="0"/>
              <a:t>Unshared electrons are kept in lone pairs of 2 electrons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925949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+ 8 = 16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atoms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+ 7 = 14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bonds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– 14 = 2,  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1 bond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Be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0" baseline="300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lone pairs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– 2 = 12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0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6 lone pairs</a:t>
                      </a:r>
                      <a:endParaRPr lang="en-US" sz="3200" b="0" baseline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52319" y="0"/>
            <a:ext cx="1091682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in your TABLE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4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4612718"/>
            <a:ext cx="8778240" cy="20306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electrons that are not shared can be kept by one atom</a:t>
            </a:r>
          </a:p>
          <a:p>
            <a:r>
              <a:rPr lang="en-US" sz="2400" dirty="0" smtClean="0"/>
              <a:t>Subtracting the Be from the </a:t>
            </a:r>
            <a:r>
              <a:rPr lang="en-US" sz="2400" dirty="0" err="1" smtClean="0"/>
              <a:t>Ve</a:t>
            </a:r>
            <a:r>
              <a:rPr lang="en-US" sz="2400" dirty="0" smtClean="0"/>
              <a:t> gives the unshared electrons</a:t>
            </a:r>
          </a:p>
          <a:p>
            <a:r>
              <a:rPr lang="en-US" sz="2400" dirty="0" smtClean="0"/>
              <a:t>Unshared electrons are kept in lone pairs of 2 electrons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072276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+ 8 = 16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atoms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+ 7 = 14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bonds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– 14 = 2,  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1 bond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Be, </a:t>
                      </a:r>
                      <a:r>
                        <a:rPr lang="en-US" sz="3200" b="0" baseline="3000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lone pairs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– 2 = 12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0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6 lone pairs</a:t>
                      </a:r>
                      <a:endParaRPr lang="en-US" sz="3200" b="0" baseline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52319" y="0"/>
            <a:ext cx="1091682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in your TABLE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69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Electrons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779737"/>
              </p:ext>
            </p:extLst>
          </p:nvPr>
        </p:nvGraphicFramePr>
        <p:xfrm>
          <a:off x="91440" y="1283886"/>
          <a:ext cx="896112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160"/>
                <a:gridCol w="2011680"/>
                <a:gridCol w="5669280"/>
              </a:tblGrid>
              <a:tr h="13030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Closed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Shell Electrons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number of valence electrons </a:t>
                      </a:r>
                      <a:r>
                        <a:rPr lang="en-US" sz="2400" b="1" u="sng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needed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each atom to have a closed shell.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030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Valence Electrons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usual number of electrons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the outermost principal quantum level of atom which are </a:t>
                      </a:r>
                      <a:r>
                        <a:rPr lang="en-US" sz="2400" b="1" u="sng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available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bonding.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030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Bonding Electrons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electrons being </a:t>
                      </a:r>
                      <a:r>
                        <a:rPr lang="en-US" sz="2400" b="1" u="sng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shared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by two atoms.  Each bond has two electrons.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030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Lone Pair Electrons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electrons </a:t>
                      </a:r>
                      <a:r>
                        <a:rPr lang="en-US" sz="2400" b="1" u="sng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shared</a:t>
                      </a:r>
                      <a:r>
                        <a:rPr lang="en-US" sz="2400" b="1" u="none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atoms.  Each lone pair has two electrons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27031" y="0"/>
            <a:ext cx="916969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REVIEW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50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4612718"/>
            <a:ext cx="8778240" cy="20306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electrons that are not shared can be kept by one atom</a:t>
            </a:r>
          </a:p>
          <a:p>
            <a:r>
              <a:rPr lang="en-US" sz="2400" dirty="0" smtClean="0"/>
              <a:t>Subtracting the Be from the </a:t>
            </a:r>
            <a:r>
              <a:rPr lang="en-US" sz="2400" dirty="0" err="1" smtClean="0"/>
              <a:t>Ve</a:t>
            </a:r>
            <a:r>
              <a:rPr lang="en-US" sz="2400" dirty="0" smtClean="0"/>
              <a:t> gives the unshared electrons</a:t>
            </a:r>
          </a:p>
          <a:p>
            <a:r>
              <a:rPr lang="en-US" sz="2400" dirty="0" smtClean="0"/>
              <a:t>Unshared electrons are kept in lone pairs of 2 electrons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857100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+ 8 = 16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atoms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+ 7 = 14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bonds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– 14 = 2,  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1 bond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Be, </a:t>
                      </a:r>
                      <a:r>
                        <a:rPr lang="en-US" sz="3200" b="0" baseline="30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lone pairs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– 2 = 12, </a:t>
                      </a:r>
                      <a:r>
                        <a:rPr lang="en-US" sz="3200" b="0" baseline="30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6 lone pairs</a:t>
                      </a:r>
                      <a:endParaRPr lang="en-US" sz="3200" b="0" baseline="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52319" y="0"/>
            <a:ext cx="1091682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in your TABLE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06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4612718"/>
            <a:ext cx="8895806" cy="2030678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If we want all atoms to get a closed shell, we need a structure with 1 bond and 6 lone pairs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ther configurations will not satisfy the closed shells objective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. . . and this is sometimes preferred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+ 8 = 16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atoms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+ 7 = 14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bonds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– 14 = 2,  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1 bond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Be, </a:t>
                      </a:r>
                      <a:r>
                        <a:rPr lang="en-US" sz="3200" b="0" baseline="30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lone pairs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– 2 = 12, 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6 lone pairs</a:t>
                      </a: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88427" y="6064190"/>
            <a:ext cx="1240971" cy="52322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83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Step 2: Connect the Atoms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82880" y="3013788"/>
            <a:ext cx="8778240" cy="361094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2800" dirty="0" smtClean="0">
                <a:solidFill>
                  <a:srgbClr val="FF0000"/>
                </a:solidFill>
              </a:rPr>
              <a:t>Place the least electronegative atom in the center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>
                <a:solidFill>
                  <a:srgbClr val="FF0000"/>
                </a:solidFill>
              </a:rPr>
              <a:t>Attach all other atoms to the center atom with a single bond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en-US" sz="2400" i="1" dirty="0" smtClean="0"/>
              <a:t>The best structure is usually, but not always, generated by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 smtClean="0"/>
              <a:t> following these two steps.  Later we will learn about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 smtClean="0"/>
              <a:t>alternative steps that are sometime followed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8763" y="1475504"/>
            <a:ext cx="634789" cy="8309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</a:rPr>
              <a:t>Br</a:t>
            </a:r>
            <a:endParaRPr lang="en-US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50449" y="1475504"/>
            <a:ext cx="634789" cy="8309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00FF"/>
                </a:solidFill>
              </a:rPr>
              <a:t>Br</a:t>
            </a:r>
            <a:endParaRPr lang="en-US" sz="5400" b="1" dirty="0">
              <a:solidFill>
                <a:srgbClr val="0000FF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4572000" y="1651519"/>
            <a:ext cx="0" cy="478971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039255" y="0"/>
            <a:ext cx="1104745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the RED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95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9" grpId="0"/>
      <p:bldP spid="1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Step 3: Close the Shells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82880" y="3013788"/>
            <a:ext cx="8778240" cy="361094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2800" dirty="0" smtClean="0">
                <a:solidFill>
                  <a:srgbClr val="FF0000"/>
                </a:solidFill>
              </a:rPr>
              <a:t>Add any remaining bonds between atoms that can take them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>
                <a:solidFill>
                  <a:srgbClr val="FF0000"/>
                </a:solidFill>
              </a:rPr>
              <a:t>Add lone pairs to get all atoms to a closed shell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en-US" sz="2400" i="1" dirty="0"/>
              <a:t>If multiple options, continue to FC analysis </a:t>
            </a:r>
            <a:r>
              <a:rPr lang="en-US" sz="2400" i="1" dirty="0" smtClean="0"/>
              <a:t>with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 smtClean="0"/>
              <a:t>multiple </a:t>
            </a:r>
            <a:r>
              <a:rPr lang="en-US" sz="2400" i="1" dirty="0"/>
              <a:t>options until best structure is </a:t>
            </a:r>
            <a:r>
              <a:rPr lang="en-US" sz="2400" i="1" dirty="0" smtClean="0"/>
              <a:t>clear</a:t>
            </a:r>
            <a:endParaRPr lang="en-US" sz="2400" i="1" dirty="0"/>
          </a:p>
        </p:txBody>
      </p:sp>
      <p:grpSp>
        <p:nvGrpSpPr>
          <p:cNvPr id="3" name="Group 2"/>
          <p:cNvGrpSpPr/>
          <p:nvPr/>
        </p:nvGrpSpPr>
        <p:grpSpPr>
          <a:xfrm>
            <a:off x="3550449" y="1475504"/>
            <a:ext cx="2043103" cy="830997"/>
            <a:chOff x="3550449" y="1475504"/>
            <a:chExt cx="2043103" cy="830997"/>
          </a:xfrm>
        </p:grpSpPr>
        <p:sp>
          <p:nvSpPr>
            <p:cNvPr id="9" name="TextBox 8"/>
            <p:cNvSpPr txBox="1"/>
            <p:nvPr/>
          </p:nvSpPr>
          <p:spPr>
            <a:xfrm>
              <a:off x="4958763" y="1475504"/>
              <a:ext cx="634789" cy="8309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chemeClr val="accent6">
                      <a:lumMod val="50000"/>
                    </a:schemeClr>
                  </a:solidFill>
                </a:rPr>
                <a:t>Br</a:t>
              </a:r>
              <a:endParaRPr lang="en-US" sz="54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50449" y="1475504"/>
              <a:ext cx="634789" cy="8309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0000FF"/>
                  </a:solidFill>
                </a:rPr>
                <a:t>Br</a:t>
              </a:r>
              <a:endParaRPr lang="en-US" sz="54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5400000">
              <a:off x="4572000" y="1651519"/>
              <a:ext cx="0" cy="478971"/>
            </a:xfrm>
            <a:prstGeom prst="line">
              <a:avLst/>
            </a:prstGeom>
            <a:ln w="101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5079233" y="1372055"/>
            <a:ext cx="820241" cy="1037896"/>
            <a:chOff x="5079233" y="1372055"/>
            <a:chExt cx="820241" cy="1037896"/>
          </a:xfrm>
        </p:grpSpPr>
        <p:sp>
          <p:nvSpPr>
            <p:cNvPr id="10" name="Oval 9"/>
            <p:cNvSpPr>
              <a:spLocks noChangeAspect="1"/>
            </p:cNvSpPr>
            <p:nvPr/>
          </p:nvSpPr>
          <p:spPr>
            <a:xfrm>
              <a:off x="5079233" y="2254505"/>
              <a:ext cx="155448" cy="15544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sz="1100" b="1" dirty="0"/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5317633" y="2254505"/>
              <a:ext cx="155448" cy="15544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sz="1100" b="1" dirty="0"/>
            </a:p>
          </p:txBody>
        </p: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5079233" y="1372055"/>
              <a:ext cx="155448" cy="15544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sz="1100" b="1" dirty="0"/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5317633" y="1372055"/>
              <a:ext cx="155448" cy="15544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sz="1100" b="1" dirty="0"/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 rot="5400000">
              <a:off x="5744027" y="1694079"/>
              <a:ext cx="155448" cy="15544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sz="1100" b="1" dirty="0"/>
            </a:p>
          </p:txBody>
        </p:sp>
        <p:sp>
          <p:nvSpPr>
            <p:cNvPr id="16" name="Oval 15"/>
            <p:cNvSpPr>
              <a:spLocks noChangeAspect="1"/>
            </p:cNvSpPr>
            <p:nvPr/>
          </p:nvSpPr>
          <p:spPr>
            <a:xfrm rot="5400000">
              <a:off x="5744027" y="1932479"/>
              <a:ext cx="155448" cy="15544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sz="1100" b="1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244527" y="1372055"/>
            <a:ext cx="820240" cy="1037896"/>
            <a:chOff x="3244527" y="1372055"/>
            <a:chExt cx="820240" cy="1037896"/>
          </a:xfrm>
        </p:grpSpPr>
        <p:grpSp>
          <p:nvGrpSpPr>
            <p:cNvPr id="19" name="Group 18"/>
            <p:cNvGrpSpPr/>
            <p:nvPr/>
          </p:nvGrpSpPr>
          <p:grpSpPr>
            <a:xfrm>
              <a:off x="3670919" y="2254505"/>
              <a:ext cx="393848" cy="155446"/>
              <a:chOff x="3666866" y="2292640"/>
              <a:chExt cx="393848" cy="155446"/>
            </a:xfrm>
          </p:grpSpPr>
          <p:sp>
            <p:nvSpPr>
              <p:cNvPr id="26" name="Oval 25"/>
              <p:cNvSpPr>
                <a:spLocks noChangeAspect="1"/>
              </p:cNvSpPr>
              <p:nvPr/>
            </p:nvSpPr>
            <p:spPr>
              <a:xfrm>
                <a:off x="3666866" y="229264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3905266" y="229264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3670919" y="1372055"/>
              <a:ext cx="393848" cy="155446"/>
              <a:chOff x="3666866" y="1410190"/>
              <a:chExt cx="393848" cy="155446"/>
            </a:xfrm>
          </p:grpSpPr>
          <p:sp>
            <p:nvSpPr>
              <p:cNvPr id="24" name="Oval 23"/>
              <p:cNvSpPr>
                <a:spLocks noChangeAspect="1"/>
              </p:cNvSpPr>
              <p:nvPr/>
            </p:nvSpPr>
            <p:spPr>
              <a:xfrm>
                <a:off x="3666866" y="141019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25" name="Oval 24"/>
              <p:cNvSpPr>
                <a:spLocks noChangeAspect="1"/>
              </p:cNvSpPr>
              <p:nvPr/>
            </p:nvSpPr>
            <p:spPr>
              <a:xfrm>
                <a:off x="3905266" y="141019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3244527" y="1694078"/>
              <a:ext cx="155446" cy="393848"/>
              <a:chOff x="3240474" y="1732213"/>
              <a:chExt cx="155446" cy="393848"/>
            </a:xfrm>
          </p:grpSpPr>
          <p:sp>
            <p:nvSpPr>
              <p:cNvPr id="22" name="Oval 21"/>
              <p:cNvSpPr>
                <a:spLocks noChangeAspect="1"/>
              </p:cNvSpPr>
              <p:nvPr/>
            </p:nvSpPr>
            <p:spPr>
              <a:xfrm rot="5400000">
                <a:off x="3240473" y="1732214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23" name="Oval 22"/>
              <p:cNvSpPr>
                <a:spLocks noChangeAspect="1"/>
              </p:cNvSpPr>
              <p:nvPr/>
            </p:nvSpPr>
            <p:spPr>
              <a:xfrm rot="5400000">
                <a:off x="3240473" y="1970614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8039255" y="0"/>
            <a:ext cx="1104745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the RED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67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Step 4: Determine Formal Charges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82880" y="3013788"/>
            <a:ext cx="8778240" cy="361094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2800" dirty="0" smtClean="0">
                <a:solidFill>
                  <a:srgbClr val="FF0000"/>
                </a:solidFill>
              </a:rPr>
              <a:t>Use shortcut method to determine formal charge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039255" y="0"/>
            <a:ext cx="1104745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the RED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244527" y="1372055"/>
            <a:ext cx="2654947" cy="1037896"/>
            <a:chOff x="3240474" y="1410190"/>
            <a:chExt cx="2654947" cy="1037896"/>
          </a:xfrm>
        </p:grpSpPr>
        <p:sp>
          <p:nvSpPr>
            <p:cNvPr id="30" name="TextBox 29"/>
            <p:cNvSpPr txBox="1"/>
            <p:nvPr/>
          </p:nvSpPr>
          <p:spPr>
            <a:xfrm>
              <a:off x="4954710" y="1513639"/>
              <a:ext cx="634789" cy="8309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chemeClr val="accent6">
                      <a:lumMod val="50000"/>
                    </a:schemeClr>
                  </a:solidFill>
                </a:rPr>
                <a:t>Br</a:t>
              </a:r>
              <a:endParaRPr lang="en-US" sz="54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5075180" y="2292640"/>
              <a:ext cx="393848" cy="155446"/>
              <a:chOff x="5075180" y="2292640"/>
              <a:chExt cx="393848" cy="155446"/>
            </a:xfrm>
          </p:grpSpPr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>
                <a:off x="5075180" y="229264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5313580" y="229264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5075180" y="1410190"/>
              <a:ext cx="393848" cy="155446"/>
              <a:chOff x="5075180" y="1410190"/>
              <a:chExt cx="393848" cy="155446"/>
            </a:xfrm>
          </p:grpSpPr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>
                <a:off x="5075180" y="141019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>
                <a:off x="5313580" y="141019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5739975" y="1732213"/>
              <a:ext cx="155446" cy="393848"/>
              <a:chOff x="5739975" y="1732213"/>
              <a:chExt cx="155446" cy="393848"/>
            </a:xfrm>
          </p:grpSpPr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5400000">
                <a:off x="5739974" y="1732214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5400000">
                <a:off x="5739974" y="1970614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3546396" y="1513639"/>
              <a:ext cx="634789" cy="8309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0000FF"/>
                  </a:solidFill>
                </a:rPr>
                <a:t>Br</a:t>
              </a:r>
              <a:endParaRPr lang="en-US" sz="5400" b="1" dirty="0">
                <a:solidFill>
                  <a:srgbClr val="0000FF"/>
                </a:solidFill>
              </a:endParaRPr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3666866" y="2292640"/>
              <a:ext cx="393848" cy="155446"/>
              <a:chOff x="3666866" y="2292640"/>
              <a:chExt cx="393848" cy="155446"/>
            </a:xfrm>
          </p:grpSpPr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>
                <a:off x="3666866" y="229264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3905266" y="229264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3666866" y="1410190"/>
              <a:ext cx="393848" cy="155446"/>
              <a:chOff x="3666866" y="1410190"/>
              <a:chExt cx="393848" cy="155446"/>
            </a:xfrm>
          </p:grpSpPr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>
                <a:off x="3666866" y="141019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>
                <a:off x="3905266" y="141019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3240474" y="1732213"/>
              <a:ext cx="155446" cy="393848"/>
              <a:chOff x="3240474" y="1732213"/>
              <a:chExt cx="155446" cy="393848"/>
            </a:xfrm>
          </p:grpSpPr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5400000">
                <a:off x="3240473" y="1732214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5400000">
                <a:off x="3240473" y="1970614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</p:grpSp>
        <p:cxnSp>
          <p:nvCxnSpPr>
            <p:cNvPr id="38" name="Straight Connector 37"/>
            <p:cNvCxnSpPr/>
            <p:nvPr/>
          </p:nvCxnSpPr>
          <p:spPr>
            <a:xfrm rot="5400000">
              <a:off x="4567947" y="1689654"/>
              <a:ext cx="0" cy="478971"/>
            </a:xfrm>
            <a:prstGeom prst="line">
              <a:avLst/>
            </a:prstGeom>
            <a:ln w="101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250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60336"/>
            <a:ext cx="8778240" cy="731520"/>
          </a:xfrm>
        </p:spPr>
        <p:txBody>
          <a:bodyPr/>
          <a:lstStyle/>
          <a:p>
            <a:r>
              <a:rPr lang="en-US" dirty="0" smtClean="0">
                <a:solidFill>
                  <a:srgbClr val="0D97FF"/>
                </a:solidFill>
              </a:rPr>
              <a:t>Formal Charge Shortcut</a:t>
            </a:r>
            <a:endParaRPr lang="en-US" i="1" u="sng" baseline="-25000" dirty="0">
              <a:solidFill>
                <a:srgbClr val="0D97FF"/>
              </a:solidFill>
            </a:endParaRPr>
          </a:p>
        </p:txBody>
      </p:sp>
      <p:grpSp>
        <p:nvGrpSpPr>
          <p:cNvPr id="113" name="Group 112"/>
          <p:cNvGrpSpPr/>
          <p:nvPr/>
        </p:nvGrpSpPr>
        <p:grpSpPr>
          <a:xfrm>
            <a:off x="3244527" y="1786611"/>
            <a:ext cx="2654947" cy="1037896"/>
            <a:chOff x="649674" y="1072733"/>
            <a:chExt cx="2654947" cy="1037896"/>
          </a:xfrm>
        </p:grpSpPr>
        <p:sp>
          <p:nvSpPr>
            <p:cNvPr id="114" name="TextBox 113"/>
            <p:cNvSpPr txBox="1"/>
            <p:nvPr/>
          </p:nvSpPr>
          <p:spPr>
            <a:xfrm>
              <a:off x="2363910" y="1176182"/>
              <a:ext cx="634789" cy="8309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chemeClr val="accent6">
                      <a:lumMod val="75000"/>
                    </a:schemeClr>
                  </a:solidFill>
                </a:rPr>
                <a:t>Br</a:t>
              </a:r>
              <a:endParaRPr lang="en-US" sz="54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grpSp>
          <p:nvGrpSpPr>
            <p:cNvPr id="115" name="Group 114"/>
            <p:cNvGrpSpPr/>
            <p:nvPr/>
          </p:nvGrpSpPr>
          <p:grpSpPr>
            <a:xfrm>
              <a:off x="2484380" y="1955183"/>
              <a:ext cx="393848" cy="155446"/>
              <a:chOff x="5075180" y="2292640"/>
              <a:chExt cx="393848" cy="155446"/>
            </a:xfrm>
            <a:solidFill>
              <a:schemeClr val="bg1"/>
            </a:solidFill>
          </p:grpSpPr>
          <p:sp>
            <p:nvSpPr>
              <p:cNvPr id="133" name="Oval 132"/>
              <p:cNvSpPr>
                <a:spLocks noChangeAspect="1"/>
              </p:cNvSpPr>
              <p:nvPr/>
            </p:nvSpPr>
            <p:spPr>
              <a:xfrm>
                <a:off x="5075180" y="2292640"/>
                <a:ext cx="155448" cy="155446"/>
              </a:xfrm>
              <a:prstGeom prst="ellipse">
                <a:avLst/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134" name="Oval 133"/>
              <p:cNvSpPr>
                <a:spLocks noChangeAspect="1"/>
              </p:cNvSpPr>
              <p:nvPr/>
            </p:nvSpPr>
            <p:spPr>
              <a:xfrm>
                <a:off x="5313580" y="2292640"/>
                <a:ext cx="155448" cy="155446"/>
              </a:xfrm>
              <a:prstGeom prst="ellipse">
                <a:avLst/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2484380" y="1072733"/>
              <a:ext cx="393848" cy="155446"/>
              <a:chOff x="5075180" y="1410190"/>
              <a:chExt cx="393848" cy="155446"/>
            </a:xfrm>
            <a:solidFill>
              <a:schemeClr val="bg1"/>
            </a:solidFill>
          </p:grpSpPr>
          <p:sp>
            <p:nvSpPr>
              <p:cNvPr id="131" name="Oval 130"/>
              <p:cNvSpPr>
                <a:spLocks noChangeAspect="1"/>
              </p:cNvSpPr>
              <p:nvPr/>
            </p:nvSpPr>
            <p:spPr>
              <a:xfrm>
                <a:off x="5075180" y="1410190"/>
                <a:ext cx="155448" cy="155446"/>
              </a:xfrm>
              <a:prstGeom prst="ellipse">
                <a:avLst/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132" name="Oval 131"/>
              <p:cNvSpPr>
                <a:spLocks noChangeAspect="1"/>
              </p:cNvSpPr>
              <p:nvPr/>
            </p:nvSpPr>
            <p:spPr>
              <a:xfrm>
                <a:off x="5313580" y="1410190"/>
                <a:ext cx="155448" cy="155446"/>
              </a:xfrm>
              <a:prstGeom prst="ellipse">
                <a:avLst/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3149175" y="1394756"/>
              <a:ext cx="155446" cy="393848"/>
              <a:chOff x="5739975" y="1732213"/>
              <a:chExt cx="155446" cy="393848"/>
            </a:xfrm>
            <a:solidFill>
              <a:schemeClr val="bg1"/>
            </a:solidFill>
          </p:grpSpPr>
          <p:sp>
            <p:nvSpPr>
              <p:cNvPr id="129" name="Oval 128"/>
              <p:cNvSpPr>
                <a:spLocks noChangeAspect="1"/>
              </p:cNvSpPr>
              <p:nvPr/>
            </p:nvSpPr>
            <p:spPr>
              <a:xfrm rot="5400000">
                <a:off x="5739974" y="1732214"/>
                <a:ext cx="155448" cy="155446"/>
              </a:xfrm>
              <a:prstGeom prst="ellipse">
                <a:avLst/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130" name="Oval 129"/>
              <p:cNvSpPr>
                <a:spLocks noChangeAspect="1"/>
              </p:cNvSpPr>
              <p:nvPr/>
            </p:nvSpPr>
            <p:spPr>
              <a:xfrm rot="5400000">
                <a:off x="5739974" y="1970614"/>
                <a:ext cx="155448" cy="155446"/>
              </a:xfrm>
              <a:prstGeom prst="ellipse">
                <a:avLst/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</p:grpSp>
        <p:sp>
          <p:nvSpPr>
            <p:cNvPr id="118" name="TextBox 117"/>
            <p:cNvSpPr txBox="1"/>
            <p:nvPr/>
          </p:nvSpPr>
          <p:spPr>
            <a:xfrm>
              <a:off x="955596" y="1176182"/>
              <a:ext cx="634789" cy="8309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0000FF"/>
                  </a:solidFill>
                </a:rPr>
                <a:t>Br</a:t>
              </a:r>
              <a:endParaRPr lang="en-US" sz="5400" b="1" dirty="0">
                <a:solidFill>
                  <a:srgbClr val="0000FF"/>
                </a:solidFill>
              </a:endParaRPr>
            </a:p>
          </p:txBody>
        </p:sp>
        <p:grpSp>
          <p:nvGrpSpPr>
            <p:cNvPr id="119" name="Group 118"/>
            <p:cNvGrpSpPr/>
            <p:nvPr/>
          </p:nvGrpSpPr>
          <p:grpSpPr>
            <a:xfrm>
              <a:off x="1076066" y="1955183"/>
              <a:ext cx="393848" cy="155446"/>
              <a:chOff x="3666866" y="2292640"/>
              <a:chExt cx="393848" cy="155446"/>
            </a:xfrm>
            <a:solidFill>
              <a:schemeClr val="bg1"/>
            </a:solidFill>
          </p:grpSpPr>
          <p:sp>
            <p:nvSpPr>
              <p:cNvPr id="127" name="Oval 126"/>
              <p:cNvSpPr>
                <a:spLocks noChangeAspect="1"/>
              </p:cNvSpPr>
              <p:nvPr/>
            </p:nvSpPr>
            <p:spPr>
              <a:xfrm>
                <a:off x="3666866" y="2292640"/>
                <a:ext cx="155448" cy="155446"/>
              </a:xfrm>
              <a:prstGeom prst="ellipse">
                <a:avLst/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128" name="Oval 127"/>
              <p:cNvSpPr>
                <a:spLocks noChangeAspect="1"/>
              </p:cNvSpPr>
              <p:nvPr/>
            </p:nvSpPr>
            <p:spPr>
              <a:xfrm>
                <a:off x="3905266" y="2292640"/>
                <a:ext cx="155448" cy="155446"/>
              </a:xfrm>
              <a:prstGeom prst="ellipse">
                <a:avLst/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</p:grpSp>
        <p:grpSp>
          <p:nvGrpSpPr>
            <p:cNvPr id="120" name="Group 119"/>
            <p:cNvGrpSpPr/>
            <p:nvPr/>
          </p:nvGrpSpPr>
          <p:grpSpPr>
            <a:xfrm>
              <a:off x="1076066" y="1072733"/>
              <a:ext cx="393848" cy="155446"/>
              <a:chOff x="3666866" y="1410190"/>
              <a:chExt cx="393848" cy="155446"/>
            </a:xfrm>
            <a:solidFill>
              <a:schemeClr val="bg1"/>
            </a:solidFill>
          </p:grpSpPr>
          <p:sp>
            <p:nvSpPr>
              <p:cNvPr id="125" name="Oval 124"/>
              <p:cNvSpPr>
                <a:spLocks noChangeAspect="1"/>
              </p:cNvSpPr>
              <p:nvPr/>
            </p:nvSpPr>
            <p:spPr>
              <a:xfrm>
                <a:off x="3666866" y="1410190"/>
                <a:ext cx="155448" cy="155446"/>
              </a:xfrm>
              <a:prstGeom prst="ellipse">
                <a:avLst/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126" name="Oval 125"/>
              <p:cNvSpPr>
                <a:spLocks noChangeAspect="1"/>
              </p:cNvSpPr>
              <p:nvPr/>
            </p:nvSpPr>
            <p:spPr>
              <a:xfrm>
                <a:off x="3905266" y="1410190"/>
                <a:ext cx="155448" cy="155446"/>
              </a:xfrm>
              <a:prstGeom prst="ellipse">
                <a:avLst/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</p:grpSp>
        <p:grpSp>
          <p:nvGrpSpPr>
            <p:cNvPr id="121" name="Group 120"/>
            <p:cNvGrpSpPr/>
            <p:nvPr/>
          </p:nvGrpSpPr>
          <p:grpSpPr>
            <a:xfrm>
              <a:off x="649674" y="1394756"/>
              <a:ext cx="155446" cy="393848"/>
              <a:chOff x="3240474" y="1732213"/>
              <a:chExt cx="155446" cy="393848"/>
            </a:xfrm>
            <a:solidFill>
              <a:schemeClr val="bg1"/>
            </a:solidFill>
          </p:grpSpPr>
          <p:sp>
            <p:nvSpPr>
              <p:cNvPr id="123" name="Oval 122"/>
              <p:cNvSpPr>
                <a:spLocks noChangeAspect="1"/>
              </p:cNvSpPr>
              <p:nvPr/>
            </p:nvSpPr>
            <p:spPr>
              <a:xfrm rot="5400000">
                <a:off x="3240473" y="1732214"/>
                <a:ext cx="155448" cy="155446"/>
              </a:xfrm>
              <a:prstGeom prst="ellipse">
                <a:avLst/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124" name="Oval 123"/>
              <p:cNvSpPr>
                <a:spLocks noChangeAspect="1"/>
              </p:cNvSpPr>
              <p:nvPr/>
            </p:nvSpPr>
            <p:spPr>
              <a:xfrm rot="5400000">
                <a:off x="3240473" y="1970614"/>
                <a:ext cx="155448" cy="155446"/>
              </a:xfrm>
              <a:prstGeom prst="ellipse">
                <a:avLst/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</p:grpSp>
        <p:cxnSp>
          <p:nvCxnSpPr>
            <p:cNvPr id="122" name="Straight Connector 121"/>
            <p:cNvCxnSpPr/>
            <p:nvPr/>
          </p:nvCxnSpPr>
          <p:spPr>
            <a:xfrm rot="5400000">
              <a:off x="1977147" y="1352197"/>
              <a:ext cx="0" cy="478971"/>
            </a:xfrm>
            <a:prstGeom prst="line">
              <a:avLst/>
            </a:prstGeom>
            <a:ln w="1016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" name="TextBox 152"/>
          <p:cNvSpPr txBox="1"/>
          <p:nvPr/>
        </p:nvSpPr>
        <p:spPr>
          <a:xfrm>
            <a:off x="1585293" y="3525762"/>
            <a:ext cx="597341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tabLst>
                <a:tab pos="685800" algn="l"/>
                <a:tab pos="11430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	Draw a circle around: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585293" y="4511474"/>
            <a:ext cx="597341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tabLst>
                <a:tab pos="685800" algn="l"/>
                <a:tab pos="11430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b)	Half of Br’s bonding electrons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1585293" y="4018619"/>
            <a:ext cx="597341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tabLst>
                <a:tab pos="685800" algn="l"/>
                <a:tab pos="11430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a)	All of Br’s lone pair electrons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1585293" y="5004329"/>
            <a:ext cx="597341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tabLst>
                <a:tab pos="685800" algn="l"/>
                <a:tab pos="11430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	Count all the electrons in the circle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1585777" y="5497186"/>
            <a:ext cx="5972446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tabLst>
                <a:tab pos="685800" algn="l"/>
                <a:tab pos="11430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	This number subtracted from the valence number is the formal charge</a:t>
            </a:r>
          </a:p>
        </p:txBody>
      </p:sp>
      <p:grpSp>
        <p:nvGrpSpPr>
          <p:cNvPr id="141" name="Group 140"/>
          <p:cNvGrpSpPr/>
          <p:nvPr/>
        </p:nvGrpSpPr>
        <p:grpSpPr>
          <a:xfrm>
            <a:off x="3080656" y="1578429"/>
            <a:ext cx="1784148" cy="1415142"/>
            <a:chOff x="3080656" y="1578429"/>
            <a:chExt cx="1784148" cy="1415142"/>
          </a:xfrm>
        </p:grpSpPr>
        <p:grpSp>
          <p:nvGrpSpPr>
            <p:cNvPr id="145" name="Group 144"/>
            <p:cNvGrpSpPr/>
            <p:nvPr/>
          </p:nvGrpSpPr>
          <p:grpSpPr>
            <a:xfrm>
              <a:off x="3080656" y="1578429"/>
              <a:ext cx="1784148" cy="1415142"/>
              <a:chOff x="6890656" y="2105708"/>
              <a:chExt cx="1784148" cy="1415142"/>
            </a:xfrm>
          </p:grpSpPr>
          <p:sp>
            <p:nvSpPr>
              <p:cNvPr id="150" name="Oval 149"/>
              <p:cNvSpPr/>
              <p:nvPr/>
            </p:nvSpPr>
            <p:spPr>
              <a:xfrm>
                <a:off x="6890656" y="2105708"/>
                <a:ext cx="1502230" cy="1415142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8034724" y="2105708"/>
                <a:ext cx="640080" cy="1377721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49" name="Straight Connector 148"/>
            <p:cNvCxnSpPr/>
            <p:nvPr/>
          </p:nvCxnSpPr>
          <p:spPr>
            <a:xfrm rot="5400000">
              <a:off x="4570890" y="2071221"/>
              <a:ext cx="0" cy="478971"/>
            </a:xfrm>
            <a:prstGeom prst="line">
              <a:avLst/>
            </a:prstGeom>
            <a:ln w="1016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Oval 2"/>
          <p:cNvSpPr/>
          <p:nvPr/>
        </p:nvSpPr>
        <p:spPr>
          <a:xfrm>
            <a:off x="3080656" y="1578429"/>
            <a:ext cx="1502230" cy="141514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TextBox 155"/>
          <p:cNvSpPr txBox="1"/>
          <p:nvPr/>
        </p:nvSpPr>
        <p:spPr>
          <a:xfrm>
            <a:off x="1556666" y="2670517"/>
            <a:ext cx="164592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 algn="r">
              <a:tabLst>
                <a:tab pos="685800" algn="l"/>
                <a:tab pos="1143000" algn="l"/>
              </a:tabLst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 –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1556666" y="2670517"/>
            <a:ext cx="164592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 algn="r">
              <a:tabLst>
                <a:tab pos="685800" algn="l"/>
                <a:tab pos="1143000" algn="l"/>
              </a:tabLst>
            </a:pP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– 7 = 0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8208369" y="18662"/>
            <a:ext cx="916969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REVIEW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88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Box 66"/>
          <p:cNvSpPr txBox="1"/>
          <p:nvPr/>
        </p:nvSpPr>
        <p:spPr>
          <a:xfrm>
            <a:off x="986884" y="3857156"/>
            <a:ext cx="7170233" cy="2240071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Shortcut Method</a:t>
            </a:r>
            <a:endParaRPr lang="en-US" sz="24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Step 4: Determine Formal Charges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82880" y="3013788"/>
            <a:ext cx="8778240" cy="361094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2800" dirty="0" smtClean="0">
                <a:solidFill>
                  <a:srgbClr val="FF0000"/>
                </a:solidFill>
              </a:rPr>
              <a:t>Use shortcut method to determine formal charge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039255" y="0"/>
            <a:ext cx="1104745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the RED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244527" y="1372055"/>
            <a:ext cx="2654947" cy="1037896"/>
            <a:chOff x="3240474" y="1410190"/>
            <a:chExt cx="2654947" cy="1037896"/>
          </a:xfrm>
        </p:grpSpPr>
        <p:sp>
          <p:nvSpPr>
            <p:cNvPr id="30" name="TextBox 29"/>
            <p:cNvSpPr txBox="1"/>
            <p:nvPr/>
          </p:nvSpPr>
          <p:spPr>
            <a:xfrm>
              <a:off x="4954710" y="1513639"/>
              <a:ext cx="634789" cy="8309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chemeClr val="accent6">
                      <a:lumMod val="50000"/>
                    </a:schemeClr>
                  </a:solidFill>
                </a:rPr>
                <a:t>Br</a:t>
              </a:r>
              <a:endParaRPr lang="en-US" sz="54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5075180" y="2292640"/>
              <a:ext cx="393848" cy="155446"/>
              <a:chOff x="5075180" y="2292640"/>
              <a:chExt cx="393848" cy="155446"/>
            </a:xfrm>
          </p:grpSpPr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>
                <a:off x="5075180" y="229264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5313580" y="229264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5075180" y="1410190"/>
              <a:ext cx="393848" cy="155446"/>
              <a:chOff x="5075180" y="1410190"/>
              <a:chExt cx="393848" cy="155446"/>
            </a:xfrm>
          </p:grpSpPr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>
                <a:off x="5075180" y="141019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>
                <a:off x="5313580" y="141019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5739975" y="1732213"/>
              <a:ext cx="155446" cy="393848"/>
              <a:chOff x="5739975" y="1732213"/>
              <a:chExt cx="155446" cy="393848"/>
            </a:xfrm>
          </p:grpSpPr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5400000">
                <a:off x="5739974" y="1732214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5400000">
                <a:off x="5739974" y="1970614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3546396" y="1513639"/>
              <a:ext cx="634789" cy="8309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0000FF"/>
                  </a:solidFill>
                </a:rPr>
                <a:t>Br</a:t>
              </a:r>
              <a:endParaRPr lang="en-US" sz="5400" b="1" dirty="0">
                <a:solidFill>
                  <a:srgbClr val="0000FF"/>
                </a:solidFill>
              </a:endParaRPr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3666866" y="2292640"/>
              <a:ext cx="393848" cy="155446"/>
              <a:chOff x="3666866" y="2292640"/>
              <a:chExt cx="393848" cy="155446"/>
            </a:xfrm>
          </p:grpSpPr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>
                <a:off x="3666866" y="229264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3905266" y="229264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3666866" y="1410190"/>
              <a:ext cx="393848" cy="155446"/>
              <a:chOff x="3666866" y="1410190"/>
              <a:chExt cx="393848" cy="155446"/>
            </a:xfrm>
          </p:grpSpPr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>
                <a:off x="3666866" y="141019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>
                <a:off x="3905266" y="141019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3240474" y="1732213"/>
              <a:ext cx="155446" cy="393848"/>
              <a:chOff x="3240474" y="1732213"/>
              <a:chExt cx="155446" cy="393848"/>
            </a:xfrm>
          </p:grpSpPr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5400000">
                <a:off x="3240473" y="1732214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5400000">
                <a:off x="3240473" y="1970614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</p:grpSp>
        <p:cxnSp>
          <p:nvCxnSpPr>
            <p:cNvPr id="38" name="Straight Connector 37"/>
            <p:cNvCxnSpPr/>
            <p:nvPr/>
          </p:nvCxnSpPr>
          <p:spPr>
            <a:xfrm rot="5400000">
              <a:off x="4567947" y="1689654"/>
              <a:ext cx="0" cy="478971"/>
            </a:xfrm>
            <a:prstGeom prst="line">
              <a:avLst/>
            </a:prstGeom>
            <a:ln w="101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Oval 3"/>
          <p:cNvSpPr>
            <a:spLocks noChangeAspect="1"/>
          </p:cNvSpPr>
          <p:nvPr/>
        </p:nvSpPr>
        <p:spPr>
          <a:xfrm>
            <a:off x="4539763" y="1170943"/>
            <a:ext cx="1460291" cy="1460291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>
            <a:spLocks noChangeAspect="1"/>
          </p:cNvSpPr>
          <p:nvPr/>
        </p:nvSpPr>
        <p:spPr>
          <a:xfrm>
            <a:off x="3102840" y="1170943"/>
            <a:ext cx="1460291" cy="1460291"/>
          </a:xfrm>
          <a:prstGeom prst="ellipse">
            <a:avLst/>
          </a:prstGeom>
          <a:noFill/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71521" y="170164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671647" y="170164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971773" y="170164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271899" y="1701645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580039" y="170164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314330" y="170164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sz="2400" b="1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614456" y="170164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endParaRPr lang="en-US" sz="2400" b="1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914582" y="170164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sz="2400" b="1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214708" y="1701645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US" sz="2400" b="1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522848" y="170164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557871" y="5154187"/>
            <a:ext cx="12458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</a:t>
            </a:r>
          </a:p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042705" y="524652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722831" y="5154187"/>
            <a:ext cx="15872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Electrons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Circle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549105" y="5246520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242055" y="5154187"/>
            <a:ext cx="12458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Formal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Charge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096529" y="4450187"/>
            <a:ext cx="69509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Draw a circle around all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LPe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half of the Be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23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4" grpId="0" uiExpand="1" animBg="1"/>
      <p:bldP spid="51" grpId="0" uiExpand="1" animBg="1"/>
      <p:bldP spid="5" grpId="0" uiExpand="1"/>
      <p:bldP spid="52" grpId="0" uiExpand="1"/>
      <p:bldP spid="53" grpId="0" uiExpand="1"/>
      <p:bldP spid="54" grpId="0" uiExpand="1"/>
      <p:bldP spid="55" grpId="0" uiExpand="1"/>
      <p:bldP spid="56" grpId="0" uiExpand="1"/>
      <p:bldP spid="57" grpId="0" uiExpand="1"/>
      <p:bldP spid="58" grpId="0" uiExpand="1"/>
      <p:bldP spid="59" grpId="0" uiExpand="1"/>
      <p:bldP spid="60" grpId="0" uiExpand="1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1" y="274638"/>
            <a:ext cx="5430956" cy="731520"/>
          </a:xfrm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rgbClr val="0D97FF"/>
                </a:solidFill>
              </a:rPr>
              <a:t>Zero Formal Charges</a:t>
            </a:r>
            <a:endParaRPr lang="en-US" i="1" u="sng" baseline="-25000" dirty="0">
              <a:solidFill>
                <a:srgbClr val="0D97FF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91440" y="1262134"/>
            <a:ext cx="5278556" cy="532154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Each group has a set number of bonds it can form and maintain FC =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This number of bonds is the same as the number of unpaired electrons in the Lewis Dot structure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Use this knowledge to quickly make molecules with the lowest possible formal charge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88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" t="18693" r="2595" b="46840"/>
          <a:stretch/>
        </p:blipFill>
        <p:spPr bwMode="auto">
          <a:xfrm>
            <a:off x="0" y="6263640"/>
            <a:ext cx="9144000" cy="594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4" descr="Related 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778"/>
          <a:stretch/>
        </p:blipFill>
        <p:spPr bwMode="auto">
          <a:xfrm rot="18769737" flipH="1">
            <a:off x="5834532" y="874"/>
            <a:ext cx="6116588" cy="5548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403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Step 4: Determine Formal Charges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82880" y="3013788"/>
            <a:ext cx="8778240" cy="361094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2800" dirty="0" smtClean="0">
                <a:solidFill>
                  <a:srgbClr val="FF0000"/>
                </a:solidFill>
              </a:rPr>
              <a:t>Use shortcut method to determine formal charge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>
                <a:solidFill>
                  <a:srgbClr val="FF0000"/>
                </a:solidFill>
              </a:rPr>
              <a:t>If any atom has a formal charge, revisit step 3 to see if the problem can be fixed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en-US" sz="2400" i="1" dirty="0"/>
              <a:t>If multiple options, continue to FC analysis </a:t>
            </a:r>
            <a:r>
              <a:rPr lang="en-US" sz="2400" i="1" dirty="0" smtClean="0"/>
              <a:t>with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 smtClean="0"/>
              <a:t>multiple </a:t>
            </a:r>
            <a:r>
              <a:rPr lang="en-US" sz="2400" i="1" dirty="0"/>
              <a:t>options until best structure is </a:t>
            </a:r>
            <a:r>
              <a:rPr lang="en-US" sz="2400" i="1" dirty="0" smtClean="0"/>
              <a:t>clear</a:t>
            </a:r>
            <a:endParaRPr lang="en-US" sz="2400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8039255" y="0"/>
            <a:ext cx="1104745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the RED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244527" y="1372055"/>
            <a:ext cx="2654947" cy="1037896"/>
            <a:chOff x="3240474" y="1410190"/>
            <a:chExt cx="2654947" cy="1037896"/>
          </a:xfrm>
        </p:grpSpPr>
        <p:sp>
          <p:nvSpPr>
            <p:cNvPr id="30" name="TextBox 29"/>
            <p:cNvSpPr txBox="1"/>
            <p:nvPr/>
          </p:nvSpPr>
          <p:spPr>
            <a:xfrm>
              <a:off x="4954710" y="1513639"/>
              <a:ext cx="634789" cy="8309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chemeClr val="accent6">
                      <a:lumMod val="50000"/>
                    </a:schemeClr>
                  </a:solidFill>
                </a:rPr>
                <a:t>Br</a:t>
              </a:r>
              <a:endParaRPr lang="en-US" sz="54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5075180" y="2292640"/>
              <a:ext cx="393848" cy="155446"/>
              <a:chOff x="5075180" y="2292640"/>
              <a:chExt cx="393848" cy="155446"/>
            </a:xfrm>
          </p:grpSpPr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>
                <a:off x="5075180" y="229264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5313580" y="229264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5075180" y="1410190"/>
              <a:ext cx="393848" cy="155446"/>
              <a:chOff x="5075180" y="1410190"/>
              <a:chExt cx="393848" cy="155446"/>
            </a:xfrm>
          </p:grpSpPr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>
                <a:off x="5075180" y="141019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>
                <a:off x="5313580" y="141019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5739975" y="1732213"/>
              <a:ext cx="155446" cy="393848"/>
              <a:chOff x="5739975" y="1732213"/>
              <a:chExt cx="155446" cy="393848"/>
            </a:xfrm>
          </p:grpSpPr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5400000">
                <a:off x="5739974" y="1732214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5400000">
                <a:off x="5739974" y="1970614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3546396" y="1513639"/>
              <a:ext cx="634789" cy="8309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0000FF"/>
                  </a:solidFill>
                </a:rPr>
                <a:t>Br</a:t>
              </a:r>
              <a:endParaRPr lang="en-US" sz="5400" b="1" dirty="0">
                <a:solidFill>
                  <a:srgbClr val="0000FF"/>
                </a:solidFill>
              </a:endParaRPr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3666866" y="2292640"/>
              <a:ext cx="393848" cy="155446"/>
              <a:chOff x="3666866" y="2292640"/>
              <a:chExt cx="393848" cy="155446"/>
            </a:xfrm>
          </p:grpSpPr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>
                <a:off x="3666866" y="229264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3905266" y="229264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3666866" y="1410190"/>
              <a:ext cx="393848" cy="155446"/>
              <a:chOff x="3666866" y="1410190"/>
              <a:chExt cx="393848" cy="155446"/>
            </a:xfrm>
          </p:grpSpPr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>
                <a:off x="3666866" y="141019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>
                <a:off x="3905266" y="141019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3240474" y="1732213"/>
              <a:ext cx="155446" cy="393848"/>
              <a:chOff x="3240474" y="1732213"/>
              <a:chExt cx="155446" cy="393848"/>
            </a:xfrm>
          </p:grpSpPr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5400000">
                <a:off x="3240473" y="1732214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5400000">
                <a:off x="3240473" y="1970614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</p:grpSp>
        <p:cxnSp>
          <p:nvCxnSpPr>
            <p:cNvPr id="38" name="Straight Connector 37"/>
            <p:cNvCxnSpPr/>
            <p:nvPr/>
          </p:nvCxnSpPr>
          <p:spPr>
            <a:xfrm rot="5400000">
              <a:off x="4567947" y="1689654"/>
              <a:ext cx="0" cy="478971"/>
            </a:xfrm>
            <a:prstGeom prst="line">
              <a:avLst/>
            </a:prstGeom>
            <a:ln w="101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Oval 3"/>
          <p:cNvSpPr>
            <a:spLocks noChangeAspect="1"/>
          </p:cNvSpPr>
          <p:nvPr/>
        </p:nvSpPr>
        <p:spPr>
          <a:xfrm>
            <a:off x="4539763" y="1170943"/>
            <a:ext cx="1460291" cy="1460291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>
            <a:spLocks noChangeAspect="1"/>
          </p:cNvSpPr>
          <p:nvPr/>
        </p:nvSpPr>
        <p:spPr>
          <a:xfrm>
            <a:off x="3102840" y="1170943"/>
            <a:ext cx="1460291" cy="1460291"/>
          </a:xfrm>
          <a:prstGeom prst="ellipse">
            <a:avLst/>
          </a:prstGeom>
          <a:noFill/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71521" y="170164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671647" y="170164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971773" y="170164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271899" y="1701645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580039" y="170164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314330" y="170164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sz="2400" b="1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614456" y="170164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endParaRPr lang="en-US" sz="2400" b="1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914582" y="170164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sz="2400" b="1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214708" y="1701645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US" sz="2400" b="1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522848" y="170164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69751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Step 5: Evaluate Structure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82880" y="3013788"/>
            <a:ext cx="8778240" cy="361094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2800" dirty="0" smtClean="0">
                <a:solidFill>
                  <a:srgbClr val="FF0000"/>
                </a:solidFill>
              </a:rPr>
              <a:t>If all atoms have a closed shell and a zero formal charge, then the structure is valid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>
                <a:solidFill>
                  <a:srgbClr val="FF0000"/>
                </a:solidFill>
              </a:rPr>
              <a:t>If not, further analysis needs to be done to see if the structure can be improved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en-US" sz="2400" i="1" dirty="0" smtClean="0"/>
              <a:t>There are many complexities that can occur here</a:t>
            </a:r>
            <a:endParaRPr lang="en-US" sz="2400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8039255" y="0"/>
            <a:ext cx="1104745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the RED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244527" y="1372055"/>
            <a:ext cx="2654947" cy="1037896"/>
            <a:chOff x="3240474" y="1410190"/>
            <a:chExt cx="2654947" cy="1037896"/>
          </a:xfrm>
        </p:grpSpPr>
        <p:sp>
          <p:nvSpPr>
            <p:cNvPr id="30" name="TextBox 29"/>
            <p:cNvSpPr txBox="1"/>
            <p:nvPr/>
          </p:nvSpPr>
          <p:spPr>
            <a:xfrm>
              <a:off x="4954710" y="1513639"/>
              <a:ext cx="634789" cy="8309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chemeClr val="accent6">
                      <a:lumMod val="50000"/>
                    </a:schemeClr>
                  </a:solidFill>
                </a:rPr>
                <a:t>Br</a:t>
              </a:r>
              <a:endParaRPr lang="en-US" sz="54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5075180" y="2292640"/>
              <a:ext cx="393848" cy="155446"/>
              <a:chOff x="5075180" y="2292640"/>
              <a:chExt cx="393848" cy="155446"/>
            </a:xfrm>
          </p:grpSpPr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>
                <a:off x="5075180" y="229264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5313580" y="229264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5075180" y="1410190"/>
              <a:ext cx="393848" cy="155446"/>
              <a:chOff x="5075180" y="1410190"/>
              <a:chExt cx="393848" cy="155446"/>
            </a:xfrm>
          </p:grpSpPr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>
                <a:off x="5075180" y="141019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>
                <a:off x="5313580" y="141019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5739975" y="1732213"/>
              <a:ext cx="155446" cy="393848"/>
              <a:chOff x="5739975" y="1732213"/>
              <a:chExt cx="155446" cy="393848"/>
            </a:xfrm>
          </p:grpSpPr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5400000">
                <a:off x="5739974" y="1732214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5400000">
                <a:off x="5739974" y="1970614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3546396" y="1513639"/>
              <a:ext cx="634789" cy="8309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0000FF"/>
                  </a:solidFill>
                </a:rPr>
                <a:t>Br</a:t>
              </a:r>
              <a:endParaRPr lang="en-US" sz="5400" b="1" dirty="0">
                <a:solidFill>
                  <a:srgbClr val="0000FF"/>
                </a:solidFill>
              </a:endParaRPr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3666866" y="2292640"/>
              <a:ext cx="393848" cy="155446"/>
              <a:chOff x="3666866" y="2292640"/>
              <a:chExt cx="393848" cy="155446"/>
            </a:xfrm>
          </p:grpSpPr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>
                <a:off x="3666866" y="229264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3905266" y="229264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3666866" y="1410190"/>
              <a:ext cx="393848" cy="155446"/>
              <a:chOff x="3666866" y="1410190"/>
              <a:chExt cx="393848" cy="155446"/>
            </a:xfrm>
          </p:grpSpPr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>
                <a:off x="3666866" y="141019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>
                <a:off x="3905266" y="141019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3240474" y="1732213"/>
              <a:ext cx="155446" cy="393848"/>
              <a:chOff x="3240474" y="1732213"/>
              <a:chExt cx="155446" cy="393848"/>
            </a:xfrm>
          </p:grpSpPr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5400000">
                <a:off x="3240473" y="1732214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5400000">
                <a:off x="3240473" y="1970614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</p:grpSp>
        <p:cxnSp>
          <p:nvCxnSpPr>
            <p:cNvPr id="38" name="Straight Connector 37"/>
            <p:cNvCxnSpPr/>
            <p:nvPr/>
          </p:nvCxnSpPr>
          <p:spPr>
            <a:xfrm rot="5400000">
              <a:off x="4567947" y="1689654"/>
              <a:ext cx="0" cy="478971"/>
            </a:xfrm>
            <a:prstGeom prst="line">
              <a:avLst/>
            </a:prstGeom>
            <a:ln w="101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1874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274638"/>
            <a:ext cx="8778240" cy="1162276"/>
          </a:xfrm>
        </p:spPr>
        <p:txBody>
          <a:bodyPr/>
          <a:lstStyle/>
          <a:p>
            <a:pPr>
              <a:lnSpc>
                <a:spcPts val="4500"/>
              </a:lnSpc>
            </a:pPr>
            <a:r>
              <a:rPr lang="en-US" dirty="0" smtClean="0"/>
              <a:t>Covalent Bonding Method</a:t>
            </a:r>
            <a:br>
              <a:rPr lang="en-US" dirty="0" smtClean="0"/>
            </a:b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Objectives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909" y="1847460"/>
            <a:ext cx="7878769" cy="457805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want to find a Lewis dot structure that:</a:t>
            </a:r>
          </a:p>
          <a:p>
            <a:pPr marL="1427163" indent="-514350">
              <a:spcBef>
                <a:spcPts val="3600"/>
              </a:spcBef>
              <a:buFont typeface="+mj-lt"/>
              <a:buAutoNum type="arabicParenR"/>
            </a:pPr>
            <a:r>
              <a:rPr lang="en-US" dirty="0" smtClean="0"/>
              <a:t>Connects all the atoms together</a:t>
            </a:r>
          </a:p>
          <a:p>
            <a:pPr marL="1427163" indent="-514350">
              <a:spcBef>
                <a:spcPts val="3600"/>
              </a:spcBef>
              <a:buFont typeface="+mj-lt"/>
              <a:buAutoNum type="arabicParenR"/>
            </a:pPr>
            <a:r>
              <a:rPr lang="en-US" dirty="0" smtClean="0"/>
              <a:t>Gives closed shells to all atoms</a:t>
            </a:r>
          </a:p>
          <a:p>
            <a:pPr marL="1427163" indent="-514350">
              <a:spcBef>
                <a:spcPts val="3600"/>
              </a:spcBef>
              <a:buFont typeface="+mj-lt"/>
              <a:buAutoNum type="arabicParenR"/>
            </a:pPr>
            <a:r>
              <a:rPr lang="en-US" dirty="0" smtClean="0"/>
              <a:t>Leaves all atoms with no charge</a:t>
            </a:r>
            <a:endParaRPr lang="en-US" dirty="0"/>
          </a:p>
        </p:txBody>
      </p:sp>
      <p:sp>
        <p:nvSpPr>
          <p:cNvPr id="4" name="Octagon 3"/>
          <p:cNvSpPr>
            <a:spLocks noChangeAspect="1"/>
          </p:cNvSpPr>
          <p:nvPr/>
        </p:nvSpPr>
        <p:spPr>
          <a:xfrm>
            <a:off x="657816" y="2637286"/>
            <a:ext cx="914400" cy="914400"/>
          </a:xfrm>
          <a:prstGeom prst="octagon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500"/>
              </a:lnSpc>
            </a:pPr>
            <a:r>
              <a:rPr lang="en-US" b="1" dirty="0" smtClean="0"/>
              <a:t>MUST HAVE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612096" y="3721275"/>
            <a:ext cx="1005840" cy="731520"/>
          </a:xfrm>
          <a:prstGeom prst="rect">
            <a:avLst/>
          </a:prstGeom>
          <a:solidFill>
            <a:srgbClr val="FFFF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500"/>
              </a:lnSpc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BEST POSSIBLE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2096" y="4622385"/>
            <a:ext cx="1005840" cy="731520"/>
          </a:xfrm>
          <a:prstGeom prst="rect">
            <a:avLst/>
          </a:prstGeom>
          <a:solidFill>
            <a:srgbClr val="FFFF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500"/>
              </a:lnSpc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BEST POSSIBLE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27031" y="0"/>
            <a:ext cx="916969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REVIEW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50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1939" y="3208273"/>
            <a:ext cx="2743657" cy="139221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1938" y="3208273"/>
            <a:ext cx="2743657" cy="139221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3367" y="3106673"/>
            <a:ext cx="6506723" cy="149124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95755" y="4709423"/>
            <a:ext cx="3249840" cy="23305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95755" y="1088579"/>
            <a:ext cx="3950906" cy="15131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077687"/>
            <a:ext cx="3576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1: ELECTRON ACCOUNTING</a:t>
            </a:r>
            <a:endParaRPr lang="en-US" sz="1600" b="1" u="sng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403261"/>
            <a:ext cx="32625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2: CONNECT THE ATOMS</a:t>
            </a:r>
            <a:endParaRPr lang="en-US" sz="1600" b="1" u="sng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2701346"/>
            <a:ext cx="30487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3: CLOSE THE SHELLS</a:t>
            </a:r>
            <a:endParaRPr lang="en-US" sz="1600" b="1" u="sng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2999431"/>
            <a:ext cx="42296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4: DETERMINE FORMAL CHARGES</a:t>
            </a:r>
            <a:endParaRPr lang="en-US" sz="1600" b="1" u="sng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4709423"/>
            <a:ext cx="34013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5: EVALUATE STRUCTURE</a:t>
            </a:r>
            <a:endParaRPr lang="en-US" sz="1600" b="1" u="sng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182880" y="187550"/>
            <a:ext cx="8778240" cy="731520"/>
          </a:xfrm>
        </p:spPr>
        <p:txBody>
          <a:bodyPr/>
          <a:lstStyle/>
          <a:p>
            <a:r>
              <a:rPr lang="en-US" sz="3600" dirty="0" smtClean="0"/>
              <a:t>How this looks on your paper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3254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3" grpId="0"/>
      <p:bldP spid="1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Classwork / Homework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0716 – Chlorine Fluoride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40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89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Priorities Among Objectives</a:t>
            </a:r>
            <a:endParaRPr lang="en-US" sz="36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9533370"/>
              </p:ext>
            </p:extLst>
          </p:nvPr>
        </p:nvGraphicFramePr>
        <p:xfrm>
          <a:off x="91440" y="1296988"/>
          <a:ext cx="5486400" cy="3503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8960"/>
                <a:gridCol w="1188720"/>
                <a:gridCol w="1188720"/>
              </a:tblGrid>
              <a:tr h="760754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3333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</a:t>
                      </a:r>
                      <a:endParaRPr lang="en-US" sz="4000" dirty="0">
                        <a:solidFill>
                          <a:srgbClr val="3333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</a:t>
                      </a:r>
                      <a:endParaRPr lang="en-US" sz="4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4655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All connected</a:t>
                      </a:r>
                      <a:endParaRPr lang="en-US" sz="2400" b="1" i="1" dirty="0"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kern="1200" dirty="0" smtClean="0">
                          <a:solidFill>
                            <a:schemeClr val="dk1"/>
                          </a:solidFill>
                          <a:latin typeface="Wingdings 2" panose="05020102010507070707" pitchFamily="18" charset="2"/>
                          <a:ea typeface="+mn-ea"/>
                          <a:cs typeface="+mn-cs"/>
                        </a:rPr>
                        <a:t>P</a:t>
                      </a:r>
                      <a:endParaRPr lang="en-US" sz="5400" b="1" dirty="0">
                        <a:latin typeface="Wingdings 2" panose="05020102010507070707" pitchFamily="18" charset="2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kern="1200" dirty="0" smtClean="0">
                          <a:solidFill>
                            <a:schemeClr val="dk1"/>
                          </a:solidFill>
                          <a:latin typeface="Wingdings 2" panose="05020102010507070707" pitchFamily="18" charset="2"/>
                          <a:ea typeface="+mn-ea"/>
                          <a:cs typeface="+mn-cs"/>
                        </a:rPr>
                        <a:t>P</a:t>
                      </a:r>
                      <a:endParaRPr lang="en-US" sz="5400" b="1" dirty="0">
                        <a:latin typeface="Wingdings 2" panose="05020102010507070707" pitchFamily="18" charset="2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4655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All closed shell</a:t>
                      </a:r>
                      <a:endParaRPr lang="en-US" sz="2400" b="1" i="1" dirty="0"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kern="1200" dirty="0" smtClean="0">
                          <a:solidFill>
                            <a:schemeClr val="dk1"/>
                          </a:solidFill>
                          <a:latin typeface="Wingdings 2" panose="05020102010507070707" pitchFamily="18" charset="2"/>
                          <a:ea typeface="+mn-ea"/>
                          <a:cs typeface="+mn-cs"/>
                        </a:rPr>
                        <a:t>P</a:t>
                      </a:r>
                      <a:endParaRPr lang="en-US" sz="5400" b="1" dirty="0">
                        <a:latin typeface="Wingdings 2" panose="05020102010507070707" pitchFamily="18" charset="2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kern="1200" dirty="0" smtClean="0">
                          <a:solidFill>
                            <a:schemeClr val="dk1"/>
                          </a:solidFill>
                          <a:latin typeface="Wingdings 2" panose="05020102010507070707" pitchFamily="18" charset="2"/>
                          <a:ea typeface="+mn-ea"/>
                          <a:cs typeface="+mn-cs"/>
                        </a:rPr>
                        <a:t>P</a:t>
                      </a:r>
                      <a:endParaRPr lang="en-US" sz="5400" b="1" dirty="0">
                        <a:latin typeface="Wingdings 2" panose="05020102010507070707" pitchFamily="18" charset="2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4655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Zero formal charge</a:t>
                      </a:r>
                      <a:endParaRPr lang="en-US" sz="2400" b="1" i="1" dirty="0"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kern="1200" dirty="0" smtClean="0">
                          <a:solidFill>
                            <a:schemeClr val="dk1"/>
                          </a:solidFill>
                          <a:latin typeface="Wingdings 2" panose="05020102010507070707" pitchFamily="18" charset="2"/>
                          <a:ea typeface="+mn-ea"/>
                          <a:cs typeface="+mn-cs"/>
                        </a:rPr>
                        <a:t>P</a:t>
                      </a:r>
                      <a:endParaRPr lang="en-US" sz="5400" b="1" dirty="0">
                        <a:latin typeface="Wingdings 2" panose="05020102010507070707" pitchFamily="18" charset="2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kern="1200" dirty="0" smtClean="0">
                          <a:solidFill>
                            <a:schemeClr val="dk1"/>
                          </a:solidFill>
                          <a:latin typeface="Wingdings 2" panose="05020102010507070707" pitchFamily="18" charset="2"/>
                          <a:ea typeface="+mn-ea"/>
                          <a:cs typeface="+mn-cs"/>
                        </a:rPr>
                        <a:t>P</a:t>
                      </a:r>
                      <a:endParaRPr lang="en-US" sz="5400" b="1" dirty="0">
                        <a:latin typeface="Wingdings 2" panose="05020102010507070707" pitchFamily="18" charset="2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36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5: Evaluate Structure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Check the three objectives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All atoms connected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All atoms have a closed shell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All atoms have the lowest possible formal charge</a:t>
            </a:r>
          </a:p>
        </p:txBody>
      </p:sp>
    </p:spTree>
    <p:extLst>
      <p:ext uri="{BB962C8B-B14F-4D97-AF65-F5344CB8AC3E}">
        <p14:creationId xmlns:p14="http://schemas.microsoft.com/office/powerpoint/2010/main" val="328163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Lowest Possible Formal Charge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sum of the absolute values of the formal charges for the molecule (</a:t>
            </a:r>
            <a:r>
              <a:rPr lang="el-GR" dirty="0" smtClean="0"/>
              <a:t>Σ</a:t>
            </a:r>
            <a:r>
              <a:rPr lang="en-US" dirty="0"/>
              <a:t>|FC</a:t>
            </a:r>
            <a:r>
              <a:rPr lang="en-US" dirty="0" smtClean="0"/>
              <a:t>|) should be as low as possible</a:t>
            </a:r>
            <a:endParaRPr lang="en-US" dirty="0"/>
          </a:p>
          <a:p>
            <a:r>
              <a:rPr lang="en-US" dirty="0" smtClean="0"/>
              <a:t>If a FC cannot be avoided, it should be located on the atoms that can best handle it</a:t>
            </a:r>
          </a:p>
          <a:p>
            <a:pPr marL="914400"/>
            <a:r>
              <a:rPr lang="en-US" sz="2800" dirty="0" smtClean="0"/>
              <a:t>Negative charges on the most electronegative</a:t>
            </a:r>
          </a:p>
          <a:p>
            <a:pPr marL="914400"/>
            <a:r>
              <a:rPr lang="en-US" sz="2800" dirty="0" smtClean="0"/>
              <a:t>Positive charges on the least electronegative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397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Priorities Among Objectives</a:t>
            </a:r>
            <a:endParaRPr lang="en-US" sz="36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6679"/>
              </p:ext>
            </p:extLst>
          </p:nvPr>
        </p:nvGraphicFramePr>
        <p:xfrm>
          <a:off x="91440" y="1296988"/>
          <a:ext cx="896112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1760"/>
                <a:gridCol w="2103120"/>
                <a:gridCol w="2103120"/>
                <a:gridCol w="2103120"/>
              </a:tblGrid>
              <a:tr h="118872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C, H, N, O, F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Groups 2 &amp; 13 Elements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Periods 3 – 7 Elements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atoms connected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atoms have closed shell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algn="ctr"/>
                      <a:r>
                        <a:rPr lang="en-US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(odd electrons)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Molecule has the lowest possible formal charge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algn="ctr"/>
                      <a:r>
                        <a:rPr lang="en-US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suboctets</a:t>
                      </a:r>
                      <a:r>
                        <a:rPr lang="en-US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algn="ctr"/>
                      <a:r>
                        <a:rPr lang="en-US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(expanded octets)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87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973996"/>
              </p:ext>
            </p:extLst>
          </p:nvPr>
        </p:nvGraphicFramePr>
        <p:xfrm>
          <a:off x="1" y="2100942"/>
          <a:ext cx="3810000" cy="1668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896"/>
                <a:gridCol w="3153104"/>
              </a:tblGrid>
              <a:tr h="417154"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dirty="0" err="1" smtClean="0">
                          <a:solidFill>
                            <a:srgbClr val="3333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1600" b="0" i="0" dirty="0" smtClean="0">
                          <a:solidFill>
                            <a:srgbClr val="3333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600" b="0" i="0" dirty="0">
                        <a:solidFill>
                          <a:srgbClr val="3333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dirty="0" smtClean="0">
                          <a:solidFill>
                            <a:srgbClr val="3333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+ 8 = 16</a:t>
                      </a:r>
                      <a:endParaRPr lang="en-US" sz="1600" b="0" i="0" dirty="0">
                        <a:solidFill>
                          <a:srgbClr val="3333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7154"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dirty="0" err="1" smtClean="0">
                          <a:solidFill>
                            <a:srgbClr val="3333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1600" b="0" i="0" dirty="0" smtClean="0">
                          <a:solidFill>
                            <a:srgbClr val="3333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600" b="0" i="0" dirty="0">
                        <a:solidFill>
                          <a:srgbClr val="3333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dirty="0" smtClean="0">
                          <a:solidFill>
                            <a:srgbClr val="3333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+ 7 = 14</a:t>
                      </a:r>
                      <a:endParaRPr lang="en-US" sz="1600" b="0" i="0" dirty="0">
                        <a:solidFill>
                          <a:srgbClr val="3333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7154"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dirty="0" smtClean="0">
                          <a:solidFill>
                            <a:srgbClr val="3333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1600" b="0" i="0" dirty="0">
                        <a:solidFill>
                          <a:srgbClr val="3333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baseline="0" dirty="0" smtClean="0">
                          <a:solidFill>
                            <a:srgbClr val="3333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– 14 = 2,  </a:t>
                      </a:r>
                      <a:r>
                        <a:rPr lang="en-US" sz="2000" b="0" i="0" baseline="30000" dirty="0" smtClean="0">
                          <a:solidFill>
                            <a:srgbClr val="3333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600" b="0" i="0" baseline="0" dirty="0" smtClean="0">
                          <a:solidFill>
                            <a:srgbClr val="3333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2000" b="0" i="0" baseline="-25000" dirty="0" smtClean="0">
                          <a:solidFill>
                            <a:srgbClr val="3333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1600" b="0" i="0" baseline="0" dirty="0" smtClean="0">
                          <a:solidFill>
                            <a:srgbClr val="3333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1 bond</a:t>
                      </a:r>
                      <a:endParaRPr lang="en-US" sz="1600" b="0" i="0" dirty="0">
                        <a:solidFill>
                          <a:srgbClr val="3333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7154"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dirty="0" err="1" smtClean="0">
                          <a:solidFill>
                            <a:srgbClr val="3333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1600" b="0" i="0" dirty="0" smtClean="0">
                          <a:solidFill>
                            <a:srgbClr val="3333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600" b="0" i="0" dirty="0">
                        <a:solidFill>
                          <a:srgbClr val="3333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baseline="0" dirty="0" smtClean="0">
                          <a:solidFill>
                            <a:srgbClr val="3333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– 2 = 12, </a:t>
                      </a:r>
                      <a:r>
                        <a:rPr lang="en-US" sz="2000" b="0" i="0" baseline="30000" dirty="0" smtClean="0">
                          <a:solidFill>
                            <a:srgbClr val="3333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r>
                        <a:rPr lang="en-US" sz="1600" b="0" i="0" baseline="0" dirty="0" smtClean="0">
                          <a:solidFill>
                            <a:srgbClr val="3333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2000" b="0" i="0" baseline="-25000" dirty="0" smtClean="0">
                          <a:solidFill>
                            <a:srgbClr val="3333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1600" b="0" i="0" baseline="0" dirty="0" smtClean="0">
                          <a:solidFill>
                            <a:srgbClr val="3333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6 lone pairs</a:t>
                      </a:r>
                      <a:endParaRPr lang="en-US" sz="2000" b="0" i="0" baseline="0" dirty="0" smtClean="0">
                        <a:solidFill>
                          <a:srgbClr val="3333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0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044" y="174812"/>
            <a:ext cx="6805749" cy="731520"/>
          </a:xfrm>
        </p:spPr>
        <p:txBody>
          <a:bodyPr/>
          <a:lstStyle/>
          <a:p>
            <a:r>
              <a:rPr lang="en-US" dirty="0" smtClean="0"/>
              <a:t>Covalent Bonding Method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727253"/>
            <a:ext cx="374904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tabLst>
                <a:tab pos="685800" algn="l"/>
                <a:tab pos="1143000" algn="l"/>
              </a:tabLst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1)	Determine number of bonds and lone pairs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641305"/>
            <a:ext cx="374904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tabLst>
                <a:tab pos="685800" algn="l"/>
                <a:tab pos="1143000" algn="l"/>
              </a:tabLst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2)	Connect the atoms using bonds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3555357"/>
            <a:ext cx="374904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tabLst>
                <a:tab pos="685800" algn="l"/>
                <a:tab pos="1143000" algn="l"/>
              </a:tabLst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3)	Get closed shells by adding remaining bonds and lone pairs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838741"/>
            <a:ext cx="374904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tabLst>
                <a:tab pos="685800" algn="l"/>
                <a:tab pos="1143000" algn="l"/>
              </a:tabLst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4)	Determine formal charges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752792"/>
            <a:ext cx="374904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tabLst>
                <a:tab pos="685800" algn="l"/>
                <a:tab pos="1143000" algn="l"/>
              </a:tabLst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5)	Evaluate structure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3544" y="1148133"/>
            <a:ext cx="4572638" cy="342947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1264" y="1718230"/>
            <a:ext cx="4572638" cy="342947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8984" y="2288327"/>
            <a:ext cx="4572638" cy="342947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6704" y="2858424"/>
            <a:ext cx="4572638" cy="34294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64425" y="3428521"/>
            <a:ext cx="4572638" cy="342947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TextBox 15"/>
          <p:cNvSpPr txBox="1"/>
          <p:nvPr/>
        </p:nvSpPr>
        <p:spPr>
          <a:xfrm>
            <a:off x="0" y="18662"/>
            <a:ext cx="1048545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REVIEW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95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710" y="1297460"/>
            <a:ext cx="8522581" cy="5128054"/>
          </a:xfrm>
        </p:spPr>
        <p:txBody>
          <a:bodyPr/>
          <a:lstStyle/>
          <a:p>
            <a:r>
              <a:rPr lang="en-US" dirty="0" smtClean="0"/>
              <a:t>Today, we will start making molecules using the covalent bonding method</a:t>
            </a:r>
            <a:endParaRPr lang="en-US" dirty="0"/>
          </a:p>
          <a:p>
            <a:r>
              <a:rPr lang="en-US" dirty="0" smtClean="0"/>
              <a:t>We will learn the five steps of the covalent bonding method on simple molecules</a:t>
            </a:r>
          </a:p>
          <a:p>
            <a:r>
              <a:rPr lang="en-US" dirty="0" smtClean="0"/>
              <a:t>In coming lessons, we will advance to more complicated situations</a:t>
            </a:r>
          </a:p>
          <a:p>
            <a:r>
              <a:rPr lang="en-US" dirty="0" smtClean="0"/>
              <a:t>Most of our unit test will evaluate your ability to use this method to identify the best structure for giving atoms what they want.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12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2780793"/>
            <a:ext cx="8778240" cy="36447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our last lesson, we did an exhaustive analysis to show the theory behind the covalent bonding method and determine the best structure for Br</a:t>
            </a:r>
            <a:r>
              <a:rPr lang="en-US" sz="3600" baseline="-25000" dirty="0" smtClean="0"/>
              <a:t>2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Now that we understand the theory, we will learn how to use the method to find the best structure</a:t>
            </a:r>
            <a:endParaRPr lang="en-US" sz="28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3244527" y="1372055"/>
            <a:ext cx="2654947" cy="1037896"/>
            <a:chOff x="3240474" y="1410190"/>
            <a:chExt cx="2654947" cy="1037896"/>
          </a:xfrm>
        </p:grpSpPr>
        <p:sp>
          <p:nvSpPr>
            <p:cNvPr id="18" name="TextBox 17"/>
            <p:cNvSpPr txBox="1"/>
            <p:nvPr/>
          </p:nvSpPr>
          <p:spPr>
            <a:xfrm>
              <a:off x="4954710" y="1513639"/>
              <a:ext cx="634789" cy="8309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chemeClr val="accent6">
                      <a:lumMod val="50000"/>
                    </a:schemeClr>
                  </a:solidFill>
                </a:rPr>
                <a:t>Br</a:t>
              </a:r>
              <a:endParaRPr lang="en-US" sz="54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5075180" y="2292640"/>
              <a:ext cx="393848" cy="155446"/>
              <a:chOff x="5075180" y="2292640"/>
              <a:chExt cx="393848" cy="155446"/>
            </a:xfrm>
          </p:grpSpPr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>
                <a:off x="5075180" y="229264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>
                <a:off x="5313580" y="229264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5075180" y="1410190"/>
              <a:ext cx="393848" cy="155446"/>
              <a:chOff x="5075180" y="1410190"/>
              <a:chExt cx="393848" cy="155446"/>
            </a:xfrm>
          </p:grpSpPr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>
                <a:off x="5075180" y="141019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>
                <a:off x="5313580" y="141019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5739975" y="1732213"/>
              <a:ext cx="155446" cy="393848"/>
              <a:chOff x="5739975" y="1732213"/>
              <a:chExt cx="155446" cy="393848"/>
            </a:xfrm>
          </p:grpSpPr>
          <p:sp>
            <p:nvSpPr>
              <p:cNvPr id="33" name="Oval 32"/>
              <p:cNvSpPr>
                <a:spLocks noChangeAspect="1"/>
              </p:cNvSpPr>
              <p:nvPr/>
            </p:nvSpPr>
            <p:spPr>
              <a:xfrm rot="5400000">
                <a:off x="5739974" y="1732214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34" name="Oval 33"/>
              <p:cNvSpPr>
                <a:spLocks noChangeAspect="1"/>
              </p:cNvSpPr>
              <p:nvPr/>
            </p:nvSpPr>
            <p:spPr>
              <a:xfrm rot="5400000">
                <a:off x="5739974" y="1970614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3546396" y="1513639"/>
              <a:ext cx="634789" cy="8309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0000FF"/>
                  </a:solidFill>
                </a:rPr>
                <a:t>Br</a:t>
              </a:r>
              <a:endParaRPr lang="en-US" sz="5400" b="1" dirty="0">
                <a:solidFill>
                  <a:srgbClr val="0000FF"/>
                </a:solidFill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3666866" y="2292640"/>
              <a:ext cx="393848" cy="155446"/>
              <a:chOff x="3666866" y="2292640"/>
              <a:chExt cx="393848" cy="155446"/>
            </a:xfrm>
          </p:grpSpPr>
          <p:sp>
            <p:nvSpPr>
              <p:cNvPr id="31" name="Oval 30"/>
              <p:cNvSpPr>
                <a:spLocks noChangeAspect="1"/>
              </p:cNvSpPr>
              <p:nvPr/>
            </p:nvSpPr>
            <p:spPr>
              <a:xfrm>
                <a:off x="3666866" y="229264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32" name="Oval 31"/>
              <p:cNvSpPr>
                <a:spLocks noChangeAspect="1"/>
              </p:cNvSpPr>
              <p:nvPr/>
            </p:nvSpPr>
            <p:spPr>
              <a:xfrm>
                <a:off x="3905266" y="229264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3666866" y="1410190"/>
              <a:ext cx="393848" cy="155446"/>
              <a:chOff x="3666866" y="1410190"/>
              <a:chExt cx="393848" cy="155446"/>
            </a:xfrm>
          </p:grpSpPr>
          <p:sp>
            <p:nvSpPr>
              <p:cNvPr id="29" name="Oval 28"/>
              <p:cNvSpPr>
                <a:spLocks noChangeAspect="1"/>
              </p:cNvSpPr>
              <p:nvPr/>
            </p:nvSpPr>
            <p:spPr>
              <a:xfrm>
                <a:off x="3666866" y="141019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30" name="Oval 29"/>
              <p:cNvSpPr>
                <a:spLocks noChangeAspect="1"/>
              </p:cNvSpPr>
              <p:nvPr/>
            </p:nvSpPr>
            <p:spPr>
              <a:xfrm>
                <a:off x="3905266" y="1410190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3240474" y="1732213"/>
              <a:ext cx="155446" cy="393848"/>
              <a:chOff x="3240474" y="1732213"/>
              <a:chExt cx="155446" cy="393848"/>
            </a:xfrm>
          </p:grpSpPr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 rot="5400000">
                <a:off x="3240473" y="1732214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28" name="Oval 27"/>
              <p:cNvSpPr>
                <a:spLocks noChangeAspect="1"/>
              </p:cNvSpPr>
              <p:nvPr/>
            </p:nvSpPr>
            <p:spPr>
              <a:xfrm rot="5400000">
                <a:off x="3240473" y="1970614"/>
                <a:ext cx="155448" cy="155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</p:grpSp>
        <p:cxnSp>
          <p:nvCxnSpPr>
            <p:cNvPr id="26" name="Straight Connector 25"/>
            <p:cNvCxnSpPr/>
            <p:nvPr/>
          </p:nvCxnSpPr>
          <p:spPr>
            <a:xfrm rot="5400000">
              <a:off x="4567947" y="1689654"/>
              <a:ext cx="0" cy="478971"/>
            </a:xfrm>
            <a:prstGeom prst="line">
              <a:avLst/>
            </a:prstGeom>
            <a:ln w="101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7713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Step 1: Electron Accounting</a:t>
            </a:r>
            <a:endParaRPr lang="en-US" sz="36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670393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</a:t>
                      </a:r>
                      <a:r>
                        <a:rPr lang="en-US" sz="3200" b="0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39255" y="0"/>
            <a:ext cx="1104745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the RED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65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836431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494190"/>
              </p:ext>
            </p:extLst>
          </p:nvPr>
        </p:nvGraphicFramePr>
        <p:xfrm>
          <a:off x="91440" y="4754874"/>
          <a:ext cx="8961120" cy="1303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160"/>
                <a:gridCol w="2011680"/>
                <a:gridCol w="5669280"/>
              </a:tblGrid>
              <a:tr h="13030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Closed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Shell Electrons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number of valence electrons </a:t>
                      </a:r>
                      <a:r>
                        <a:rPr lang="en-US" sz="2400" b="1" u="sng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needed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each atom to have a closed shell.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406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10796</TotalTime>
  <Words>2821</Words>
  <Application>Microsoft Office PowerPoint</Application>
  <PresentationFormat>On-screen Show (4:3)</PresentationFormat>
  <Paragraphs>591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3" baseType="lpstr">
      <vt:lpstr>Arial</vt:lpstr>
      <vt:lpstr>Calibri</vt:lpstr>
      <vt:lpstr>Comic Sans MS</vt:lpstr>
      <vt:lpstr>Wingdings</vt:lpstr>
      <vt:lpstr>Wingdings 2</vt:lpstr>
      <vt:lpstr>Office Theme</vt:lpstr>
      <vt:lpstr>Do Now</vt:lpstr>
      <vt:lpstr>Making Molecules</vt:lpstr>
      <vt:lpstr>Types of Electrons</vt:lpstr>
      <vt:lpstr>Covalent Bonding Method Objectives</vt:lpstr>
      <vt:lpstr>Covalent Bonding Method</vt:lpstr>
      <vt:lpstr>Today’s Lesson</vt:lpstr>
      <vt:lpstr>Using the Method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2: Connect the Atoms</vt:lpstr>
      <vt:lpstr>Step 3: Close the Shells</vt:lpstr>
      <vt:lpstr>Step 4: Determine Formal Charges</vt:lpstr>
      <vt:lpstr>Formal Charge Shortcut</vt:lpstr>
      <vt:lpstr>Step 4: Determine Formal Charges</vt:lpstr>
      <vt:lpstr>Zero Formal Charges</vt:lpstr>
      <vt:lpstr>Step 4: Determine Formal Charges</vt:lpstr>
      <vt:lpstr>Step 5: Evaluate Structure</vt:lpstr>
      <vt:lpstr>How this looks on your paper</vt:lpstr>
      <vt:lpstr>Classwork / Homework</vt:lpstr>
      <vt:lpstr>Backup Slides</vt:lpstr>
      <vt:lpstr>Priorities Among Objectives</vt:lpstr>
      <vt:lpstr>Step 5: Evaluate Structure</vt:lpstr>
      <vt:lpstr>Lowest Possible Formal Charge</vt:lpstr>
      <vt:lpstr>Priorities Among Objectives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sundance235</dc:creator>
  <cp:lastModifiedBy>Staff Peter McCarthy</cp:lastModifiedBy>
  <cp:revision>618</cp:revision>
  <cp:lastPrinted>2018-04-26T17:40:45Z</cp:lastPrinted>
  <dcterms:created xsi:type="dcterms:W3CDTF">2012-09-15T16:31:25Z</dcterms:created>
  <dcterms:modified xsi:type="dcterms:W3CDTF">2019-04-19T19:38:45Z</dcterms:modified>
</cp:coreProperties>
</file>