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706" r:id="rId2"/>
    <p:sldId id="363" r:id="rId3"/>
    <p:sldId id="783" r:id="rId4"/>
    <p:sldId id="824" r:id="rId5"/>
    <p:sldId id="784" r:id="rId6"/>
    <p:sldId id="785" r:id="rId7"/>
    <p:sldId id="786" r:id="rId8"/>
    <p:sldId id="789" r:id="rId9"/>
    <p:sldId id="787" r:id="rId10"/>
    <p:sldId id="788" r:id="rId11"/>
    <p:sldId id="794" r:id="rId12"/>
    <p:sldId id="795" r:id="rId13"/>
    <p:sldId id="799" r:id="rId14"/>
    <p:sldId id="800" r:id="rId15"/>
    <p:sldId id="806" r:id="rId16"/>
    <p:sldId id="804" r:id="rId17"/>
    <p:sldId id="808" r:id="rId18"/>
    <p:sldId id="807" r:id="rId19"/>
    <p:sldId id="809" r:id="rId20"/>
    <p:sldId id="810" r:id="rId21"/>
    <p:sldId id="811" r:id="rId22"/>
    <p:sldId id="812" r:id="rId23"/>
    <p:sldId id="817" r:id="rId24"/>
    <p:sldId id="813" r:id="rId25"/>
    <p:sldId id="828" r:id="rId26"/>
    <p:sldId id="818" r:id="rId27"/>
    <p:sldId id="829" r:id="rId28"/>
    <p:sldId id="831" r:id="rId29"/>
    <p:sldId id="830" r:id="rId30"/>
    <p:sldId id="815" r:id="rId31"/>
    <p:sldId id="832" r:id="rId32"/>
    <p:sldId id="833" r:id="rId33"/>
    <p:sldId id="825" r:id="rId34"/>
    <p:sldId id="816" r:id="rId35"/>
    <p:sldId id="820" r:id="rId36"/>
    <p:sldId id="821" r:id="rId37"/>
    <p:sldId id="822" r:id="rId38"/>
    <p:sldId id="801" r:id="rId39"/>
    <p:sldId id="814" r:id="rId40"/>
    <p:sldId id="823" r:id="rId41"/>
    <p:sldId id="819" r:id="rId4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3333FF"/>
    <a:srgbClr val="0D97FF"/>
    <a:srgbClr val="FFEFFF"/>
    <a:srgbClr val="E46C0A"/>
    <a:srgbClr val="D8670A"/>
    <a:srgbClr val="FBC69B"/>
    <a:srgbClr val="FF9900"/>
    <a:srgbClr val="616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0" autoAdjust="0"/>
    <p:restoredTop sz="99500" autoAdjust="0"/>
  </p:normalViewPr>
  <p:slideViewPr>
    <p:cSldViewPr snapToGrid="0">
      <p:cViewPr varScale="1">
        <p:scale>
          <a:sx n="82" d="100"/>
          <a:sy n="82" d="100"/>
        </p:scale>
        <p:origin x="5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DA2B-0AB8-4B5D-8291-5003195E7AC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AEF52-A0DB-4E53-8D16-0DB279EDA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1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08" tIns="47104" rIns="94208" bIns="471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0"/>
            <a:ext cx="3077739" cy="469424"/>
          </a:xfrm>
          <a:prstGeom prst="rect">
            <a:avLst/>
          </a:prstGeom>
        </p:spPr>
        <p:txBody>
          <a:bodyPr vert="horz" lIns="94208" tIns="47104" rIns="94208" bIns="47104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8" tIns="47104" rIns="94208" bIns="471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8" tIns="47104" rIns="94208" bIns="471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08" tIns="47104" rIns="94208" bIns="471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2"/>
            <a:ext cx="3077739" cy="469424"/>
          </a:xfrm>
          <a:prstGeom prst="rect">
            <a:avLst/>
          </a:prstGeom>
        </p:spPr>
        <p:txBody>
          <a:bodyPr vert="horz" lIns="94208" tIns="47104" rIns="94208" bIns="47104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rgbClr val="0070C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82" y="1297460"/>
            <a:ext cx="8335036" cy="5128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For each element, draw the Lewis dot structures and the number of valence electrons that are available for bonding </a:t>
            </a:r>
          </a:p>
          <a:p>
            <a:pPr marL="971550" indent="-514350">
              <a:spcBef>
                <a:spcPts val="3000"/>
              </a:spcBef>
              <a:buFont typeface="+mj-lt"/>
              <a:buAutoNum type="arabicParenR"/>
            </a:pPr>
            <a:r>
              <a:rPr lang="en-US" sz="3000" dirty="0" smtClean="0"/>
              <a:t>hydrogen (H)</a:t>
            </a:r>
          </a:p>
          <a:p>
            <a:pPr marL="971550" indent="-514350">
              <a:spcBef>
                <a:spcPts val="3000"/>
              </a:spcBef>
              <a:buFont typeface="+mj-lt"/>
              <a:buAutoNum type="arabicParenR"/>
            </a:pPr>
            <a:r>
              <a:rPr lang="en-US" sz="3000" dirty="0" smtClean="0"/>
              <a:t>oxygen (O)</a:t>
            </a:r>
          </a:p>
          <a:p>
            <a:pPr marL="971550" indent="-514350">
              <a:spcBef>
                <a:spcPts val="3000"/>
              </a:spcBef>
              <a:buFont typeface="+mj-lt"/>
              <a:buAutoNum type="arabicParenR"/>
            </a:pPr>
            <a:r>
              <a:rPr lang="en-US" sz="3000" dirty="0" smtClean="0"/>
              <a:t>helium (He)</a:t>
            </a:r>
          </a:p>
          <a:p>
            <a:pPr marL="971550" indent="-514350">
              <a:spcBef>
                <a:spcPts val="3000"/>
              </a:spcBef>
              <a:buFont typeface="+mj-lt"/>
              <a:buAutoNum type="arabicParenR"/>
            </a:pPr>
            <a:r>
              <a:rPr lang="en-US" sz="3000" dirty="0" smtClean="0"/>
              <a:t>bromine (Br)</a:t>
            </a:r>
            <a:endParaRPr lang="en-US" sz="3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607228" y="3853870"/>
            <a:ext cx="765849" cy="617207"/>
            <a:chOff x="5260372" y="3914441"/>
            <a:chExt cx="765849" cy="617207"/>
          </a:xfrm>
        </p:grpSpPr>
        <p:sp>
          <p:nvSpPr>
            <p:cNvPr id="34" name="TextBox 33"/>
            <p:cNvSpPr txBox="1"/>
            <p:nvPr/>
          </p:nvSpPr>
          <p:spPr>
            <a:xfrm>
              <a:off x="5487003" y="3946046"/>
              <a:ext cx="312586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O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5530726" y="3914441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675816" y="3914441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530726" y="4451601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5675816" y="4451601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16200000">
              <a:off x="5260372" y="4183022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rot="16200000">
              <a:off x="5946174" y="4183022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51409" y="3053994"/>
            <a:ext cx="477486" cy="553998"/>
            <a:chOff x="5498641" y="3137969"/>
            <a:chExt cx="477486" cy="553998"/>
          </a:xfrm>
        </p:grpSpPr>
        <p:sp>
          <p:nvSpPr>
            <p:cNvPr id="58" name="TextBox 57"/>
            <p:cNvSpPr txBox="1"/>
            <p:nvPr/>
          </p:nvSpPr>
          <p:spPr>
            <a:xfrm>
              <a:off x="5498641" y="3137969"/>
              <a:ext cx="29174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rot="16200000">
              <a:off x="5896080" y="3374945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07228" y="5516831"/>
            <a:ext cx="765848" cy="617207"/>
            <a:chOff x="5180324" y="5460847"/>
            <a:chExt cx="765848" cy="617207"/>
          </a:xfrm>
        </p:grpSpPr>
        <p:sp>
          <p:nvSpPr>
            <p:cNvPr id="33" name="TextBox 32"/>
            <p:cNvSpPr txBox="1"/>
            <p:nvPr/>
          </p:nvSpPr>
          <p:spPr>
            <a:xfrm>
              <a:off x="5352453" y="5492452"/>
              <a:ext cx="42159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Br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450679" y="5460847"/>
              <a:ext cx="225138" cy="80047"/>
              <a:chOff x="3572786" y="5627896"/>
              <a:chExt cx="225138" cy="80047"/>
            </a:xfrm>
            <a:solidFill>
              <a:srgbClr val="FF0000"/>
            </a:solidFill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3572786" y="5627896"/>
                <a:ext cx="80048" cy="80047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3717876" y="5627896"/>
                <a:ext cx="80048" cy="80047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450679" y="5998007"/>
              <a:ext cx="225138" cy="80047"/>
              <a:chOff x="3572786" y="5627896"/>
              <a:chExt cx="225138" cy="80047"/>
            </a:xfrm>
            <a:solidFill>
              <a:srgbClr val="FF0000"/>
            </a:solidFill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3572786" y="5627896"/>
                <a:ext cx="80048" cy="80047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3717876" y="5627896"/>
                <a:ext cx="80048" cy="80047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16200000">
              <a:off x="5107779" y="5729427"/>
              <a:ext cx="225138" cy="80047"/>
              <a:chOff x="3572786" y="5627896"/>
              <a:chExt cx="225138" cy="80047"/>
            </a:xfrm>
            <a:solidFill>
              <a:srgbClr val="FF0000"/>
            </a:solidFill>
          </p:grpSpPr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3572786" y="5627896"/>
                <a:ext cx="80048" cy="80047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3717876" y="5627896"/>
                <a:ext cx="80048" cy="80047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29" name="Oval 28"/>
            <p:cNvSpPr>
              <a:spLocks noChangeAspect="1"/>
            </p:cNvSpPr>
            <p:nvPr/>
          </p:nvSpPr>
          <p:spPr>
            <a:xfrm rot="16200000">
              <a:off x="5866125" y="5729427"/>
              <a:ext cx="80048" cy="80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53442" y="4716955"/>
            <a:ext cx="673421" cy="553998"/>
            <a:chOff x="6240342" y="4741146"/>
            <a:chExt cx="673421" cy="553998"/>
          </a:xfrm>
        </p:grpSpPr>
        <p:sp>
          <p:nvSpPr>
            <p:cNvPr id="46" name="TextBox 45"/>
            <p:cNvSpPr txBox="1"/>
            <p:nvPr/>
          </p:nvSpPr>
          <p:spPr>
            <a:xfrm>
              <a:off x="6240342" y="4741146"/>
              <a:ext cx="52418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He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5400000">
              <a:off x="6761171" y="4978122"/>
              <a:ext cx="225138" cy="80047"/>
              <a:chOff x="3572786" y="5627896"/>
              <a:chExt cx="225138" cy="80047"/>
            </a:xfrm>
            <a:solidFill>
              <a:srgbClr val="FF0000"/>
            </a:solidFill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3572786" y="5627896"/>
                <a:ext cx="80048" cy="80047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3717876" y="5627896"/>
                <a:ext cx="80048" cy="80047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077798" y="3100160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61126" y="4763122"/>
            <a:ext cx="218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1127" y="3931641"/>
            <a:ext cx="21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77798" y="5594602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33062" y="6357792"/>
            <a:ext cx="3477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valence electrons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0" grpId="0"/>
      <p:bldP spid="51" grpId="0"/>
      <p:bldP spid="52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83979" y="1319052"/>
            <a:ext cx="2468880" cy="132343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This Lewis dot structure connects all atoms &amp; gives both atoms closed shells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7990946" cy="73152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Lewis Dot Structures 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</a:t>
            </a:r>
            <a:r>
              <a:rPr lang="en-US" sz="48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4800" baseline="-25000" dirty="0"/>
          </a:p>
        </p:txBody>
      </p:sp>
      <p:grpSp>
        <p:nvGrpSpPr>
          <p:cNvPr id="60" name="Group 59"/>
          <p:cNvGrpSpPr/>
          <p:nvPr/>
        </p:nvGrpSpPr>
        <p:grpSpPr>
          <a:xfrm flipH="1">
            <a:off x="3157875" y="1333982"/>
            <a:ext cx="1587359" cy="1190313"/>
            <a:chOff x="5545171" y="3858818"/>
            <a:chExt cx="1587359" cy="1190313"/>
          </a:xfrm>
        </p:grpSpPr>
        <p:sp>
          <p:nvSpPr>
            <p:cNvPr id="61" name="Octagon 60"/>
            <p:cNvSpPr>
              <a:spLocks/>
            </p:cNvSpPr>
            <p:nvPr/>
          </p:nvSpPr>
          <p:spPr>
            <a:xfrm>
              <a:off x="5578050" y="3859614"/>
              <a:ext cx="1554480" cy="1188720"/>
            </a:xfrm>
            <a:prstGeom prst="oc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5545171" y="3858818"/>
              <a:ext cx="610345" cy="1190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ctagon 62"/>
            <p:cNvSpPr>
              <a:spLocks/>
            </p:cNvSpPr>
            <p:nvPr/>
          </p:nvSpPr>
          <p:spPr>
            <a:xfrm>
              <a:off x="5898090" y="4156794"/>
              <a:ext cx="914400" cy="594360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398767" y="1333982"/>
            <a:ext cx="1587359" cy="1190313"/>
            <a:chOff x="5545171" y="3858818"/>
            <a:chExt cx="1587359" cy="1190313"/>
          </a:xfrm>
        </p:grpSpPr>
        <p:sp>
          <p:nvSpPr>
            <p:cNvPr id="102" name="Octagon 101"/>
            <p:cNvSpPr>
              <a:spLocks/>
            </p:cNvSpPr>
            <p:nvPr/>
          </p:nvSpPr>
          <p:spPr>
            <a:xfrm>
              <a:off x="5578050" y="3859614"/>
              <a:ext cx="1554480" cy="1188720"/>
            </a:xfrm>
            <a:prstGeom prst="oc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>
              <a:spLocks noChangeAspect="1"/>
            </p:cNvSpPr>
            <p:nvPr/>
          </p:nvSpPr>
          <p:spPr>
            <a:xfrm>
              <a:off x="5545171" y="3858818"/>
              <a:ext cx="610345" cy="1190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ctagon 103"/>
            <p:cNvSpPr>
              <a:spLocks/>
            </p:cNvSpPr>
            <p:nvPr/>
          </p:nvSpPr>
          <p:spPr>
            <a:xfrm>
              <a:off x="5898090" y="4156794"/>
              <a:ext cx="914400" cy="594360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954710" y="1513639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Br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5180" y="2292640"/>
            <a:ext cx="393848" cy="155446"/>
            <a:chOff x="5075180" y="2292640"/>
            <a:chExt cx="393848" cy="155446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5075180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5313580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5180" y="1410190"/>
            <a:ext cx="393848" cy="155446"/>
            <a:chOff x="5075180" y="1410190"/>
            <a:chExt cx="393848" cy="15544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075180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313580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39975" y="1732213"/>
            <a:ext cx="155446" cy="393848"/>
            <a:chOff x="5739975" y="1732213"/>
            <a:chExt cx="155446" cy="393848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 rot="5400000">
              <a:off x="5739974" y="173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 rot="5400000">
              <a:off x="5739974" y="19706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3546396" y="1513639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Br</a:t>
            </a:r>
            <a:endParaRPr lang="en-US" sz="5400" b="1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66866" y="2292640"/>
            <a:ext cx="393848" cy="155446"/>
            <a:chOff x="3666866" y="2292640"/>
            <a:chExt cx="393848" cy="155446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3666866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905266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66866" y="1410190"/>
            <a:ext cx="393848" cy="155446"/>
            <a:chOff x="3666866" y="1410190"/>
            <a:chExt cx="393848" cy="155446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3666866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3905266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40474" y="1732213"/>
            <a:ext cx="155446" cy="393848"/>
            <a:chOff x="3240474" y="1732213"/>
            <a:chExt cx="155446" cy="393848"/>
          </a:xfrm>
        </p:grpSpPr>
        <p:sp>
          <p:nvSpPr>
            <p:cNvPr id="85" name="Oval 84"/>
            <p:cNvSpPr>
              <a:spLocks noChangeAspect="1"/>
            </p:cNvSpPr>
            <p:nvPr/>
          </p:nvSpPr>
          <p:spPr>
            <a:xfrm rot="5400000">
              <a:off x="3240473" y="173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rot="5400000">
              <a:off x="3240473" y="19706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11" t="41973" r="5429" b="4700"/>
          <a:stretch/>
        </p:blipFill>
        <p:spPr>
          <a:xfrm>
            <a:off x="565275" y="2977293"/>
            <a:ext cx="4081532" cy="18288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36" t="27010" r="6372" b="19120"/>
          <a:stretch/>
        </p:blipFill>
        <p:spPr>
          <a:xfrm>
            <a:off x="566844" y="4917232"/>
            <a:ext cx="4078395" cy="18474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6" name="TextBox 75"/>
          <p:cNvSpPr txBox="1"/>
          <p:nvPr/>
        </p:nvSpPr>
        <p:spPr>
          <a:xfrm>
            <a:off x="4928312" y="2894148"/>
            <a:ext cx="39319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should we put the lone pairs?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28312" y="3799609"/>
            <a:ext cx="39319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2 bonding electrons give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electrons in its valence shell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28312" y="5074402"/>
            <a:ext cx="39319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needs 6 unshared electrons to get the 8 needed for a closed shell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28312" y="6349195"/>
            <a:ext cx="39319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 is true 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676450" y="1634452"/>
            <a:ext cx="1920240" cy="589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6792960" y="1732214"/>
            <a:ext cx="155446" cy="393848"/>
            <a:chOff x="1416407" y="3803813"/>
            <a:chExt cx="155446" cy="393848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 rot="5400000">
              <a:off x="1416406" y="38038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 rot="5400000">
              <a:off x="1416406" y="404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099315" y="1732214"/>
            <a:ext cx="155446" cy="393848"/>
            <a:chOff x="1416407" y="3803813"/>
            <a:chExt cx="155446" cy="393848"/>
          </a:xfrm>
        </p:grpSpPr>
        <p:sp>
          <p:nvSpPr>
            <p:cNvPr id="124" name="Oval 123"/>
            <p:cNvSpPr>
              <a:spLocks noChangeAspect="1"/>
            </p:cNvSpPr>
            <p:nvPr/>
          </p:nvSpPr>
          <p:spPr>
            <a:xfrm rot="5400000">
              <a:off x="1416406" y="38038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 rot="5400000">
              <a:off x="1416406" y="404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405670" y="1732214"/>
            <a:ext cx="155446" cy="393848"/>
            <a:chOff x="1416407" y="3803813"/>
            <a:chExt cx="155446" cy="393848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 rot="5400000">
              <a:off x="1416406" y="38038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 rot="5400000">
              <a:off x="1416406" y="404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712025" y="1732214"/>
            <a:ext cx="155446" cy="393848"/>
            <a:chOff x="1416407" y="3803813"/>
            <a:chExt cx="155446" cy="393848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 rot="5400000">
              <a:off x="1416406" y="38038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 rot="5400000">
              <a:off x="1416406" y="404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018380" y="1732214"/>
            <a:ext cx="155446" cy="393848"/>
            <a:chOff x="1416407" y="3803813"/>
            <a:chExt cx="155446" cy="393848"/>
          </a:xfrm>
        </p:grpSpPr>
        <p:sp>
          <p:nvSpPr>
            <p:cNvPr id="118" name="Oval 117"/>
            <p:cNvSpPr>
              <a:spLocks noChangeAspect="1"/>
            </p:cNvSpPr>
            <p:nvPr/>
          </p:nvSpPr>
          <p:spPr>
            <a:xfrm rot="5400000">
              <a:off x="1416406" y="38038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 rot="5400000">
              <a:off x="1416406" y="404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324735" y="1732214"/>
            <a:ext cx="155446" cy="393848"/>
            <a:chOff x="1416407" y="3803813"/>
            <a:chExt cx="155446" cy="393848"/>
          </a:xfrm>
        </p:grpSpPr>
        <p:sp>
          <p:nvSpPr>
            <p:cNvPr id="116" name="Oval 115"/>
            <p:cNvSpPr>
              <a:spLocks noChangeAspect="1"/>
            </p:cNvSpPr>
            <p:nvPr/>
          </p:nvSpPr>
          <p:spPr>
            <a:xfrm rot="5400000">
              <a:off x="1416406" y="38038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 rot="5400000">
              <a:off x="1416406" y="404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28" name="Group 127"/>
          <p:cNvGrpSpPr/>
          <p:nvPr/>
        </p:nvGrpSpPr>
        <p:grpSpPr>
          <a:xfrm rot="5400000">
            <a:off x="1653578" y="1634452"/>
            <a:ext cx="317460" cy="589372"/>
            <a:chOff x="943605" y="3446107"/>
            <a:chExt cx="317460" cy="589372"/>
          </a:xfrm>
        </p:grpSpPr>
        <p:sp>
          <p:nvSpPr>
            <p:cNvPr id="129" name="Rectangle 128"/>
            <p:cNvSpPr/>
            <p:nvPr/>
          </p:nvSpPr>
          <p:spPr>
            <a:xfrm>
              <a:off x="943605" y="3446107"/>
              <a:ext cx="317460" cy="5893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1024612" y="3543869"/>
              <a:ext cx="155446" cy="393848"/>
              <a:chOff x="1416407" y="3803813"/>
              <a:chExt cx="155446" cy="393848"/>
            </a:xfrm>
          </p:grpSpPr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 rot="5400000">
                <a:off x="1416406" y="38038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 rot="5400000">
                <a:off x="1416406" y="40422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4225047" y="1654819"/>
            <a:ext cx="685800" cy="548640"/>
            <a:chOff x="9674460" y="1028962"/>
            <a:chExt cx="685800" cy="548640"/>
          </a:xfrm>
        </p:grpSpPr>
        <p:sp>
          <p:nvSpPr>
            <p:cNvPr id="107" name="Rectangle 106"/>
            <p:cNvSpPr/>
            <p:nvPr/>
          </p:nvSpPr>
          <p:spPr>
            <a:xfrm rot="5400000">
              <a:off x="9743040" y="960382"/>
              <a:ext cx="54864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5400000">
              <a:off x="10017360" y="1063797"/>
              <a:ext cx="0" cy="47897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587828" y="4331107"/>
            <a:ext cx="4057411" cy="429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87828" y="3808593"/>
            <a:ext cx="4057411" cy="429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87828" y="3370049"/>
            <a:ext cx="4057411" cy="429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87828" y="3015486"/>
            <a:ext cx="4057411" cy="322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87828" y="5799132"/>
            <a:ext cx="4057411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42" y="140399"/>
            <a:ext cx="1312603" cy="9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08039 -0.0875 C 0.09723 -0.10694 0.12257 -0.11736 0.14879 -0.11736 C 0.17882 -0.11736 0.20278 -0.10694 0.21962 -0.0875 L 0.30018 0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10434 0.04005 C -0.12622 0.04907 -0.15903 0.05394 -0.19306 0.05394 C -0.23195 0.05394 -0.26302 0.04907 -0.2849 0.04005 L -0.38906 0 " pathEditMode="relative" rAng="0" ptsTypes="AAAAA">
                                      <p:cBhvr>
                                        <p:cTn id="1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268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7 0.06944 L -0.13368 0.10949 C -0.15174 0.11852 -0.17848 0.12338 -0.20625 0.12338 C -0.2382 0.12338 -0.26355 0.11852 -0.2816 0.10949 L -0.36684 0.06944 " pathEditMode="relative" rAng="0" ptsTypes="AAAAA">
                                      <p:cBhvr>
                                        <p:cTn id="1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268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6782 L -0.10191 -0.11157 C -0.1243 -0.12153 -0.15798 -0.12662 -0.19305 -0.12662 C -0.23298 -0.12662 -0.2651 -0.12153 -0.2875 -0.11157 L -0.39479 -0.06782 " pathEditMode="relative" rAng="0" ptsTypes="AAAAA">
                                      <p:cBhvr>
                                        <p:cTn id="1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6505 L -0.07378 0.10509 C -0.08941 0.11412 -0.1125 0.11898 -0.13646 0.11898 C -0.16406 0.11898 -0.18594 0.11412 -0.20156 0.10509 L -0.27517 0.06505 " pathEditMode="relative" rAng="0" ptsTypes="AAAAA">
                                      <p:cBhvr>
                                        <p:cTn id="17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2685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6505 L -0.08282 -0.11019 C -0.10018 -0.12037 -0.12622 -0.12569 -0.15313 -0.12569 C -0.18403 -0.12569 -0.20868 -0.12037 -0.22604 -0.11019 L -0.30868 -0.06505 " pathEditMode="relative" rAng="0" ptsTypes="AAAAA">
                                      <p:cBhvr>
                                        <p:cTn id="17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-3032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7586 0.04005 C -0.09184 0.04907 -0.11562 0.05394 -0.14027 0.05394 C -0.16857 0.05394 -0.19114 0.04907 -0.20711 0.04005 L -0.28281 0 " pathEditMode="relative" rAng="0" ptsTypes="AAAAA">
                                      <p:cBhvr>
                                        <p:cTn id="17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7" grpId="0"/>
      <p:bldP spid="78" grpId="0"/>
      <p:bldP spid="76" grpId="0"/>
      <p:bldP spid="77" grpId="0"/>
      <p:bldP spid="84" grpId="0"/>
      <p:bldP spid="95" grpId="0"/>
      <p:bldP spid="97" grpId="0" animBg="1"/>
      <p:bldP spid="97" grpId="1" animBg="1"/>
      <p:bldP spid="13" grpId="0" animBg="1"/>
      <p:bldP spid="109" grpId="0" animBg="1"/>
      <p:bldP spid="109" grpId="1" animBg="1"/>
      <p:bldP spid="113" grpId="0" animBg="1"/>
      <p:bldP spid="113" grpId="1" animBg="1"/>
      <p:bldP spid="133" grpId="0" animBg="1"/>
      <p:bldP spid="133" grpId="1" animBg="1"/>
      <p:bldP spid="1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EFFF"/>
          </a:solidFill>
          <a:ln w="38100">
            <a:solidFill>
              <a:srgbClr val="FF00FF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What about the Charge?</a:t>
            </a:r>
            <a:endParaRPr lang="en-US" sz="4800" baseline="-25000" dirty="0">
              <a:solidFill>
                <a:srgbClr val="FF00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 flipH="1">
            <a:off x="3157875" y="1333982"/>
            <a:ext cx="1587359" cy="1190313"/>
            <a:chOff x="5545171" y="3858818"/>
            <a:chExt cx="1587359" cy="1190313"/>
          </a:xfrm>
        </p:grpSpPr>
        <p:sp>
          <p:nvSpPr>
            <p:cNvPr id="61" name="Octagon 60"/>
            <p:cNvSpPr>
              <a:spLocks/>
            </p:cNvSpPr>
            <p:nvPr/>
          </p:nvSpPr>
          <p:spPr>
            <a:xfrm>
              <a:off x="5578050" y="3859614"/>
              <a:ext cx="1554480" cy="1188720"/>
            </a:xfrm>
            <a:prstGeom prst="oc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5545171" y="3858818"/>
              <a:ext cx="610345" cy="1190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ctagon 62"/>
            <p:cNvSpPr>
              <a:spLocks/>
            </p:cNvSpPr>
            <p:nvPr/>
          </p:nvSpPr>
          <p:spPr>
            <a:xfrm>
              <a:off x="5898090" y="4156794"/>
              <a:ext cx="914400" cy="594360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398767" y="1333982"/>
            <a:ext cx="1587359" cy="1190313"/>
            <a:chOff x="5545171" y="3858818"/>
            <a:chExt cx="1587359" cy="1190313"/>
          </a:xfrm>
        </p:grpSpPr>
        <p:sp>
          <p:nvSpPr>
            <p:cNvPr id="102" name="Octagon 101"/>
            <p:cNvSpPr>
              <a:spLocks/>
            </p:cNvSpPr>
            <p:nvPr/>
          </p:nvSpPr>
          <p:spPr>
            <a:xfrm>
              <a:off x="5578050" y="3859614"/>
              <a:ext cx="1554480" cy="1188720"/>
            </a:xfrm>
            <a:prstGeom prst="oc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>
              <a:spLocks noChangeAspect="1"/>
            </p:cNvSpPr>
            <p:nvPr/>
          </p:nvSpPr>
          <p:spPr>
            <a:xfrm>
              <a:off x="5545171" y="3858818"/>
              <a:ext cx="610345" cy="1190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ctagon 103"/>
            <p:cNvSpPr>
              <a:spLocks/>
            </p:cNvSpPr>
            <p:nvPr/>
          </p:nvSpPr>
          <p:spPr>
            <a:xfrm>
              <a:off x="5898090" y="4156794"/>
              <a:ext cx="914400" cy="594360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954710" y="1513639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Br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5180" y="2292640"/>
            <a:ext cx="393848" cy="155446"/>
            <a:chOff x="5075180" y="2292640"/>
            <a:chExt cx="393848" cy="155446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5075180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5313580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5180" y="1410190"/>
            <a:ext cx="393848" cy="155446"/>
            <a:chOff x="5075180" y="1410190"/>
            <a:chExt cx="393848" cy="15544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075180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313580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39975" y="1732213"/>
            <a:ext cx="155446" cy="393848"/>
            <a:chOff x="5739975" y="1732213"/>
            <a:chExt cx="155446" cy="393848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 rot="5400000">
              <a:off x="5739974" y="173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 rot="5400000">
              <a:off x="5739974" y="19706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3546396" y="1513639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Br</a:t>
            </a:r>
            <a:endParaRPr lang="en-US" sz="5400" b="1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66866" y="2292640"/>
            <a:ext cx="393848" cy="155446"/>
            <a:chOff x="3666866" y="2292640"/>
            <a:chExt cx="393848" cy="155446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3666866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905266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66866" y="1410190"/>
            <a:ext cx="393848" cy="155446"/>
            <a:chOff x="3666866" y="1410190"/>
            <a:chExt cx="393848" cy="155446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3666866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3905266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40474" y="1732213"/>
            <a:ext cx="155446" cy="393848"/>
            <a:chOff x="3240474" y="1732213"/>
            <a:chExt cx="155446" cy="393848"/>
          </a:xfrm>
        </p:grpSpPr>
        <p:sp>
          <p:nvSpPr>
            <p:cNvPr id="85" name="Oval 84"/>
            <p:cNvSpPr>
              <a:spLocks noChangeAspect="1"/>
            </p:cNvSpPr>
            <p:nvPr/>
          </p:nvSpPr>
          <p:spPr>
            <a:xfrm rot="5400000">
              <a:off x="3240473" y="173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rot="5400000">
              <a:off x="3240473" y="19706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11" t="41973" r="5429" b="4700"/>
          <a:stretch/>
        </p:blipFill>
        <p:spPr>
          <a:xfrm>
            <a:off x="565275" y="2977293"/>
            <a:ext cx="4081532" cy="18288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36" t="27010" r="6372" b="19120"/>
          <a:stretch/>
        </p:blipFill>
        <p:spPr>
          <a:xfrm>
            <a:off x="566844" y="4917232"/>
            <a:ext cx="4078395" cy="18474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6" name="TextBox 75"/>
          <p:cNvSpPr txBox="1"/>
          <p:nvPr/>
        </p:nvSpPr>
        <p:spPr>
          <a:xfrm>
            <a:off x="4928312" y="2894148"/>
            <a:ext cx="39319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should we put the lone pairs?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28312" y="3799609"/>
            <a:ext cx="39319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2 bonding electrons give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electrons in its valence shell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28312" y="5074402"/>
            <a:ext cx="39319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needs 6 unshared electrons to get the 8 needed for a closed shell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28312" y="6349195"/>
            <a:ext cx="39319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 is true of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25047" y="1654819"/>
            <a:ext cx="685800" cy="548640"/>
            <a:chOff x="9674460" y="1028962"/>
            <a:chExt cx="685800" cy="548640"/>
          </a:xfrm>
        </p:grpSpPr>
        <p:sp>
          <p:nvSpPr>
            <p:cNvPr id="107" name="Rectangle 106"/>
            <p:cNvSpPr/>
            <p:nvPr/>
          </p:nvSpPr>
          <p:spPr>
            <a:xfrm rot="5400000">
              <a:off x="9743040" y="960382"/>
              <a:ext cx="54864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5400000">
              <a:off x="10017360" y="1063797"/>
              <a:ext cx="0" cy="47897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133"/>
          <p:cNvSpPr/>
          <p:nvPr/>
        </p:nvSpPr>
        <p:spPr>
          <a:xfrm>
            <a:off x="587828" y="6234560"/>
            <a:ext cx="4057411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42" y="1428037"/>
            <a:ext cx="1312603" cy="9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7738810" cy="731520"/>
          </a:xfrm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Atomic Charge while Alone</a:t>
            </a:r>
            <a:endParaRPr lang="en-US" dirty="0">
              <a:solidFill>
                <a:srgbClr val="0D97FF"/>
              </a:solidFill>
            </a:endParaRPr>
          </a:p>
        </p:txBody>
      </p:sp>
      <p:pic>
        <p:nvPicPr>
          <p:cNvPr id="1026" name="Picture 2" descr="Image result for atom nucleu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02" y="3458130"/>
            <a:ext cx="933587" cy="9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7" name="Group 226"/>
          <p:cNvGrpSpPr/>
          <p:nvPr/>
        </p:nvGrpSpPr>
        <p:grpSpPr>
          <a:xfrm>
            <a:off x="141515" y="1456043"/>
            <a:ext cx="4937760" cy="4937760"/>
            <a:chOff x="141515" y="1456043"/>
            <a:chExt cx="4937760" cy="4937760"/>
          </a:xfrm>
        </p:grpSpPr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1238795" y="2553323"/>
              <a:ext cx="2743200" cy="274320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873035" y="2187563"/>
              <a:ext cx="3474720" cy="347472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507275" y="1821803"/>
              <a:ext cx="4206240" cy="420624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141515" y="1456043"/>
              <a:ext cx="4937760" cy="493776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604555" y="2919083"/>
              <a:ext cx="2011680" cy="201168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18955" y="2845012"/>
              <a:ext cx="182880" cy="2144076"/>
              <a:chOff x="5760720" y="2845012"/>
              <a:chExt cx="182880" cy="2144076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5760720" y="4806208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5760720" y="2845012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5400000">
              <a:off x="770392" y="1944242"/>
              <a:ext cx="4086822" cy="3955504"/>
              <a:chOff x="3816209" y="1726522"/>
              <a:chExt cx="4086822" cy="395550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521960" y="1726522"/>
                <a:ext cx="660400" cy="182880"/>
                <a:chOff x="419100" y="4343400"/>
                <a:chExt cx="660400" cy="182880"/>
              </a:xfrm>
            </p:grpSpPr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>
                <a:off x="6789982" y="5493034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>
                <a:off x="7473226" y="3098615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>
                <a:off x="4258640" y="5493034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>
                <a:off x="3575396" y="3098615"/>
                <a:ext cx="670618" cy="188992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800000">
              <a:off x="1169976" y="2472968"/>
              <a:ext cx="2919004" cy="2879426"/>
              <a:chOff x="4389969" y="2472968"/>
              <a:chExt cx="2919004" cy="287942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521960" y="5169514"/>
                <a:ext cx="660400" cy="182880"/>
                <a:chOff x="419100" y="4343400"/>
                <a:chExt cx="660400" cy="182880"/>
              </a:xfrm>
            </p:grpSpPr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521960" y="2472968"/>
                <a:ext cx="660400" cy="182880"/>
                <a:chOff x="419100" y="4343400"/>
                <a:chExt cx="660400" cy="182880"/>
              </a:xfrm>
            </p:grpSpPr>
            <p:sp>
              <p:nvSpPr>
                <p:cNvPr id="38" name="Oval 37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 rot="5400000">
                <a:off x="6887333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50" name="Oval 49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 rot="5400000">
                <a:off x="4151209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58" name="Oval 57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273530" y="1562339"/>
              <a:ext cx="4663936" cy="4688446"/>
              <a:chOff x="3515295" y="1562339"/>
              <a:chExt cx="4663936" cy="4688446"/>
            </a:xfrm>
          </p:grpSpPr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 rot="7200000">
                <a:off x="7996351" y="4841943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>
                <a:spLocks noChangeAspect="1"/>
              </p:cNvSpPr>
              <p:nvPr/>
            </p:nvSpPr>
            <p:spPr>
              <a:xfrm rot="7200000">
                <a:off x="7757591" y="5255487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 rot="7200000">
                <a:off x="3754055" y="2392652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 rot="7200000">
                <a:off x="3515295" y="2806196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308362" y="5829145"/>
                <a:ext cx="596424" cy="421640"/>
                <a:chOff x="4308362" y="5829145"/>
                <a:chExt cx="596424" cy="421640"/>
              </a:xfrm>
            </p:grpSpPr>
            <p:sp>
              <p:nvSpPr>
                <p:cNvPr id="47" name="Oval 46"/>
                <p:cNvSpPr>
                  <a:spLocks noChangeAspect="1"/>
                </p:cNvSpPr>
                <p:nvPr/>
              </p:nvSpPr>
              <p:spPr>
                <a:xfrm rot="12600000">
                  <a:off x="4721906" y="6067905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>
                  <a:spLocks noChangeAspect="1"/>
                </p:cNvSpPr>
                <p:nvPr/>
              </p:nvSpPr>
              <p:spPr>
                <a:xfrm rot="12600000">
                  <a:off x="4308362" y="5829145"/>
                  <a:ext cx="182880" cy="18288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12600000">
                <a:off x="7185348" y="1801099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12600000">
                <a:off x="6771804" y="1562339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3600000">
              <a:off x="793634" y="2118398"/>
              <a:ext cx="3628144" cy="3588566"/>
              <a:chOff x="4035399" y="2118398"/>
              <a:chExt cx="3628144" cy="358856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521960" y="5524084"/>
                <a:ext cx="660400" cy="182880"/>
                <a:chOff x="419100" y="4343400"/>
                <a:chExt cx="660400" cy="182880"/>
              </a:xfrm>
            </p:grpSpPr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521960" y="2118398"/>
                <a:ext cx="660400" cy="182880"/>
                <a:chOff x="419100" y="4343400"/>
                <a:chExt cx="660400" cy="182880"/>
              </a:xfrm>
            </p:grpSpPr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rot="5400000">
                <a:off x="3796639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 rot="5400000">
                <a:off x="7241903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64" name="Oval 63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5" name="TextBox 74"/>
          <p:cNvSpPr txBox="1"/>
          <p:nvPr/>
        </p:nvSpPr>
        <p:spPr>
          <a:xfrm>
            <a:off x="5369092" y="1925720"/>
            <a:ext cx="3474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charge of a lone atom is simply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2400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69092" y="3157668"/>
            <a:ext cx="29841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bromine: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09172" y="3787873"/>
            <a:ext cx="246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   35</a:t>
            </a:r>
            <a:endParaRPr 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69092" y="4387186"/>
            <a:ext cx="31089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   35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186212" y="5001038"/>
            <a:ext cx="32918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    =     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69092" y="4387185"/>
            <a:ext cx="3108960" cy="599314"/>
            <a:chOff x="5369092" y="4387185"/>
            <a:chExt cx="3108960" cy="599314"/>
          </a:xfrm>
        </p:grpSpPr>
        <p:cxnSp>
          <p:nvCxnSpPr>
            <p:cNvPr id="226" name="Straight Connector 225"/>
            <p:cNvCxnSpPr/>
            <p:nvPr/>
          </p:nvCxnSpPr>
          <p:spPr>
            <a:xfrm rot="5400000">
              <a:off x="6923572" y="3432019"/>
              <a:ext cx="0" cy="31089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458378" y="4387185"/>
              <a:ext cx="52195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2" y="233717"/>
            <a:ext cx="1312603" cy="9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tom nucleu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02" y="3458130"/>
            <a:ext cx="933587" cy="9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7" name="Group 226"/>
          <p:cNvGrpSpPr/>
          <p:nvPr/>
        </p:nvGrpSpPr>
        <p:grpSpPr>
          <a:xfrm>
            <a:off x="141515" y="1456043"/>
            <a:ext cx="4937760" cy="4937760"/>
            <a:chOff x="141515" y="1456043"/>
            <a:chExt cx="4937760" cy="4937760"/>
          </a:xfrm>
        </p:grpSpPr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1238795" y="2553323"/>
              <a:ext cx="2743200" cy="274320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873035" y="2187563"/>
              <a:ext cx="3474720" cy="347472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507275" y="1821803"/>
              <a:ext cx="4206240" cy="420624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141515" y="1456043"/>
              <a:ext cx="4937760" cy="493776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604555" y="2919083"/>
              <a:ext cx="2011680" cy="201168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18955" y="2845012"/>
              <a:ext cx="182880" cy="2144076"/>
              <a:chOff x="5760720" y="2845012"/>
              <a:chExt cx="182880" cy="2144076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5760720" y="4806208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5760720" y="2845012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5400000">
              <a:off x="770392" y="1944242"/>
              <a:ext cx="4086822" cy="3955504"/>
              <a:chOff x="3816209" y="1726522"/>
              <a:chExt cx="4086822" cy="395550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521960" y="1726522"/>
                <a:ext cx="660400" cy="182880"/>
                <a:chOff x="419100" y="4343400"/>
                <a:chExt cx="660400" cy="182880"/>
              </a:xfrm>
            </p:grpSpPr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>
                <a:off x="6789982" y="5493034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>
                <a:off x="7473226" y="3098615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>
                <a:off x="4258640" y="5493034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>
                <a:off x="3575396" y="3098615"/>
                <a:ext cx="670618" cy="188992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800000">
              <a:off x="1169976" y="2472968"/>
              <a:ext cx="2919004" cy="2879426"/>
              <a:chOff x="4389969" y="2472968"/>
              <a:chExt cx="2919004" cy="287942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521960" y="5169514"/>
                <a:ext cx="660400" cy="182880"/>
                <a:chOff x="419100" y="4343400"/>
                <a:chExt cx="660400" cy="182880"/>
              </a:xfrm>
            </p:grpSpPr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521960" y="2472968"/>
                <a:ext cx="660400" cy="182880"/>
                <a:chOff x="419100" y="4343400"/>
                <a:chExt cx="660400" cy="182880"/>
              </a:xfrm>
            </p:grpSpPr>
            <p:sp>
              <p:nvSpPr>
                <p:cNvPr id="38" name="Oval 37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 rot="5400000">
                <a:off x="6887333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50" name="Oval 49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 rot="5400000">
                <a:off x="4151209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58" name="Oval 57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273530" y="1562339"/>
              <a:ext cx="4663936" cy="4688446"/>
              <a:chOff x="3515295" y="1562339"/>
              <a:chExt cx="4663936" cy="4688446"/>
            </a:xfrm>
          </p:grpSpPr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 rot="7200000">
                <a:off x="7996351" y="4841943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>
                <a:spLocks noChangeAspect="1"/>
              </p:cNvSpPr>
              <p:nvPr/>
            </p:nvSpPr>
            <p:spPr>
              <a:xfrm rot="7200000">
                <a:off x="7757591" y="5255487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 rot="7200000">
                <a:off x="3754055" y="2392652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 rot="7200000">
                <a:off x="3515295" y="2806196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308362" y="5829145"/>
                <a:ext cx="596424" cy="421640"/>
                <a:chOff x="4308362" y="5829145"/>
                <a:chExt cx="596424" cy="421640"/>
              </a:xfrm>
            </p:grpSpPr>
            <p:sp>
              <p:nvSpPr>
                <p:cNvPr id="47" name="Oval 46"/>
                <p:cNvSpPr>
                  <a:spLocks noChangeAspect="1"/>
                </p:cNvSpPr>
                <p:nvPr/>
              </p:nvSpPr>
              <p:spPr>
                <a:xfrm rot="12600000">
                  <a:off x="4721906" y="6067905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>
                  <a:spLocks noChangeAspect="1"/>
                </p:cNvSpPr>
                <p:nvPr/>
              </p:nvSpPr>
              <p:spPr>
                <a:xfrm rot="12600000">
                  <a:off x="4308362" y="5829145"/>
                  <a:ext cx="182880" cy="18288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12600000">
                <a:off x="7185348" y="1801099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12600000">
                <a:off x="6771804" y="1562339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3600000">
              <a:off x="793634" y="2118398"/>
              <a:ext cx="3628144" cy="3588566"/>
              <a:chOff x="4035399" y="2118398"/>
              <a:chExt cx="3628144" cy="358856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521960" y="5524084"/>
                <a:ext cx="660400" cy="182880"/>
                <a:chOff x="419100" y="4343400"/>
                <a:chExt cx="660400" cy="182880"/>
              </a:xfrm>
            </p:grpSpPr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521960" y="2118398"/>
                <a:ext cx="660400" cy="182880"/>
                <a:chOff x="419100" y="4343400"/>
                <a:chExt cx="660400" cy="182880"/>
              </a:xfrm>
            </p:grpSpPr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rot="5400000">
                <a:off x="3796639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 rot="5400000">
                <a:off x="7241903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64" name="Oval 63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5" name="TextBox 74"/>
          <p:cNvSpPr txBox="1"/>
          <p:nvPr/>
        </p:nvSpPr>
        <p:spPr>
          <a:xfrm>
            <a:off x="5369092" y="1925720"/>
            <a:ext cx="3474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add an electron, the charge changes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69092" y="3157668"/>
            <a:ext cx="29841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bromine anion: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09172" y="3787873"/>
            <a:ext cx="246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   35</a:t>
            </a:r>
            <a:endParaRPr 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69092" y="4387186"/>
            <a:ext cx="31089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   36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186212" y="5001038"/>
            <a:ext cx="32918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    =   ‒ 1</a:t>
            </a:r>
          </a:p>
        </p:txBody>
      </p:sp>
      <p:cxnSp>
        <p:nvCxnSpPr>
          <p:cNvPr id="226" name="Straight Connector 225"/>
          <p:cNvCxnSpPr/>
          <p:nvPr/>
        </p:nvCxnSpPr>
        <p:spPr>
          <a:xfrm rot="5400000">
            <a:off x="6923572" y="3432019"/>
            <a:ext cx="0" cy="31089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>
            <a:spLocks noChangeAspect="1"/>
          </p:cNvSpPr>
          <p:nvPr/>
        </p:nvSpPr>
        <p:spPr>
          <a:xfrm rot="12600000">
            <a:off x="9965875" y="5832270"/>
            <a:ext cx="182880" cy="1828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3640">
                <a:schemeClr val="bg1"/>
              </a:gs>
              <a:gs pos="55000">
                <a:srgbClr val="FFFF00"/>
              </a:gs>
              <a:gs pos="77000">
                <a:srgbClr val="B8B400"/>
              </a:gs>
              <a:gs pos="100000">
                <a:srgbClr val="8E8B00"/>
              </a:gs>
            </a:gsLst>
            <a:path path="circle">
              <a:fillToRect l="100000" b="100000"/>
            </a:path>
            <a:tileRect t="-100000" r="-100000"/>
          </a:gradFill>
          <a:ln w="3175">
            <a:gradFill flip="none" rotWithShape="1">
              <a:gsLst>
                <a:gs pos="1000">
                  <a:srgbClr val="B8B400"/>
                </a:gs>
                <a:gs pos="62000">
                  <a:srgbClr val="B8B400"/>
                </a:gs>
                <a:gs pos="83000">
                  <a:srgbClr val="8E8B00"/>
                </a:gs>
                <a:gs pos="100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 rot="12600000">
            <a:off x="4622074" y="6243280"/>
            <a:ext cx="182880" cy="1828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3640">
                <a:schemeClr val="bg1"/>
              </a:gs>
              <a:gs pos="55000">
                <a:srgbClr val="FFFF00"/>
              </a:gs>
              <a:gs pos="77000">
                <a:srgbClr val="B8B400"/>
              </a:gs>
              <a:gs pos="100000">
                <a:srgbClr val="8E8B00"/>
              </a:gs>
            </a:gsLst>
            <a:path path="circle">
              <a:fillToRect l="100000" b="100000"/>
            </a:path>
            <a:tileRect t="-100000" r="-100000"/>
          </a:gradFill>
          <a:ln w="3175">
            <a:gradFill flip="none" rotWithShape="1">
              <a:gsLst>
                <a:gs pos="1000">
                  <a:srgbClr val="B8B400"/>
                </a:gs>
                <a:gs pos="62000">
                  <a:srgbClr val="B8B400"/>
                </a:gs>
                <a:gs pos="83000">
                  <a:srgbClr val="8E8B00"/>
                </a:gs>
                <a:gs pos="100000">
                  <a:schemeClr val="tx1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 descr="Image result for spongebob confu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30" y="5619953"/>
            <a:ext cx="1606404" cy="22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7738810" cy="731520"/>
          </a:xfrm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Atomic Charge while Alone</a:t>
            </a:r>
            <a:endParaRPr lang="en-US" dirty="0">
              <a:solidFill>
                <a:srgbClr val="0D97FF"/>
              </a:solidFill>
            </a:endParaRPr>
          </a:p>
        </p:txBody>
      </p:sp>
      <p:pic>
        <p:nvPicPr>
          <p:cNvPr id="72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2" y="233717"/>
            <a:ext cx="1312603" cy="9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-0.48195 C -0.06285 -0.43588 -0.0375 -0.36806 -0.07466 -0.32963 C -0.12691 -0.27292 -0.24775 -0.46088 -0.31077 -0.39398 C -0.36684 -0.33403 -0.2342 -0.19792 -0.28924 -0.14005 C -0.34549 -0.07894 -0.38976 -0.2338 -0.44983 -0.16829 C -0.504 -0.10972 -0.42396 -0.06042 -0.47309 -0.00741 C -0.51893 0.04236 -0.53316 -0.04699 -0.57518 -0.00093 C -0.59914 0.02453 -0.59063 0.04421 -0.5842 0.05903 " pathEditMode="relative" rAng="19260000" ptsTypes="AAAAAAAA">
                                      <p:cBhvr>
                                        <p:cTn id="1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2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646 0.04861 L -0.32605 0.04167 L -0.38021 0.00556 L -0.39167 -0.03472 L -0.38959 -0.05972 L -0.38959 -0.05972 " pathEditMode="relative" ptsTypes="AAAAAAA">
                                      <p:cBhvr>
                                        <p:cTn id="4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80" grpId="0"/>
      <p:bldP spid="66" grpId="0" animBg="1"/>
      <p:bldP spid="68" grpId="0" animBg="1"/>
      <p:bldP spid="6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Simpler Way to Figure Charge</a:t>
            </a:r>
            <a:endParaRPr lang="en-US" dirty="0">
              <a:solidFill>
                <a:srgbClr val="0D97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86317" y="1660838"/>
            <a:ext cx="37490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long as the atom has the correct number of valence electrons, then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no charge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2" descr="Image result for atom nucleu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02" y="3458130"/>
            <a:ext cx="933587" cy="9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1515" y="1456043"/>
            <a:ext cx="4937760" cy="4937760"/>
            <a:chOff x="141515" y="1456043"/>
            <a:chExt cx="4937760" cy="4937760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141515" y="1456043"/>
              <a:ext cx="4937760" cy="493776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73530" y="1562339"/>
              <a:ext cx="4663936" cy="4688446"/>
              <a:chOff x="3515295" y="1562339"/>
              <a:chExt cx="4663936" cy="4688446"/>
            </a:xfrm>
          </p:grpSpPr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7200000">
                <a:off x="7996351" y="4841943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7200000">
                <a:off x="7757591" y="5255487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7200000">
                <a:off x="3754055" y="2392652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7200000">
                <a:off x="3515295" y="2806196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4308362" y="5829145"/>
                <a:ext cx="596424" cy="421640"/>
                <a:chOff x="4308362" y="5829145"/>
                <a:chExt cx="596424" cy="421640"/>
              </a:xfrm>
            </p:grpSpPr>
            <p:sp>
              <p:nvSpPr>
                <p:cNvPr id="103" name="Oval 102"/>
                <p:cNvSpPr>
                  <a:spLocks noChangeAspect="1"/>
                </p:cNvSpPr>
                <p:nvPr/>
              </p:nvSpPr>
              <p:spPr>
                <a:xfrm rot="12600000">
                  <a:off x="4721906" y="6067905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>
                <a:xfrm rot="12600000">
                  <a:off x="4308362" y="5829145"/>
                  <a:ext cx="182880" cy="18288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12600000">
                <a:off x="7185348" y="1801099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12600000">
                <a:off x="6771804" y="1562339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07275" y="1821803"/>
            <a:ext cx="4284280" cy="4206240"/>
            <a:chOff x="507275" y="1821803"/>
            <a:chExt cx="4284280" cy="4206240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1238795" y="2553323"/>
              <a:ext cx="2743200" cy="274320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873035" y="2187563"/>
              <a:ext cx="3474720" cy="347472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07275" y="1821803"/>
              <a:ext cx="4206240" cy="420624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1604555" y="2919083"/>
              <a:ext cx="2011680" cy="201168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518955" y="2845012"/>
              <a:ext cx="182880" cy="2144076"/>
              <a:chOff x="5760720" y="2845012"/>
              <a:chExt cx="182880" cy="2144076"/>
            </a:xfrm>
          </p:grpSpPr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5760720" y="4806208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5760720" y="2845012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5400000">
              <a:off x="770392" y="1944242"/>
              <a:ext cx="4086822" cy="3955504"/>
              <a:chOff x="3816209" y="1726522"/>
              <a:chExt cx="4086822" cy="395550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5521960" y="1726522"/>
                <a:ext cx="660400" cy="182880"/>
                <a:chOff x="419100" y="4343400"/>
                <a:chExt cx="660400" cy="182880"/>
              </a:xfrm>
            </p:grpSpPr>
            <p:sp>
              <p:nvSpPr>
                <p:cNvPr id="122" name="Oval 121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>
                <a:off x="6789982" y="5493034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>
                <a:off x="7473226" y="3098615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>
                <a:off x="4258640" y="5493034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>
                <a:off x="3575396" y="3098615"/>
                <a:ext cx="670618" cy="188992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 rot="1800000">
              <a:off x="1169976" y="2472968"/>
              <a:ext cx="2919004" cy="2879426"/>
              <a:chOff x="4389969" y="2472968"/>
              <a:chExt cx="2919004" cy="2879426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5521960" y="5169514"/>
                <a:ext cx="660400" cy="182880"/>
                <a:chOff x="419100" y="4343400"/>
                <a:chExt cx="660400" cy="182880"/>
              </a:xfrm>
            </p:grpSpPr>
            <p:sp>
              <p:nvSpPr>
                <p:cNvPr id="115" name="Oval 114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5521960" y="2472968"/>
                <a:ext cx="660400" cy="182880"/>
                <a:chOff x="419100" y="4343400"/>
                <a:chExt cx="660400" cy="182880"/>
              </a:xfrm>
            </p:grpSpPr>
            <p:sp>
              <p:nvSpPr>
                <p:cNvPr id="113" name="Oval 112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 rot="5400000">
                <a:off x="6887333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111" name="Oval 110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 rot="5400000">
                <a:off x="4151209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109" name="Oval 108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" name="Group 82"/>
            <p:cNvGrpSpPr/>
            <p:nvPr/>
          </p:nvGrpSpPr>
          <p:grpSpPr>
            <a:xfrm rot="3600000">
              <a:off x="793634" y="2118398"/>
              <a:ext cx="3628144" cy="3588566"/>
              <a:chOff x="4035399" y="2118398"/>
              <a:chExt cx="3628144" cy="3588566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5521960" y="5524084"/>
                <a:ext cx="660400" cy="182880"/>
                <a:chOff x="419100" y="4343400"/>
                <a:chExt cx="660400" cy="182880"/>
              </a:xfrm>
            </p:grpSpPr>
            <p:sp>
              <p:nvSpPr>
                <p:cNvPr id="94" name="Oval 93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5521960" y="2118398"/>
                <a:ext cx="660400" cy="182880"/>
                <a:chOff x="419100" y="4343400"/>
                <a:chExt cx="660400" cy="182880"/>
              </a:xfrm>
            </p:grpSpPr>
            <p:sp>
              <p:nvSpPr>
                <p:cNvPr id="92" name="Oval 91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 rot="5400000">
                <a:off x="3796639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90" name="Oval 89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 rot="5400000">
                <a:off x="7241903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88" name="Oval 87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8" name="TextBox 67"/>
          <p:cNvSpPr txBox="1"/>
          <p:nvPr/>
        </p:nvSpPr>
        <p:spPr>
          <a:xfrm>
            <a:off x="5386317" y="3376199"/>
            <a:ext cx="37490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simplify the analysis by just looking at the valence electrons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86317" y="4722229"/>
            <a:ext cx="37490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simplify even further by just using the Lewis dot structure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012813" y="3405975"/>
            <a:ext cx="1199370" cy="1037896"/>
            <a:chOff x="4696051" y="1410190"/>
            <a:chExt cx="1199370" cy="1037896"/>
          </a:xfrm>
        </p:grpSpPr>
        <p:sp>
          <p:nvSpPr>
            <p:cNvPr id="77" name="TextBox 76"/>
            <p:cNvSpPr txBox="1"/>
            <p:nvPr/>
          </p:nvSpPr>
          <p:spPr>
            <a:xfrm>
              <a:off x="4978342" y="1513639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FF"/>
                  </a:solidFill>
                </a:rPr>
                <a:t>Br</a:t>
              </a:r>
              <a:endParaRPr lang="en-US" sz="5400" b="1" dirty="0">
                <a:solidFill>
                  <a:srgbClr val="FF00FF"/>
                </a:solidFill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5098812" y="2292640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540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5337212" y="2292640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540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5098812" y="1410190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540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5337212" y="1410190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540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 rot="5400000">
              <a:off x="5739974" y="1732214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540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 rot="5400000">
              <a:off x="4696050" y="1732214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540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 rot="5400000">
              <a:off x="4696050" y="1970614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540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pic>
        <p:nvPicPr>
          <p:cNvPr id="139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474048"/>
            <a:ext cx="1514622" cy="20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65138"/>
            <a:ext cx="8778240" cy="73152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dirty="0" smtClean="0">
                <a:solidFill>
                  <a:srgbClr val="0D97FF"/>
                </a:solidFill>
              </a:rPr>
              <a:t>Method to Determine Charge</a:t>
            </a:r>
            <a:br>
              <a:rPr lang="en-US" dirty="0" smtClean="0">
                <a:solidFill>
                  <a:srgbClr val="0D97FF"/>
                </a:solidFill>
              </a:rPr>
            </a:br>
            <a:r>
              <a:rPr lang="en-US" sz="2400" i="1" dirty="0" smtClean="0">
                <a:solidFill>
                  <a:srgbClr val="0D97FF"/>
                </a:solidFill>
              </a:rPr>
              <a:t>FOR ATOMS</a:t>
            </a:r>
            <a:endParaRPr lang="en-US" i="1" dirty="0">
              <a:solidFill>
                <a:srgbClr val="0D97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342" y="1556063"/>
            <a:ext cx="46634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periodic table to find the normal number of valence electrons</a:t>
            </a:r>
            <a:endParaRPr lang="en-US" sz="2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" y="2110740"/>
            <a:ext cx="8999220" cy="4747260"/>
            <a:chOff x="53340" y="2110740"/>
            <a:chExt cx="8999220" cy="47472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583" t="425" r="1000" b="7279"/>
            <a:stretch/>
          </p:blipFill>
          <p:spPr>
            <a:xfrm>
              <a:off x="53340" y="2110740"/>
              <a:ext cx="8999220" cy="47472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341120" y="2598420"/>
              <a:ext cx="3764280" cy="9067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0916" y="436456"/>
            <a:ext cx="43863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Bromine is in Group 17 . . .</a:t>
            </a:r>
            <a:endParaRPr lang="en-US" sz="2400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491" y="997565"/>
            <a:ext cx="62913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 so it normally has 7 valence electrons</a:t>
            </a:r>
            <a:endParaRPr lang="en-US" sz="2400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924800" y="1676400"/>
            <a:ext cx="484632" cy="716328"/>
          </a:xfrm>
          <a:prstGeom prst="downArrow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65138"/>
            <a:ext cx="8778240" cy="73152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dirty="0" smtClean="0">
                <a:solidFill>
                  <a:srgbClr val="0D97FF"/>
                </a:solidFill>
              </a:rPr>
              <a:t>Method to Determine Charge</a:t>
            </a:r>
            <a:br>
              <a:rPr lang="en-US" dirty="0" smtClean="0">
                <a:solidFill>
                  <a:srgbClr val="0D97FF"/>
                </a:solidFill>
              </a:rPr>
            </a:br>
            <a:r>
              <a:rPr lang="en-US" sz="2400" i="1" dirty="0" smtClean="0">
                <a:solidFill>
                  <a:srgbClr val="0D97FF"/>
                </a:solidFill>
              </a:rPr>
              <a:t>FOR ATOMS</a:t>
            </a:r>
            <a:endParaRPr lang="en-US" i="1" dirty="0">
              <a:solidFill>
                <a:srgbClr val="0D97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342" y="1556063"/>
            <a:ext cx="46634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periodic table to find the normal number of valence electrons</a:t>
            </a:r>
            <a:endParaRPr lang="en-US" sz="2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2047" y="1578073"/>
            <a:ext cx="246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  =    7</a:t>
            </a:r>
            <a:endParaRPr 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1967" y="2177386"/>
            <a:ext cx="31089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=   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9087" y="2791238"/>
            <a:ext cx="32918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    =  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342" y="2935079"/>
            <a:ext cx="46634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Lewis dot structure  to count the actual number of valence electrons</a:t>
            </a:r>
            <a:endParaRPr lang="en-US" sz="2400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342" y="4314095"/>
            <a:ext cx="46634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Valence minus Actual is the charge on the atom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511967" y="2177386"/>
            <a:ext cx="3108960" cy="599313"/>
            <a:chOff x="5511967" y="2177386"/>
            <a:chExt cx="3108960" cy="599313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7066447" y="1222219"/>
              <a:ext cx="0" cy="31089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97692" y="2177386"/>
              <a:ext cx="8602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86827" y="3783379"/>
            <a:ext cx="1199370" cy="1037896"/>
            <a:chOff x="6786802" y="4196209"/>
            <a:chExt cx="1199370" cy="1037896"/>
          </a:xfrm>
        </p:grpSpPr>
        <p:sp>
          <p:nvSpPr>
            <p:cNvPr id="25" name="TextBox 24"/>
            <p:cNvSpPr txBox="1"/>
            <p:nvPr/>
          </p:nvSpPr>
          <p:spPr>
            <a:xfrm>
              <a:off x="7069093" y="4299658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</a:rPr>
                <a:t>Br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189563" y="507865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8E8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427963" y="507865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8E8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189563" y="419620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8E8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7427963" y="419620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8E8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5400000">
              <a:off x="7830725" y="4518233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8E8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5400000">
              <a:off x="6786801" y="4518233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8E8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5400000">
              <a:off x="6786801" y="4756633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8E8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3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65138"/>
            <a:ext cx="8778240" cy="73152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dirty="0" smtClean="0">
                <a:solidFill>
                  <a:srgbClr val="0D97FF"/>
                </a:solidFill>
              </a:rPr>
              <a:t>Method to Determine Charge</a:t>
            </a:r>
            <a:br>
              <a:rPr lang="en-US" dirty="0" smtClean="0">
                <a:solidFill>
                  <a:srgbClr val="0D97FF"/>
                </a:solidFill>
              </a:rPr>
            </a:br>
            <a:r>
              <a:rPr lang="en-US" sz="2400" i="1" dirty="0" smtClean="0">
                <a:solidFill>
                  <a:srgbClr val="0D97FF"/>
                </a:solidFill>
              </a:rPr>
              <a:t>FOR ATOMS</a:t>
            </a:r>
            <a:endParaRPr lang="en-US" i="1" dirty="0">
              <a:solidFill>
                <a:srgbClr val="0D97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342" y="1556063"/>
            <a:ext cx="46634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periodic table to find the normal number of valence electrons</a:t>
            </a:r>
            <a:endParaRPr lang="en-US" sz="2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2047" y="1578073"/>
            <a:ext cx="246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  =    7</a:t>
            </a:r>
            <a:endParaRPr 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1967" y="2177386"/>
            <a:ext cx="31089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=   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9087" y="2791238"/>
            <a:ext cx="32918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    =   ‒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342" y="2935079"/>
            <a:ext cx="46634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Lewis dot structure  to count the actual number of valence electrons</a:t>
            </a:r>
            <a:endParaRPr lang="en-US" sz="2400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342" y="4314095"/>
            <a:ext cx="46634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Valence minus Actual is the charge on the atom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511967" y="2177386"/>
            <a:ext cx="3108960" cy="599313"/>
            <a:chOff x="5511967" y="2177386"/>
            <a:chExt cx="3108960" cy="599313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7066447" y="1222219"/>
              <a:ext cx="0" cy="31089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97692" y="2177386"/>
              <a:ext cx="8602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86827" y="5390961"/>
            <a:ext cx="1199370" cy="1028371"/>
            <a:chOff x="6986827" y="5390961"/>
            <a:chExt cx="1199370" cy="1028371"/>
          </a:xfrm>
        </p:grpSpPr>
        <p:sp>
          <p:nvSpPr>
            <p:cNvPr id="13" name="TextBox 12"/>
            <p:cNvSpPr txBox="1"/>
            <p:nvPr/>
          </p:nvSpPr>
          <p:spPr>
            <a:xfrm>
              <a:off x="7269118" y="5484885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FF00"/>
                  </a:solidFill>
                </a:rPr>
                <a:t>Br</a:t>
              </a:r>
              <a:endParaRPr lang="en-US" sz="5400" b="1" dirty="0">
                <a:solidFill>
                  <a:srgbClr val="00FF00"/>
                </a:solidFill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389588" y="6263886"/>
              <a:ext cx="155448" cy="15544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7627988" y="6263886"/>
              <a:ext cx="155448" cy="15544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7389588" y="5390961"/>
              <a:ext cx="155448" cy="15544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627988" y="5390961"/>
              <a:ext cx="155448" cy="15544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 rot="5400000">
              <a:off x="8030750" y="5703460"/>
              <a:ext cx="155448" cy="15544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 rot="5400000">
              <a:off x="8030750" y="5941860"/>
              <a:ext cx="155448" cy="15544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 rot="5400000">
              <a:off x="6986826" y="5703460"/>
              <a:ext cx="155448" cy="15544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 rot="5400000">
              <a:off x="6986826" y="5941860"/>
              <a:ext cx="155448" cy="155446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52342" y="5323778"/>
            <a:ext cx="46634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actual number of valence electrons changes, the charge is easily determined</a:t>
            </a:r>
            <a:endParaRPr lang="en-US" sz="2400" b="1" baseline="30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15274" y="5040349"/>
            <a:ext cx="8550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1</a:t>
            </a:r>
          </a:p>
        </p:txBody>
      </p:sp>
    </p:spTree>
    <p:extLst>
      <p:ext uri="{BB962C8B-B14F-4D97-AF65-F5344CB8AC3E}">
        <p14:creationId xmlns:p14="http://schemas.microsoft.com/office/powerpoint/2010/main" val="31122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65138"/>
            <a:ext cx="8778240" cy="73152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dirty="0" smtClean="0">
                <a:solidFill>
                  <a:srgbClr val="0D97FF"/>
                </a:solidFill>
              </a:rPr>
              <a:t>Method to Determine Charge</a:t>
            </a:r>
            <a:br>
              <a:rPr lang="en-US" dirty="0" smtClean="0">
                <a:solidFill>
                  <a:srgbClr val="0D97FF"/>
                </a:solidFill>
              </a:rPr>
            </a:br>
            <a:r>
              <a:rPr lang="en-US" sz="2400" i="1" dirty="0" smtClean="0">
                <a:solidFill>
                  <a:srgbClr val="0D97FF"/>
                </a:solidFill>
              </a:rPr>
              <a:t>FOR ATOMS</a:t>
            </a:r>
            <a:endParaRPr lang="en-US" i="1" dirty="0">
              <a:solidFill>
                <a:srgbClr val="0D97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18676" y="3662250"/>
            <a:ext cx="6193345" cy="769441"/>
            <a:chOff x="1318676" y="3662250"/>
            <a:chExt cx="6193345" cy="769441"/>
          </a:xfrm>
        </p:grpSpPr>
        <p:sp>
          <p:nvSpPr>
            <p:cNvPr id="26" name="TextBox 25"/>
            <p:cNvSpPr txBox="1"/>
            <p:nvPr/>
          </p:nvSpPr>
          <p:spPr>
            <a:xfrm>
              <a:off x="3633002" y="3662250"/>
              <a:ext cx="9144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</a:t>
              </a:r>
              <a:endParaRPr lang="en-US" sz="4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97621" y="3662250"/>
              <a:ext cx="9144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</a:t>
              </a:r>
              <a:endParaRPr lang="en-US" sz="44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18676" y="3662250"/>
              <a:ext cx="55874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4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68278" y="3662250"/>
              <a:ext cx="8602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50785" y="3662250"/>
              <a:ext cx="8602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0276" y="2148822"/>
            <a:ext cx="7343449" cy="1200329"/>
            <a:chOff x="900276" y="1822250"/>
            <a:chExt cx="7343449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2866003" y="1822250"/>
              <a:ext cx="244731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 number of valence electrons</a:t>
              </a:r>
              <a:endPara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3496" y="1822250"/>
              <a:ext cx="236022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 number of valence electrons</a:t>
              </a:r>
              <a:endParaRPr lang="en-US" sz="24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0276" y="2191582"/>
              <a:ext cx="1395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Charge</a:t>
              </a:r>
              <a:endPara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68278" y="2037694"/>
              <a:ext cx="8602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50785" y="2037694"/>
              <a:ext cx="8602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161715" y="1099458"/>
            <a:ext cx="91696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691762"/>
            <a:ext cx="1514622" cy="20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spongebob confu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30" y="5022793"/>
            <a:ext cx="1606404" cy="22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loud Callout 30"/>
          <p:cNvSpPr/>
          <p:nvPr/>
        </p:nvSpPr>
        <p:spPr>
          <a:xfrm>
            <a:off x="2580914" y="4679826"/>
            <a:ext cx="2732404" cy="1208438"/>
          </a:xfrm>
          <a:prstGeom prst="cloudCallout">
            <a:avLst>
              <a:gd name="adj1" fmla="val 72145"/>
              <a:gd name="adj2" fmla="val 339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But what about molecules?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3800" dirty="0" smtClean="0">
                <a:solidFill>
                  <a:schemeClr val="bg1"/>
                </a:solidFill>
              </a:rPr>
              <a:t>Covalent Bonding Method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297460"/>
            <a:ext cx="8321040" cy="5128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SWBAT understand the covalent bonding method to determine the best Lewis dot structures and formal charges of covalent molecules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44151" y="274638"/>
            <a:ext cx="91696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65138"/>
            <a:ext cx="8778240" cy="73152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dirty="0" smtClean="0">
                <a:solidFill>
                  <a:srgbClr val="0D97FF"/>
                </a:solidFill>
              </a:rPr>
              <a:t>Method to Determine Charge</a:t>
            </a:r>
            <a:br>
              <a:rPr lang="en-US" dirty="0" smtClean="0">
                <a:solidFill>
                  <a:srgbClr val="0D97FF"/>
                </a:solidFill>
              </a:rPr>
            </a:br>
            <a:r>
              <a:rPr lang="en-US" sz="2400" i="1" dirty="0" smtClean="0">
                <a:solidFill>
                  <a:srgbClr val="0D97FF"/>
                </a:solidFill>
              </a:rPr>
              <a:t>FOR </a:t>
            </a:r>
            <a:r>
              <a:rPr lang="en-US" sz="2400" i="1" u="sng" dirty="0" smtClean="0">
                <a:solidFill>
                  <a:schemeClr val="bg1"/>
                </a:solidFill>
              </a:rPr>
              <a:t>MOLECULES</a:t>
            </a:r>
            <a:endParaRPr lang="en-US" i="1" u="sng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44527" y="4450430"/>
            <a:ext cx="2654947" cy="1037896"/>
            <a:chOff x="649674" y="1072733"/>
            <a:chExt cx="2654947" cy="1037896"/>
          </a:xfrm>
        </p:grpSpPr>
        <p:sp>
          <p:nvSpPr>
            <p:cNvPr id="8" name="TextBox 7"/>
            <p:cNvSpPr txBox="1"/>
            <p:nvPr/>
          </p:nvSpPr>
          <p:spPr>
            <a:xfrm>
              <a:off x="2363910" y="1176182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>
                      <a:lumMod val="50000"/>
                    </a:schemeClr>
                  </a:solidFill>
                </a:rPr>
                <a:t>Br</a:t>
              </a:r>
              <a:endParaRPr lang="en-US" sz="5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84380" y="1955183"/>
              <a:ext cx="393848" cy="155446"/>
              <a:chOff x="5075180" y="2292640"/>
              <a:chExt cx="393848" cy="155446"/>
            </a:xfrm>
            <a:solidFill>
              <a:schemeClr val="bg1"/>
            </a:solidFill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50751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53135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484380" y="1072733"/>
              <a:ext cx="393848" cy="155446"/>
              <a:chOff x="5075180" y="1410190"/>
              <a:chExt cx="393848" cy="155446"/>
            </a:xfrm>
            <a:solidFill>
              <a:schemeClr val="bg1"/>
            </a:solidFill>
          </p:grpSpPr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50751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53135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149175" y="1394756"/>
              <a:ext cx="155446" cy="393848"/>
              <a:chOff x="5739975" y="1732213"/>
              <a:chExt cx="155446" cy="393848"/>
            </a:xfrm>
            <a:solidFill>
              <a:schemeClr val="bg1"/>
            </a:solidFill>
          </p:grpSpPr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5400000">
                <a:off x="5739974" y="17322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5400000">
                <a:off x="5739974" y="19706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955596" y="1176182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00FF"/>
                  </a:solidFill>
                </a:rPr>
                <a:t>Br</a:t>
              </a:r>
              <a:endParaRPr lang="en-US" sz="54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76066" y="1955183"/>
              <a:ext cx="393848" cy="155446"/>
              <a:chOff x="3666866" y="2292640"/>
              <a:chExt cx="393848" cy="155446"/>
            </a:xfrm>
            <a:solidFill>
              <a:schemeClr val="bg1"/>
            </a:solidFill>
          </p:grpSpPr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3666866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3905266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76066" y="1072733"/>
              <a:ext cx="393848" cy="155446"/>
              <a:chOff x="3666866" y="1410190"/>
              <a:chExt cx="393848" cy="155446"/>
            </a:xfrm>
            <a:solidFill>
              <a:schemeClr val="bg1"/>
            </a:solidFill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3666866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3905266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49674" y="1394756"/>
              <a:ext cx="155446" cy="393848"/>
              <a:chOff x="3240474" y="1732213"/>
              <a:chExt cx="155446" cy="393848"/>
            </a:xfrm>
            <a:solidFill>
              <a:schemeClr val="bg1"/>
            </a:solidFill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 rot="5400000">
                <a:off x="3240473" y="17322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 rot="5400000">
                <a:off x="3240473" y="19706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rot="5400000">
              <a:off x="1977147" y="1352197"/>
              <a:ext cx="0" cy="47897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02920" y="1485710"/>
            <a:ext cx="81381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concept is the same as with atoms</a:t>
            </a:r>
            <a:endParaRPr lang="en-US" sz="2400" b="1" baseline="30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00276" y="2160602"/>
            <a:ext cx="7343449" cy="1200329"/>
            <a:chOff x="900276" y="1822250"/>
            <a:chExt cx="7343449" cy="1200329"/>
          </a:xfrm>
        </p:grpSpPr>
        <p:sp>
          <p:nvSpPr>
            <p:cNvPr id="34" name="TextBox 33"/>
            <p:cNvSpPr txBox="1"/>
            <p:nvPr/>
          </p:nvSpPr>
          <p:spPr>
            <a:xfrm>
              <a:off x="2866003" y="1822250"/>
              <a:ext cx="244731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 number of valence electrons</a:t>
              </a:r>
              <a:endPara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83496" y="1822250"/>
              <a:ext cx="236022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 number of valence electrons</a:t>
              </a:r>
              <a:endParaRPr lang="en-US" sz="24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0276" y="2191582"/>
              <a:ext cx="13955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Charge</a:t>
              </a:r>
              <a:endPara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68278" y="2037694"/>
              <a:ext cx="8602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50785" y="2037694"/>
              <a:ext cx="8602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2920" y="3574158"/>
            <a:ext cx="81381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 is figuring the actual number of valence electrons</a:t>
            </a:r>
            <a:endParaRPr lang="en-US" sz="2400" b="1" baseline="30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920" y="5701552"/>
            <a:ext cx="81381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electrons are available to neutralize the positively charged nuclei in </a:t>
            </a:r>
            <a:r>
              <a:rPr lang="en-US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 smtClean="0">
                <a:solidFill>
                  <a:srgbClr val="D867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2" y="942843"/>
            <a:ext cx="1312603" cy="9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1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465138"/>
            <a:ext cx="8961120" cy="73152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dirty="0" smtClean="0">
                <a:solidFill>
                  <a:srgbClr val="FFFF00"/>
                </a:solidFill>
              </a:rPr>
              <a:t>Actual Number of Valence Electrons</a:t>
            </a:r>
            <a:endParaRPr lang="en-US" i="1" u="sng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44527" y="1296652"/>
            <a:ext cx="2654947" cy="1037896"/>
            <a:chOff x="649674" y="1072733"/>
            <a:chExt cx="2654947" cy="1037896"/>
          </a:xfrm>
        </p:grpSpPr>
        <p:sp>
          <p:nvSpPr>
            <p:cNvPr id="8" name="TextBox 7"/>
            <p:cNvSpPr txBox="1"/>
            <p:nvPr/>
          </p:nvSpPr>
          <p:spPr>
            <a:xfrm>
              <a:off x="2363910" y="1176182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>
                      <a:lumMod val="50000"/>
                    </a:schemeClr>
                  </a:solidFill>
                </a:rPr>
                <a:t>Br</a:t>
              </a:r>
              <a:endParaRPr lang="en-US" sz="5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84380" y="1955183"/>
              <a:ext cx="393848" cy="155446"/>
              <a:chOff x="5075180" y="2292640"/>
              <a:chExt cx="393848" cy="155446"/>
            </a:xfrm>
            <a:solidFill>
              <a:schemeClr val="bg1"/>
            </a:solidFill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50751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53135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484380" y="1072733"/>
              <a:ext cx="393848" cy="155446"/>
              <a:chOff x="5075180" y="1410190"/>
              <a:chExt cx="393848" cy="155446"/>
            </a:xfrm>
            <a:solidFill>
              <a:schemeClr val="bg1"/>
            </a:solidFill>
          </p:grpSpPr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50751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53135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149175" y="1394756"/>
              <a:ext cx="155446" cy="393848"/>
              <a:chOff x="5739975" y="1732213"/>
              <a:chExt cx="155446" cy="393848"/>
            </a:xfrm>
            <a:solidFill>
              <a:schemeClr val="bg1"/>
            </a:solidFill>
          </p:grpSpPr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5400000">
                <a:off x="5739974" y="17322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5400000">
                <a:off x="5739974" y="19706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955596" y="1176182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3333FF"/>
                  </a:solidFill>
                </a:rPr>
                <a:t>Br</a:t>
              </a:r>
              <a:endParaRPr lang="en-US" sz="5400" b="1" dirty="0">
                <a:solidFill>
                  <a:srgbClr val="3333FF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76066" y="1955183"/>
              <a:ext cx="393848" cy="155446"/>
              <a:chOff x="3666866" y="2292640"/>
              <a:chExt cx="393848" cy="155446"/>
            </a:xfrm>
            <a:solidFill>
              <a:schemeClr val="bg1"/>
            </a:solidFill>
          </p:grpSpPr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3666866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3905266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76066" y="1072733"/>
              <a:ext cx="393848" cy="155446"/>
              <a:chOff x="3666866" y="1410190"/>
              <a:chExt cx="393848" cy="155446"/>
            </a:xfrm>
            <a:solidFill>
              <a:schemeClr val="bg1"/>
            </a:solidFill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3666866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3905266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49674" y="1394756"/>
              <a:ext cx="155446" cy="393848"/>
              <a:chOff x="3240474" y="1732213"/>
              <a:chExt cx="155446" cy="393848"/>
            </a:xfrm>
            <a:solidFill>
              <a:schemeClr val="bg1"/>
            </a:solidFill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 rot="5400000">
                <a:off x="3240473" y="17322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 rot="5400000">
                <a:off x="3240473" y="19706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rot="5400000">
              <a:off x="1977147" y="1352197"/>
              <a:ext cx="0" cy="47897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02920" y="2457412"/>
            <a:ext cx="84124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 pair electrons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orbit </a:t>
            </a:r>
            <a:r>
              <a:rPr lang="en-US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they are fully available to neutralize the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positively charged nuclei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920" y="3384280"/>
            <a:ext cx="84124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bonding electrons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orbit around </a:t>
            </a:r>
            <a:r>
              <a:rPr lang="en-US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also around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en-US" sz="2400" b="1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20" y="4227147"/>
            <a:ext cx="84124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they split their time evenly, each can only neutralize </a:t>
            </a:r>
            <a:r>
              <a:rPr lang="en-US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positive charged nucleus half of the time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2920" y="5275111"/>
            <a:ext cx="8235583" cy="1200329"/>
            <a:chOff x="502920" y="5275111"/>
            <a:chExt cx="8235583" cy="1200329"/>
          </a:xfrm>
        </p:grpSpPr>
        <p:sp>
          <p:nvSpPr>
            <p:cNvPr id="36" name="TextBox 35"/>
            <p:cNvSpPr txBox="1"/>
            <p:nvPr/>
          </p:nvSpPr>
          <p:spPr>
            <a:xfrm>
              <a:off x="3403869" y="5459777"/>
              <a:ext cx="1828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Lone pair</a:t>
              </a:r>
            </a:p>
            <a:p>
              <a:pPr algn="ctr"/>
              <a:r>
                <a:rPr lang="en-US" sz="24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2920" y="5275111"/>
              <a:ext cx="236022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 number of valence electrons</a:t>
              </a:r>
              <a:endParaRPr lang="en-US" sz="24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44907" y="5490555"/>
              <a:ext cx="8602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03380" y="5490555"/>
              <a:ext cx="8602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773389" y="5382833"/>
              <a:ext cx="2965114" cy="984885"/>
              <a:chOff x="5987996" y="5275110"/>
              <a:chExt cx="2965114" cy="98488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987996" y="5275110"/>
                <a:ext cx="2965114" cy="98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Bonding electrons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rot="5400000">
                <a:off x="7470553" y="4395952"/>
                <a:ext cx="0" cy="27432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2" y="1409373"/>
            <a:ext cx="1312603" cy="9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60336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Formal Charge</a:t>
            </a:r>
            <a:endParaRPr lang="en-US" i="1" u="sng" dirty="0">
              <a:solidFill>
                <a:srgbClr val="0D97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8635" y="1049184"/>
            <a:ext cx="81381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changes the equation as follows: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38635" y="5373017"/>
            <a:ext cx="8523548" cy="1231106"/>
            <a:chOff x="238635" y="5077551"/>
            <a:chExt cx="8523548" cy="1231106"/>
          </a:xfrm>
        </p:grpSpPr>
        <p:sp>
          <p:nvSpPr>
            <p:cNvPr id="44" name="TextBox 43"/>
            <p:cNvSpPr txBox="1"/>
            <p:nvPr/>
          </p:nvSpPr>
          <p:spPr>
            <a:xfrm>
              <a:off x="6429944" y="5339161"/>
              <a:ext cx="8602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eft Bracket 3"/>
            <p:cNvSpPr/>
            <p:nvPr/>
          </p:nvSpPr>
          <p:spPr>
            <a:xfrm>
              <a:off x="5156036" y="5098744"/>
              <a:ext cx="182880" cy="1188720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" name="Right Bracket 4"/>
            <p:cNvSpPr/>
            <p:nvPr/>
          </p:nvSpPr>
          <p:spPr>
            <a:xfrm>
              <a:off x="8582567" y="5098744"/>
              <a:ext cx="179616" cy="1188720"/>
            </a:xfrm>
            <a:prstGeom prst="righ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81521" y="5339161"/>
              <a:ext cx="5486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8635" y="5400717"/>
              <a:ext cx="11887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</a:t>
              </a:r>
              <a:endPara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84327" y="5400717"/>
              <a:ext cx="21031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</a:t>
              </a:r>
              <a:endPara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48964" y="5400717"/>
              <a:ext cx="13716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LPe</a:t>
              </a:r>
              <a:endParaRPr lang="en-US" sz="3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300918" y="5077551"/>
              <a:ext cx="1371600" cy="1231106"/>
              <a:chOff x="7290971" y="5077551"/>
              <a:chExt cx="1371600" cy="123110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290971" y="5077551"/>
                <a:ext cx="1371600" cy="1231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5400000">
                <a:off x="7976771" y="5007952"/>
                <a:ext cx="0" cy="13716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115778" y="5339161"/>
              <a:ext cx="8602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8635" y="1659859"/>
            <a:ext cx="7728189" cy="1015663"/>
            <a:chOff x="238635" y="2160602"/>
            <a:chExt cx="7728189" cy="1015663"/>
          </a:xfrm>
        </p:grpSpPr>
        <p:sp>
          <p:nvSpPr>
            <p:cNvPr id="34" name="TextBox 33"/>
            <p:cNvSpPr txBox="1"/>
            <p:nvPr/>
          </p:nvSpPr>
          <p:spPr>
            <a:xfrm>
              <a:off x="2084327" y="2160602"/>
              <a:ext cx="210312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 number of valence electrons</a:t>
              </a:r>
              <a:endParaRPr lang="en-US" sz="2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55144" y="2160602"/>
              <a:ext cx="201168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 number of valence electrons</a:t>
              </a:r>
              <a:endParaRPr lang="en-US" sz="2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8635" y="2468378"/>
              <a:ext cx="11887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Charge</a:t>
              </a:r>
              <a:endParaRPr lang="en-US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81521" y="2314490"/>
              <a:ext cx="5486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15778" y="2314490"/>
              <a:ext cx="8602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38635" y="3979793"/>
            <a:ext cx="11887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charge</a:t>
            </a:r>
            <a:endParaRPr lang="en-US" sz="20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84327" y="3825905"/>
            <a:ext cx="210312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number of valence electrons</a:t>
            </a:r>
            <a:endParaRPr lang="en-US" sz="20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1521" y="3979793"/>
            <a:ext cx="5486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15778" y="3979793"/>
            <a:ext cx="86025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4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56036" y="3739376"/>
            <a:ext cx="3606147" cy="1188720"/>
            <a:chOff x="5156036" y="3870005"/>
            <a:chExt cx="3606147" cy="1188720"/>
          </a:xfrm>
        </p:grpSpPr>
        <p:sp>
          <p:nvSpPr>
            <p:cNvPr id="42" name="TextBox 41"/>
            <p:cNvSpPr txBox="1"/>
            <p:nvPr/>
          </p:nvSpPr>
          <p:spPr>
            <a:xfrm>
              <a:off x="5248964" y="3956534"/>
              <a:ext cx="13716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Lone</a:t>
              </a:r>
            </a:p>
            <a:p>
              <a:pPr algn="ctr"/>
              <a:r>
                <a:rPr lang="en-US" sz="20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pair</a:t>
              </a:r>
            </a:p>
            <a:p>
              <a:pPr algn="ctr"/>
              <a:r>
                <a:rPr lang="en-US" sz="20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300918" y="3879590"/>
              <a:ext cx="1371600" cy="1169551"/>
              <a:chOff x="5773389" y="5382833"/>
              <a:chExt cx="1371600" cy="1169551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773389" y="5382833"/>
                <a:ext cx="1371600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Bonding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electrons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>
                <a:off x="6459189" y="5425652"/>
                <a:ext cx="0" cy="13716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6429944" y="4110422"/>
              <a:ext cx="8602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eft Bracket 63"/>
            <p:cNvSpPr/>
            <p:nvPr/>
          </p:nvSpPr>
          <p:spPr>
            <a:xfrm>
              <a:off x="5156036" y="3870005"/>
              <a:ext cx="182880" cy="1188720"/>
            </a:xfrm>
            <a:prstGeom prst="lef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5" name="Right Bracket 64"/>
            <p:cNvSpPr/>
            <p:nvPr/>
          </p:nvSpPr>
          <p:spPr>
            <a:xfrm>
              <a:off x="8582567" y="3870005"/>
              <a:ext cx="179616" cy="1188720"/>
            </a:xfrm>
            <a:prstGeom prst="righ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68" name="Down Arrow 67"/>
          <p:cNvSpPr/>
          <p:nvPr/>
        </p:nvSpPr>
        <p:spPr>
          <a:xfrm>
            <a:off x="6620564" y="2940421"/>
            <a:ext cx="497347" cy="631372"/>
          </a:xfrm>
          <a:prstGeom prst="downArrow">
            <a:avLst/>
          </a:prstGeom>
          <a:solidFill>
            <a:srgbClr val="0D97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>
            <a:off x="2887213" y="2940421"/>
            <a:ext cx="497347" cy="631372"/>
          </a:xfrm>
          <a:prstGeom prst="downArrow">
            <a:avLst/>
          </a:prstGeom>
          <a:solidFill>
            <a:srgbClr val="0D97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584321" y="2940421"/>
            <a:ext cx="497347" cy="631372"/>
          </a:xfrm>
          <a:prstGeom prst="downArrow">
            <a:avLst/>
          </a:prstGeom>
          <a:solidFill>
            <a:srgbClr val="0D97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208369" y="18662"/>
            <a:ext cx="91696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/>
      <p:bldP spid="50" grpId="0"/>
      <p:bldP spid="59" grpId="0"/>
      <p:bldP spid="62" grpId="0"/>
      <p:bldP spid="68" grpId="0" animBg="1"/>
      <p:bldP spid="69" grpId="0" animBg="1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60336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Formal Charge</a:t>
            </a:r>
            <a:endParaRPr lang="en-US" i="1" u="sng" dirty="0">
              <a:solidFill>
                <a:srgbClr val="0D97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08369" y="18662"/>
            <a:ext cx="91696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140" y="1375757"/>
            <a:ext cx="76657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Charge – the charge assigned to an atom in a molecule assuming that all bonding electrons are shared equally regardless of electronegativity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60336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Formal Charges on Br</a:t>
            </a:r>
            <a:r>
              <a:rPr lang="en-US" sz="4800" baseline="-25000" dirty="0" smtClean="0">
                <a:solidFill>
                  <a:srgbClr val="0D97FF"/>
                </a:solidFill>
              </a:rPr>
              <a:t>2</a:t>
            </a:r>
            <a:endParaRPr lang="en-US" i="1" u="sng" baseline="-25000" dirty="0">
              <a:solidFill>
                <a:srgbClr val="0D97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86" y="2812140"/>
            <a:ext cx="2138410" cy="160380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31132" y="3263050"/>
            <a:ext cx="2654947" cy="1037896"/>
            <a:chOff x="3318229" y="3537063"/>
            <a:chExt cx="2654947" cy="1037896"/>
          </a:xfrm>
        </p:grpSpPr>
        <p:sp>
          <p:nvSpPr>
            <p:cNvPr id="66" name="TextBox 65"/>
            <p:cNvSpPr txBox="1"/>
            <p:nvPr/>
          </p:nvSpPr>
          <p:spPr>
            <a:xfrm>
              <a:off x="5032465" y="3640512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Br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152935" y="4419513"/>
              <a:ext cx="393848" cy="155446"/>
              <a:chOff x="5075180" y="2292640"/>
              <a:chExt cx="393848" cy="155446"/>
            </a:xfrm>
            <a:solidFill>
              <a:schemeClr val="bg1"/>
            </a:solidFill>
          </p:grpSpPr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50751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53135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152935" y="3537063"/>
              <a:ext cx="393848" cy="155446"/>
              <a:chOff x="5075180" y="1410190"/>
              <a:chExt cx="393848" cy="155446"/>
            </a:xfrm>
            <a:solidFill>
              <a:schemeClr val="bg1"/>
            </a:solidFill>
          </p:grpSpPr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50751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53135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817730" y="3859086"/>
              <a:ext cx="155446" cy="393848"/>
              <a:chOff x="5739975" y="1732213"/>
              <a:chExt cx="155446" cy="393848"/>
            </a:xfrm>
            <a:solidFill>
              <a:schemeClr val="bg1"/>
            </a:solidFill>
          </p:grpSpPr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 rot="5400000">
                <a:off x="5739974" y="17322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rot="5400000">
                <a:off x="5739974" y="19706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624151" y="3640512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00FF"/>
                  </a:solidFill>
                </a:rPr>
                <a:t>Br</a:t>
              </a:r>
              <a:endParaRPr lang="en-US" sz="5400" b="1" dirty="0">
                <a:solidFill>
                  <a:srgbClr val="0000FF"/>
                </a:solidFill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3744621" y="4419513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3983021" y="4419513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3744621" y="3537063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3983021" y="3537063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 rot="5400000">
              <a:off x="3318228" y="3859087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 rot="5400000">
              <a:off x="3318228" y="4097487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4645702" y="3816527"/>
              <a:ext cx="0" cy="47897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731132" y="3263050"/>
            <a:ext cx="2654947" cy="1037896"/>
            <a:chOff x="6681720" y="3381617"/>
            <a:chExt cx="2654947" cy="1037896"/>
          </a:xfrm>
        </p:grpSpPr>
        <p:sp>
          <p:nvSpPr>
            <p:cNvPr id="92" name="TextBox 91"/>
            <p:cNvSpPr txBox="1"/>
            <p:nvPr/>
          </p:nvSpPr>
          <p:spPr>
            <a:xfrm>
              <a:off x="8395956" y="3485066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Br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8516426" y="4264067"/>
              <a:ext cx="393848" cy="155446"/>
              <a:chOff x="5075180" y="2292640"/>
              <a:chExt cx="393848" cy="155446"/>
            </a:xfrm>
            <a:solidFill>
              <a:schemeClr val="bg1"/>
            </a:solidFill>
          </p:grpSpPr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50751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53135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8516426" y="3381617"/>
              <a:ext cx="393848" cy="155446"/>
              <a:chOff x="5075180" y="1410190"/>
              <a:chExt cx="393848" cy="155446"/>
            </a:xfrm>
            <a:solidFill>
              <a:schemeClr val="bg1"/>
            </a:solidFill>
          </p:grpSpPr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50751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53135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181221" y="3703640"/>
              <a:ext cx="155446" cy="393848"/>
              <a:chOff x="5739975" y="1732213"/>
              <a:chExt cx="155446" cy="393848"/>
            </a:xfrm>
            <a:solidFill>
              <a:schemeClr val="bg1"/>
            </a:solidFill>
          </p:grpSpPr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5400000">
                <a:off x="5739974" y="17322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5400000">
                <a:off x="5739974" y="19706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6987642" y="3485066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00FF"/>
                  </a:solidFill>
                </a:rPr>
                <a:t>Br</a:t>
              </a:r>
              <a:endParaRPr lang="en-US" sz="5400" b="1" dirty="0">
                <a:solidFill>
                  <a:srgbClr val="0000FF"/>
                </a:solidFill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108112" y="4264067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7346512" y="4264067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7108112" y="3381617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7346512" y="3381617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 rot="5400000">
              <a:off x="6681719" y="3703641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 rot="5400000">
              <a:off x="6681719" y="3942041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>
              <a:off x="8009193" y="3661081"/>
              <a:ext cx="0" cy="478971"/>
            </a:xfrm>
            <a:prstGeom prst="line">
              <a:avLst/>
            </a:prstGeom>
            <a:ln w="1016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731132" y="3263050"/>
            <a:ext cx="2654947" cy="1037896"/>
            <a:chOff x="649674" y="1072733"/>
            <a:chExt cx="2654947" cy="1037896"/>
          </a:xfrm>
        </p:grpSpPr>
        <p:sp>
          <p:nvSpPr>
            <p:cNvPr id="114" name="TextBox 113"/>
            <p:cNvSpPr txBox="1"/>
            <p:nvPr/>
          </p:nvSpPr>
          <p:spPr>
            <a:xfrm>
              <a:off x="2363910" y="1176182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Br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2484380" y="1955183"/>
              <a:ext cx="393848" cy="155446"/>
              <a:chOff x="5075180" y="2292640"/>
              <a:chExt cx="393848" cy="155446"/>
            </a:xfrm>
            <a:solidFill>
              <a:schemeClr val="bg1"/>
            </a:solidFill>
          </p:grpSpPr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50751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53135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484380" y="1072733"/>
              <a:ext cx="393848" cy="155446"/>
              <a:chOff x="5075180" y="1410190"/>
              <a:chExt cx="393848" cy="155446"/>
            </a:xfrm>
            <a:solidFill>
              <a:schemeClr val="bg1"/>
            </a:solidFill>
          </p:grpSpPr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50751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53135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149175" y="1394756"/>
              <a:ext cx="155446" cy="393848"/>
              <a:chOff x="5739975" y="1732213"/>
              <a:chExt cx="155446" cy="393848"/>
            </a:xfrm>
            <a:solidFill>
              <a:schemeClr val="bg1"/>
            </a:solidFill>
          </p:grpSpPr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 rot="5400000">
                <a:off x="5739974" y="17322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 rot="5400000">
                <a:off x="5739974" y="19706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955596" y="1176182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00FF"/>
                  </a:solidFill>
                </a:rPr>
                <a:t>Br</a:t>
              </a:r>
              <a:endParaRPr lang="en-US" sz="54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076066" y="1955183"/>
              <a:ext cx="393848" cy="155446"/>
              <a:chOff x="3666866" y="2292640"/>
              <a:chExt cx="393848" cy="155446"/>
            </a:xfrm>
            <a:solidFill>
              <a:schemeClr val="bg1"/>
            </a:solidFill>
          </p:grpSpPr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3666866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3905266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076066" y="1072733"/>
              <a:ext cx="393848" cy="155446"/>
              <a:chOff x="3666866" y="1410190"/>
              <a:chExt cx="393848" cy="155446"/>
            </a:xfrm>
            <a:solidFill>
              <a:schemeClr val="bg1"/>
            </a:solidFill>
          </p:grpSpPr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3666866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3905266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649674" y="1394756"/>
              <a:ext cx="155446" cy="393848"/>
              <a:chOff x="3240474" y="1732213"/>
              <a:chExt cx="155446" cy="393848"/>
            </a:xfrm>
            <a:solidFill>
              <a:schemeClr val="bg1"/>
            </a:solidFill>
          </p:grpSpPr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 rot="5400000">
                <a:off x="3240473" y="17322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 rot="5400000">
                <a:off x="3240473" y="19706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 rot="5400000">
              <a:off x="1977147" y="1352197"/>
              <a:ext cx="0" cy="47897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61342" y="4790229"/>
            <a:ext cx="2359328" cy="646331"/>
            <a:chOff x="312169" y="5670758"/>
            <a:chExt cx="2359328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312169" y="5701535"/>
              <a:ext cx="100584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</a:t>
              </a:r>
              <a:endPara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62138" y="5670758"/>
              <a:ext cx="5486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757097" y="5701535"/>
              <a:ext cx="9144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92336" y="4790229"/>
            <a:ext cx="2359328" cy="646331"/>
            <a:chOff x="3343163" y="5439926"/>
            <a:chExt cx="2359328" cy="646331"/>
          </a:xfrm>
        </p:grpSpPr>
        <p:sp>
          <p:nvSpPr>
            <p:cNvPr id="142" name="TextBox 141"/>
            <p:cNvSpPr txBox="1"/>
            <p:nvPr/>
          </p:nvSpPr>
          <p:spPr>
            <a:xfrm>
              <a:off x="3343163" y="5470703"/>
              <a:ext cx="100584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err="1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LPe</a:t>
              </a:r>
              <a:endParaRPr lang="en-US" sz="3200" b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393132" y="5439926"/>
              <a:ext cx="5486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788091" y="5470703"/>
              <a:ext cx="9144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200" b="1" baseline="30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23330" y="4790229"/>
            <a:ext cx="2359328" cy="646331"/>
            <a:chOff x="6374157" y="5670758"/>
            <a:chExt cx="2359328" cy="646331"/>
          </a:xfrm>
        </p:grpSpPr>
        <p:sp>
          <p:nvSpPr>
            <p:cNvPr id="146" name="TextBox 145"/>
            <p:cNvSpPr txBox="1"/>
            <p:nvPr/>
          </p:nvSpPr>
          <p:spPr>
            <a:xfrm>
              <a:off x="6374157" y="5701535"/>
              <a:ext cx="100584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</a:t>
              </a:r>
              <a:endParaRPr lang="en-US" sz="3200" b="1" baseline="300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424126" y="5670758"/>
              <a:ext cx="5486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19085" y="5701535"/>
              <a:ext cx="9144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baseline="300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8481" y="1370184"/>
            <a:ext cx="5836318" cy="1107996"/>
            <a:chOff x="182880" y="1370184"/>
            <a:chExt cx="5836318" cy="1107996"/>
          </a:xfrm>
        </p:grpSpPr>
        <p:sp>
          <p:nvSpPr>
            <p:cNvPr id="44" name="TextBox 43"/>
            <p:cNvSpPr txBox="1"/>
            <p:nvPr/>
          </p:nvSpPr>
          <p:spPr>
            <a:xfrm>
              <a:off x="4636747" y="1631795"/>
              <a:ext cx="54864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Left Bracket 3"/>
            <p:cNvSpPr/>
            <p:nvPr/>
          </p:nvSpPr>
          <p:spPr>
            <a:xfrm>
              <a:off x="3799669" y="1421262"/>
              <a:ext cx="182880" cy="1005840"/>
            </a:xfrm>
            <a:prstGeom prst="leftBracket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" name="Right Bracket 4"/>
            <p:cNvSpPr/>
            <p:nvPr/>
          </p:nvSpPr>
          <p:spPr>
            <a:xfrm>
              <a:off x="5839582" y="1421262"/>
              <a:ext cx="179616" cy="1005840"/>
            </a:xfrm>
            <a:prstGeom prst="rightBracket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86852" y="1631795"/>
              <a:ext cx="54864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880" y="1662572"/>
              <a:ext cx="20116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(for </a:t>
              </a:r>
              <a:r>
                <a:rPr lang="en-US" sz="2800" b="1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05391" y="1662572"/>
              <a:ext cx="914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</a:t>
              </a:r>
              <a:endPara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2448" y="1662572"/>
              <a:ext cx="914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LPe</a:t>
              </a:r>
              <a:endParaRPr lang="en-US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055286" y="1370184"/>
              <a:ext cx="914400" cy="1107996"/>
              <a:chOff x="6398439" y="5373017"/>
              <a:chExt cx="914400" cy="110799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6398439" y="5373017"/>
                <a:ext cx="91440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5400000">
                <a:off x="6855639" y="5606975"/>
                <a:ext cx="0" cy="640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3289690" y="1631795"/>
              <a:ext cx="6400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36161" y="1601017"/>
            <a:ext cx="1309359" cy="646331"/>
            <a:chOff x="8342362" y="1678666"/>
            <a:chExt cx="1309359" cy="646331"/>
          </a:xfrm>
        </p:grpSpPr>
        <p:sp>
          <p:nvSpPr>
            <p:cNvPr id="151" name="TextBox 150"/>
            <p:cNvSpPr txBox="1"/>
            <p:nvPr/>
          </p:nvSpPr>
          <p:spPr>
            <a:xfrm>
              <a:off x="8342362" y="1678666"/>
              <a:ext cx="5486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737321" y="1709443"/>
              <a:ext cx="9144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320040" y="5967128"/>
            <a:ext cx="850392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analysis shows </a:t>
            </a:r>
            <a:r>
              <a:rPr lang="en-US" sz="2600" b="1" dirty="0" smtClean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formal charge of zero</a:t>
            </a:r>
            <a:endParaRPr lang="en-US" sz="2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431858" y="1662572"/>
            <a:ext cx="548640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577568" y="1662572"/>
            <a:ext cx="914400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5921141" y="1370184"/>
            <a:ext cx="640080" cy="1107996"/>
            <a:chOff x="6346179" y="3730829"/>
            <a:chExt cx="640080" cy="1107996"/>
          </a:xfrm>
        </p:grpSpPr>
        <p:sp>
          <p:nvSpPr>
            <p:cNvPr id="173" name="TextBox 172"/>
            <p:cNvSpPr txBox="1"/>
            <p:nvPr/>
          </p:nvSpPr>
          <p:spPr>
            <a:xfrm>
              <a:off x="6346179" y="3730829"/>
              <a:ext cx="640080" cy="11079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120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>
            <a:xfrm rot="5400000">
              <a:off x="6666219" y="3964787"/>
              <a:ext cx="0" cy="6400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2" y="167953"/>
            <a:ext cx="1312603" cy="9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69" grpId="0" animBg="1"/>
      <p:bldP spid="1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60336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Formal Charge Shortcut</a:t>
            </a:r>
            <a:endParaRPr lang="en-US" i="1" u="sng" baseline="-25000" dirty="0">
              <a:solidFill>
                <a:srgbClr val="0D97FF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3244527" y="1786611"/>
            <a:ext cx="2654947" cy="1037896"/>
            <a:chOff x="649674" y="1072733"/>
            <a:chExt cx="2654947" cy="1037896"/>
          </a:xfrm>
        </p:grpSpPr>
        <p:sp>
          <p:nvSpPr>
            <p:cNvPr id="114" name="TextBox 113"/>
            <p:cNvSpPr txBox="1"/>
            <p:nvPr/>
          </p:nvSpPr>
          <p:spPr>
            <a:xfrm>
              <a:off x="2363910" y="1176182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Br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2484380" y="1955183"/>
              <a:ext cx="393848" cy="155446"/>
              <a:chOff x="5075180" y="2292640"/>
              <a:chExt cx="393848" cy="155446"/>
            </a:xfrm>
            <a:solidFill>
              <a:schemeClr val="bg1"/>
            </a:solidFill>
          </p:grpSpPr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50751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5313580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2484380" y="1072733"/>
              <a:ext cx="393848" cy="155446"/>
              <a:chOff x="5075180" y="1410190"/>
              <a:chExt cx="393848" cy="155446"/>
            </a:xfrm>
            <a:solidFill>
              <a:schemeClr val="bg1"/>
            </a:solidFill>
          </p:grpSpPr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50751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5313580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149175" y="1394756"/>
              <a:ext cx="155446" cy="393848"/>
              <a:chOff x="5739975" y="1732213"/>
              <a:chExt cx="155446" cy="393848"/>
            </a:xfrm>
            <a:solidFill>
              <a:schemeClr val="bg1"/>
            </a:solidFill>
          </p:grpSpPr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 rot="5400000">
                <a:off x="5739974" y="17322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 rot="5400000">
                <a:off x="5739974" y="19706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955596" y="1176182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00FF"/>
                  </a:solidFill>
                </a:rPr>
                <a:t>Br</a:t>
              </a:r>
              <a:endParaRPr lang="en-US" sz="54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076066" y="1955183"/>
              <a:ext cx="393848" cy="155446"/>
              <a:chOff x="3666866" y="2292640"/>
              <a:chExt cx="393848" cy="155446"/>
            </a:xfrm>
            <a:solidFill>
              <a:schemeClr val="bg1"/>
            </a:solidFill>
          </p:grpSpPr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3666866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3905266" y="229264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076066" y="1072733"/>
              <a:ext cx="393848" cy="155446"/>
              <a:chOff x="3666866" y="1410190"/>
              <a:chExt cx="393848" cy="155446"/>
            </a:xfrm>
            <a:solidFill>
              <a:schemeClr val="bg1"/>
            </a:solidFill>
          </p:grpSpPr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3666866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3905266" y="1410190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649674" y="1394756"/>
              <a:ext cx="155446" cy="393848"/>
              <a:chOff x="3240474" y="1732213"/>
              <a:chExt cx="155446" cy="393848"/>
            </a:xfrm>
            <a:solidFill>
              <a:schemeClr val="bg1"/>
            </a:solidFill>
          </p:grpSpPr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 rot="5400000">
                <a:off x="3240473" y="17322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 rot="5400000">
                <a:off x="3240473" y="1970614"/>
                <a:ext cx="155448" cy="155446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cxnSp>
          <p:nvCxnSpPr>
            <p:cNvPr id="122" name="Straight Connector 121"/>
            <p:cNvCxnSpPr/>
            <p:nvPr/>
          </p:nvCxnSpPr>
          <p:spPr>
            <a:xfrm rot="5400000">
              <a:off x="1977147" y="1352197"/>
              <a:ext cx="0" cy="47897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85293" y="3525762"/>
            <a:ext cx="59734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Draw a circle around: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85293" y="4511474"/>
            <a:ext cx="59734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	Half of Br’s bonding electrons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585293" y="4018619"/>
            <a:ext cx="59734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	All of Br’s lone pair electrons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585293" y="5004329"/>
            <a:ext cx="59734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Count all the electrons in the circle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585777" y="5497186"/>
            <a:ext cx="597244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This number subtracted from the valence number is the formal charge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3080656" y="1578429"/>
            <a:ext cx="1784148" cy="1415142"/>
            <a:chOff x="3080656" y="1578429"/>
            <a:chExt cx="1784148" cy="1415142"/>
          </a:xfrm>
        </p:grpSpPr>
        <p:grpSp>
          <p:nvGrpSpPr>
            <p:cNvPr id="145" name="Group 144"/>
            <p:cNvGrpSpPr/>
            <p:nvPr/>
          </p:nvGrpSpPr>
          <p:grpSpPr>
            <a:xfrm>
              <a:off x="3080656" y="1578429"/>
              <a:ext cx="1784148" cy="1415142"/>
              <a:chOff x="6890656" y="2105708"/>
              <a:chExt cx="1784148" cy="1415142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6890656" y="2105708"/>
                <a:ext cx="1502230" cy="1415142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8034724" y="2105708"/>
                <a:ext cx="640080" cy="137772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9" name="Straight Connector 148"/>
            <p:cNvCxnSpPr/>
            <p:nvPr/>
          </p:nvCxnSpPr>
          <p:spPr>
            <a:xfrm rot="5400000">
              <a:off x="4570890" y="2071221"/>
              <a:ext cx="0" cy="47897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3080656" y="1578429"/>
            <a:ext cx="1502230" cy="14151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1556666" y="2670517"/>
            <a:ext cx="1645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r">
              <a:tabLst>
                <a:tab pos="685800" algn="l"/>
                <a:tab pos="1143000" algn="l"/>
              </a:tabLs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556666" y="2670517"/>
            <a:ext cx="16459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r">
              <a:tabLst>
                <a:tab pos="685800" algn="l"/>
                <a:tab pos="11430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7 = 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08369" y="18662"/>
            <a:ext cx="91696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99" grpId="0"/>
      <p:bldP spid="135" grpId="0"/>
      <p:bldP spid="136" grpId="0"/>
      <p:bldP spid="137" grpId="0"/>
      <p:bldP spid="3" grpId="0" animBg="1"/>
      <p:bldP spid="156" grpId="0"/>
      <p:bldP spid="1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274638"/>
            <a:ext cx="5430956" cy="73152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Zero Formal Charges</a:t>
            </a:r>
            <a:endParaRPr lang="en-US" i="1" u="sng" baseline="-25000" dirty="0">
              <a:solidFill>
                <a:srgbClr val="0D97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1440" y="1262134"/>
            <a:ext cx="5278556" cy="53215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Each group has a set number of bonds it can form and maintain FC =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number of bonds is the same as the number of unpaired electrons in the Lewis Dot structure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49589" y="3682339"/>
            <a:ext cx="819731" cy="692373"/>
            <a:chOff x="6849589" y="3682339"/>
            <a:chExt cx="819731" cy="692373"/>
          </a:xfrm>
        </p:grpSpPr>
        <p:sp>
          <p:nvSpPr>
            <p:cNvPr id="118" name="TextBox 117"/>
            <p:cNvSpPr txBox="1"/>
            <p:nvPr/>
          </p:nvSpPr>
          <p:spPr>
            <a:xfrm>
              <a:off x="7131493" y="3755436"/>
              <a:ext cx="27090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7206601" y="4264984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5400000">
              <a:off x="7559591" y="3979411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120876" y="3682339"/>
              <a:ext cx="292143" cy="109728"/>
              <a:chOff x="1408370" y="3685029"/>
              <a:chExt cx="292143" cy="109728"/>
            </a:xfrm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1408370" y="3685029"/>
                <a:ext cx="109729" cy="10972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1590784" y="3685029"/>
                <a:ext cx="109729" cy="10972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51" name="Oval 50"/>
            <p:cNvSpPr>
              <a:spLocks noChangeAspect="1"/>
            </p:cNvSpPr>
            <p:nvPr/>
          </p:nvSpPr>
          <p:spPr>
            <a:xfrm rot="5400000">
              <a:off x="6849588" y="3979411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sp>
        <p:nvSpPr>
          <p:cNvPr id="55" name="Down Arrow 54"/>
          <p:cNvSpPr/>
          <p:nvPr/>
        </p:nvSpPr>
        <p:spPr>
          <a:xfrm rot="16200000">
            <a:off x="6462904" y="3859996"/>
            <a:ext cx="173482" cy="3370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 rot="5400000">
            <a:off x="7882522" y="3859996"/>
            <a:ext cx="173482" cy="3370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 flipV="1">
            <a:off x="7172713" y="4548314"/>
            <a:ext cx="173482" cy="3370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52096" y="5057131"/>
            <a:ext cx="3414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unpaired electrons</a:t>
            </a:r>
          </a:p>
          <a:p>
            <a:pPr algn="ctr"/>
            <a:r>
              <a:rPr lang="en-US" sz="2400" b="1" dirty="0" smtClean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Lewis Dot structure</a:t>
            </a:r>
            <a:endParaRPr lang="en-US" sz="2400" b="1" dirty="0">
              <a:solidFill>
                <a:srgbClr val="0D9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8893" y="1977380"/>
            <a:ext cx="297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formal charge</a:t>
            </a:r>
          </a:p>
          <a:p>
            <a:pPr algn="ctr"/>
            <a:r>
              <a:rPr lang="en-US" sz="2400" b="1" dirty="0" smtClean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</a:t>
            </a:r>
            <a:endParaRPr lang="en-US" sz="2400" b="1" dirty="0">
              <a:solidFill>
                <a:srgbClr val="0D9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29876" y="754070"/>
            <a:ext cx="1510322" cy="1022740"/>
            <a:chOff x="6529876" y="754070"/>
            <a:chExt cx="1510322" cy="1022740"/>
          </a:xfrm>
        </p:grpSpPr>
        <p:sp>
          <p:nvSpPr>
            <p:cNvPr id="69" name="TextBox 68"/>
            <p:cNvSpPr txBox="1"/>
            <p:nvPr/>
          </p:nvSpPr>
          <p:spPr>
            <a:xfrm>
              <a:off x="7160343" y="827167"/>
              <a:ext cx="27090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149726" y="754070"/>
              <a:ext cx="292143" cy="109728"/>
              <a:chOff x="1408370" y="3685029"/>
              <a:chExt cx="292143" cy="109728"/>
            </a:xfrm>
          </p:grpSpPr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408370" y="3685029"/>
                <a:ext cx="109729" cy="10972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1590784" y="3685029"/>
                <a:ext cx="109729" cy="10972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582998" y="1078584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529876" y="1078584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7059704" y="1548210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8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5" grpId="0" animBg="1"/>
      <p:bldP spid="56" grpId="0" animBg="1"/>
      <p:bldP spid="57" grpId="0" animBg="1"/>
      <p:bldP spid="11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274638"/>
            <a:ext cx="5430956" cy="73152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Zero Formal Charges</a:t>
            </a:r>
            <a:endParaRPr lang="en-US" i="1" u="sng" baseline="-25000" dirty="0">
              <a:solidFill>
                <a:srgbClr val="0D97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1440" y="1262134"/>
            <a:ext cx="5278556" cy="53215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Each group has a set number of bonds it can form and maintain FC =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number of bonds is the same as the number of unpaired electrons in the Lewis Dot structure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52096" y="3682339"/>
            <a:ext cx="3414717" cy="2205789"/>
            <a:chOff x="5552096" y="3682339"/>
            <a:chExt cx="3414717" cy="2205789"/>
          </a:xfrm>
        </p:grpSpPr>
        <p:sp>
          <p:nvSpPr>
            <p:cNvPr id="118" name="TextBox 117"/>
            <p:cNvSpPr txBox="1"/>
            <p:nvPr/>
          </p:nvSpPr>
          <p:spPr>
            <a:xfrm>
              <a:off x="7128287" y="3755436"/>
              <a:ext cx="27731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O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20876" y="4264984"/>
              <a:ext cx="292143" cy="109728"/>
              <a:chOff x="1408370" y="3685029"/>
              <a:chExt cx="292143" cy="109728"/>
            </a:xfrm>
          </p:grpSpPr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1408370" y="3685029"/>
                <a:ext cx="109729" cy="10972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1590784" y="3685029"/>
                <a:ext cx="109729" cy="10972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46" name="Oval 45"/>
            <p:cNvSpPr>
              <a:spLocks noChangeAspect="1"/>
            </p:cNvSpPr>
            <p:nvPr/>
          </p:nvSpPr>
          <p:spPr>
            <a:xfrm rot="5400000">
              <a:off x="7559591" y="3967241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120876" y="3682339"/>
              <a:ext cx="292143" cy="109728"/>
              <a:chOff x="1408370" y="3685029"/>
              <a:chExt cx="292143" cy="109728"/>
            </a:xfrm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1408370" y="3685029"/>
                <a:ext cx="109729" cy="10972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1590784" y="3685029"/>
                <a:ext cx="109729" cy="10972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52" name="Oval 51"/>
            <p:cNvSpPr>
              <a:spLocks noChangeAspect="1"/>
            </p:cNvSpPr>
            <p:nvPr/>
          </p:nvSpPr>
          <p:spPr>
            <a:xfrm rot="5400000">
              <a:off x="6849588" y="3967241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5" name="Down Arrow 54"/>
            <p:cNvSpPr/>
            <p:nvPr/>
          </p:nvSpPr>
          <p:spPr>
            <a:xfrm rot="16200000">
              <a:off x="6462904" y="3859996"/>
              <a:ext cx="173482" cy="337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/>
            <p:cNvSpPr/>
            <p:nvPr/>
          </p:nvSpPr>
          <p:spPr>
            <a:xfrm rot="5400000">
              <a:off x="7882522" y="3859996"/>
              <a:ext cx="173482" cy="337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52096" y="5057131"/>
              <a:ext cx="34147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unpaired electrons</a:t>
              </a:r>
            </a:p>
            <a:p>
              <a:pPr algn="ctr"/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Lewis Dot structure</a:t>
              </a:r>
              <a:endParaRPr lang="en-US" sz="2400" b="1" dirty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98893" y="754070"/>
            <a:ext cx="2972289" cy="2054307"/>
            <a:chOff x="5798893" y="754070"/>
            <a:chExt cx="2972289" cy="2054307"/>
          </a:xfrm>
        </p:grpSpPr>
        <p:sp>
          <p:nvSpPr>
            <p:cNvPr id="62" name="TextBox 61"/>
            <p:cNvSpPr txBox="1"/>
            <p:nvPr/>
          </p:nvSpPr>
          <p:spPr>
            <a:xfrm>
              <a:off x="5798893" y="1977380"/>
              <a:ext cx="29722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Zero formal charge</a:t>
              </a:r>
            </a:p>
            <a:p>
              <a:pPr algn="ctr"/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bonds</a:t>
              </a:r>
              <a:endParaRPr lang="en-US" sz="2400" b="1" dirty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57137" y="827167"/>
              <a:ext cx="27731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O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7149726" y="1336715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7332140" y="1336715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7149726" y="754070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7332140" y="754070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582998" y="1078584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529876" y="1078584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95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274638"/>
            <a:ext cx="5430956" cy="73152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Zero Formal Charges</a:t>
            </a:r>
            <a:endParaRPr lang="en-US" i="1" u="sng" baseline="-25000" dirty="0">
              <a:solidFill>
                <a:srgbClr val="0D97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1440" y="1262134"/>
            <a:ext cx="5278556" cy="53215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Each group has a set number of bonds it can form and maintain FC =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number of bonds is the same as the number of unpaired electrons in the Lewis Dot structure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52096" y="3755436"/>
            <a:ext cx="3414717" cy="2132692"/>
            <a:chOff x="5552096" y="3755436"/>
            <a:chExt cx="3414717" cy="2132692"/>
          </a:xfrm>
        </p:grpSpPr>
        <p:sp>
          <p:nvSpPr>
            <p:cNvPr id="118" name="TextBox 117"/>
            <p:cNvSpPr txBox="1"/>
            <p:nvPr/>
          </p:nvSpPr>
          <p:spPr>
            <a:xfrm>
              <a:off x="7151531" y="3755436"/>
              <a:ext cx="23083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B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7214013" y="4264984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5400000">
              <a:off x="7559591" y="3970264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rot="5400000">
              <a:off x="6849588" y="3970264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5" name="Down Arrow 54"/>
            <p:cNvSpPr/>
            <p:nvPr/>
          </p:nvSpPr>
          <p:spPr>
            <a:xfrm rot="16200000">
              <a:off x="6462904" y="3859996"/>
              <a:ext cx="173482" cy="337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/>
            <p:cNvSpPr/>
            <p:nvPr/>
          </p:nvSpPr>
          <p:spPr>
            <a:xfrm rot="5400000">
              <a:off x="7882522" y="3859996"/>
              <a:ext cx="173482" cy="337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own Arrow 56"/>
            <p:cNvSpPr/>
            <p:nvPr/>
          </p:nvSpPr>
          <p:spPr>
            <a:xfrm flipV="1">
              <a:off x="7172713" y="4548314"/>
              <a:ext cx="173482" cy="337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52096" y="5057131"/>
              <a:ext cx="34147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unpaired electrons</a:t>
              </a:r>
            </a:p>
            <a:p>
              <a:pPr algn="ctr"/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Lewis Dot structure</a:t>
              </a:r>
              <a:endParaRPr lang="en-US" sz="2400" b="1" dirty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8893" y="827167"/>
            <a:ext cx="2972289" cy="1981210"/>
            <a:chOff x="5798893" y="827167"/>
            <a:chExt cx="2972289" cy="1981210"/>
          </a:xfrm>
        </p:grpSpPr>
        <p:sp>
          <p:nvSpPr>
            <p:cNvPr id="62" name="TextBox 61"/>
            <p:cNvSpPr txBox="1"/>
            <p:nvPr/>
          </p:nvSpPr>
          <p:spPr>
            <a:xfrm>
              <a:off x="5798893" y="1977380"/>
              <a:ext cx="29722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Zero formal charge</a:t>
              </a:r>
            </a:p>
            <a:p>
              <a:pPr algn="ctr"/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bonds</a:t>
              </a:r>
              <a:endParaRPr lang="en-US" sz="2400" b="1" dirty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80381" y="827167"/>
              <a:ext cx="23083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B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582998" y="1078584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529876" y="1078584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7059704" y="1548210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87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274638"/>
            <a:ext cx="5430956" cy="73152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Zero Formal Charges</a:t>
            </a:r>
            <a:endParaRPr lang="en-US" i="1" u="sng" baseline="-25000" dirty="0">
              <a:solidFill>
                <a:srgbClr val="0D97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1440" y="1262134"/>
            <a:ext cx="5278556" cy="53215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Each group has a set number of bonds it can form and maintain FC =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number of bonds is the same as the number of unpaired electrons in the Lewis Dot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Use this knowledge to quickly make molecules with the lowest possible formal charge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040199" y="18662"/>
            <a:ext cx="108514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the yellow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2096" y="3171680"/>
            <a:ext cx="3414717" cy="2716448"/>
            <a:chOff x="5552096" y="3171680"/>
            <a:chExt cx="3414717" cy="2716448"/>
          </a:xfrm>
        </p:grpSpPr>
        <p:sp>
          <p:nvSpPr>
            <p:cNvPr id="118" name="TextBox 117"/>
            <p:cNvSpPr txBox="1"/>
            <p:nvPr/>
          </p:nvSpPr>
          <p:spPr>
            <a:xfrm>
              <a:off x="7157943" y="3755436"/>
              <a:ext cx="21800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C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7208796" y="4264984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5400000">
              <a:off x="7559591" y="3961102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7208796" y="3682339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5400000">
              <a:off x="6849588" y="3961102"/>
              <a:ext cx="109729" cy="1097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7172713" y="3171680"/>
              <a:ext cx="173482" cy="337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own Arrow 54"/>
            <p:cNvSpPr/>
            <p:nvPr/>
          </p:nvSpPr>
          <p:spPr>
            <a:xfrm rot="16200000">
              <a:off x="6462904" y="3859996"/>
              <a:ext cx="173482" cy="337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/>
            <p:cNvSpPr/>
            <p:nvPr/>
          </p:nvSpPr>
          <p:spPr>
            <a:xfrm rot="5400000">
              <a:off x="7882522" y="3859996"/>
              <a:ext cx="173482" cy="337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own Arrow 56"/>
            <p:cNvSpPr/>
            <p:nvPr/>
          </p:nvSpPr>
          <p:spPr>
            <a:xfrm flipV="1">
              <a:off x="7172713" y="4548314"/>
              <a:ext cx="173482" cy="337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52096" y="5057131"/>
              <a:ext cx="34147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unpaired electrons</a:t>
              </a:r>
            </a:p>
            <a:p>
              <a:pPr algn="ctr"/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Lewis Dot structure</a:t>
              </a:r>
              <a:endParaRPr lang="en-US" sz="2400" b="1" dirty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8893" y="406598"/>
            <a:ext cx="2972289" cy="2401779"/>
            <a:chOff x="5798893" y="406598"/>
            <a:chExt cx="2972289" cy="2401779"/>
          </a:xfrm>
        </p:grpSpPr>
        <p:sp>
          <p:nvSpPr>
            <p:cNvPr id="62" name="TextBox 61"/>
            <p:cNvSpPr txBox="1"/>
            <p:nvPr/>
          </p:nvSpPr>
          <p:spPr>
            <a:xfrm>
              <a:off x="5798893" y="1977380"/>
              <a:ext cx="29722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Zero formal charge</a:t>
              </a:r>
            </a:p>
            <a:p>
              <a:pPr algn="ctr"/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400" b="1" dirty="0" smtClean="0">
                  <a:solidFill>
                    <a:srgbClr val="0D97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bonds</a:t>
              </a:r>
              <a:endParaRPr lang="en-US" sz="2400" b="1" dirty="0">
                <a:solidFill>
                  <a:srgbClr val="0D97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86793" y="827167"/>
              <a:ext cx="21800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C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582998" y="1078584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529876" y="1078584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7059704" y="1548210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7059704" y="635198"/>
              <a:ext cx="4572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18693" r="2595" b="46840"/>
          <a:stretch/>
        </p:blipFill>
        <p:spPr bwMode="auto">
          <a:xfrm>
            <a:off x="0" y="6263640"/>
            <a:ext cx="9144000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9737" flipH="1">
            <a:off x="11086243" y="-452240"/>
            <a:ext cx="6116588" cy="83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5217 0.00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40" y="857130"/>
            <a:ext cx="4572638" cy="34294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680" y="1714260"/>
            <a:ext cx="4572638" cy="34294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521" y="2571390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362" y="3428521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5108675"/>
            <a:ext cx="32097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lesson, we will learn method to figure how atoms covalently bond in molecules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Evaluate the Structure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40474" y="1203361"/>
            <a:ext cx="2654947" cy="1037896"/>
            <a:chOff x="3240474" y="1410190"/>
            <a:chExt cx="2654947" cy="1037896"/>
          </a:xfrm>
        </p:grpSpPr>
        <p:sp>
          <p:nvSpPr>
            <p:cNvPr id="11" name="TextBox 10"/>
            <p:cNvSpPr txBox="1"/>
            <p:nvPr/>
          </p:nvSpPr>
          <p:spPr>
            <a:xfrm>
              <a:off x="4954710" y="1513639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>
                      <a:lumMod val="50000"/>
                    </a:schemeClr>
                  </a:solidFill>
                </a:rPr>
                <a:t>Br</a:t>
              </a:r>
              <a:endParaRPr lang="en-US" sz="5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075180" y="2292640"/>
              <a:ext cx="393848" cy="155446"/>
              <a:chOff x="5075180" y="2292640"/>
              <a:chExt cx="393848" cy="155446"/>
            </a:xfrm>
          </p:grpSpPr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5075180" y="229264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5313580" y="229264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075180" y="1410190"/>
              <a:ext cx="393848" cy="155446"/>
              <a:chOff x="5075180" y="1410190"/>
              <a:chExt cx="393848" cy="155446"/>
            </a:xfrm>
          </p:grpSpPr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5075180" y="141019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5313580" y="141019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39975" y="1732213"/>
              <a:ext cx="155446" cy="393848"/>
              <a:chOff x="5739975" y="1732213"/>
              <a:chExt cx="155446" cy="393848"/>
            </a:xfrm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 rot="5400000">
                <a:off x="5739974" y="17322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 rot="5400000">
                <a:off x="5739974" y="19706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46396" y="1513639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00FF"/>
                  </a:solidFill>
                </a:rPr>
                <a:t>Br</a:t>
              </a:r>
              <a:endParaRPr lang="en-US" sz="54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666866" y="2292640"/>
              <a:ext cx="393848" cy="155446"/>
              <a:chOff x="3666866" y="2292640"/>
              <a:chExt cx="393848" cy="155446"/>
            </a:xfrm>
          </p:grpSpPr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3666866" y="229264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3905266" y="229264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66866" y="1410190"/>
              <a:ext cx="393848" cy="155446"/>
              <a:chOff x="3666866" y="1410190"/>
              <a:chExt cx="393848" cy="155446"/>
            </a:xfrm>
          </p:grpSpPr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666866" y="141019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3905266" y="141019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40474" y="1732213"/>
              <a:ext cx="155446" cy="393848"/>
              <a:chOff x="3240474" y="1732213"/>
              <a:chExt cx="155446" cy="393848"/>
            </a:xfrm>
          </p:grpSpPr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5400000">
                <a:off x="3240473" y="17322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5400000">
                <a:off x="3240473" y="19706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rot="5400000">
              <a:off x="4567947" y="1689654"/>
              <a:ext cx="0" cy="47897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t="22030" b="14767"/>
          <a:stretch/>
        </p:blipFill>
        <p:spPr>
          <a:xfrm>
            <a:off x="733238" y="2499729"/>
            <a:ext cx="4177914" cy="19803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5108806" y="3325568"/>
            <a:ext cx="3852313" cy="11545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atoms are connected, but how do we count electrons???</a:t>
            </a:r>
            <a:endParaRPr lang="en-US" sz="2400" b="1" i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60336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rgbClr val="0D97FF"/>
                </a:solidFill>
              </a:rPr>
              <a:t>Counting Electrons</a:t>
            </a:r>
            <a:endParaRPr lang="en-US" i="1" u="sng" dirty="0">
              <a:solidFill>
                <a:srgbClr val="0D97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9857" y="1166326"/>
            <a:ext cx="8164286" cy="2155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7460" y="1254488"/>
            <a:ext cx="764908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closed shell, bonding electrons count fully for each atom</a:t>
            </a:r>
            <a:endParaRPr lang="en-US" sz="2800" b="1" baseline="30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7460" y="2238775"/>
            <a:ext cx="764908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formal charge, bonding electrons count half for each atom</a:t>
            </a:r>
            <a:endParaRPr lang="en-US" sz="2800" b="1" baseline="30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244527" y="4182149"/>
            <a:ext cx="2654947" cy="1037896"/>
            <a:chOff x="3240474" y="1203361"/>
            <a:chExt cx="2654947" cy="1037896"/>
          </a:xfrm>
        </p:grpSpPr>
        <p:sp>
          <p:nvSpPr>
            <p:cNvPr id="59" name="TextBox 58"/>
            <p:cNvSpPr txBox="1"/>
            <p:nvPr/>
          </p:nvSpPr>
          <p:spPr>
            <a:xfrm>
              <a:off x="4954710" y="1306810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>
                      <a:lumMod val="50000"/>
                    </a:schemeClr>
                  </a:solidFill>
                </a:rPr>
                <a:t>Br</a:t>
              </a:r>
              <a:endParaRPr lang="en-US" sz="5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075180" y="2085811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313580" y="2085811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5075180" y="1203361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3580" y="1203361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 rot="5400000">
              <a:off x="5739974" y="1525385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 rot="5400000">
              <a:off x="5739974" y="1763785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46396" y="1306810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00FF"/>
                  </a:solidFill>
                </a:rPr>
                <a:t>Br</a:t>
              </a:r>
              <a:endParaRPr lang="en-US" sz="5400" b="1" dirty="0">
                <a:solidFill>
                  <a:srgbClr val="0000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666866" y="2085811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905266" y="2085811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3666866" y="1203361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905266" y="1203361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 rot="5400000">
              <a:off x="3240473" y="1525385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 rot="5400000">
              <a:off x="3240473" y="1763785"/>
              <a:ext cx="155448" cy="155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>
              <a:off x="4567947" y="1482825"/>
              <a:ext cx="0" cy="47897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3080089" y="4054758"/>
            <a:ext cx="1806039" cy="1292678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3192033" y="4015297"/>
            <a:ext cx="1371600" cy="137160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893223" y="3742644"/>
            <a:ext cx="197697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</a:p>
          <a:p>
            <a:pPr>
              <a:tabLst>
                <a:tab pos="801688" algn="r"/>
                <a:tab pos="969963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 	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LPe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01688" algn="r"/>
                <a:tab pos="969963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  </a:t>
            </a:r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Be</a:t>
            </a:r>
          </a:p>
          <a:p>
            <a:pPr>
              <a:spcBef>
                <a:spcPts val="1200"/>
              </a:spcBef>
              <a:tabLst>
                <a:tab pos="801688" algn="r"/>
                <a:tab pos="969963" algn="l"/>
              </a:tabLst>
            </a:pPr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 	</a:t>
            </a:r>
            <a:r>
              <a:rPr lang="en-US" sz="24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</a:t>
            </a:r>
            <a:endParaRPr lang="en-US" sz="40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tabLst>
                <a:tab pos="801688" algn="r"/>
                <a:tab pos="969963" algn="l"/>
              </a:tabLst>
            </a:pPr>
            <a:r>
              <a:rPr lang="en-US" sz="1400" b="1" i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(closed shell)</a:t>
            </a:r>
            <a:endParaRPr lang="en-US" sz="1400" b="1" i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881708" y="4349822"/>
            <a:ext cx="0" cy="155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273807" y="3742644"/>
            <a:ext cx="1976971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</a:p>
          <a:p>
            <a:pPr>
              <a:tabLst>
                <a:tab pos="801688" algn="r"/>
                <a:tab pos="969963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 	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LPe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01688" algn="r"/>
                <a:tab pos="969963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  </a:t>
            </a:r>
            <a:r>
              <a:rPr lang="en-US" sz="24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Be</a:t>
            </a:r>
          </a:p>
          <a:p>
            <a:pPr>
              <a:spcBef>
                <a:spcPts val="1200"/>
              </a:spcBef>
              <a:tabLst>
                <a:tab pos="801688" algn="r"/>
                <a:tab pos="969963" algn="l"/>
              </a:tabLst>
            </a:pPr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	e</a:t>
            </a:r>
          </a:p>
          <a:p>
            <a:pPr algn="ctr">
              <a:spcBef>
                <a:spcPts val="600"/>
              </a:spcBef>
              <a:tabLst>
                <a:tab pos="801688" algn="r"/>
                <a:tab pos="969963" algn="l"/>
              </a:tabLst>
            </a:pPr>
            <a:r>
              <a:rPr lang="en-US" sz="1400" b="1" i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(enough to neutralize protons in nucleus)</a:t>
            </a:r>
            <a:endParaRPr lang="en-US" sz="1400" b="1" i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7262292" y="4349822"/>
            <a:ext cx="0" cy="155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43" grpId="0"/>
      <p:bldP spid="3" grpId="0" animBg="1"/>
      <p:bldP spid="3" grpId="1" animBg="1"/>
      <p:bldP spid="74" grpId="0" animBg="1"/>
      <p:bldP spid="74" grpId="1" animBg="1"/>
      <p:bldP spid="75" grpId="0" uiExpand="1" build="p"/>
      <p:bldP spid="7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Evaluate the Structure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40474" y="1203361"/>
            <a:ext cx="2654947" cy="1037896"/>
            <a:chOff x="3240474" y="1410190"/>
            <a:chExt cx="2654947" cy="1037896"/>
          </a:xfrm>
        </p:grpSpPr>
        <p:sp>
          <p:nvSpPr>
            <p:cNvPr id="11" name="TextBox 10"/>
            <p:cNvSpPr txBox="1"/>
            <p:nvPr/>
          </p:nvSpPr>
          <p:spPr>
            <a:xfrm>
              <a:off x="4954710" y="1513639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6">
                      <a:lumMod val="50000"/>
                    </a:schemeClr>
                  </a:solidFill>
                </a:rPr>
                <a:t>Br</a:t>
              </a:r>
              <a:endParaRPr lang="en-US" sz="5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075180" y="2292640"/>
              <a:ext cx="393848" cy="155446"/>
              <a:chOff x="5075180" y="2292640"/>
              <a:chExt cx="393848" cy="155446"/>
            </a:xfrm>
          </p:grpSpPr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5075180" y="229264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5313580" y="229264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075180" y="1410190"/>
              <a:ext cx="393848" cy="155446"/>
              <a:chOff x="5075180" y="1410190"/>
              <a:chExt cx="393848" cy="155446"/>
            </a:xfrm>
          </p:grpSpPr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5075180" y="141019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5313580" y="141019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39975" y="1732213"/>
              <a:ext cx="155446" cy="393848"/>
              <a:chOff x="5739975" y="1732213"/>
              <a:chExt cx="155446" cy="393848"/>
            </a:xfrm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 rot="5400000">
                <a:off x="5739974" y="17322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 rot="5400000">
                <a:off x="5739974" y="19706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46396" y="1513639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00FF"/>
                  </a:solidFill>
                </a:rPr>
                <a:t>Br</a:t>
              </a:r>
              <a:endParaRPr lang="en-US" sz="54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666866" y="2292640"/>
              <a:ext cx="393848" cy="155446"/>
              <a:chOff x="3666866" y="2292640"/>
              <a:chExt cx="393848" cy="155446"/>
            </a:xfrm>
          </p:grpSpPr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3666866" y="229264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3905266" y="229264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66866" y="1410190"/>
              <a:ext cx="393848" cy="155446"/>
              <a:chOff x="3666866" y="1410190"/>
              <a:chExt cx="393848" cy="155446"/>
            </a:xfrm>
          </p:grpSpPr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666866" y="141019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3905266" y="1410190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40474" y="1732213"/>
              <a:ext cx="155446" cy="393848"/>
              <a:chOff x="3240474" y="1732213"/>
              <a:chExt cx="155446" cy="393848"/>
            </a:xfrm>
          </p:grpSpPr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5400000">
                <a:off x="3240473" y="17322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5400000">
                <a:off x="3240473" y="19706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rot="5400000">
              <a:off x="4567947" y="1689654"/>
              <a:ext cx="0" cy="47897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t="22030" b="14767"/>
          <a:stretch/>
        </p:blipFill>
        <p:spPr>
          <a:xfrm>
            <a:off x="733238" y="2499729"/>
            <a:ext cx="4177914" cy="19803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39" name="Group 38"/>
          <p:cNvGrpSpPr/>
          <p:nvPr/>
        </p:nvGrpSpPr>
        <p:grpSpPr>
          <a:xfrm>
            <a:off x="4382058" y="3048788"/>
            <a:ext cx="3865421" cy="1251068"/>
            <a:chOff x="4545342" y="3386246"/>
            <a:chExt cx="3865421" cy="1251068"/>
          </a:xfrm>
        </p:grpSpPr>
        <p:sp>
          <p:nvSpPr>
            <p:cNvPr id="36" name="Right Brace 35"/>
            <p:cNvSpPr/>
            <p:nvPr/>
          </p:nvSpPr>
          <p:spPr>
            <a:xfrm>
              <a:off x="4545342" y="3386246"/>
              <a:ext cx="533100" cy="1251068"/>
            </a:xfrm>
            <a:prstGeom prst="rightBrace">
              <a:avLst>
                <a:gd name="adj1" fmla="val 14699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72091" y="3596282"/>
              <a:ext cx="31386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of our objectives have been met!!!</a:t>
              </a:r>
              <a:endParaRPr lang="en-US" sz="24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48640" y="4662643"/>
            <a:ext cx="8046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all objectives are met, the proposed structure is probably a good estimate of reality</a:t>
            </a:r>
            <a:endParaRPr 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8640" y="5645543"/>
            <a:ext cx="8046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greater challenge comes when it is not possible to meet all objectives at the same time.</a:t>
            </a:r>
            <a:endParaRPr 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11819" t="10706" r="14185" b="9888"/>
          <a:stretch/>
        </p:blipFill>
        <p:spPr>
          <a:xfrm>
            <a:off x="6789337" y="951984"/>
            <a:ext cx="2212436" cy="21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44" y="174812"/>
            <a:ext cx="6805749" cy="73152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Covalent Bonding Method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27253"/>
            <a:ext cx="37490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Determine number of bonds and lone pairs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41305"/>
            <a:ext cx="37490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Connect the atoms using bonds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55357"/>
            <a:ext cx="37490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Get closed shells by adding remaining bonds and lone pairs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838741"/>
            <a:ext cx="37490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	Determine formal charges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752792"/>
            <a:ext cx="37490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	Evaluate structure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44" y="1148133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64" y="1718230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984" y="2288327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704" y="2858424"/>
            <a:ext cx="4572638" cy="3429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425" y="3428521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18662"/>
            <a:ext cx="1048545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the RED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Lewis Dot Structures 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</a:t>
            </a:r>
            <a:r>
              <a:rPr lang="en-US" sz="48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4800" baseline="-25000" dirty="0"/>
          </a:p>
        </p:txBody>
      </p:sp>
      <p:sp>
        <p:nvSpPr>
          <p:cNvPr id="87" name="TextBox 86"/>
          <p:cNvSpPr txBox="1"/>
          <p:nvPr/>
        </p:nvSpPr>
        <p:spPr>
          <a:xfrm>
            <a:off x="4954710" y="1513639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Br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46396" y="1513639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Br</a:t>
            </a:r>
            <a:endParaRPr lang="en-US" sz="5400" b="1" dirty="0">
              <a:solidFill>
                <a:srgbClr val="0000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25047" y="1654819"/>
            <a:ext cx="685800" cy="548640"/>
            <a:chOff x="9674460" y="1028962"/>
            <a:chExt cx="685800" cy="548640"/>
          </a:xfrm>
        </p:grpSpPr>
        <p:sp>
          <p:nvSpPr>
            <p:cNvPr id="107" name="Rectangle 106"/>
            <p:cNvSpPr/>
            <p:nvPr/>
          </p:nvSpPr>
          <p:spPr>
            <a:xfrm rot="5400000">
              <a:off x="9743040" y="960382"/>
              <a:ext cx="54864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5400000">
              <a:off x="10017360" y="1063797"/>
              <a:ext cx="0" cy="47897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32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Lewis Dot Structures 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</a:t>
            </a:r>
            <a:r>
              <a:rPr lang="en-US" sz="48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4800" baseline="-25000" dirty="0"/>
          </a:p>
        </p:txBody>
      </p:sp>
      <p:grpSp>
        <p:nvGrpSpPr>
          <p:cNvPr id="60" name="Group 59"/>
          <p:cNvGrpSpPr/>
          <p:nvPr/>
        </p:nvGrpSpPr>
        <p:grpSpPr>
          <a:xfrm flipH="1">
            <a:off x="3157875" y="1333982"/>
            <a:ext cx="1587359" cy="1190313"/>
            <a:chOff x="5545171" y="3858818"/>
            <a:chExt cx="1587359" cy="1190313"/>
          </a:xfrm>
        </p:grpSpPr>
        <p:sp>
          <p:nvSpPr>
            <p:cNvPr id="61" name="Octagon 60"/>
            <p:cNvSpPr>
              <a:spLocks/>
            </p:cNvSpPr>
            <p:nvPr/>
          </p:nvSpPr>
          <p:spPr>
            <a:xfrm>
              <a:off x="5578050" y="3859614"/>
              <a:ext cx="1554480" cy="1188720"/>
            </a:xfrm>
            <a:prstGeom prst="oc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5545171" y="3858818"/>
              <a:ext cx="610345" cy="1190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ctagon 62"/>
            <p:cNvSpPr>
              <a:spLocks/>
            </p:cNvSpPr>
            <p:nvPr/>
          </p:nvSpPr>
          <p:spPr>
            <a:xfrm>
              <a:off x="5898090" y="4156794"/>
              <a:ext cx="914400" cy="594360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398767" y="1333982"/>
            <a:ext cx="1587359" cy="1190313"/>
            <a:chOff x="5545171" y="3858818"/>
            <a:chExt cx="1587359" cy="1190313"/>
          </a:xfrm>
        </p:grpSpPr>
        <p:sp>
          <p:nvSpPr>
            <p:cNvPr id="102" name="Octagon 101"/>
            <p:cNvSpPr>
              <a:spLocks/>
            </p:cNvSpPr>
            <p:nvPr/>
          </p:nvSpPr>
          <p:spPr>
            <a:xfrm>
              <a:off x="5578050" y="3859614"/>
              <a:ext cx="1554480" cy="1188720"/>
            </a:xfrm>
            <a:prstGeom prst="oc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>
              <a:spLocks noChangeAspect="1"/>
            </p:cNvSpPr>
            <p:nvPr/>
          </p:nvSpPr>
          <p:spPr>
            <a:xfrm>
              <a:off x="5545171" y="3858818"/>
              <a:ext cx="610345" cy="1190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ctagon 103"/>
            <p:cNvSpPr>
              <a:spLocks/>
            </p:cNvSpPr>
            <p:nvPr/>
          </p:nvSpPr>
          <p:spPr>
            <a:xfrm>
              <a:off x="5898090" y="4156794"/>
              <a:ext cx="914400" cy="594360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954710" y="1513639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Br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5180" y="2292640"/>
            <a:ext cx="393848" cy="155446"/>
            <a:chOff x="5075180" y="2292640"/>
            <a:chExt cx="393848" cy="155446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5075180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5313580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5180" y="1410190"/>
            <a:ext cx="393848" cy="155446"/>
            <a:chOff x="5075180" y="1410190"/>
            <a:chExt cx="393848" cy="15544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075180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313580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39975" y="1732213"/>
            <a:ext cx="155446" cy="393848"/>
            <a:chOff x="5739975" y="1732213"/>
            <a:chExt cx="155446" cy="393848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 rot="5400000">
              <a:off x="5739974" y="173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 rot="5400000">
              <a:off x="5739974" y="19706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3546396" y="1513639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Br</a:t>
            </a:r>
            <a:endParaRPr lang="en-US" sz="5400" b="1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66866" y="2292640"/>
            <a:ext cx="393848" cy="155446"/>
            <a:chOff x="3666866" y="2292640"/>
            <a:chExt cx="393848" cy="155446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3666866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905266" y="229264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66866" y="1410190"/>
            <a:ext cx="393848" cy="155446"/>
            <a:chOff x="3666866" y="1410190"/>
            <a:chExt cx="393848" cy="155446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3666866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3905266" y="1410190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40474" y="1732213"/>
            <a:ext cx="155446" cy="393848"/>
            <a:chOff x="3240474" y="1732213"/>
            <a:chExt cx="155446" cy="393848"/>
          </a:xfrm>
        </p:grpSpPr>
        <p:sp>
          <p:nvSpPr>
            <p:cNvPr id="85" name="Oval 84"/>
            <p:cNvSpPr>
              <a:spLocks noChangeAspect="1"/>
            </p:cNvSpPr>
            <p:nvPr/>
          </p:nvSpPr>
          <p:spPr>
            <a:xfrm rot="5400000">
              <a:off x="3240473" y="17322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rot="5400000">
              <a:off x="3240473" y="1970614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225047" y="1654819"/>
            <a:ext cx="685800" cy="548640"/>
            <a:chOff x="9674460" y="1028962"/>
            <a:chExt cx="685800" cy="548640"/>
          </a:xfrm>
        </p:grpSpPr>
        <p:sp>
          <p:nvSpPr>
            <p:cNvPr id="107" name="Rectangle 106"/>
            <p:cNvSpPr/>
            <p:nvPr/>
          </p:nvSpPr>
          <p:spPr>
            <a:xfrm rot="5400000">
              <a:off x="9743040" y="960382"/>
              <a:ext cx="54864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5400000">
              <a:off x="10017360" y="1063797"/>
              <a:ext cx="0" cy="47897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25217" y="4004101"/>
            <a:ext cx="2175794" cy="1037896"/>
            <a:chOff x="3240474" y="1410190"/>
            <a:chExt cx="2175794" cy="1037896"/>
          </a:xfrm>
        </p:grpSpPr>
        <p:sp>
          <p:nvSpPr>
            <p:cNvPr id="87" name="TextBox 86"/>
            <p:cNvSpPr txBox="1"/>
            <p:nvPr/>
          </p:nvSpPr>
          <p:spPr>
            <a:xfrm>
              <a:off x="4978649" y="1513640"/>
              <a:ext cx="43761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/>
                <a:t>H</a:t>
              </a:r>
              <a:endParaRPr lang="en-US" sz="5400" b="1" dirty="0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4336338" y="1851415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4668048" y="1851415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546396" y="1513639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/>
                <a:t>Br</a:t>
              </a:r>
              <a:endParaRPr lang="en-US" sz="5400" b="1" dirty="0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3666866" y="229264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905266" y="229264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3666866" y="141019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3905266" y="141019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 rot="5400000">
              <a:off x="3240473" y="1732214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rot="5400000">
              <a:off x="3240473" y="1970614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39584" y="927487"/>
            <a:ext cx="2175794" cy="1037896"/>
            <a:chOff x="3240474" y="1410190"/>
            <a:chExt cx="2175794" cy="1037896"/>
          </a:xfrm>
        </p:grpSpPr>
        <p:sp>
          <p:nvSpPr>
            <p:cNvPr id="39" name="TextBox 38"/>
            <p:cNvSpPr txBox="1"/>
            <p:nvPr/>
          </p:nvSpPr>
          <p:spPr>
            <a:xfrm>
              <a:off x="4978649" y="1513640"/>
              <a:ext cx="43761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/>
                <a:t>H</a:t>
              </a:r>
              <a:endParaRPr lang="en-US" sz="5400" b="1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336338" y="1851415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668048" y="1851415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46396" y="1513639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/>
                <a:t>Br</a:t>
              </a:r>
              <a:endParaRPr lang="en-US" sz="5400" b="1" dirty="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666866" y="229264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905266" y="229264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666866" y="141019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905266" y="141019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5400000">
              <a:off x="3240473" y="1732214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5400000">
              <a:off x="3240473" y="1970614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42064" y="902371"/>
            <a:ext cx="2175794" cy="1037896"/>
            <a:chOff x="3240474" y="1410190"/>
            <a:chExt cx="2175794" cy="1037896"/>
          </a:xfrm>
        </p:grpSpPr>
        <p:sp>
          <p:nvSpPr>
            <p:cNvPr id="50" name="TextBox 49"/>
            <p:cNvSpPr txBox="1"/>
            <p:nvPr/>
          </p:nvSpPr>
          <p:spPr>
            <a:xfrm>
              <a:off x="4978649" y="1513640"/>
              <a:ext cx="43761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/>
                <a:t>H</a:t>
              </a:r>
              <a:endParaRPr lang="en-US" sz="5400" b="1" dirty="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336338" y="1851415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668048" y="1851415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46396" y="1513639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/>
                <a:t>Br</a:t>
              </a:r>
              <a:endParaRPr lang="en-US" sz="5400" b="1" dirty="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666866" y="229264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905266" y="229264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3666866" y="141019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905266" y="141019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 rot="5400000">
              <a:off x="3240473" y="1732214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 rot="5400000">
              <a:off x="3240473" y="1970614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97618" y="2853324"/>
            <a:ext cx="2175794" cy="1037896"/>
            <a:chOff x="3240474" y="1410190"/>
            <a:chExt cx="2175794" cy="1037896"/>
          </a:xfrm>
        </p:grpSpPr>
        <p:sp>
          <p:nvSpPr>
            <p:cNvPr id="65" name="TextBox 64"/>
            <p:cNvSpPr txBox="1"/>
            <p:nvPr/>
          </p:nvSpPr>
          <p:spPr>
            <a:xfrm>
              <a:off x="4978649" y="1513640"/>
              <a:ext cx="43761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/>
                <a:t>H</a:t>
              </a:r>
              <a:endParaRPr lang="en-US" sz="5400" b="1" dirty="0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4336338" y="1851415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668048" y="1851415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46396" y="1513639"/>
              <a:ext cx="634789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 dirty="0" smtClean="0"/>
                <a:t>Br</a:t>
              </a:r>
              <a:endParaRPr lang="en-US" sz="5400" b="1" dirty="0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3666866" y="229264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905266" y="229264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3666866" y="141019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905266" y="1410190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 rot="5400000">
              <a:off x="3240473" y="1732214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 rot="5400000">
              <a:off x="3240473" y="1970614"/>
              <a:ext cx="155448" cy="15544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85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Way to Figure Charge</a:t>
            </a:r>
            <a:endParaRPr lang="en-US" dirty="0"/>
          </a:p>
        </p:txBody>
      </p:sp>
      <p:pic>
        <p:nvPicPr>
          <p:cNvPr id="1026" name="Picture 2" descr="Image result for atom nucleu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02" y="3458130"/>
            <a:ext cx="933587" cy="9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7" name="Group 226"/>
          <p:cNvGrpSpPr/>
          <p:nvPr/>
        </p:nvGrpSpPr>
        <p:grpSpPr>
          <a:xfrm>
            <a:off x="141515" y="1456043"/>
            <a:ext cx="4937760" cy="4937760"/>
            <a:chOff x="141515" y="1456043"/>
            <a:chExt cx="4937760" cy="4937760"/>
          </a:xfrm>
        </p:grpSpPr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1238795" y="2553323"/>
              <a:ext cx="2743200" cy="274320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873035" y="2187563"/>
              <a:ext cx="3474720" cy="347472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507275" y="1821803"/>
              <a:ext cx="4206240" cy="420624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141515" y="1456043"/>
              <a:ext cx="4937760" cy="493776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604555" y="2919083"/>
              <a:ext cx="2011680" cy="2011680"/>
            </a:xfrm>
            <a:prstGeom prst="ellipse">
              <a:avLst/>
            </a:prstGeom>
            <a:noFill/>
            <a:ln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18955" y="2845012"/>
              <a:ext cx="182880" cy="2144076"/>
              <a:chOff x="5760720" y="2845012"/>
              <a:chExt cx="182880" cy="2144076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5760720" y="4806208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5760720" y="2845012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5400000">
              <a:off x="770392" y="1944242"/>
              <a:ext cx="4086822" cy="3955504"/>
              <a:chOff x="3816209" y="1726522"/>
              <a:chExt cx="4086822" cy="395550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521960" y="1726522"/>
                <a:ext cx="660400" cy="182880"/>
                <a:chOff x="419100" y="4343400"/>
                <a:chExt cx="660400" cy="182880"/>
              </a:xfrm>
            </p:grpSpPr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40000" flipH="1">
                <a:off x="6789982" y="5493034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4320000">
                <a:off x="7473226" y="3098615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60000">
                <a:off x="4258640" y="5493034"/>
                <a:ext cx="670618" cy="18899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280000" flipH="1">
                <a:off x="3575396" y="3098615"/>
                <a:ext cx="670618" cy="188992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800000">
              <a:off x="1169976" y="2472968"/>
              <a:ext cx="2919004" cy="2879426"/>
              <a:chOff x="4389969" y="2472968"/>
              <a:chExt cx="2919004" cy="287942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521960" y="5169514"/>
                <a:ext cx="660400" cy="182880"/>
                <a:chOff x="419100" y="4343400"/>
                <a:chExt cx="660400" cy="182880"/>
              </a:xfrm>
            </p:grpSpPr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521960" y="2472968"/>
                <a:ext cx="660400" cy="182880"/>
                <a:chOff x="419100" y="4343400"/>
                <a:chExt cx="660400" cy="182880"/>
              </a:xfrm>
            </p:grpSpPr>
            <p:sp>
              <p:nvSpPr>
                <p:cNvPr id="38" name="Oval 37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 rot="5400000">
                <a:off x="6887333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50" name="Oval 49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 rot="5400000">
                <a:off x="4151209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58" name="Oval 57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273530" y="1562339"/>
              <a:ext cx="4663936" cy="4688446"/>
              <a:chOff x="3515295" y="1562339"/>
              <a:chExt cx="4663936" cy="4688446"/>
            </a:xfrm>
          </p:grpSpPr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 rot="7200000">
                <a:off x="7996351" y="4841943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>
                <a:spLocks noChangeAspect="1"/>
              </p:cNvSpPr>
              <p:nvPr/>
            </p:nvSpPr>
            <p:spPr>
              <a:xfrm rot="7200000">
                <a:off x="7757591" y="5255487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 rot="7200000">
                <a:off x="3754055" y="2392652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 rot="7200000">
                <a:off x="3515295" y="2806196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308362" y="5829145"/>
                <a:ext cx="596424" cy="421640"/>
                <a:chOff x="4308362" y="5829145"/>
                <a:chExt cx="596424" cy="421640"/>
              </a:xfrm>
            </p:grpSpPr>
            <p:sp>
              <p:nvSpPr>
                <p:cNvPr id="47" name="Oval 46"/>
                <p:cNvSpPr>
                  <a:spLocks noChangeAspect="1"/>
                </p:cNvSpPr>
                <p:nvPr/>
              </p:nvSpPr>
              <p:spPr>
                <a:xfrm rot="12600000">
                  <a:off x="4721906" y="6067905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>
                  <a:spLocks noChangeAspect="1"/>
                </p:cNvSpPr>
                <p:nvPr/>
              </p:nvSpPr>
              <p:spPr>
                <a:xfrm rot="12600000">
                  <a:off x="4308362" y="5829145"/>
                  <a:ext cx="182880" cy="18288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12600000">
                <a:off x="7185348" y="1801099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12600000">
                <a:off x="6771804" y="1562339"/>
                <a:ext cx="182880" cy="182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3640">
                    <a:schemeClr val="bg1"/>
                  </a:gs>
                  <a:gs pos="55000">
                    <a:srgbClr val="FFFF00"/>
                  </a:gs>
                  <a:gs pos="77000">
                    <a:srgbClr val="B8B400"/>
                  </a:gs>
                  <a:gs pos="100000">
                    <a:srgbClr val="8E8B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gradFill flip="none" rotWithShape="1">
                  <a:gsLst>
                    <a:gs pos="1000">
                      <a:srgbClr val="B8B400"/>
                    </a:gs>
                    <a:gs pos="62000">
                      <a:srgbClr val="B8B400"/>
                    </a:gs>
                    <a:gs pos="83000">
                      <a:srgbClr val="8E8B00"/>
                    </a:gs>
                    <a:gs pos="100000">
                      <a:schemeClr val="tx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3600000">
              <a:off x="793634" y="2118398"/>
              <a:ext cx="3628144" cy="3588566"/>
              <a:chOff x="4035399" y="2118398"/>
              <a:chExt cx="3628144" cy="358856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521960" y="5524084"/>
                <a:ext cx="660400" cy="182880"/>
                <a:chOff x="419100" y="4343400"/>
                <a:chExt cx="660400" cy="182880"/>
              </a:xfrm>
            </p:grpSpPr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521960" y="2118398"/>
                <a:ext cx="660400" cy="182880"/>
                <a:chOff x="419100" y="4343400"/>
                <a:chExt cx="660400" cy="182880"/>
              </a:xfrm>
            </p:grpSpPr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rot="5400000">
                <a:off x="3796639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 rot="5400000">
                <a:off x="7241903" y="3833483"/>
                <a:ext cx="660400" cy="182880"/>
                <a:chOff x="419100" y="4343400"/>
                <a:chExt cx="660400" cy="182880"/>
              </a:xfrm>
            </p:grpSpPr>
            <p:sp>
              <p:nvSpPr>
                <p:cNvPr id="64" name="Oval 63"/>
                <p:cNvSpPr>
                  <a:spLocks noChangeAspect="1"/>
                </p:cNvSpPr>
                <p:nvPr/>
              </p:nvSpPr>
              <p:spPr>
                <a:xfrm>
                  <a:off x="41910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>
                  <a:spLocks noChangeAspect="1"/>
                </p:cNvSpPr>
                <p:nvPr/>
              </p:nvSpPr>
              <p:spPr>
                <a:xfrm>
                  <a:off x="896620" y="4343400"/>
                  <a:ext cx="182880" cy="182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640">
                      <a:schemeClr val="bg1"/>
                    </a:gs>
                    <a:gs pos="55000">
                      <a:srgbClr val="FFFF00"/>
                    </a:gs>
                    <a:gs pos="77000">
                      <a:srgbClr val="B8B400"/>
                    </a:gs>
                    <a:gs pos="100000">
                      <a:srgbClr val="8E8B0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>
                  <a:gradFill flip="none" rotWithShape="1">
                    <a:gsLst>
                      <a:gs pos="1000">
                        <a:srgbClr val="B8B400"/>
                      </a:gs>
                      <a:gs pos="62000">
                        <a:srgbClr val="B8B400"/>
                      </a:gs>
                      <a:gs pos="83000">
                        <a:srgbClr val="8E8B00"/>
                      </a:gs>
                      <a:gs pos="100000">
                        <a:schemeClr val="tx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5" name="TextBox 74"/>
          <p:cNvSpPr txBox="1"/>
          <p:nvPr/>
        </p:nvSpPr>
        <p:spPr>
          <a:xfrm>
            <a:off x="5369092" y="1925720"/>
            <a:ext cx="3474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charge of a lone atom is simply p</a:t>
            </a:r>
            <a:r>
              <a:rPr lang="en-US" sz="3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3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69092" y="3157668"/>
            <a:ext cx="29841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bromine:</a:t>
            </a:r>
            <a:endParaRPr lang="en-US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09172" y="3787873"/>
            <a:ext cx="246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   35</a:t>
            </a:r>
            <a:endParaRPr 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69092" y="4387186"/>
            <a:ext cx="31089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   35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186212" y="5001038"/>
            <a:ext cx="32918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    =      0</a:t>
            </a:r>
          </a:p>
        </p:txBody>
      </p:sp>
      <p:cxnSp>
        <p:nvCxnSpPr>
          <p:cNvPr id="226" name="Straight Connector 225"/>
          <p:cNvCxnSpPr/>
          <p:nvPr/>
        </p:nvCxnSpPr>
        <p:spPr>
          <a:xfrm rot="5400000">
            <a:off x="6923572" y="3432019"/>
            <a:ext cx="0" cy="31089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52348" y="1631795"/>
            <a:ext cx="5486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ft Bracket 15"/>
          <p:cNvSpPr/>
          <p:nvPr/>
        </p:nvSpPr>
        <p:spPr>
          <a:xfrm>
            <a:off x="4515270" y="1421262"/>
            <a:ext cx="182880" cy="1005840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ight Bracket 16"/>
          <p:cNvSpPr/>
          <p:nvPr/>
        </p:nvSpPr>
        <p:spPr>
          <a:xfrm>
            <a:off x="6555183" y="1421262"/>
            <a:ext cx="179616" cy="1005840"/>
          </a:xfrm>
          <a:prstGeom prst="righ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2802453" y="1631795"/>
            <a:ext cx="5486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8481" y="1662572"/>
            <a:ext cx="20116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 (for </a:t>
            </a:r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0992" y="1662572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lang="en-US" sz="2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8049" y="1662572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LPe</a:t>
            </a:r>
            <a:endParaRPr lang="en-US" sz="2800" b="1" dirty="0" smtClean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70887" y="1370184"/>
            <a:ext cx="914400" cy="1107996"/>
            <a:chOff x="6398439" y="5373017"/>
            <a:chExt cx="914400" cy="1107996"/>
          </a:xfrm>
        </p:grpSpPr>
        <p:sp>
          <p:nvSpPr>
            <p:cNvPr id="24" name="TextBox 23"/>
            <p:cNvSpPr txBox="1"/>
            <p:nvPr/>
          </p:nvSpPr>
          <p:spPr>
            <a:xfrm>
              <a:off x="6398439" y="5373017"/>
              <a:ext cx="91440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</a:t>
              </a:r>
            </a:p>
            <a:p>
              <a:pPr algn="ctr">
                <a:spcBef>
                  <a:spcPts val="120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855639" y="5606975"/>
              <a:ext cx="0" cy="6400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005291" y="1631795"/>
            <a:ext cx="6400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3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1858" y="1662572"/>
            <a:ext cx="548640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68049" y="1662572"/>
            <a:ext cx="914400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921141" y="1370184"/>
            <a:ext cx="640080" cy="1107996"/>
            <a:chOff x="6346179" y="3730829"/>
            <a:chExt cx="640080" cy="1107996"/>
          </a:xfrm>
        </p:grpSpPr>
        <p:sp>
          <p:nvSpPr>
            <p:cNvPr id="36" name="TextBox 35"/>
            <p:cNvSpPr txBox="1"/>
            <p:nvPr/>
          </p:nvSpPr>
          <p:spPr>
            <a:xfrm>
              <a:off x="6346179" y="3730829"/>
              <a:ext cx="640080" cy="11079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120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6666219" y="3964787"/>
              <a:ext cx="0" cy="6400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42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Electrons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80126"/>
              </p:ext>
            </p:extLst>
          </p:nvPr>
        </p:nvGraphicFramePr>
        <p:xfrm>
          <a:off x="91440" y="1283886"/>
          <a:ext cx="896112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2011680"/>
                <a:gridCol w="5669280"/>
              </a:tblGrid>
              <a:tr h="1303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Shell Electrons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number of electrons 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needed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valence orbitals for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each atom to have a closed shell.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3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Valence Electrons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usual number of electrons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outermost principal quantum level of atom which are 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bonding.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3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Bonding Electrons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electrons being 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shared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two atoms.  Each bond has two electrons.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3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Lone Pair Electrons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electrons </a:t>
                      </a: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shared</a:t>
                      </a:r>
                      <a:r>
                        <a:rPr lang="en-US" sz="2400" b="1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atoms.  Each lone pair has two electrons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27031" y="0"/>
            <a:ext cx="91696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1162276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dirty="0" smtClean="0"/>
              <a:t>Covalent Bonding Method</a:t>
            </a:r>
            <a:br>
              <a:rPr lang="en-US" dirty="0" smtClean="0"/>
            </a:b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908" y="1847460"/>
            <a:ext cx="8229600" cy="45780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want a Lewis dot structure where:</a:t>
            </a:r>
          </a:p>
          <a:p>
            <a:pPr marL="1427163" indent="-514350">
              <a:spcBef>
                <a:spcPts val="3600"/>
              </a:spcBef>
              <a:buFont typeface="+mj-lt"/>
              <a:buAutoNum type="arabicParenR"/>
            </a:pPr>
            <a:r>
              <a:rPr lang="en-US" dirty="0" smtClean="0"/>
              <a:t>All atoms are connected</a:t>
            </a:r>
          </a:p>
          <a:p>
            <a:pPr marL="1427163" indent="-514350">
              <a:spcBef>
                <a:spcPts val="3600"/>
              </a:spcBef>
              <a:buFont typeface="+mj-lt"/>
              <a:buAutoNum type="arabicParenR"/>
            </a:pPr>
            <a:r>
              <a:rPr lang="en-US" dirty="0" smtClean="0"/>
              <a:t>All atoms have a closed shell</a:t>
            </a:r>
          </a:p>
          <a:p>
            <a:pPr marL="1427163" indent="-514350">
              <a:spcBef>
                <a:spcPts val="3600"/>
              </a:spcBef>
              <a:buFont typeface="+mj-lt"/>
              <a:buAutoNum type="arabicParenR"/>
            </a:pPr>
            <a:r>
              <a:rPr lang="en-US" dirty="0" smtClean="0"/>
              <a:t>All atoms have no formal charge</a:t>
            </a:r>
            <a:endParaRPr lang="en-US" sz="2800" i="1" dirty="0"/>
          </a:p>
        </p:txBody>
      </p:sp>
      <p:sp>
        <p:nvSpPr>
          <p:cNvPr id="4" name="Octagon 3"/>
          <p:cNvSpPr>
            <a:spLocks noChangeAspect="1"/>
          </p:cNvSpPr>
          <p:nvPr/>
        </p:nvSpPr>
        <p:spPr>
          <a:xfrm>
            <a:off x="657816" y="2637286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b="1" dirty="0" smtClean="0"/>
              <a:t>MUST HAVE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2096" y="3721275"/>
            <a:ext cx="100584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BEST POSSIBLE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096" y="4622385"/>
            <a:ext cx="100584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BEST POSSIBLE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7031" y="0"/>
            <a:ext cx="91696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44" y="174812"/>
            <a:ext cx="6805749" cy="731520"/>
          </a:xfrm>
        </p:spPr>
        <p:txBody>
          <a:bodyPr/>
          <a:lstStyle/>
          <a:p>
            <a:r>
              <a:rPr lang="en-US" dirty="0" smtClean="0"/>
              <a:t>Covalent Bonding Method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1212" y="1727253"/>
            <a:ext cx="37490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Determine number of bonds and lone pairs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1212" y="2641305"/>
            <a:ext cx="37490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Connect the atoms using bonds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212" y="3555357"/>
            <a:ext cx="37490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Get closed shells by adding remaining bonds and lone pairs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1212" y="4838741"/>
            <a:ext cx="37490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	Determine formal charges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1212" y="5752792"/>
            <a:ext cx="37490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tabLst>
                <a:tab pos="685800" algn="l"/>
                <a:tab pos="1143000" algn="l"/>
              </a:tabLst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	Evaluate structure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133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0" y="1718230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40" y="2288327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" y="2858424"/>
            <a:ext cx="4572638" cy="3429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81" y="3428521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208369" y="18662"/>
            <a:ext cx="91696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1162276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dirty="0" smtClean="0"/>
              <a:t>Covalent Bonding Method</a:t>
            </a:r>
            <a:br>
              <a:rPr lang="en-US" dirty="0" smtClean="0"/>
            </a:b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909" y="1847460"/>
            <a:ext cx="7878769" cy="45780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want to find a Lewis dot structure that:</a:t>
            </a:r>
          </a:p>
          <a:p>
            <a:pPr marL="1427163" indent="-514350">
              <a:spcBef>
                <a:spcPts val="3600"/>
              </a:spcBef>
              <a:buFont typeface="+mj-lt"/>
              <a:buAutoNum type="arabicParenR"/>
            </a:pPr>
            <a:r>
              <a:rPr lang="en-US" dirty="0" smtClean="0"/>
              <a:t>Connects all the atoms together</a:t>
            </a:r>
          </a:p>
          <a:p>
            <a:pPr marL="1427163" indent="-514350">
              <a:spcBef>
                <a:spcPts val="3600"/>
              </a:spcBef>
              <a:buFont typeface="+mj-lt"/>
              <a:buAutoNum type="arabicParenR"/>
            </a:pPr>
            <a:r>
              <a:rPr lang="en-US" dirty="0" smtClean="0"/>
              <a:t>Gives closed shells to all atoms</a:t>
            </a:r>
          </a:p>
          <a:p>
            <a:pPr marL="1427163" indent="-514350">
              <a:spcBef>
                <a:spcPts val="3600"/>
              </a:spcBef>
              <a:buFont typeface="+mj-lt"/>
              <a:buAutoNum type="arabicParenR"/>
            </a:pPr>
            <a:r>
              <a:rPr lang="en-US" dirty="0" smtClean="0"/>
              <a:t>Leaves all atoms with no charge</a:t>
            </a:r>
            <a:endParaRPr lang="en-US" dirty="0"/>
          </a:p>
        </p:txBody>
      </p:sp>
      <p:sp>
        <p:nvSpPr>
          <p:cNvPr id="4" name="Octagon 3"/>
          <p:cNvSpPr>
            <a:spLocks noChangeAspect="1"/>
          </p:cNvSpPr>
          <p:nvPr/>
        </p:nvSpPr>
        <p:spPr>
          <a:xfrm>
            <a:off x="657816" y="2637286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b="1" dirty="0" smtClean="0"/>
              <a:t>MUST HAVE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2096" y="3721275"/>
            <a:ext cx="100584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BEST POSSIBLE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096" y="4622385"/>
            <a:ext cx="1005840" cy="73152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BEST POSSIBLE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7031" y="0"/>
            <a:ext cx="91696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4083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Bromine is a diatomic element, meaning that the element is naturally found with two bromine atoms bonded to each other as Br</a:t>
            </a:r>
            <a:r>
              <a:rPr lang="en-US" sz="3600" baseline="-25000" dirty="0" smtClean="0"/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19" t="10706" r="14185" b="9888"/>
          <a:stretch/>
        </p:blipFill>
        <p:spPr>
          <a:xfrm>
            <a:off x="951723" y="2804805"/>
            <a:ext cx="2774553" cy="269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84" y="2897414"/>
            <a:ext cx="4021494" cy="251226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2880" y="5601982"/>
            <a:ext cx="8778240" cy="99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18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Draw a Lewis dot structure of Br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and determine the formal charge on each atom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42" y="55986"/>
            <a:ext cx="1312603" cy="9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6019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</a:t>
            </a:r>
            <a:r>
              <a:rPr lang="en-US" sz="4800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: what’s the story on electrons?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538" y="2542262"/>
            <a:ext cx="58583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needed for closed shell?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6984" y="3009459"/>
            <a:ext cx="404950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needs 8 and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needs 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7491" y="3009459"/>
            <a:ext cx="22195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needed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2538" y="3813872"/>
            <a:ext cx="42889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available?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6984" y="4271737"/>
            <a:ext cx="333136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7 and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87491" y="4271737"/>
            <a:ext cx="24423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2538" y="5076140"/>
            <a:ext cx="50728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need to be shared?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9012" y="5076140"/>
            <a:ext cx="1980670" cy="8771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shared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16 – 14 = 2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538" y="5899210"/>
            <a:ext cx="45615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shared?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87491" y="5899210"/>
            <a:ext cx="2714846" cy="8771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shared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14 – 2 = 12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4025" y="1233924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Br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55186" y="1233924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Br</a:t>
            </a:r>
            <a:endParaRPr lang="en-US" sz="5400" b="1" dirty="0">
              <a:solidFill>
                <a:srgbClr val="0000FF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049264" y="1130475"/>
            <a:ext cx="3045472" cy="1037896"/>
            <a:chOff x="0" y="1130475"/>
            <a:chExt cx="3045472" cy="1037896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225231" y="2012925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2463631" y="2012925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225231" y="1130475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2463631" y="1130475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 rot="5400000">
              <a:off x="2890025" y="145249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 rot="5400000">
              <a:off x="2890025" y="169089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 rot="5400000">
              <a:off x="1798838" y="145249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 rot="5400000">
              <a:off x="1798838" y="169089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426392" y="2012925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64792" y="2012925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426392" y="1130475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664792" y="1130475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rot="5400000">
              <a:off x="1091186" y="145249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 rot="5400000">
              <a:off x="1091186" y="169089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 rot="5400000">
              <a:off x="-1" y="145249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 rot="5400000">
              <a:off x="-1" y="1690899"/>
              <a:ext cx="155448" cy="15544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9264" y="1130475"/>
            <a:ext cx="3045472" cy="1037896"/>
            <a:chOff x="3049264" y="1130475"/>
            <a:chExt cx="3045472" cy="1037896"/>
          </a:xfrm>
        </p:grpSpPr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5274495" y="2012925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512895" y="2012925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274495" y="1130475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5512895" y="1130475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 rot="5400000">
              <a:off x="5939289" y="1452499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 rot="5400000">
              <a:off x="4848102" y="1452499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 rot="5400000">
              <a:off x="4848102" y="1690899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3475656" y="2012925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3714056" y="2012925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3475656" y="1130475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3714056" y="1130475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 rot="5400000">
              <a:off x="4140450" y="1452499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 rot="5400000">
              <a:off x="3049263" y="1452499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 rot="5400000">
              <a:off x="3049263" y="1690899"/>
              <a:ext cx="155448" cy="155446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pic>
        <p:nvPicPr>
          <p:cNvPr id="4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42" y="1176106"/>
            <a:ext cx="1312603" cy="9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4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6019"/>
            <a:ext cx="8778240" cy="7315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</a:t>
            </a:r>
            <a:r>
              <a:rPr lang="en-US" sz="4800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: what’s the story on electrons?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4025" y="1233924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Br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55186" y="1233924"/>
            <a:ext cx="6347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Br</a:t>
            </a:r>
            <a:endParaRPr lang="en-US" sz="5400" b="1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9820" y="4072775"/>
            <a:ext cx="1920240" cy="589372"/>
            <a:chOff x="531845" y="1334278"/>
            <a:chExt cx="1920240" cy="589372"/>
          </a:xfrm>
        </p:grpSpPr>
        <p:sp>
          <p:nvSpPr>
            <p:cNvPr id="9" name="Rectangle 8"/>
            <p:cNvSpPr/>
            <p:nvPr/>
          </p:nvSpPr>
          <p:spPr>
            <a:xfrm>
              <a:off x="531845" y="1334278"/>
              <a:ext cx="1920240" cy="5893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8355" y="1432040"/>
              <a:ext cx="1687221" cy="393848"/>
              <a:chOff x="722231" y="1452498"/>
              <a:chExt cx="1687221" cy="39384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22231" y="1452498"/>
                <a:ext cx="155446" cy="393848"/>
                <a:chOff x="1416407" y="3803813"/>
                <a:chExt cx="155446" cy="393848"/>
              </a:xfrm>
            </p:grpSpPr>
            <p:sp>
              <p:nvSpPr>
                <p:cNvPr id="107" name="Oval 106"/>
                <p:cNvSpPr>
                  <a:spLocks noChangeAspect="1"/>
                </p:cNvSpPr>
                <p:nvPr/>
              </p:nvSpPr>
              <p:spPr>
                <a:xfrm rot="5400000">
                  <a:off x="1416406" y="38038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108" name="Oval 107"/>
                <p:cNvSpPr>
                  <a:spLocks noChangeAspect="1"/>
                </p:cNvSpPr>
                <p:nvPr/>
              </p:nvSpPr>
              <p:spPr>
                <a:xfrm rot="5400000">
                  <a:off x="1416406" y="40422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028586" y="1452498"/>
                <a:ext cx="155446" cy="393848"/>
                <a:chOff x="1416407" y="3803813"/>
                <a:chExt cx="155446" cy="393848"/>
              </a:xfrm>
            </p:grpSpPr>
            <p:sp>
              <p:nvSpPr>
                <p:cNvPr id="52" name="Oval 51"/>
                <p:cNvSpPr>
                  <a:spLocks noChangeAspect="1"/>
                </p:cNvSpPr>
                <p:nvPr/>
              </p:nvSpPr>
              <p:spPr>
                <a:xfrm rot="5400000">
                  <a:off x="1416406" y="38038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53" name="Oval 52"/>
                <p:cNvSpPr>
                  <a:spLocks noChangeAspect="1"/>
                </p:cNvSpPr>
                <p:nvPr/>
              </p:nvSpPr>
              <p:spPr>
                <a:xfrm rot="5400000">
                  <a:off x="1416406" y="40422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1334941" y="1452498"/>
                <a:ext cx="155446" cy="393848"/>
                <a:chOff x="1416407" y="3803813"/>
                <a:chExt cx="155446" cy="393848"/>
              </a:xfrm>
            </p:grpSpPr>
            <p:sp>
              <p:nvSpPr>
                <p:cNvPr id="55" name="Oval 54"/>
                <p:cNvSpPr>
                  <a:spLocks noChangeAspect="1"/>
                </p:cNvSpPr>
                <p:nvPr/>
              </p:nvSpPr>
              <p:spPr>
                <a:xfrm rot="5400000">
                  <a:off x="1416406" y="38038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56" name="Oval 55"/>
                <p:cNvSpPr>
                  <a:spLocks noChangeAspect="1"/>
                </p:cNvSpPr>
                <p:nvPr/>
              </p:nvSpPr>
              <p:spPr>
                <a:xfrm rot="5400000">
                  <a:off x="1416406" y="40422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641296" y="1452498"/>
                <a:ext cx="155446" cy="393848"/>
                <a:chOff x="1416407" y="3803813"/>
                <a:chExt cx="155446" cy="393848"/>
              </a:xfrm>
            </p:grpSpPr>
            <p:sp>
              <p:nvSpPr>
                <p:cNvPr id="58" name="Oval 57"/>
                <p:cNvSpPr>
                  <a:spLocks noChangeAspect="1"/>
                </p:cNvSpPr>
                <p:nvPr/>
              </p:nvSpPr>
              <p:spPr>
                <a:xfrm rot="5400000">
                  <a:off x="1416406" y="38038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59" name="Oval 58"/>
                <p:cNvSpPr>
                  <a:spLocks noChangeAspect="1"/>
                </p:cNvSpPr>
                <p:nvPr/>
              </p:nvSpPr>
              <p:spPr>
                <a:xfrm rot="5400000">
                  <a:off x="1416406" y="40422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947651" y="1452498"/>
                <a:ext cx="155446" cy="393848"/>
                <a:chOff x="1416407" y="3803813"/>
                <a:chExt cx="155446" cy="393848"/>
              </a:xfrm>
            </p:grpSpPr>
            <p:sp>
              <p:nvSpPr>
                <p:cNvPr id="61" name="Oval 60"/>
                <p:cNvSpPr>
                  <a:spLocks noChangeAspect="1"/>
                </p:cNvSpPr>
                <p:nvPr/>
              </p:nvSpPr>
              <p:spPr>
                <a:xfrm rot="5400000">
                  <a:off x="1416406" y="38038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62" name="Oval 61"/>
                <p:cNvSpPr>
                  <a:spLocks noChangeAspect="1"/>
                </p:cNvSpPr>
                <p:nvPr/>
              </p:nvSpPr>
              <p:spPr>
                <a:xfrm rot="5400000">
                  <a:off x="1416406" y="40422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254006" y="1452498"/>
                <a:ext cx="155446" cy="393848"/>
                <a:chOff x="1416407" y="3803813"/>
                <a:chExt cx="155446" cy="393848"/>
              </a:xfrm>
            </p:grpSpPr>
            <p:sp>
              <p:nvSpPr>
                <p:cNvPr id="65" name="Oval 64"/>
                <p:cNvSpPr>
                  <a:spLocks noChangeAspect="1"/>
                </p:cNvSpPr>
                <p:nvPr/>
              </p:nvSpPr>
              <p:spPr>
                <a:xfrm rot="5400000">
                  <a:off x="1416406" y="38038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 rot="5400000">
                  <a:off x="1416406" y="4042214"/>
                  <a:ext cx="155448" cy="15544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en-US" sz="1100" b="1" dirty="0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 rot="5400000">
            <a:off x="1101210" y="2489819"/>
            <a:ext cx="317460" cy="589372"/>
            <a:chOff x="943605" y="3446107"/>
            <a:chExt cx="317460" cy="589372"/>
          </a:xfrm>
        </p:grpSpPr>
        <p:sp>
          <p:nvSpPr>
            <p:cNvPr id="77" name="Rectangle 76"/>
            <p:cNvSpPr/>
            <p:nvPr/>
          </p:nvSpPr>
          <p:spPr>
            <a:xfrm>
              <a:off x="943605" y="3446107"/>
              <a:ext cx="317460" cy="5893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024612" y="3543869"/>
              <a:ext cx="155446" cy="393848"/>
              <a:chOff x="1416407" y="3803813"/>
              <a:chExt cx="155446" cy="393848"/>
            </a:xfrm>
          </p:grpSpPr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 rot="5400000">
                <a:off x="1416406" y="38038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 rot="5400000">
                <a:off x="1416406" y="4042214"/>
                <a:ext cx="155448" cy="1554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100" b="1" dirty="0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2465294" y="2293868"/>
            <a:ext cx="564731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valence electrons will be shared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65294" y="3876824"/>
            <a:ext cx="662194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 valence electrons will not be shared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7259" y="5459780"/>
            <a:ext cx="84094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single covalent bond consists of two shared electrons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25291" y="5987429"/>
            <a:ext cx="709341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lone pair consists of two unshared electrons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465294" y="2821520"/>
            <a:ext cx="50690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make one covalent bond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465294" y="4404476"/>
            <a:ext cx="440377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make six lone pairs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42" y="1176106"/>
            <a:ext cx="1312603" cy="9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90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98767" y="1333982"/>
            <a:ext cx="3508034" cy="1190313"/>
            <a:chOff x="4398767" y="1333982"/>
            <a:chExt cx="3508034" cy="1190313"/>
          </a:xfrm>
        </p:grpSpPr>
        <p:grpSp>
          <p:nvGrpSpPr>
            <p:cNvPr id="105" name="Group 104"/>
            <p:cNvGrpSpPr/>
            <p:nvPr/>
          </p:nvGrpSpPr>
          <p:grpSpPr>
            <a:xfrm>
              <a:off x="4398767" y="1333982"/>
              <a:ext cx="1587359" cy="1190313"/>
              <a:chOff x="5545171" y="3858818"/>
              <a:chExt cx="1587359" cy="1190313"/>
            </a:xfrm>
          </p:grpSpPr>
          <p:sp>
            <p:nvSpPr>
              <p:cNvPr id="102" name="Octagon 101"/>
              <p:cNvSpPr>
                <a:spLocks/>
              </p:cNvSpPr>
              <p:nvPr/>
            </p:nvSpPr>
            <p:spPr>
              <a:xfrm>
                <a:off x="5578050" y="3859614"/>
                <a:ext cx="1554480" cy="1188720"/>
              </a:xfrm>
              <a:prstGeom prst="oc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5545171" y="3858818"/>
                <a:ext cx="610345" cy="1190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ctagon 103"/>
              <p:cNvSpPr>
                <a:spLocks/>
              </p:cNvSpPr>
              <p:nvPr/>
            </p:nvSpPr>
            <p:spPr>
              <a:xfrm>
                <a:off x="5898090" y="4156794"/>
                <a:ext cx="914400" cy="594360"/>
              </a:xfrm>
              <a:prstGeom prst="oct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Left Arrow Callout 2"/>
            <p:cNvSpPr/>
            <p:nvPr/>
          </p:nvSpPr>
          <p:spPr>
            <a:xfrm>
              <a:off x="6078001" y="1513637"/>
              <a:ext cx="1828800" cy="914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6476"/>
              </a:avLst>
            </a:prstGeom>
            <a:solidFill>
              <a:srgbClr val="FBC69B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’s lone pairs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7199" y="1333982"/>
            <a:ext cx="3508035" cy="1190313"/>
            <a:chOff x="1237199" y="1333982"/>
            <a:chExt cx="3508035" cy="1190313"/>
          </a:xfrm>
        </p:grpSpPr>
        <p:grpSp>
          <p:nvGrpSpPr>
            <p:cNvPr id="106" name="Group 105"/>
            <p:cNvGrpSpPr/>
            <p:nvPr/>
          </p:nvGrpSpPr>
          <p:grpSpPr>
            <a:xfrm flipH="1">
              <a:off x="3157875" y="1333982"/>
              <a:ext cx="1587359" cy="1190313"/>
              <a:chOff x="5545171" y="3858818"/>
              <a:chExt cx="1587359" cy="1190313"/>
            </a:xfrm>
          </p:grpSpPr>
          <p:sp>
            <p:nvSpPr>
              <p:cNvPr id="107" name="Octagon 106"/>
              <p:cNvSpPr>
                <a:spLocks/>
              </p:cNvSpPr>
              <p:nvPr/>
            </p:nvSpPr>
            <p:spPr>
              <a:xfrm>
                <a:off x="5578050" y="3859614"/>
                <a:ext cx="1554480" cy="1188720"/>
              </a:xfrm>
              <a:prstGeom prst="oc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5545171" y="3858818"/>
                <a:ext cx="610345" cy="1190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ctagon 108"/>
              <p:cNvSpPr>
                <a:spLocks/>
              </p:cNvSpPr>
              <p:nvPr/>
            </p:nvSpPr>
            <p:spPr>
              <a:xfrm>
                <a:off x="5898090" y="4156794"/>
                <a:ext cx="914400" cy="594360"/>
              </a:xfrm>
              <a:prstGeom prst="oct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Left Arrow Callout 39"/>
            <p:cNvSpPr/>
            <p:nvPr/>
          </p:nvSpPr>
          <p:spPr>
            <a:xfrm flipH="1">
              <a:off x="1237199" y="1513637"/>
              <a:ext cx="1828800" cy="914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6476"/>
              </a:avLst>
            </a:prstGeom>
            <a:solidFill>
              <a:srgbClr val="D9D9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’s lone pairs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Lewis Dot Structures of Molecules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02987" y="1513639"/>
            <a:ext cx="33823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94673" y="1513639"/>
            <a:ext cx="33823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E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147249" y="0"/>
            <a:ext cx="1996751" cy="30777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99108" y="2982620"/>
            <a:ext cx="795528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	Place bonding atoms next to each other.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99108" y="3603456"/>
            <a:ext cx="795528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	In the space directly between the two atoms, place all shared electrons (bonding electrons).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99108" y="4447481"/>
            <a:ext cx="795528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More commonly, a pair of bonding electrons is shown as a straight line bond.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89612" y="5499204"/>
            <a:ext cx="795528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	On the periphery of each atom, place all of their unshared electrons (lone pairs).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293627" y="1586239"/>
            <a:ext cx="54864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4331661" y="1851413"/>
            <a:ext cx="472573" cy="155448"/>
            <a:chOff x="3635333" y="3742836"/>
            <a:chExt cx="472573" cy="155448"/>
          </a:xfrm>
        </p:grpSpPr>
        <p:sp>
          <p:nvSpPr>
            <p:cNvPr id="94" name="Oval 93"/>
            <p:cNvSpPr>
              <a:spLocks noChangeAspect="1"/>
            </p:cNvSpPr>
            <p:nvPr/>
          </p:nvSpPr>
          <p:spPr>
            <a:xfrm rot="5400000">
              <a:off x="3952459" y="3742837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rot="5400000">
              <a:off x="3635332" y="3742837"/>
              <a:ext cx="155448" cy="155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100" b="1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225047" y="1654819"/>
            <a:ext cx="685800" cy="548640"/>
            <a:chOff x="9674460" y="1028962"/>
            <a:chExt cx="685800" cy="548640"/>
          </a:xfrm>
        </p:grpSpPr>
        <p:sp>
          <p:nvSpPr>
            <p:cNvPr id="127" name="Rectangle 126"/>
            <p:cNvSpPr/>
            <p:nvPr/>
          </p:nvSpPr>
          <p:spPr>
            <a:xfrm rot="5400000">
              <a:off x="9743040" y="960382"/>
              <a:ext cx="54864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rot="5400000">
              <a:off x="10017360" y="1063797"/>
              <a:ext cx="0" cy="478971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86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8" grpId="0"/>
      <p:bldP spid="115" grpId="0"/>
      <p:bldP spid="117" grpId="0"/>
      <p:bldP spid="118" grpId="0"/>
      <p:bldP spid="120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10444</TotalTime>
  <Words>1581</Words>
  <Application>Microsoft Office PowerPoint</Application>
  <PresentationFormat>On-screen Show (4:3)</PresentationFormat>
  <Paragraphs>368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Do Now</vt:lpstr>
      <vt:lpstr>Covalent Bonding Method</vt:lpstr>
      <vt:lpstr>Last Class</vt:lpstr>
      <vt:lpstr>Types of Electrons</vt:lpstr>
      <vt:lpstr>Covalent Bonding Method Objectives</vt:lpstr>
      <vt:lpstr>Example</vt:lpstr>
      <vt:lpstr>Br2: what’s the story on electrons?</vt:lpstr>
      <vt:lpstr>Br2: what’s the story on electrons?</vt:lpstr>
      <vt:lpstr>Lewis Dot Structures of Molecules</vt:lpstr>
      <vt:lpstr>Lewis Dot Structures of Br2</vt:lpstr>
      <vt:lpstr>What about the Charge?</vt:lpstr>
      <vt:lpstr>Atomic Charge while Alone</vt:lpstr>
      <vt:lpstr>Atomic Charge while Alone</vt:lpstr>
      <vt:lpstr>Simpler Way to Figure Charge</vt:lpstr>
      <vt:lpstr>Method to Determine Charge FOR ATOMS</vt:lpstr>
      <vt:lpstr>PowerPoint Presentation</vt:lpstr>
      <vt:lpstr>Method to Determine Charge FOR ATOMS</vt:lpstr>
      <vt:lpstr>Method to Determine Charge FOR ATOMS</vt:lpstr>
      <vt:lpstr>Method to Determine Charge FOR ATOMS</vt:lpstr>
      <vt:lpstr>Method to Determine Charge FOR MOLECULES</vt:lpstr>
      <vt:lpstr>Actual Number of Valence Electrons</vt:lpstr>
      <vt:lpstr>Formal Charge</vt:lpstr>
      <vt:lpstr>Formal Charge</vt:lpstr>
      <vt:lpstr>Formal Charges on Br2</vt:lpstr>
      <vt:lpstr>Formal Charge Shortcut</vt:lpstr>
      <vt:lpstr>Zero Formal Charges</vt:lpstr>
      <vt:lpstr>Zero Formal Charges</vt:lpstr>
      <vt:lpstr>Zero Formal Charges</vt:lpstr>
      <vt:lpstr>Zero Formal Charges</vt:lpstr>
      <vt:lpstr>Evaluate the Structure</vt:lpstr>
      <vt:lpstr>Counting Electrons</vt:lpstr>
      <vt:lpstr>Evaluate the Structure</vt:lpstr>
      <vt:lpstr>Covalent Bonding Method</vt:lpstr>
      <vt:lpstr>Backup Slides</vt:lpstr>
      <vt:lpstr>Lewis Dot Structures of Br2</vt:lpstr>
      <vt:lpstr>Lewis Dot Structures of Br2</vt:lpstr>
      <vt:lpstr>PowerPoint Presentation</vt:lpstr>
      <vt:lpstr>Simpler Way to Figure Charge</vt:lpstr>
      <vt:lpstr>PowerPoint Presentation</vt:lpstr>
      <vt:lpstr>Covalent Bonding Method Objectives</vt:lpstr>
      <vt:lpstr>Covalent Bonding Method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588</cp:revision>
  <cp:lastPrinted>2018-04-26T17:40:45Z</cp:lastPrinted>
  <dcterms:created xsi:type="dcterms:W3CDTF">2012-09-15T16:31:25Z</dcterms:created>
  <dcterms:modified xsi:type="dcterms:W3CDTF">2019-04-19T15:56:41Z</dcterms:modified>
</cp:coreProperties>
</file>