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736" r:id="rId2"/>
    <p:sldId id="363" r:id="rId3"/>
    <p:sldId id="611" r:id="rId4"/>
    <p:sldId id="634" r:id="rId5"/>
    <p:sldId id="630" r:id="rId6"/>
    <p:sldId id="703" r:id="rId7"/>
    <p:sldId id="698" r:id="rId8"/>
    <p:sldId id="704" r:id="rId9"/>
    <p:sldId id="776" r:id="rId10"/>
    <p:sldId id="748" r:id="rId11"/>
    <p:sldId id="769" r:id="rId12"/>
    <p:sldId id="749" r:id="rId13"/>
    <p:sldId id="727" r:id="rId14"/>
    <p:sldId id="729" r:id="rId15"/>
    <p:sldId id="730" r:id="rId16"/>
    <p:sldId id="757" r:id="rId17"/>
    <p:sldId id="744" r:id="rId18"/>
    <p:sldId id="745" r:id="rId19"/>
    <p:sldId id="770" r:id="rId20"/>
    <p:sldId id="771" r:id="rId21"/>
    <p:sldId id="731" r:id="rId22"/>
    <p:sldId id="759" r:id="rId23"/>
    <p:sldId id="760" r:id="rId24"/>
    <p:sldId id="746" r:id="rId25"/>
    <p:sldId id="772" r:id="rId26"/>
    <p:sldId id="773" r:id="rId27"/>
    <p:sldId id="732" r:id="rId28"/>
    <p:sldId id="762" r:id="rId29"/>
    <p:sldId id="763" r:id="rId30"/>
    <p:sldId id="733" r:id="rId31"/>
    <p:sldId id="764" r:id="rId32"/>
    <p:sldId id="765" r:id="rId33"/>
    <p:sldId id="747" r:id="rId34"/>
    <p:sldId id="774" r:id="rId35"/>
    <p:sldId id="775" r:id="rId36"/>
    <p:sldId id="777" r:id="rId37"/>
    <p:sldId id="778" r:id="rId3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99FF"/>
    <a:srgbClr val="99FF99"/>
    <a:srgbClr val="0047D6"/>
    <a:srgbClr val="008000"/>
    <a:srgbClr val="BD92DE"/>
    <a:srgbClr val="9954CC"/>
    <a:srgbClr val="006600"/>
    <a:srgbClr val="FFD1D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500" autoAdjust="0"/>
  </p:normalViewPr>
  <p:slideViewPr>
    <p:cSldViewPr snapToGrid="0"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2" y="0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0" tIns="46670" rIns="93340" bIns="466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0" tIns="46670" rIns="93340" bIns="466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2" y="8845045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3" y="4849657"/>
            <a:ext cx="3635826" cy="5878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Units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Scientific </a:t>
            </a:r>
            <a:r>
              <a:rPr lang="en-US" sz="2400" dirty="0"/>
              <a:t>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Nuclear Chemistry</a:t>
            </a:r>
            <a:endParaRPr lang="en-US" sz="24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Periodic Properties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Covalent Bonding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Nomenclature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Chemical </a:t>
            </a:r>
            <a:r>
              <a:rPr lang="en-US" sz="2400" dirty="0"/>
              <a:t>Reactions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Stoichiometry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Mixtures and Solutions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Chemical Equilibrium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Acid-Base 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Gas Laws</a:t>
            </a:r>
          </a:p>
          <a:p>
            <a:pPr marL="631825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Thermodynamics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7963"/>
            <a:ext cx="8778240" cy="73152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4899"/>
            <a:ext cx="8778240" cy="5476875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Chemical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The force that holds two atoms together</a:t>
            </a:r>
          </a:p>
          <a:p>
            <a:pPr algn="just">
              <a:spcBef>
                <a:spcPts val="18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Ionic Bond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the electrostatic attraction between two oppositely charged ions.  The ions are usually the result of electron transfer between atoms.</a:t>
            </a:r>
          </a:p>
          <a:p>
            <a:pPr algn="just">
              <a:spcBef>
                <a:spcPts val="18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Metal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electrostatic attraction between metal cations and a their delocalized "sea" of electrons.</a:t>
            </a:r>
          </a:p>
          <a:p>
            <a:pPr algn="just">
              <a:spcBef>
                <a:spcPts val="18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Covalent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the sharing of valence electrons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7229" y="0"/>
            <a:ext cx="9667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5442" y="0"/>
            <a:ext cx="124855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563" y="1296988"/>
          <a:ext cx="87788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Bond Type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9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7963"/>
            <a:ext cx="8778240" cy="73152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4899"/>
            <a:ext cx="8778240" cy="547687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 u="sng" dirty="0" smtClean="0"/>
              <a:t>Chemical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A force that holds two atoms together</a:t>
            </a:r>
          </a:p>
          <a:p>
            <a:pPr algn="just">
              <a:spcBef>
                <a:spcPts val="1800"/>
              </a:spcBef>
            </a:pPr>
            <a:r>
              <a:rPr lang="en-US" sz="2800" b="1" u="sng" dirty="0" smtClean="0"/>
              <a:t>Ionic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the electrostatic attraction between two oppositely charged ions.  The ions are usually the result of electron transfer between atoms.</a:t>
            </a:r>
          </a:p>
          <a:p>
            <a:pPr algn="just">
              <a:spcBef>
                <a:spcPts val="1800"/>
              </a:spcBef>
            </a:pPr>
            <a:r>
              <a:rPr lang="en-US" sz="2800" b="1" u="sng" dirty="0" smtClean="0"/>
              <a:t>Metal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electrostatic attraction between metal cations and a their delocalized "sea" of electrons.</a:t>
            </a:r>
          </a:p>
          <a:p>
            <a:pPr algn="just">
              <a:spcBef>
                <a:spcPts val="1800"/>
              </a:spcBef>
            </a:pPr>
            <a:r>
              <a:rPr lang="en-US" sz="2800" b="1" u="sng" dirty="0" smtClean="0"/>
              <a:t>Covalent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the sharing of valence electrons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7229" y="0"/>
            <a:ext cx="9667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85750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Get a Closed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simple.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38183" y="2328805"/>
            <a:ext cx="1188720" cy="1188720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BD92DE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36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38183" y="4622088"/>
            <a:ext cx="1188720" cy="1188720"/>
          </a:xfrm>
          <a:prstGeom prst="ellipse">
            <a:avLst/>
          </a:prstGeom>
          <a:gradFill flip="none" rotWithShape="1">
            <a:gsLst>
              <a:gs pos="0">
                <a:srgbClr val="008000"/>
              </a:gs>
              <a:gs pos="50000">
                <a:srgbClr val="92D05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en-US" sz="4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446112"/>
            <a:ext cx="588078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Sodium needs to lose one electron to get a closed shell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739395"/>
            <a:ext cx="588078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Chlorine needs to gain one electron to get a closed shell</a:t>
            </a:r>
          </a:p>
        </p:txBody>
      </p:sp>
    </p:spTree>
    <p:extLst>
      <p:ext uri="{BB962C8B-B14F-4D97-AF65-F5344CB8AC3E}">
        <p14:creationId xmlns:p14="http://schemas.microsoft.com/office/powerpoint/2010/main" val="39025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Get a Closed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simple.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endParaRPr lang="en-US" sz="3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395" y="3403634"/>
            <a:ext cx="1284516" cy="1332345"/>
            <a:chOff x="469395" y="3403634"/>
            <a:chExt cx="1284516" cy="1332345"/>
          </a:xfrm>
        </p:grpSpPr>
        <p:sp>
          <p:nvSpPr>
            <p:cNvPr id="5" name="Arc 4"/>
            <p:cNvSpPr/>
            <p:nvPr/>
          </p:nvSpPr>
          <p:spPr>
            <a:xfrm flipH="1">
              <a:off x="469395" y="3403634"/>
              <a:ext cx="1284516" cy="1332345"/>
            </a:xfrm>
            <a:prstGeom prst="arc">
              <a:avLst>
                <a:gd name="adj1" fmla="val 17973082"/>
                <a:gd name="adj2" fmla="val 3793596"/>
              </a:avLst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01499" y="3777419"/>
              <a:ext cx="1020308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Wingdings" pitchFamily="2" charset="2"/>
                <a:buChar char="Ø"/>
                <a:defRPr sz="3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1825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24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0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»"/>
                <a:tabLst/>
                <a:defRPr sz="20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dirty="0" smtClean="0">
                  <a:solidFill>
                    <a:srgbClr val="FF0000"/>
                  </a:solidFill>
                </a:rPr>
                <a:t>one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dirty="0" smtClean="0">
                  <a:solidFill>
                    <a:srgbClr val="FF0000"/>
                  </a:solidFill>
                </a:rPr>
                <a:t>electron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825990"/>
            <a:ext cx="588078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When they get together, both can fill their needs by transferring one electron from sodium to chlorine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4359515"/>
            <a:ext cx="588078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This converts both elements into ions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95275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Get a Closed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simple.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4400" b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en-US" sz="4400" b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624080"/>
            <a:ext cx="588078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Both elements now have a charge which is bad for their stability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689560"/>
            <a:ext cx="5880780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To help stabilize the charge, the two ions move next to one another which allows the opposite charges to be partially stabilized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95275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9/Sodium-chloride-3D-io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2" y="0"/>
            <a:ext cx="7234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Get a Closed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simple.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4400" b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r>
                <a:rPr lang="en-US" sz="4400" b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252605"/>
            <a:ext cx="588078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The two ions are held together by electrostatic attraction.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328741"/>
            <a:ext cx="588078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This arrangement is best when one atom wants to lose electron(s) and the other atom wants to gain them.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22992" y="4835765"/>
            <a:ext cx="588078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i="1" dirty="0" smtClean="0"/>
              <a:t>This arrangement is called an </a:t>
            </a:r>
            <a:r>
              <a:rPr lang="en-US" sz="2800" i="1" u="sng" dirty="0" smtClean="0"/>
              <a:t>ionic bond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1898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7963"/>
            <a:ext cx="8778240" cy="73152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4899"/>
            <a:ext cx="8778240" cy="547687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 u="sng" dirty="0" smtClean="0"/>
              <a:t>Chemical Bond</a:t>
            </a:r>
            <a:r>
              <a:rPr lang="en-US" sz="2800" b="1" dirty="0" smtClean="0"/>
              <a:t> - A force that holds two atoms together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Ionic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A chemical bond that results from the electrostatic attraction between two oppositely charged ions.  The ions are usually the result of electron transfer between atoms.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Metal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electrostatic attraction between metal cations and a their delocalized "sea" of electrons.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Covalent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the sharing of valence electrons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7229" y="0"/>
            <a:ext cx="9667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1104900"/>
          </a:xfrm>
        </p:spPr>
        <p:txBody>
          <a:bodyPr/>
          <a:lstStyle/>
          <a:p>
            <a:r>
              <a:rPr lang="en-US" dirty="0" smtClean="0"/>
              <a:t>What Types of Elements </a:t>
            </a:r>
            <a:br>
              <a:rPr lang="en-US" dirty="0" smtClean="0"/>
            </a:br>
            <a:r>
              <a:rPr lang="en-US" dirty="0" smtClean="0"/>
              <a:t>Form Ionic Bonds?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71600"/>
            <a:ext cx="7589520" cy="4736414"/>
          </a:xfrm>
        </p:spPr>
        <p:txBody>
          <a:bodyPr/>
          <a:lstStyle/>
          <a:p>
            <a:r>
              <a:rPr lang="en-US" dirty="0" smtClean="0"/>
              <a:t>One element wants to gain electrons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typically a non-metal (high electronegativity)</a:t>
            </a:r>
          </a:p>
          <a:p>
            <a:r>
              <a:rPr lang="en-US" dirty="0" smtClean="0"/>
              <a:t>One element is willing to lose electrons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typically a metal (low electronegativity)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437062"/>
            <a:ext cx="6613525" cy="33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2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Chemical Bonds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08" y="1297460"/>
            <a:ext cx="7365585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SWBAT describe ionic, metallic, and covalent bonds, and explain reasons why pairs of elements choose each type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30770" y="5695950"/>
            <a:ext cx="368248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Write this in your notes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563" y="1296988"/>
          <a:ext cx="87788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Bond Type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Non-metal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high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Ionic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5442" y="0"/>
            <a:ext cx="124855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Ways </a:t>
            </a:r>
            <a:r>
              <a:rPr lang="en-US" dirty="0">
                <a:solidFill>
                  <a:schemeClr val="bg1"/>
                </a:solidFill>
              </a:rPr>
              <a:t>to Get a Closed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not simple.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109730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If two sodium atoms come together, an ionic bond is not the answer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107308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Both atoms want to lose just one electron to get a closed shell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endParaRPr lang="en-US" sz="3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endParaRPr lang="en-US" sz="3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104886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The best solution is to release them into a surrounding "sea of electrons"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0049" y="3900529"/>
            <a:ext cx="2011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"sea of electrons"</a:t>
            </a:r>
          </a:p>
        </p:txBody>
      </p:sp>
      <p:sp>
        <p:nvSpPr>
          <p:cNvPr id="18" name="Arc 17"/>
          <p:cNvSpPr/>
          <p:nvPr/>
        </p:nvSpPr>
        <p:spPr>
          <a:xfrm flipH="1">
            <a:off x="393195" y="3403634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V="1">
            <a:off x="1183770" y="4232309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3" grpId="0"/>
      <p:bldP spid="16" grpId="0"/>
      <p:bldP spid="19" grpId="0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48"/>
          <a:stretch/>
        </p:blipFill>
        <p:spPr bwMode="auto">
          <a:xfrm>
            <a:off x="182880" y="1453430"/>
            <a:ext cx="3646170" cy="39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"Sea of Electrons"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2" r="24519"/>
          <a:stretch/>
        </p:blipFill>
        <p:spPr bwMode="auto">
          <a:xfrm>
            <a:off x="3829050" y="1453430"/>
            <a:ext cx="5132070" cy="39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Ways </a:t>
            </a:r>
            <a:r>
              <a:rPr lang="en-US" dirty="0">
                <a:solidFill>
                  <a:schemeClr val="bg1"/>
                </a:solidFill>
              </a:rPr>
              <a:t>to Get a Closed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not simple.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109730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If two sodium atoms come together, an ionic bond is not the answer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107308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Both atoms want to lose just one electron to get a closed shell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22992" y="5102465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This arrangement is called a </a:t>
            </a:r>
            <a:r>
              <a:rPr lang="en-US" sz="2800" i="1" u="sng" dirty="0" smtClean="0"/>
              <a:t>metal bond</a:t>
            </a:r>
            <a:endParaRPr lang="en-US" sz="2800" i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Na+</a:t>
              </a:r>
              <a:endParaRPr lang="en-US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50000">
                  <a:srgbClr val="BD92DE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Na+</a:t>
              </a:r>
              <a:endParaRPr lang="en-US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104886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The best solution is to release them into a surrounding "sea of electrons"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0049" y="3900529"/>
            <a:ext cx="2011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"sea of electrons"</a:t>
            </a:r>
          </a:p>
        </p:txBody>
      </p:sp>
      <p:sp>
        <p:nvSpPr>
          <p:cNvPr id="18" name="Arc 17"/>
          <p:cNvSpPr/>
          <p:nvPr/>
        </p:nvSpPr>
        <p:spPr>
          <a:xfrm flipH="1">
            <a:off x="393195" y="3403634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V="1">
            <a:off x="1183770" y="4232309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7963"/>
            <a:ext cx="8778240" cy="73152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4899"/>
            <a:ext cx="8778240" cy="547687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 u="sng" dirty="0" smtClean="0"/>
              <a:t>Chemical Bond</a:t>
            </a:r>
            <a:r>
              <a:rPr lang="en-US" sz="2800" b="1" dirty="0" smtClean="0"/>
              <a:t> - A force that holds two atoms together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Ionic Bond</a:t>
            </a:r>
            <a:r>
              <a:rPr lang="en-US" sz="2800" b="1" dirty="0" smtClean="0"/>
              <a:t> - A chemical bond that results from the electrostatic attraction between two oppositely charged ions.  The ions are usually the result of electron transfer between atoms.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Metal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A chemical bond that results from electrostatic attraction between metal cations and their delocalized "sea" of electrons.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Covalent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chemeClr val="bg1"/>
                </a:solidFill>
              </a:rPr>
              <a:t>A chemical bond that results from the sharing of valence electrons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7229" y="0"/>
            <a:ext cx="9667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1104900"/>
          </a:xfrm>
        </p:spPr>
        <p:txBody>
          <a:bodyPr/>
          <a:lstStyle/>
          <a:p>
            <a:r>
              <a:rPr lang="en-US" dirty="0"/>
              <a:t>What Types of Elements </a:t>
            </a:r>
            <a:br>
              <a:rPr lang="en-US" dirty="0"/>
            </a:br>
            <a:r>
              <a:rPr lang="en-US" dirty="0"/>
              <a:t>Form </a:t>
            </a:r>
            <a:r>
              <a:rPr lang="en-US" dirty="0" smtClean="0"/>
              <a:t>Metallic </a:t>
            </a:r>
            <a:r>
              <a:rPr lang="en-US" dirty="0"/>
              <a:t>Bonds?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71600"/>
            <a:ext cx="7589520" cy="4736414"/>
          </a:xfrm>
        </p:spPr>
        <p:txBody>
          <a:bodyPr/>
          <a:lstStyle/>
          <a:p>
            <a:r>
              <a:rPr lang="en-US" dirty="0" smtClean="0"/>
              <a:t>One element is willing to lose electrons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typically a metal (low electronegativity)</a:t>
            </a:r>
          </a:p>
          <a:p>
            <a:r>
              <a:rPr lang="en-US" dirty="0" smtClean="0"/>
              <a:t>Another that is </a:t>
            </a:r>
            <a:r>
              <a:rPr lang="en-US" dirty="0"/>
              <a:t>willing to lose electrons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typically a metal (low electronegativity)</a:t>
            </a:r>
          </a:p>
          <a:p>
            <a:pPr lvl="1"/>
            <a:endParaRPr lang="en-US" b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437062"/>
            <a:ext cx="6613525" cy="33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563" y="1296988"/>
          <a:ext cx="87788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Bond Type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Non-metal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high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Ionic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Metallic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5442" y="0"/>
            <a:ext cx="124855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Still Other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not simple.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109730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If two chlorine atoms come together, an ionic bond is not the answer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107308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Both atoms want to gain just one electron to get a closed shell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104886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The best solution is to share two electrons to get a closed shell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30049" y="3900529"/>
            <a:ext cx="2011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shared electrons</a:t>
            </a:r>
          </a:p>
        </p:txBody>
      </p:sp>
      <p:sp>
        <p:nvSpPr>
          <p:cNvPr id="19" name="Arc 18"/>
          <p:cNvSpPr/>
          <p:nvPr/>
        </p:nvSpPr>
        <p:spPr>
          <a:xfrm flipH="1">
            <a:off x="393195" y="3403634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V="1">
            <a:off x="1183770" y="4232309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3" grpId="0"/>
      <p:bldP spid="16" grpId="0"/>
      <p:bldP spid="18" grpId="0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687303"/>
            <a:ext cx="8778240" cy="5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Sharing Electrons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Still Other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not simple.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109730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If two chlorine atoms come together, an ionic bond is not the answer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107308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Both atoms want to gain just one electron to get a closed shell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22992" y="5102465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This sharing of electrons is called a </a:t>
            </a:r>
            <a:r>
              <a:rPr lang="en-US" sz="2800" i="1" u="sng" dirty="0" smtClean="0"/>
              <a:t>covalent bond</a:t>
            </a:r>
            <a:endParaRPr lang="en-US" sz="2800" i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104886"/>
            <a:ext cx="603504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The best solution is to share two electrons to get a closed shell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183" y="2328805"/>
            <a:ext cx="1188720" cy="3482003"/>
            <a:chOff x="838183" y="2328805"/>
            <a:chExt cx="1188720" cy="3482003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38183" y="462208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38183" y="2328805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92D050"/>
                </a:gs>
                <a:gs pos="100000">
                  <a:srgbClr val="0080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endParaRPr lang="en-US" sz="4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30049" y="3900529"/>
            <a:ext cx="2011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shared electrons</a:t>
            </a:r>
          </a:p>
        </p:txBody>
      </p:sp>
      <p:sp>
        <p:nvSpPr>
          <p:cNvPr id="19" name="Arc 18"/>
          <p:cNvSpPr/>
          <p:nvPr/>
        </p:nvSpPr>
        <p:spPr>
          <a:xfrm flipH="1">
            <a:off x="393195" y="3403634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V="1">
            <a:off x="1183770" y="4232309"/>
            <a:ext cx="1284516" cy="568291"/>
          </a:xfrm>
          <a:prstGeom prst="arc">
            <a:avLst>
              <a:gd name="adj1" fmla="val 17973082"/>
              <a:gd name="adj2" fmla="val 156120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656" y="0"/>
            <a:ext cx="3903344" cy="1792288"/>
          </a:xfrm>
        </p:spPr>
        <p:txBody>
          <a:bodyPr/>
          <a:lstStyle/>
          <a:p>
            <a:r>
              <a:rPr lang="en-US" dirty="0" smtClean="0"/>
              <a:t>What We've</a:t>
            </a:r>
            <a:br>
              <a:rPr lang="en-US" dirty="0" smtClean="0"/>
            </a:br>
            <a:r>
              <a:rPr lang="en-US" dirty="0" smtClean="0"/>
              <a:t>Learned About</a:t>
            </a:r>
            <a:br>
              <a:rPr lang="en-US" dirty="0" smtClean="0"/>
            </a:br>
            <a:r>
              <a:rPr lang="en-US" dirty="0" smtClean="0"/>
              <a:t>Electrons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065712"/>
            <a:ext cx="2743200" cy="17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What's Next?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>
            <a:spLocks noChangeAspect="1"/>
          </p:cNvSpPr>
          <p:nvPr/>
        </p:nvSpPr>
        <p:spPr>
          <a:xfrm>
            <a:off x="838183" y="4764963"/>
            <a:ext cx="1188720" cy="118872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‒4</a:t>
            </a:r>
            <a:endParaRPr lang="en-US" sz="4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Reasons for Covalent Bonds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not simple.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052580"/>
            <a:ext cx="6400800" cy="9509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For carbon to get a closed shell, it needs to either gain or lose 4 electrons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213171"/>
            <a:ext cx="640080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This gives carbon a huge positive or negative charge to stabilize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376893"/>
            <a:ext cx="640080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It is better off sharing 8 electrons to get something like a closed shell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838183" y="2471680"/>
            <a:ext cx="1188720" cy="118872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en-US" sz="4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15" grpId="0"/>
      <p:bldP spid="13" grpId="0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2" t="42199" r="7692"/>
          <a:stretch/>
        </p:blipFill>
        <p:spPr bwMode="auto">
          <a:xfrm>
            <a:off x="3233738" y="4314299"/>
            <a:ext cx="2676525" cy="24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chemguide.co.uk/atoms/structures/diamo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9" y="339396"/>
            <a:ext cx="43631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6" b="60104"/>
          <a:stretch/>
        </p:blipFill>
        <p:spPr bwMode="auto">
          <a:xfrm>
            <a:off x="4970076" y="339396"/>
            <a:ext cx="395364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>
            <a:spLocks noChangeAspect="1"/>
          </p:cNvSpPr>
          <p:nvPr/>
        </p:nvSpPr>
        <p:spPr>
          <a:xfrm>
            <a:off x="838183" y="4764963"/>
            <a:ext cx="1188720" cy="118872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‒4</a:t>
            </a:r>
            <a:endParaRPr lang="en-US" sz="4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Reasons for Covalent Bonds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1296988"/>
            <a:ext cx="8778875" cy="5847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some situations, the answer is not simple.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2992" y="2052580"/>
            <a:ext cx="6400800" cy="9509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For carbon to get a closed shell, it needs to either gain or lose 4 electrons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2992" y="3213171"/>
            <a:ext cx="640080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This gives carbon a huge positive or negative charge to stabilize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22992" y="5540615"/>
            <a:ext cx="640080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This sharing of electrons is also called a </a:t>
            </a:r>
            <a:r>
              <a:rPr lang="en-US" sz="2800" i="1" u="sng" dirty="0" smtClean="0"/>
              <a:t>covalent bond</a:t>
            </a:r>
            <a:endParaRPr lang="en-US" sz="2800" i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22992" y="4376893"/>
            <a:ext cx="640080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It is better off sharing 8 electrons to get something like a closed shell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838183" y="2471680"/>
            <a:ext cx="1188720" cy="118872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en-US" sz="4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7963"/>
            <a:ext cx="8778240" cy="73152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4899"/>
            <a:ext cx="8778240" cy="547687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 u="sng" dirty="0" smtClean="0"/>
              <a:t>Chemical Bond</a:t>
            </a:r>
            <a:r>
              <a:rPr lang="en-US" sz="2800" b="1" dirty="0" smtClean="0"/>
              <a:t> - A force that holds two atoms together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Ionic Bond</a:t>
            </a:r>
            <a:r>
              <a:rPr lang="en-US" sz="2800" b="1" dirty="0" smtClean="0"/>
              <a:t> - A chemical bond that results from the electrostatic attraction between two oppositely charged ions.  The ions are usually the result of electron transfer between atoms.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Metal Bond</a:t>
            </a:r>
            <a:r>
              <a:rPr lang="en-US" sz="2800" b="1" dirty="0" smtClean="0"/>
              <a:t> - A chemical bond that results from electrostatic attraction between metal cations and a their delocalized "sea" of electrons.</a:t>
            </a:r>
          </a:p>
          <a:p>
            <a:pPr>
              <a:spcBef>
                <a:spcPts val="1800"/>
              </a:spcBef>
            </a:pPr>
            <a:r>
              <a:rPr lang="en-US" sz="2800" b="1" u="sng" dirty="0" smtClean="0"/>
              <a:t>Covalent Bond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A chemical bond that results from the sharing of valence electrons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7229" y="0"/>
            <a:ext cx="9667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437062"/>
            <a:ext cx="6613525" cy="33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1104900"/>
          </a:xfrm>
        </p:spPr>
        <p:txBody>
          <a:bodyPr/>
          <a:lstStyle/>
          <a:p>
            <a:r>
              <a:rPr lang="en-US" dirty="0" smtClean="0"/>
              <a:t>What Types of Elements </a:t>
            </a:r>
            <a:br>
              <a:rPr lang="en-US" dirty="0" smtClean="0"/>
            </a:br>
            <a:r>
              <a:rPr lang="en-US" dirty="0" smtClean="0"/>
              <a:t>Form Covalent Bonds?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371600"/>
            <a:ext cx="8869680" cy="4876114"/>
          </a:xfrm>
        </p:spPr>
        <p:txBody>
          <a:bodyPr/>
          <a:lstStyle/>
          <a:p>
            <a:r>
              <a:rPr lang="en-US" dirty="0" smtClean="0"/>
              <a:t>One element that wants to gain electrons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high </a:t>
            </a:r>
            <a:r>
              <a:rPr lang="en-US" b="1" dirty="0">
                <a:solidFill>
                  <a:srgbClr val="00B050"/>
                </a:solidFill>
              </a:rPr>
              <a:t>electronegativity (typically a non-metal)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A second element that wants </a:t>
            </a:r>
            <a:r>
              <a:rPr lang="en-US" dirty="0"/>
              <a:t>to gain electrons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high electronegativity (typically a non-metal)</a:t>
            </a:r>
          </a:p>
        </p:txBody>
      </p:sp>
    </p:spTree>
    <p:extLst>
      <p:ext uri="{BB962C8B-B14F-4D97-AF65-F5344CB8AC3E}">
        <p14:creationId xmlns:p14="http://schemas.microsoft.com/office/powerpoint/2010/main" val="34877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563" y="1296988"/>
          <a:ext cx="87788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 Atom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Bond Type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Non-metal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high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Ionic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low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Metallic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Non-metal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high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Non-metal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high electronegativity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Non-Polar</a:t>
                      </a:r>
                      <a:r>
                        <a:rPr lang="en-US" sz="2200" b="1" baseline="0" dirty="0" smtClean="0"/>
                        <a:t> Covalent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Polar Covalent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5442" y="0"/>
            <a:ext cx="124855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656" y="0"/>
            <a:ext cx="3903344" cy="1792288"/>
          </a:xfrm>
        </p:spPr>
        <p:txBody>
          <a:bodyPr/>
          <a:lstStyle/>
          <a:p>
            <a:r>
              <a:rPr lang="en-US" dirty="0" smtClean="0"/>
              <a:t>Do We Finish</a:t>
            </a:r>
            <a:br>
              <a:rPr lang="en-US" dirty="0" smtClean="0"/>
            </a:br>
            <a:r>
              <a:rPr lang="en-US" dirty="0" smtClean="0"/>
              <a:t>These Slides?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065712"/>
            <a:ext cx="2743200" cy="17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What's Next?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43" y="3123182"/>
            <a:ext cx="4979757" cy="3734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79757" cy="3734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1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2729515" y="1647164"/>
            <a:ext cx="2103120" cy="2103120"/>
          </a:xfrm>
          <a:prstGeom prst="ellipse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363755" y="1281404"/>
            <a:ext cx="2834640" cy="2834640"/>
          </a:xfrm>
          <a:prstGeom prst="ellipse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095275" y="2012924"/>
            <a:ext cx="1371600" cy="1371600"/>
          </a:xfrm>
          <a:prstGeom prst="ellipse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3984" y="237555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689635" y="192520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689635" y="118996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689635" y="1566283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6855" r="52291" b="13057"/>
          <a:stretch/>
        </p:blipFill>
        <p:spPr bwMode="auto">
          <a:xfrm>
            <a:off x="2133601" y="2652712"/>
            <a:ext cx="2173605" cy="298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295775" y="2652712"/>
            <a:ext cx="2720340" cy="2987041"/>
            <a:chOff x="5257800" y="1543049"/>
            <a:chExt cx="3886200" cy="4267201"/>
          </a:xfrm>
        </p:grpSpPr>
        <p:pic>
          <p:nvPicPr>
            <p:cNvPr id="3" name="Picture 2"/>
            <p:cNvPicPr preferRelativeResize="0"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9" t="6855" r="9791" b="13057"/>
            <a:stretch/>
          </p:blipFill>
          <p:spPr bwMode="auto">
            <a:xfrm>
              <a:off x="5257800" y="1543049"/>
              <a:ext cx="3886200" cy="426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8340966" y="4906107"/>
              <a:ext cx="182880" cy="182880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82880" y="123825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Chemical Bonding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31" y="5841057"/>
            <a:ext cx="8778240" cy="1016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right circumstances, this interaction can produce an attraction we call a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bond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" y="1145232"/>
            <a:ext cx="8778240" cy="550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we will learn about chemical bonding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" y="1783406"/>
            <a:ext cx="8778240" cy="940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learn that atoms can sometimes get close enough that their outermost electrons can interact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apws.org/faq1/dim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4" r="31072"/>
          <a:stretch/>
        </p:blipFill>
        <p:spPr bwMode="auto">
          <a:xfrm>
            <a:off x="3848100" y="0"/>
            <a:ext cx="16573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r="11597"/>
          <a:stretch/>
        </p:blipFill>
        <p:spPr bwMode="auto">
          <a:xfrm>
            <a:off x="5762625" y="4762"/>
            <a:ext cx="3381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718"/>
            <a:ext cx="9144000" cy="37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1656"/>
            <a:ext cx="3550920" cy="204946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Bonding Makes Molecules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rgbClr val="C00000"/>
            </a:gs>
            <a:gs pos="100000">
              <a:srgbClr val="7030A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6363"/>
            <a:ext cx="7772400" cy="1470025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Review of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What Atoms Want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6680"/>
            <a:ext cx="8778240" cy="731520"/>
          </a:xfrm>
        </p:spPr>
        <p:txBody>
          <a:bodyPr/>
          <a:lstStyle/>
          <a:p>
            <a:r>
              <a:rPr lang="en-US" dirty="0" smtClean="0"/>
              <a:t>What Atoms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62361"/>
            <a:ext cx="8778240" cy="3000039"/>
          </a:xfrm>
        </p:spPr>
        <p:txBody>
          <a:bodyPr/>
          <a:lstStyle/>
          <a:p>
            <a:r>
              <a:rPr lang="en-US" dirty="0" smtClean="0"/>
              <a:t>All atoms want to be highly stable</a:t>
            </a:r>
          </a:p>
          <a:p>
            <a:r>
              <a:rPr lang="en-US" dirty="0" smtClean="0"/>
              <a:t>Noble gases are the most stable atoms</a:t>
            </a:r>
          </a:p>
          <a:p>
            <a:r>
              <a:rPr lang="en-US"/>
              <a:t>N</a:t>
            </a:r>
            <a:r>
              <a:rPr lang="en-US" smtClean="0"/>
              <a:t>oble gases </a:t>
            </a:r>
            <a:r>
              <a:rPr lang="en-US" dirty="0" smtClean="0"/>
              <a:t>have an electron configuration with a full set of valence electrons (closed shell)</a:t>
            </a:r>
          </a:p>
          <a:p>
            <a:r>
              <a:rPr lang="en-US" dirty="0" smtClean="0"/>
              <a:t>Therefore: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18384" y="4623626"/>
            <a:ext cx="4436706" cy="954107"/>
            <a:chOff x="4018384" y="4507494"/>
            <a:chExt cx="4436706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5497287" y="4507494"/>
              <a:ext cx="29578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0070C0"/>
                  </a:solidFill>
                </a:rPr>
                <a:t>highly stable</a:t>
              </a:r>
            </a:p>
            <a:p>
              <a:pPr algn="ctr"/>
              <a:r>
                <a:rPr lang="en-US" sz="2800" b="1" i="1" dirty="0" smtClean="0">
                  <a:solidFill>
                    <a:srgbClr val="0070C0"/>
                  </a:solidFill>
                </a:rPr>
                <a:t>element</a:t>
              </a:r>
              <a:endParaRPr lang="en-US" sz="28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8384" y="4599827"/>
              <a:ext cx="11072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 smtClean="0"/>
                <a:t>=</a:t>
              </a:r>
              <a:endParaRPr lang="en-US" sz="4400" b="1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18384" y="5623753"/>
            <a:ext cx="4436706" cy="954107"/>
            <a:chOff x="4018384" y="5621921"/>
            <a:chExt cx="4436706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5497287" y="5621921"/>
              <a:ext cx="29578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0070C0"/>
                  </a:solidFill>
                </a:rPr>
                <a:t>what atoms</a:t>
              </a:r>
            </a:p>
            <a:p>
              <a:pPr algn="ctr"/>
              <a:r>
                <a:rPr lang="en-US" sz="2800" b="1" i="1" dirty="0" smtClean="0">
                  <a:solidFill>
                    <a:srgbClr val="0070C0"/>
                  </a:solidFill>
                </a:rPr>
                <a:t>want</a:t>
              </a:r>
              <a:endParaRPr lang="en-US" sz="28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18384" y="5714254"/>
              <a:ext cx="11072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 smtClean="0"/>
                <a:t>=</a:t>
              </a:r>
              <a:endParaRPr lang="en-US" sz="4400" b="1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96250" y="0"/>
            <a:ext cx="10477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11" y="4623626"/>
            <a:ext cx="295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full set of</a:t>
            </a: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valence electrons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Atoms Form Bonds?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004" y="1280795"/>
            <a:ext cx="8251993" cy="534393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Except for the noble gases, all elements need to gain or lose electrons to get a closed shell and become more stable.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Gaining or losing electrons means acquiring a charge which is destabilizing.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For some atoms, the magnitude of the charge is more than they can handle.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Bonding allows elements to gain or lose </a:t>
            </a:r>
            <a:r>
              <a:rPr lang="en-US" sz="2800" i="1" u="sng" dirty="0" smtClean="0"/>
              <a:t>electron density</a:t>
            </a:r>
            <a:r>
              <a:rPr lang="en-US" sz="2800" dirty="0" smtClean="0"/>
              <a:t>, yet stabilize any charge.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In this way, atoms can get what they want.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77229" y="0"/>
            <a:ext cx="9667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1104900"/>
          </a:xfrm>
        </p:spPr>
        <p:txBody>
          <a:bodyPr/>
          <a:lstStyle/>
          <a:p>
            <a:r>
              <a:rPr lang="en-US" dirty="0" smtClean="0"/>
              <a:t>Reminder on Periodic Behavior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14440"/>
            <a:ext cx="6613525" cy="33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3307" y="1104900"/>
            <a:ext cx="6297386" cy="830997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green elements are non-metals which generally have high electronegativities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307" y="5866623"/>
            <a:ext cx="6297386" cy="830997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violet elements are metals which generally have low electronegativities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1489</Words>
  <Application>Microsoft Office PowerPoint</Application>
  <PresentationFormat>On-screen Show (4:3)</PresentationFormat>
  <Paragraphs>229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Units</vt:lpstr>
      <vt:lpstr>Chemical Bonds</vt:lpstr>
      <vt:lpstr>What We've Learned About Electrons</vt:lpstr>
      <vt:lpstr>PowerPoint Presentation</vt:lpstr>
      <vt:lpstr>Bonding Makes Molecules</vt:lpstr>
      <vt:lpstr>Review of What Atoms Want</vt:lpstr>
      <vt:lpstr>What Atoms Want</vt:lpstr>
      <vt:lpstr>Why Do Atoms Form Bonds?</vt:lpstr>
      <vt:lpstr>Reminder on Periodic Behavior</vt:lpstr>
      <vt:lpstr>Definitions</vt:lpstr>
      <vt:lpstr>Types of Bonds</vt:lpstr>
      <vt:lpstr>Definitions</vt:lpstr>
      <vt:lpstr>Ways to Get a Closed Shell</vt:lpstr>
      <vt:lpstr>Ways to Get a Closed Shell</vt:lpstr>
      <vt:lpstr>Ways to Get a Closed Shell</vt:lpstr>
      <vt:lpstr>PowerPoint Presentation</vt:lpstr>
      <vt:lpstr>Ways to Get a Closed Shell</vt:lpstr>
      <vt:lpstr>Definitions</vt:lpstr>
      <vt:lpstr>What Types of Elements  Form Ionic Bonds?</vt:lpstr>
      <vt:lpstr>Types of Bonds</vt:lpstr>
      <vt:lpstr>Other Ways to Get a Closed Shell</vt:lpstr>
      <vt:lpstr>"Sea of Electrons"</vt:lpstr>
      <vt:lpstr>Other Ways to Get a Closed Shell</vt:lpstr>
      <vt:lpstr>Definitions</vt:lpstr>
      <vt:lpstr>What Types of Elements  Form Metallic Bonds?</vt:lpstr>
      <vt:lpstr>Types of Bonds</vt:lpstr>
      <vt:lpstr>Still Other Ways</vt:lpstr>
      <vt:lpstr>Sharing Electrons</vt:lpstr>
      <vt:lpstr>Still Other Ways</vt:lpstr>
      <vt:lpstr>Other Reasons for Covalent Bonds</vt:lpstr>
      <vt:lpstr>PowerPoint Presentation</vt:lpstr>
      <vt:lpstr>Other Reasons for Covalent Bonds</vt:lpstr>
      <vt:lpstr>Definitions</vt:lpstr>
      <vt:lpstr>What Types of Elements  Form Covalent Bonds?</vt:lpstr>
      <vt:lpstr>Types of Bonds</vt:lpstr>
      <vt:lpstr>Do We Finish These Slides?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427</cp:revision>
  <cp:lastPrinted>2014-05-22T01:24:15Z</cp:lastPrinted>
  <dcterms:created xsi:type="dcterms:W3CDTF">2012-09-15T16:31:25Z</dcterms:created>
  <dcterms:modified xsi:type="dcterms:W3CDTF">2019-04-17T18:57:53Z</dcterms:modified>
</cp:coreProperties>
</file>