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7"/>
  </p:notesMasterIdLst>
  <p:sldIdLst>
    <p:sldId id="964" r:id="rId2"/>
    <p:sldId id="965" r:id="rId3"/>
    <p:sldId id="966" r:id="rId4"/>
    <p:sldId id="967" r:id="rId5"/>
    <p:sldId id="968" r:id="rId6"/>
    <p:sldId id="972" r:id="rId7"/>
    <p:sldId id="973" r:id="rId8"/>
    <p:sldId id="974" r:id="rId9"/>
    <p:sldId id="975" r:id="rId10"/>
    <p:sldId id="976" r:id="rId11"/>
    <p:sldId id="686" r:id="rId12"/>
    <p:sldId id="826" r:id="rId13"/>
    <p:sldId id="929" r:id="rId14"/>
    <p:sldId id="930" r:id="rId15"/>
    <p:sldId id="931" r:id="rId16"/>
    <p:sldId id="932" r:id="rId17"/>
    <p:sldId id="933" r:id="rId18"/>
    <p:sldId id="934" r:id="rId19"/>
    <p:sldId id="935" r:id="rId20"/>
    <p:sldId id="943" r:id="rId21"/>
    <p:sldId id="936" r:id="rId22"/>
    <p:sldId id="937" r:id="rId23"/>
    <p:sldId id="938" r:id="rId24"/>
    <p:sldId id="939" r:id="rId25"/>
    <p:sldId id="940" r:id="rId26"/>
    <p:sldId id="944" r:id="rId27"/>
    <p:sldId id="945" r:id="rId28"/>
    <p:sldId id="827" r:id="rId29"/>
    <p:sldId id="828" r:id="rId30"/>
    <p:sldId id="829" r:id="rId31"/>
    <p:sldId id="921" r:id="rId32"/>
    <p:sldId id="830" r:id="rId33"/>
    <p:sldId id="831" r:id="rId34"/>
    <p:sldId id="832" r:id="rId35"/>
    <p:sldId id="833" r:id="rId36"/>
    <p:sldId id="834" r:id="rId37"/>
    <p:sldId id="835" r:id="rId38"/>
    <p:sldId id="836" r:id="rId39"/>
    <p:sldId id="905" r:id="rId40"/>
    <p:sldId id="837" r:id="rId41"/>
    <p:sldId id="909" r:id="rId42"/>
    <p:sldId id="910" r:id="rId43"/>
    <p:sldId id="911" r:id="rId44"/>
    <p:sldId id="839" r:id="rId45"/>
    <p:sldId id="838" r:id="rId46"/>
    <p:sldId id="946" r:id="rId47"/>
    <p:sldId id="941" r:id="rId48"/>
    <p:sldId id="942" r:id="rId49"/>
    <p:sldId id="963" r:id="rId50"/>
    <p:sldId id="962" r:id="rId51"/>
    <p:sldId id="953" r:id="rId52"/>
    <p:sldId id="954" r:id="rId53"/>
    <p:sldId id="955" r:id="rId54"/>
    <p:sldId id="956" r:id="rId55"/>
    <p:sldId id="985" r:id="rId56"/>
    <p:sldId id="978" r:id="rId57"/>
    <p:sldId id="979" r:id="rId58"/>
    <p:sldId id="841" r:id="rId59"/>
    <p:sldId id="845" r:id="rId60"/>
    <p:sldId id="847" r:id="rId61"/>
    <p:sldId id="848" r:id="rId62"/>
    <p:sldId id="912" r:id="rId63"/>
    <p:sldId id="850" r:id="rId64"/>
    <p:sldId id="913" r:id="rId65"/>
    <p:sldId id="914" r:id="rId66"/>
    <p:sldId id="915" r:id="rId67"/>
    <p:sldId id="916" r:id="rId68"/>
    <p:sldId id="917" r:id="rId69"/>
    <p:sldId id="918" r:id="rId70"/>
    <p:sldId id="919" r:id="rId71"/>
    <p:sldId id="856" r:id="rId72"/>
    <p:sldId id="857" r:id="rId73"/>
    <p:sldId id="858" r:id="rId74"/>
    <p:sldId id="859" r:id="rId75"/>
    <p:sldId id="860" r:id="rId76"/>
    <p:sldId id="861" r:id="rId77"/>
    <p:sldId id="862" r:id="rId78"/>
    <p:sldId id="863" r:id="rId79"/>
    <p:sldId id="864" r:id="rId80"/>
    <p:sldId id="920" r:id="rId81"/>
    <p:sldId id="852" r:id="rId82"/>
    <p:sldId id="853" r:id="rId83"/>
    <p:sldId id="854" r:id="rId84"/>
    <p:sldId id="855" r:id="rId85"/>
    <p:sldId id="971" r:id="rId86"/>
    <p:sldId id="970" r:id="rId87"/>
    <p:sldId id="984" r:id="rId88"/>
    <p:sldId id="982" r:id="rId89"/>
    <p:sldId id="981" r:id="rId90"/>
    <p:sldId id="980" r:id="rId91"/>
    <p:sldId id="983" r:id="rId92"/>
    <p:sldId id="969" r:id="rId93"/>
    <p:sldId id="866" r:id="rId94"/>
    <p:sldId id="957" r:id="rId95"/>
    <p:sldId id="868" r:id="rId96"/>
    <p:sldId id="869" r:id="rId97"/>
    <p:sldId id="870" r:id="rId98"/>
    <p:sldId id="873" r:id="rId99"/>
    <p:sldId id="871" r:id="rId100"/>
    <p:sldId id="959" r:id="rId101"/>
    <p:sldId id="889" r:id="rId102"/>
    <p:sldId id="891" r:id="rId103"/>
    <p:sldId id="892" r:id="rId104"/>
    <p:sldId id="893" r:id="rId105"/>
    <p:sldId id="879" r:id="rId106"/>
    <p:sldId id="880" r:id="rId107"/>
    <p:sldId id="881" r:id="rId108"/>
    <p:sldId id="882" r:id="rId109"/>
    <p:sldId id="883" r:id="rId110"/>
    <p:sldId id="884" r:id="rId111"/>
    <p:sldId id="885" r:id="rId112"/>
    <p:sldId id="924" r:id="rId113"/>
    <p:sldId id="925" r:id="rId114"/>
    <p:sldId id="926" r:id="rId115"/>
    <p:sldId id="927" r:id="rId116"/>
    <p:sldId id="928" r:id="rId117"/>
    <p:sldId id="977" r:id="rId118"/>
    <p:sldId id="878" r:id="rId119"/>
    <p:sldId id="886" r:id="rId120"/>
    <p:sldId id="901" r:id="rId121"/>
    <p:sldId id="902" r:id="rId122"/>
    <p:sldId id="903" r:id="rId123"/>
    <p:sldId id="960" r:id="rId124"/>
    <p:sldId id="904" r:id="rId125"/>
    <p:sldId id="986" r:id="rId126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6600"/>
    <a:srgbClr val="66FF66"/>
    <a:srgbClr val="008A3E"/>
    <a:srgbClr val="FFFF99"/>
    <a:srgbClr val="CCFF99"/>
    <a:srgbClr val="99FF99"/>
    <a:srgbClr val="CCFFFF"/>
    <a:srgbClr val="663300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256" autoAdjust="0"/>
    <p:restoredTop sz="86375" autoAdjust="0"/>
  </p:normalViewPr>
  <p:slideViewPr>
    <p:cSldViewPr snapToGrid="0">
      <p:cViewPr>
        <p:scale>
          <a:sx n="80" d="100"/>
          <a:sy n="80" d="100"/>
        </p:scale>
        <p:origin x="-1507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52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4" y="0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0" tIns="46660" rIns="93320" bIns="46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20" tIns="46660" rIns="93320" bIns="466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4" y="8845045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893B1-E79D-408E-AFE0-A9919F43069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5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188595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3200" b="1" dirty="0" smtClean="0"/>
              <a:t>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		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P		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Li</a:t>
            </a:r>
            <a:r>
              <a:rPr lang="en-US" sz="4400" b="1" baseline="30000" dirty="0" smtClean="0"/>
              <a:t>+</a:t>
            </a:r>
            <a:r>
              <a:rPr lang="en-US" sz="3200" b="1" baseline="30000" dirty="0" smtClean="0"/>
              <a:t>		</a:t>
            </a:r>
            <a:endParaRPr lang="en-US" sz="4400" b="1" baseline="30000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S</a:t>
            </a:r>
            <a:r>
              <a:rPr lang="en-US" sz="4400" b="1" baseline="30000" dirty="0" smtClean="0"/>
              <a:t>-2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		</a:t>
            </a:r>
            <a:endParaRPr lang="en-US" sz="36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57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 Practice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Determine which element has the </a:t>
            </a:r>
            <a:r>
              <a:rPr lang="en-US" b="1" dirty="0"/>
              <a:t>electron configuration notation </a:t>
            </a:r>
            <a:r>
              <a:rPr lang="en-US" b="1" dirty="0" smtClean="0"/>
              <a:t>shown:</a:t>
            </a: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, 2s</a:t>
            </a:r>
            <a:r>
              <a:rPr lang="en-US" sz="3200" b="1" baseline="30000" dirty="0" smtClean="0"/>
              <a:t>1</a:t>
            </a:r>
            <a:r>
              <a:rPr lang="en-US" sz="3200" b="1" dirty="0" smtClean="0"/>
              <a:t>				</a:t>
            </a:r>
            <a:r>
              <a:rPr lang="en-US" sz="3200" b="1" dirty="0" smtClean="0">
                <a:solidFill>
                  <a:srgbClr val="FF0000"/>
                </a:solidFill>
              </a:rPr>
              <a:t>Li</a:t>
            </a:r>
            <a:endParaRPr lang="en-US" sz="3200" b="1" dirty="0">
              <a:solidFill>
                <a:srgbClr val="FF0000"/>
              </a:solidFill>
            </a:endParaRP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			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6</a:t>
            </a:r>
            <a:r>
              <a:rPr lang="en-US" sz="3200" b="1" dirty="0" smtClean="0"/>
              <a:t>, 3s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		</a:t>
            </a:r>
            <a:r>
              <a:rPr lang="en-US" sz="3200" b="1" dirty="0" smtClean="0">
                <a:solidFill>
                  <a:srgbClr val="FF0000"/>
                </a:solidFill>
              </a:rPr>
              <a:t>Mg</a:t>
            </a:r>
            <a:r>
              <a:rPr lang="en-US" sz="3200" b="1" dirty="0" smtClean="0"/>
              <a:t> </a:t>
            </a:r>
            <a:endParaRPr lang="en-US" sz="4400" b="1" baseline="30000" dirty="0" smtClean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1s</a:t>
            </a:r>
            <a:r>
              <a:rPr lang="en-US" sz="3200" b="1" baseline="30000" dirty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2p</a:t>
            </a:r>
            <a:r>
              <a:rPr lang="en-US" sz="3200" b="1" baseline="30000" dirty="0"/>
              <a:t>6</a:t>
            </a:r>
            <a:r>
              <a:rPr lang="en-US" sz="3200" b="1" dirty="0"/>
              <a:t>, 3s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3p</a:t>
            </a:r>
            <a:r>
              <a:rPr lang="en-US" sz="3200" b="1" baseline="30000" dirty="0" smtClean="0"/>
              <a:t>6</a:t>
            </a:r>
            <a:r>
              <a:rPr lang="en-US" sz="3200" b="1" dirty="0" smtClean="0"/>
              <a:t>	</a:t>
            </a:r>
            <a:r>
              <a:rPr lang="en-US" sz="3200" b="1" dirty="0" err="1" smtClean="0">
                <a:solidFill>
                  <a:srgbClr val="FF0000"/>
                </a:solidFill>
              </a:rPr>
              <a:t>Ar</a:t>
            </a:r>
            <a:r>
              <a:rPr lang="en-US" sz="3200" b="1" dirty="0" smtClean="0"/>
              <a:t> </a:t>
            </a:r>
            <a:endParaRPr lang="en-US" sz="32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84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Abbreviated</a:t>
            </a:r>
            <a:br>
              <a:rPr lang="en-US" dirty="0" smtClean="0"/>
            </a:br>
            <a:r>
              <a:rPr lang="en-US" dirty="0" smtClean="0"/>
              <a:t>Electron Configuration Notation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543050"/>
            <a:ext cx="8778240" cy="48824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Only noble gasses can be put in the square brackets</a:t>
            </a:r>
          </a:p>
          <a:p>
            <a:pPr marL="914400" indent="0">
              <a:buNone/>
            </a:pPr>
            <a:r>
              <a:rPr lang="en-US" sz="2800" b="1" i="1" dirty="0" smtClean="0"/>
              <a:t>Right:  Ti  =  [</a:t>
            </a:r>
            <a:r>
              <a:rPr lang="en-US" sz="2800" b="1" i="1" dirty="0" err="1" smtClean="0"/>
              <a:t>Ar</a:t>
            </a:r>
            <a:r>
              <a:rPr lang="en-US" sz="2800" b="1" i="1" dirty="0" smtClean="0"/>
              <a:t>] 4s</a:t>
            </a:r>
            <a:r>
              <a:rPr lang="en-US" sz="2800" b="1" i="1" baseline="30000" dirty="0" smtClean="0"/>
              <a:t>2</a:t>
            </a:r>
            <a:r>
              <a:rPr lang="en-US" sz="2800" b="1" i="1" dirty="0" smtClean="0"/>
              <a:t>, 3d</a:t>
            </a:r>
            <a:r>
              <a:rPr lang="en-US" sz="2800" b="1" i="1" baseline="30000" dirty="0" smtClean="0"/>
              <a:t>2</a:t>
            </a:r>
          </a:p>
          <a:p>
            <a:pPr marL="914400" indent="0">
              <a:buNone/>
            </a:pPr>
            <a:r>
              <a:rPr lang="en-US" sz="2800" b="1" i="1" dirty="0" smtClean="0"/>
              <a:t>Wrong:  </a:t>
            </a:r>
            <a:r>
              <a:rPr lang="en-US" sz="2800" b="1" i="1" dirty="0"/>
              <a:t>Ti  =  </a:t>
            </a:r>
            <a:r>
              <a:rPr lang="en-US" sz="2800" b="1" i="1" dirty="0" smtClean="0"/>
              <a:t>[Ca] 3d</a:t>
            </a:r>
            <a:r>
              <a:rPr lang="en-US" sz="2800" b="1" i="1" baseline="30000" dirty="0" smtClean="0"/>
              <a:t>2</a:t>
            </a:r>
            <a:endParaRPr lang="en-US" sz="2800" b="1" i="1" baseline="30000" dirty="0"/>
          </a:p>
          <a:p>
            <a:pPr marL="514350" indent="-514350">
              <a:buFont typeface="+mj-lt"/>
              <a:buAutoNum type="arabicParenR" startAt="2"/>
            </a:pPr>
            <a:r>
              <a:rPr lang="en-US" sz="2800" b="1" dirty="0" smtClean="0"/>
              <a:t>Something must be written after the square brackets (e.g. need to show valence electrons)</a:t>
            </a:r>
            <a:endParaRPr lang="en-US" sz="2800" b="1" dirty="0"/>
          </a:p>
          <a:p>
            <a:pPr marL="914400" indent="0">
              <a:buNone/>
            </a:pPr>
            <a:r>
              <a:rPr lang="en-US" sz="2800" b="1" i="1" dirty="0" smtClean="0"/>
              <a:t>Wrong:  </a:t>
            </a:r>
            <a:r>
              <a:rPr lang="en-US" sz="2800" b="1" i="1" dirty="0" err="1" smtClean="0"/>
              <a:t>Ar</a:t>
            </a:r>
            <a:r>
              <a:rPr lang="en-US" sz="2800" b="1" i="1" dirty="0" smtClean="0"/>
              <a:t> = [</a:t>
            </a:r>
            <a:r>
              <a:rPr lang="en-US" sz="2800" b="1" i="1" dirty="0" err="1" smtClean="0"/>
              <a:t>Ar</a:t>
            </a:r>
            <a:r>
              <a:rPr lang="en-US" sz="2800" b="1" i="1" dirty="0" smtClean="0"/>
              <a:t>]</a:t>
            </a:r>
          </a:p>
          <a:p>
            <a:pPr marL="914400" indent="0">
              <a:buNone/>
            </a:pPr>
            <a:r>
              <a:rPr lang="en-US" sz="2800" b="1" i="1" dirty="0" smtClean="0"/>
              <a:t>Right:  </a:t>
            </a:r>
            <a:r>
              <a:rPr lang="en-US" sz="2800" b="1" i="1" dirty="0" err="1" smtClean="0"/>
              <a:t>Ar</a:t>
            </a:r>
            <a:r>
              <a:rPr lang="en-US" sz="2800" b="1" i="1" dirty="0" smtClean="0"/>
              <a:t> = [Ne] 3s</a:t>
            </a:r>
            <a:r>
              <a:rPr lang="en-US" sz="2800" b="1" i="1" baseline="30000" dirty="0" smtClean="0"/>
              <a:t>2</a:t>
            </a:r>
            <a:r>
              <a:rPr lang="en-US" sz="2800" b="1" i="1" dirty="0"/>
              <a:t>, </a:t>
            </a:r>
            <a:r>
              <a:rPr lang="en-US" sz="2800" b="1" i="1" dirty="0" smtClean="0"/>
              <a:t>3p</a:t>
            </a:r>
            <a:r>
              <a:rPr lang="en-US" sz="2800" b="1" i="1" baseline="30000" dirty="0" smtClean="0"/>
              <a:t>6</a:t>
            </a:r>
            <a:endParaRPr lang="en-US" sz="2800" b="1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705725" y="0"/>
            <a:ext cx="1438274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Abbreviated</a:t>
            </a:r>
            <a:br>
              <a:rPr lang="en-US" dirty="0" smtClean="0"/>
            </a:br>
            <a:r>
              <a:rPr lang="en-US" dirty="0" smtClean="0"/>
              <a:t>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447800"/>
            <a:ext cx="8778240" cy="4977714"/>
          </a:xfrm>
        </p:spPr>
        <p:txBody>
          <a:bodyPr>
            <a:normAutofit/>
          </a:bodyPr>
          <a:lstStyle/>
          <a:p>
            <a:pPr marL="119062" indent="0">
              <a:spcBef>
                <a:spcPts val="0"/>
              </a:spcBef>
              <a:buNone/>
            </a:pPr>
            <a:r>
              <a:rPr lang="en-US" b="1" dirty="0" smtClean="0"/>
              <a:t>Fe:   1s</a:t>
            </a:r>
            <a:r>
              <a:rPr lang="en-US" b="1" baseline="30000" dirty="0" smtClean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3s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smtClean="0"/>
              <a:t>3p</a:t>
            </a:r>
            <a:r>
              <a:rPr lang="en-US" b="1" baseline="30000" dirty="0" smtClean="0"/>
              <a:t>6</a:t>
            </a:r>
            <a:r>
              <a:rPr lang="en-US" b="1" dirty="0" smtClean="0"/>
              <a:t>, 4s</a:t>
            </a:r>
            <a:r>
              <a:rPr lang="en-US" b="1" baseline="30000" dirty="0" smtClean="0"/>
              <a:t>2</a:t>
            </a:r>
            <a:r>
              <a:rPr lang="en-US" b="1" dirty="0"/>
              <a:t>, </a:t>
            </a:r>
            <a:r>
              <a:rPr lang="en-US" b="1" dirty="0" smtClean="0"/>
              <a:t>3d</a:t>
            </a:r>
            <a:r>
              <a:rPr lang="en-US" b="1" baseline="30000" dirty="0" smtClean="0"/>
              <a:t>6</a:t>
            </a:r>
          </a:p>
          <a:p>
            <a:pPr marL="119062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Fe:   [</a:t>
            </a:r>
            <a:r>
              <a:rPr lang="en-US" b="1" dirty="0" err="1">
                <a:solidFill>
                  <a:schemeClr val="bg1"/>
                </a:solidFill>
              </a:rPr>
              <a:t>Ar</a:t>
            </a:r>
            <a:r>
              <a:rPr lang="en-US" b="1" dirty="0">
                <a:solidFill>
                  <a:schemeClr val="bg1"/>
                </a:solidFill>
              </a:rPr>
              <a:t>] 4s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3d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marL="119062" indent="0">
              <a:spcBef>
                <a:spcPts val="6000"/>
              </a:spcBef>
              <a:buNone/>
            </a:pPr>
            <a:r>
              <a:rPr lang="en-US" b="1" dirty="0" err="1" smtClean="0"/>
              <a:t>Sr</a:t>
            </a:r>
            <a:r>
              <a:rPr lang="en-US" b="1" dirty="0" smtClean="0"/>
              <a:t>:   </a:t>
            </a:r>
            <a:r>
              <a:rPr lang="en-US" b="1" dirty="0"/>
              <a:t>1s</a:t>
            </a:r>
            <a:r>
              <a:rPr lang="en-US" b="1" baseline="30000" dirty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3s</a:t>
            </a:r>
            <a:r>
              <a:rPr lang="en-US" b="1" baseline="30000" dirty="0"/>
              <a:t>2</a:t>
            </a:r>
            <a:r>
              <a:rPr lang="en-US" b="1" dirty="0"/>
              <a:t>, 3p</a:t>
            </a:r>
            <a:r>
              <a:rPr lang="en-US" b="1" baseline="30000" dirty="0"/>
              <a:t>6</a:t>
            </a:r>
            <a:r>
              <a:rPr lang="en-US" b="1" dirty="0"/>
              <a:t>, 4s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smtClean="0"/>
              <a:t>3d</a:t>
            </a:r>
            <a:r>
              <a:rPr lang="en-US" b="1" baseline="30000" dirty="0" smtClean="0"/>
              <a:t>10</a:t>
            </a:r>
            <a:r>
              <a:rPr lang="en-US" b="1" dirty="0" smtClean="0"/>
              <a:t>, 4p</a:t>
            </a:r>
            <a:r>
              <a:rPr lang="en-US" b="1" baseline="30000" dirty="0" smtClean="0"/>
              <a:t>6</a:t>
            </a:r>
            <a:r>
              <a:rPr lang="en-US" b="1" dirty="0"/>
              <a:t>, </a:t>
            </a:r>
            <a:r>
              <a:rPr lang="en-US" b="1" dirty="0" smtClean="0"/>
              <a:t>5s</a:t>
            </a:r>
            <a:r>
              <a:rPr lang="en-US" b="1" baseline="30000" dirty="0" smtClean="0"/>
              <a:t>2</a:t>
            </a:r>
          </a:p>
          <a:p>
            <a:pPr marL="119062" indent="0">
              <a:spcBef>
                <a:spcPts val="0"/>
              </a:spcBef>
              <a:buNone/>
            </a:pPr>
            <a:r>
              <a:rPr lang="en-US" b="1" dirty="0" err="1">
                <a:solidFill>
                  <a:schemeClr val="bg1"/>
                </a:solidFill>
              </a:rPr>
              <a:t>Sr</a:t>
            </a:r>
            <a:r>
              <a:rPr lang="en-US" b="1" dirty="0">
                <a:solidFill>
                  <a:schemeClr val="bg1"/>
                </a:solidFill>
              </a:rPr>
              <a:t>:   [Kr] </a:t>
            </a:r>
            <a:r>
              <a:rPr lang="en-US" b="1" dirty="0" smtClean="0">
                <a:solidFill>
                  <a:schemeClr val="bg1"/>
                </a:solidFill>
              </a:rPr>
              <a:t>5s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endParaRPr lang="en-US" b="1" baseline="30000" dirty="0">
              <a:solidFill>
                <a:schemeClr val="bg1"/>
              </a:solidFill>
            </a:endParaRPr>
          </a:p>
          <a:p>
            <a:pPr marL="119062" lvl="1" indent="0">
              <a:spcBef>
                <a:spcPts val="4200"/>
              </a:spcBef>
              <a:buNone/>
            </a:pPr>
            <a:r>
              <a:rPr lang="en-US" sz="3200" b="1" dirty="0" smtClean="0"/>
              <a:t>Br</a:t>
            </a:r>
            <a:r>
              <a:rPr lang="en-US" sz="3600" dirty="0" smtClean="0"/>
              <a:t> </a:t>
            </a:r>
            <a:r>
              <a:rPr lang="en-US" sz="4800" b="1" baseline="30000" dirty="0" smtClean="0"/>
              <a:t> ̶</a:t>
            </a:r>
            <a:r>
              <a:rPr lang="en-US" sz="4800" b="1" dirty="0" smtClean="0"/>
              <a:t> </a:t>
            </a:r>
            <a:r>
              <a:rPr lang="en-US" sz="3200" b="1" dirty="0" smtClean="0"/>
              <a:t>:   </a:t>
            </a:r>
            <a:r>
              <a:rPr lang="en-US" sz="3200" b="1" dirty="0"/>
              <a:t>1s</a:t>
            </a:r>
            <a:r>
              <a:rPr lang="en-US" sz="3200" b="1" baseline="30000" dirty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2p</a:t>
            </a:r>
            <a:r>
              <a:rPr lang="en-US" sz="3200" b="1" baseline="30000" dirty="0"/>
              <a:t>6</a:t>
            </a:r>
            <a:r>
              <a:rPr lang="en-US" sz="3200" b="1" dirty="0"/>
              <a:t>, 3s</a:t>
            </a:r>
            <a:r>
              <a:rPr lang="en-US" sz="3200" b="1" baseline="30000" dirty="0"/>
              <a:t>2</a:t>
            </a:r>
            <a:r>
              <a:rPr lang="en-US" sz="3200" b="1" dirty="0"/>
              <a:t>, 3p</a:t>
            </a:r>
            <a:r>
              <a:rPr lang="en-US" sz="3200" b="1" baseline="30000" dirty="0"/>
              <a:t>6</a:t>
            </a:r>
            <a:r>
              <a:rPr lang="en-US" sz="3200" b="1" dirty="0"/>
              <a:t>, 4s</a:t>
            </a:r>
            <a:r>
              <a:rPr lang="en-US" sz="3200" b="1" baseline="30000" dirty="0"/>
              <a:t>2</a:t>
            </a:r>
            <a:r>
              <a:rPr lang="en-US" sz="3200" b="1" dirty="0"/>
              <a:t>, 3d</a:t>
            </a:r>
            <a:r>
              <a:rPr lang="en-US" sz="3200" b="1" baseline="30000" dirty="0"/>
              <a:t>10</a:t>
            </a:r>
            <a:r>
              <a:rPr lang="en-US" sz="3200" b="1" dirty="0"/>
              <a:t>, </a:t>
            </a:r>
            <a:r>
              <a:rPr lang="en-US" sz="3200" b="1" dirty="0" smtClean="0"/>
              <a:t>4p</a:t>
            </a:r>
            <a:r>
              <a:rPr lang="en-US" sz="3200" b="1" baseline="30000" dirty="0" smtClean="0"/>
              <a:t>6</a:t>
            </a:r>
          </a:p>
          <a:p>
            <a:pPr marL="119062" lvl="1" indent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</a:rPr>
              <a:t>Br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:      [</a:t>
            </a:r>
            <a:r>
              <a:rPr lang="en-US" sz="3200" b="1" dirty="0" err="1" smtClean="0">
                <a:solidFill>
                  <a:schemeClr val="bg1"/>
                </a:solidFill>
              </a:rPr>
              <a:t>Ar</a:t>
            </a:r>
            <a:r>
              <a:rPr lang="en-US" sz="3200" b="1" dirty="0" smtClean="0">
                <a:solidFill>
                  <a:schemeClr val="bg1"/>
                </a:solidFill>
              </a:rPr>
              <a:t>] 4s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, 3d</a:t>
            </a:r>
            <a:r>
              <a:rPr lang="en-US" sz="3200" b="1" baseline="30000" dirty="0">
                <a:solidFill>
                  <a:schemeClr val="bg1"/>
                </a:solidFill>
              </a:rPr>
              <a:t>10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</a:rPr>
              <a:t>4p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6              </a:t>
            </a:r>
            <a:r>
              <a:rPr lang="en-US" sz="3200" b="1" dirty="0" smtClean="0">
                <a:solidFill>
                  <a:schemeClr val="bg1"/>
                </a:solidFill>
              </a:rPr>
              <a:t>not [Kr]</a:t>
            </a:r>
            <a:endParaRPr lang="en-US" sz="3200" b="1" dirty="0">
              <a:solidFill>
                <a:schemeClr val="bg1"/>
              </a:solidFill>
            </a:endParaRP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3728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Abbreviated</a:t>
            </a:r>
            <a:br>
              <a:rPr lang="en-US" dirty="0" smtClean="0"/>
            </a:br>
            <a:r>
              <a:rPr lang="en-US" dirty="0" smtClean="0"/>
              <a:t>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447800"/>
            <a:ext cx="8778240" cy="4977714"/>
          </a:xfrm>
        </p:spPr>
        <p:txBody>
          <a:bodyPr>
            <a:normAutofit/>
          </a:bodyPr>
          <a:lstStyle/>
          <a:p>
            <a:pPr marL="119062" indent="0">
              <a:spcBef>
                <a:spcPts val="0"/>
              </a:spcBef>
              <a:buNone/>
            </a:pPr>
            <a:r>
              <a:rPr lang="en-US" b="1" dirty="0" smtClean="0"/>
              <a:t>Fe:   1s</a:t>
            </a:r>
            <a:r>
              <a:rPr lang="en-US" b="1" baseline="30000" dirty="0" smtClean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3s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smtClean="0"/>
              <a:t>3p</a:t>
            </a:r>
            <a:r>
              <a:rPr lang="en-US" b="1" baseline="30000" dirty="0" smtClean="0"/>
              <a:t>6</a:t>
            </a:r>
            <a:r>
              <a:rPr lang="en-US" b="1" dirty="0" smtClean="0"/>
              <a:t>, 4s</a:t>
            </a:r>
            <a:r>
              <a:rPr lang="en-US" b="1" baseline="30000" dirty="0" smtClean="0"/>
              <a:t>2</a:t>
            </a:r>
            <a:r>
              <a:rPr lang="en-US" b="1" dirty="0"/>
              <a:t>, </a:t>
            </a:r>
            <a:r>
              <a:rPr lang="en-US" b="1" dirty="0" smtClean="0"/>
              <a:t>3d</a:t>
            </a:r>
            <a:r>
              <a:rPr lang="en-US" b="1" baseline="30000" dirty="0" smtClean="0"/>
              <a:t>6</a:t>
            </a:r>
          </a:p>
          <a:p>
            <a:pPr marL="119062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Fe:   </a:t>
            </a:r>
            <a:r>
              <a:rPr lang="en-US" b="1" dirty="0">
                <a:solidFill>
                  <a:srgbClr val="FF0000"/>
                </a:solidFill>
              </a:rPr>
              <a:t>[</a:t>
            </a:r>
            <a:r>
              <a:rPr lang="en-US" b="1" dirty="0" err="1">
                <a:solidFill>
                  <a:srgbClr val="FF0000"/>
                </a:solidFill>
              </a:rPr>
              <a:t>Ar</a:t>
            </a:r>
            <a:r>
              <a:rPr lang="en-US" b="1" dirty="0">
                <a:solidFill>
                  <a:srgbClr val="FF0000"/>
                </a:solidFill>
              </a:rPr>
              <a:t>] 4s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3d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</a:p>
          <a:p>
            <a:pPr marL="119062" indent="0">
              <a:spcBef>
                <a:spcPts val="6000"/>
              </a:spcBef>
              <a:buNone/>
            </a:pPr>
            <a:r>
              <a:rPr lang="en-US" b="1" dirty="0" err="1" smtClean="0"/>
              <a:t>Sr</a:t>
            </a:r>
            <a:r>
              <a:rPr lang="en-US" b="1" dirty="0" smtClean="0"/>
              <a:t>:   </a:t>
            </a:r>
            <a:r>
              <a:rPr lang="en-US" b="1" dirty="0"/>
              <a:t>1s</a:t>
            </a:r>
            <a:r>
              <a:rPr lang="en-US" b="1" baseline="30000" dirty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3s</a:t>
            </a:r>
            <a:r>
              <a:rPr lang="en-US" b="1" baseline="30000" dirty="0"/>
              <a:t>2</a:t>
            </a:r>
            <a:r>
              <a:rPr lang="en-US" b="1" dirty="0"/>
              <a:t>, 3p</a:t>
            </a:r>
            <a:r>
              <a:rPr lang="en-US" b="1" baseline="30000" dirty="0"/>
              <a:t>6</a:t>
            </a:r>
            <a:r>
              <a:rPr lang="en-US" b="1" dirty="0"/>
              <a:t>, 4s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smtClean="0"/>
              <a:t>3d</a:t>
            </a:r>
            <a:r>
              <a:rPr lang="en-US" b="1" baseline="30000" dirty="0" smtClean="0"/>
              <a:t>10</a:t>
            </a:r>
            <a:r>
              <a:rPr lang="en-US" b="1" dirty="0" smtClean="0"/>
              <a:t>, 4p</a:t>
            </a:r>
            <a:r>
              <a:rPr lang="en-US" b="1" baseline="30000" dirty="0" smtClean="0"/>
              <a:t>6</a:t>
            </a:r>
            <a:r>
              <a:rPr lang="en-US" b="1" dirty="0"/>
              <a:t>, </a:t>
            </a:r>
            <a:r>
              <a:rPr lang="en-US" b="1" dirty="0" smtClean="0"/>
              <a:t>5s</a:t>
            </a:r>
            <a:r>
              <a:rPr lang="en-US" b="1" baseline="30000" dirty="0" smtClean="0"/>
              <a:t>2</a:t>
            </a:r>
          </a:p>
          <a:p>
            <a:pPr marL="119062" indent="0">
              <a:spcBef>
                <a:spcPts val="0"/>
              </a:spcBef>
              <a:buNone/>
            </a:pPr>
            <a:r>
              <a:rPr lang="en-US" b="1" dirty="0" err="1">
                <a:solidFill>
                  <a:schemeClr val="bg1"/>
                </a:solidFill>
              </a:rPr>
              <a:t>Sr</a:t>
            </a:r>
            <a:r>
              <a:rPr lang="en-US" b="1" dirty="0">
                <a:solidFill>
                  <a:schemeClr val="bg1"/>
                </a:solidFill>
              </a:rPr>
              <a:t>:   [Kr] </a:t>
            </a:r>
            <a:r>
              <a:rPr lang="en-US" b="1" dirty="0" smtClean="0">
                <a:solidFill>
                  <a:schemeClr val="bg1"/>
                </a:solidFill>
              </a:rPr>
              <a:t>5s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endParaRPr lang="en-US" b="1" baseline="30000" dirty="0">
              <a:solidFill>
                <a:schemeClr val="bg1"/>
              </a:solidFill>
            </a:endParaRPr>
          </a:p>
          <a:p>
            <a:pPr marL="119062" lvl="1" indent="0">
              <a:spcBef>
                <a:spcPts val="4200"/>
              </a:spcBef>
              <a:buNone/>
            </a:pPr>
            <a:r>
              <a:rPr lang="en-US" sz="3200" b="1" dirty="0" smtClean="0"/>
              <a:t>Br</a:t>
            </a:r>
            <a:r>
              <a:rPr lang="en-US" sz="3600" dirty="0" smtClean="0"/>
              <a:t> </a:t>
            </a:r>
            <a:r>
              <a:rPr lang="en-US" sz="4800" b="1" baseline="30000" dirty="0" smtClean="0"/>
              <a:t> ̶</a:t>
            </a:r>
            <a:r>
              <a:rPr lang="en-US" sz="4800" b="1" dirty="0" smtClean="0"/>
              <a:t> </a:t>
            </a:r>
            <a:r>
              <a:rPr lang="en-US" sz="3200" b="1" dirty="0" smtClean="0"/>
              <a:t>:   </a:t>
            </a:r>
            <a:r>
              <a:rPr lang="en-US" sz="3200" b="1" dirty="0"/>
              <a:t>1s</a:t>
            </a:r>
            <a:r>
              <a:rPr lang="en-US" sz="3200" b="1" baseline="30000" dirty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2p</a:t>
            </a:r>
            <a:r>
              <a:rPr lang="en-US" sz="3200" b="1" baseline="30000" dirty="0"/>
              <a:t>6</a:t>
            </a:r>
            <a:r>
              <a:rPr lang="en-US" sz="3200" b="1" dirty="0"/>
              <a:t>, 3s</a:t>
            </a:r>
            <a:r>
              <a:rPr lang="en-US" sz="3200" b="1" baseline="30000" dirty="0"/>
              <a:t>2</a:t>
            </a:r>
            <a:r>
              <a:rPr lang="en-US" sz="3200" b="1" dirty="0"/>
              <a:t>, 3p</a:t>
            </a:r>
            <a:r>
              <a:rPr lang="en-US" sz="3200" b="1" baseline="30000" dirty="0"/>
              <a:t>6</a:t>
            </a:r>
            <a:r>
              <a:rPr lang="en-US" sz="3200" b="1" dirty="0"/>
              <a:t>, 4s</a:t>
            </a:r>
            <a:r>
              <a:rPr lang="en-US" sz="3200" b="1" baseline="30000" dirty="0"/>
              <a:t>2</a:t>
            </a:r>
            <a:r>
              <a:rPr lang="en-US" sz="3200" b="1" dirty="0"/>
              <a:t>, 3d</a:t>
            </a:r>
            <a:r>
              <a:rPr lang="en-US" sz="3200" b="1" baseline="30000" dirty="0"/>
              <a:t>10</a:t>
            </a:r>
            <a:r>
              <a:rPr lang="en-US" sz="3200" b="1" dirty="0"/>
              <a:t>, </a:t>
            </a:r>
            <a:r>
              <a:rPr lang="en-US" sz="3200" b="1" dirty="0" smtClean="0"/>
              <a:t>4p</a:t>
            </a:r>
            <a:r>
              <a:rPr lang="en-US" sz="3200" b="1" baseline="30000" dirty="0" smtClean="0"/>
              <a:t>6</a:t>
            </a:r>
          </a:p>
          <a:p>
            <a:pPr marL="119062" lvl="1" indent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</a:rPr>
              <a:t>Br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:      [</a:t>
            </a:r>
            <a:r>
              <a:rPr lang="en-US" sz="3200" b="1" dirty="0" err="1" smtClean="0">
                <a:solidFill>
                  <a:schemeClr val="bg1"/>
                </a:solidFill>
              </a:rPr>
              <a:t>Ar</a:t>
            </a:r>
            <a:r>
              <a:rPr lang="en-US" sz="3200" b="1" dirty="0" smtClean="0">
                <a:solidFill>
                  <a:schemeClr val="bg1"/>
                </a:solidFill>
              </a:rPr>
              <a:t>] 4s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, 3d</a:t>
            </a:r>
            <a:r>
              <a:rPr lang="en-US" sz="3200" b="1" baseline="30000" dirty="0">
                <a:solidFill>
                  <a:schemeClr val="bg1"/>
                </a:solidFill>
              </a:rPr>
              <a:t>10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</a:rPr>
              <a:t>4p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6              </a:t>
            </a:r>
            <a:r>
              <a:rPr lang="en-US" sz="3200" b="1" dirty="0" smtClean="0">
                <a:solidFill>
                  <a:schemeClr val="bg1"/>
                </a:solidFill>
              </a:rPr>
              <a:t>not [Kr]</a:t>
            </a:r>
            <a:endParaRPr lang="en-US" sz="3200" b="1" dirty="0">
              <a:solidFill>
                <a:schemeClr val="bg1"/>
              </a:solidFill>
            </a:endParaRP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0402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Abbreviated</a:t>
            </a:r>
            <a:br>
              <a:rPr lang="en-US" dirty="0" smtClean="0"/>
            </a:br>
            <a:r>
              <a:rPr lang="en-US" dirty="0" smtClean="0"/>
              <a:t>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447800"/>
            <a:ext cx="8778240" cy="4977714"/>
          </a:xfrm>
        </p:spPr>
        <p:txBody>
          <a:bodyPr>
            <a:normAutofit/>
          </a:bodyPr>
          <a:lstStyle/>
          <a:p>
            <a:pPr marL="119062" indent="0">
              <a:spcBef>
                <a:spcPts val="0"/>
              </a:spcBef>
              <a:buNone/>
            </a:pPr>
            <a:r>
              <a:rPr lang="en-US" b="1" dirty="0" smtClean="0"/>
              <a:t>Fe:   1s</a:t>
            </a:r>
            <a:r>
              <a:rPr lang="en-US" b="1" baseline="30000" dirty="0" smtClean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3s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smtClean="0"/>
              <a:t>3p</a:t>
            </a:r>
            <a:r>
              <a:rPr lang="en-US" b="1" baseline="30000" dirty="0" smtClean="0"/>
              <a:t>6</a:t>
            </a:r>
            <a:r>
              <a:rPr lang="en-US" b="1" dirty="0" smtClean="0"/>
              <a:t>, 4s</a:t>
            </a:r>
            <a:r>
              <a:rPr lang="en-US" b="1" baseline="30000" dirty="0" smtClean="0"/>
              <a:t>2</a:t>
            </a:r>
            <a:r>
              <a:rPr lang="en-US" b="1" dirty="0"/>
              <a:t>, </a:t>
            </a:r>
            <a:r>
              <a:rPr lang="en-US" b="1" dirty="0" smtClean="0"/>
              <a:t>3d</a:t>
            </a:r>
            <a:r>
              <a:rPr lang="en-US" b="1" baseline="30000" dirty="0" smtClean="0"/>
              <a:t>6</a:t>
            </a:r>
          </a:p>
          <a:p>
            <a:pPr marL="119062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Fe:   </a:t>
            </a:r>
            <a:r>
              <a:rPr lang="en-US" b="1" dirty="0">
                <a:solidFill>
                  <a:srgbClr val="FF0000"/>
                </a:solidFill>
              </a:rPr>
              <a:t>[</a:t>
            </a:r>
            <a:r>
              <a:rPr lang="en-US" b="1" dirty="0" err="1">
                <a:solidFill>
                  <a:srgbClr val="FF0000"/>
                </a:solidFill>
              </a:rPr>
              <a:t>Ar</a:t>
            </a:r>
            <a:r>
              <a:rPr lang="en-US" b="1" dirty="0">
                <a:solidFill>
                  <a:srgbClr val="FF0000"/>
                </a:solidFill>
              </a:rPr>
              <a:t>] 4s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3d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</a:p>
          <a:p>
            <a:pPr marL="119062" indent="0">
              <a:spcBef>
                <a:spcPts val="6000"/>
              </a:spcBef>
              <a:buNone/>
            </a:pPr>
            <a:r>
              <a:rPr lang="en-US" b="1" dirty="0" err="1" smtClean="0"/>
              <a:t>Sr</a:t>
            </a:r>
            <a:r>
              <a:rPr lang="en-US" b="1" dirty="0" smtClean="0"/>
              <a:t>:   </a:t>
            </a:r>
            <a:r>
              <a:rPr lang="en-US" b="1" dirty="0"/>
              <a:t>1s</a:t>
            </a:r>
            <a:r>
              <a:rPr lang="en-US" b="1" baseline="30000" dirty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3s</a:t>
            </a:r>
            <a:r>
              <a:rPr lang="en-US" b="1" baseline="30000" dirty="0"/>
              <a:t>2</a:t>
            </a:r>
            <a:r>
              <a:rPr lang="en-US" b="1" dirty="0"/>
              <a:t>, 3p</a:t>
            </a:r>
            <a:r>
              <a:rPr lang="en-US" b="1" baseline="30000" dirty="0"/>
              <a:t>6</a:t>
            </a:r>
            <a:r>
              <a:rPr lang="en-US" b="1" dirty="0"/>
              <a:t>, 4s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smtClean="0"/>
              <a:t>3d</a:t>
            </a:r>
            <a:r>
              <a:rPr lang="en-US" b="1" baseline="30000" dirty="0" smtClean="0"/>
              <a:t>10</a:t>
            </a:r>
            <a:r>
              <a:rPr lang="en-US" b="1" dirty="0" smtClean="0"/>
              <a:t>, 4p</a:t>
            </a:r>
            <a:r>
              <a:rPr lang="en-US" b="1" baseline="30000" dirty="0" smtClean="0"/>
              <a:t>6</a:t>
            </a:r>
            <a:r>
              <a:rPr lang="en-US" b="1" dirty="0"/>
              <a:t>, </a:t>
            </a:r>
            <a:r>
              <a:rPr lang="en-US" b="1" dirty="0" smtClean="0"/>
              <a:t>5s</a:t>
            </a:r>
            <a:r>
              <a:rPr lang="en-US" b="1" baseline="30000" dirty="0" smtClean="0"/>
              <a:t>2</a:t>
            </a:r>
          </a:p>
          <a:p>
            <a:pPr marL="119062" indent="0">
              <a:spcBef>
                <a:spcPts val="0"/>
              </a:spcBef>
              <a:buNone/>
            </a:pPr>
            <a:r>
              <a:rPr lang="en-US" b="1" dirty="0" err="1">
                <a:solidFill>
                  <a:schemeClr val="bg1"/>
                </a:solidFill>
              </a:rPr>
              <a:t>Sr</a:t>
            </a:r>
            <a:r>
              <a:rPr lang="en-US" b="1" dirty="0">
                <a:solidFill>
                  <a:schemeClr val="bg1"/>
                </a:solidFill>
              </a:rPr>
              <a:t>:   </a:t>
            </a:r>
            <a:r>
              <a:rPr lang="en-US" b="1" dirty="0">
                <a:solidFill>
                  <a:srgbClr val="FF0000"/>
                </a:solidFill>
              </a:rPr>
              <a:t>[Kr] </a:t>
            </a:r>
            <a:r>
              <a:rPr lang="en-US" b="1" dirty="0" smtClean="0">
                <a:solidFill>
                  <a:srgbClr val="FF0000"/>
                </a:solidFill>
              </a:rPr>
              <a:t>5s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  <a:p>
            <a:pPr marL="119062" lvl="1" indent="0">
              <a:spcBef>
                <a:spcPts val="4200"/>
              </a:spcBef>
              <a:buNone/>
            </a:pPr>
            <a:r>
              <a:rPr lang="en-US" sz="3200" b="1" dirty="0" smtClean="0"/>
              <a:t>Br</a:t>
            </a:r>
            <a:r>
              <a:rPr lang="en-US" sz="3600" dirty="0" smtClean="0"/>
              <a:t> </a:t>
            </a:r>
            <a:r>
              <a:rPr lang="en-US" sz="4800" b="1" baseline="30000" dirty="0" smtClean="0"/>
              <a:t> ̶</a:t>
            </a:r>
            <a:r>
              <a:rPr lang="en-US" sz="4800" b="1" dirty="0" smtClean="0"/>
              <a:t> </a:t>
            </a:r>
            <a:r>
              <a:rPr lang="en-US" sz="3200" b="1" dirty="0" smtClean="0"/>
              <a:t>:   </a:t>
            </a:r>
            <a:r>
              <a:rPr lang="en-US" sz="3200" b="1" dirty="0"/>
              <a:t>1s</a:t>
            </a:r>
            <a:r>
              <a:rPr lang="en-US" sz="3200" b="1" baseline="30000" dirty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2p</a:t>
            </a:r>
            <a:r>
              <a:rPr lang="en-US" sz="3200" b="1" baseline="30000" dirty="0"/>
              <a:t>6</a:t>
            </a:r>
            <a:r>
              <a:rPr lang="en-US" sz="3200" b="1" dirty="0"/>
              <a:t>, 3s</a:t>
            </a:r>
            <a:r>
              <a:rPr lang="en-US" sz="3200" b="1" baseline="30000" dirty="0"/>
              <a:t>2</a:t>
            </a:r>
            <a:r>
              <a:rPr lang="en-US" sz="3200" b="1" dirty="0"/>
              <a:t>, 3p</a:t>
            </a:r>
            <a:r>
              <a:rPr lang="en-US" sz="3200" b="1" baseline="30000" dirty="0"/>
              <a:t>6</a:t>
            </a:r>
            <a:r>
              <a:rPr lang="en-US" sz="3200" b="1" dirty="0"/>
              <a:t>, 4s</a:t>
            </a:r>
            <a:r>
              <a:rPr lang="en-US" sz="3200" b="1" baseline="30000" dirty="0"/>
              <a:t>2</a:t>
            </a:r>
            <a:r>
              <a:rPr lang="en-US" sz="3200" b="1" dirty="0"/>
              <a:t>, 3d</a:t>
            </a:r>
            <a:r>
              <a:rPr lang="en-US" sz="3200" b="1" baseline="30000" dirty="0"/>
              <a:t>10</a:t>
            </a:r>
            <a:r>
              <a:rPr lang="en-US" sz="3200" b="1" dirty="0"/>
              <a:t>, </a:t>
            </a:r>
            <a:r>
              <a:rPr lang="en-US" sz="3200" b="1" dirty="0" smtClean="0"/>
              <a:t>4p</a:t>
            </a:r>
            <a:r>
              <a:rPr lang="en-US" sz="3200" b="1" baseline="30000" dirty="0" smtClean="0"/>
              <a:t>6</a:t>
            </a:r>
          </a:p>
          <a:p>
            <a:pPr marL="119062" lvl="1" indent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</a:rPr>
              <a:t>Br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</a:rPr>
              <a:t>      </a:t>
            </a:r>
            <a:r>
              <a:rPr lang="en-US" sz="3200" b="1" dirty="0" smtClean="0">
                <a:solidFill>
                  <a:schemeClr val="bg1"/>
                </a:solidFill>
              </a:rPr>
              <a:t>[</a:t>
            </a:r>
            <a:r>
              <a:rPr lang="en-US" sz="3200" b="1" dirty="0" err="1" smtClean="0">
                <a:solidFill>
                  <a:schemeClr val="bg1"/>
                </a:solidFill>
              </a:rPr>
              <a:t>Ar</a:t>
            </a:r>
            <a:r>
              <a:rPr lang="en-US" sz="3200" b="1" dirty="0" smtClean="0">
                <a:solidFill>
                  <a:schemeClr val="bg1"/>
                </a:solidFill>
              </a:rPr>
              <a:t>] 4s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, 3d</a:t>
            </a:r>
            <a:r>
              <a:rPr lang="en-US" sz="3200" b="1" baseline="30000" dirty="0">
                <a:solidFill>
                  <a:schemeClr val="bg1"/>
                </a:solidFill>
              </a:rPr>
              <a:t>10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</a:rPr>
              <a:t>4p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6              </a:t>
            </a:r>
            <a:r>
              <a:rPr lang="en-US" sz="3200" b="1" dirty="0" smtClean="0">
                <a:solidFill>
                  <a:schemeClr val="bg1"/>
                </a:solidFill>
              </a:rPr>
              <a:t>not [Kr]</a:t>
            </a:r>
            <a:endParaRPr lang="en-US" sz="3200" b="1" dirty="0">
              <a:solidFill>
                <a:schemeClr val="bg1"/>
              </a:solidFill>
            </a:endParaRP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8475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Abbreviated</a:t>
            </a:r>
            <a:br>
              <a:rPr lang="en-US" dirty="0" smtClean="0"/>
            </a:br>
            <a:r>
              <a:rPr lang="en-US" dirty="0" smtClean="0"/>
              <a:t>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447800"/>
            <a:ext cx="8778240" cy="4977714"/>
          </a:xfrm>
        </p:spPr>
        <p:txBody>
          <a:bodyPr>
            <a:normAutofit/>
          </a:bodyPr>
          <a:lstStyle/>
          <a:p>
            <a:pPr marL="119062" indent="0">
              <a:spcBef>
                <a:spcPts val="0"/>
              </a:spcBef>
              <a:buNone/>
            </a:pPr>
            <a:r>
              <a:rPr lang="en-US" b="1" dirty="0" smtClean="0"/>
              <a:t>Fe:   1s</a:t>
            </a:r>
            <a:r>
              <a:rPr lang="en-US" b="1" baseline="30000" dirty="0" smtClean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3s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smtClean="0"/>
              <a:t>3p</a:t>
            </a:r>
            <a:r>
              <a:rPr lang="en-US" b="1" baseline="30000" dirty="0" smtClean="0"/>
              <a:t>6</a:t>
            </a:r>
            <a:r>
              <a:rPr lang="en-US" b="1" dirty="0" smtClean="0"/>
              <a:t>, 4s</a:t>
            </a:r>
            <a:r>
              <a:rPr lang="en-US" b="1" baseline="30000" dirty="0" smtClean="0"/>
              <a:t>2</a:t>
            </a:r>
            <a:r>
              <a:rPr lang="en-US" b="1" dirty="0"/>
              <a:t>, </a:t>
            </a:r>
            <a:r>
              <a:rPr lang="en-US" b="1" dirty="0" smtClean="0"/>
              <a:t>3d</a:t>
            </a:r>
            <a:r>
              <a:rPr lang="en-US" b="1" baseline="30000" dirty="0" smtClean="0"/>
              <a:t>6</a:t>
            </a:r>
          </a:p>
          <a:p>
            <a:pPr marL="119062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Fe:   </a:t>
            </a:r>
            <a:r>
              <a:rPr lang="en-US" b="1" dirty="0">
                <a:solidFill>
                  <a:srgbClr val="FF0000"/>
                </a:solidFill>
              </a:rPr>
              <a:t>[</a:t>
            </a:r>
            <a:r>
              <a:rPr lang="en-US" b="1" dirty="0" err="1">
                <a:solidFill>
                  <a:srgbClr val="FF0000"/>
                </a:solidFill>
              </a:rPr>
              <a:t>Ar</a:t>
            </a:r>
            <a:r>
              <a:rPr lang="en-US" b="1" dirty="0">
                <a:solidFill>
                  <a:srgbClr val="FF0000"/>
                </a:solidFill>
              </a:rPr>
              <a:t>] 4s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3d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</a:p>
          <a:p>
            <a:pPr marL="119062" indent="0">
              <a:spcBef>
                <a:spcPts val="6000"/>
              </a:spcBef>
              <a:buNone/>
            </a:pPr>
            <a:r>
              <a:rPr lang="en-US" b="1" dirty="0" err="1" smtClean="0"/>
              <a:t>Sr</a:t>
            </a:r>
            <a:r>
              <a:rPr lang="en-US" b="1" dirty="0" smtClean="0"/>
              <a:t>:   </a:t>
            </a:r>
            <a:r>
              <a:rPr lang="en-US" b="1" dirty="0"/>
              <a:t>1s</a:t>
            </a:r>
            <a:r>
              <a:rPr lang="en-US" b="1" baseline="30000" dirty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3s</a:t>
            </a:r>
            <a:r>
              <a:rPr lang="en-US" b="1" baseline="30000" dirty="0"/>
              <a:t>2</a:t>
            </a:r>
            <a:r>
              <a:rPr lang="en-US" b="1" dirty="0"/>
              <a:t>, 3p</a:t>
            </a:r>
            <a:r>
              <a:rPr lang="en-US" b="1" baseline="30000" dirty="0"/>
              <a:t>6</a:t>
            </a:r>
            <a:r>
              <a:rPr lang="en-US" b="1" dirty="0"/>
              <a:t>, 4s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smtClean="0"/>
              <a:t>3d</a:t>
            </a:r>
            <a:r>
              <a:rPr lang="en-US" b="1" baseline="30000" dirty="0" smtClean="0"/>
              <a:t>10</a:t>
            </a:r>
            <a:r>
              <a:rPr lang="en-US" b="1" dirty="0" smtClean="0"/>
              <a:t>, 4p</a:t>
            </a:r>
            <a:r>
              <a:rPr lang="en-US" b="1" baseline="30000" dirty="0" smtClean="0"/>
              <a:t>6</a:t>
            </a:r>
            <a:r>
              <a:rPr lang="en-US" b="1" dirty="0"/>
              <a:t>, </a:t>
            </a:r>
            <a:r>
              <a:rPr lang="en-US" b="1" dirty="0" smtClean="0"/>
              <a:t>5s</a:t>
            </a:r>
            <a:r>
              <a:rPr lang="en-US" b="1" baseline="30000" dirty="0" smtClean="0"/>
              <a:t>2</a:t>
            </a:r>
          </a:p>
          <a:p>
            <a:pPr marL="119062" indent="0">
              <a:spcBef>
                <a:spcPts val="0"/>
              </a:spcBef>
              <a:buNone/>
            </a:pPr>
            <a:r>
              <a:rPr lang="en-US" b="1" dirty="0" err="1">
                <a:solidFill>
                  <a:schemeClr val="bg1"/>
                </a:solidFill>
              </a:rPr>
              <a:t>Sr</a:t>
            </a:r>
            <a:r>
              <a:rPr lang="en-US" b="1" dirty="0">
                <a:solidFill>
                  <a:schemeClr val="bg1"/>
                </a:solidFill>
              </a:rPr>
              <a:t>:   </a:t>
            </a:r>
            <a:r>
              <a:rPr lang="en-US" b="1" dirty="0">
                <a:solidFill>
                  <a:srgbClr val="FF0000"/>
                </a:solidFill>
              </a:rPr>
              <a:t>[Kr] </a:t>
            </a:r>
            <a:r>
              <a:rPr lang="en-US" b="1" dirty="0" smtClean="0">
                <a:solidFill>
                  <a:srgbClr val="FF0000"/>
                </a:solidFill>
              </a:rPr>
              <a:t>5s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  <a:p>
            <a:pPr marL="119062" lvl="1" indent="0">
              <a:spcBef>
                <a:spcPts val="4200"/>
              </a:spcBef>
              <a:buNone/>
            </a:pPr>
            <a:r>
              <a:rPr lang="en-US" sz="3200" b="1" dirty="0" smtClean="0"/>
              <a:t>Br</a:t>
            </a:r>
            <a:r>
              <a:rPr lang="en-US" sz="3600" dirty="0" smtClean="0"/>
              <a:t> </a:t>
            </a:r>
            <a:r>
              <a:rPr lang="en-US" sz="4800" b="1" baseline="30000" dirty="0" smtClean="0"/>
              <a:t> ̶</a:t>
            </a:r>
            <a:r>
              <a:rPr lang="en-US" sz="4800" b="1" dirty="0" smtClean="0"/>
              <a:t> </a:t>
            </a:r>
            <a:r>
              <a:rPr lang="en-US" sz="3200" b="1" dirty="0" smtClean="0"/>
              <a:t>:   </a:t>
            </a:r>
            <a:r>
              <a:rPr lang="en-US" sz="3200" b="1" dirty="0"/>
              <a:t>1s</a:t>
            </a:r>
            <a:r>
              <a:rPr lang="en-US" sz="3200" b="1" baseline="30000" dirty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2p</a:t>
            </a:r>
            <a:r>
              <a:rPr lang="en-US" sz="3200" b="1" baseline="30000" dirty="0"/>
              <a:t>6</a:t>
            </a:r>
            <a:r>
              <a:rPr lang="en-US" sz="3200" b="1" dirty="0"/>
              <a:t>, 3s</a:t>
            </a:r>
            <a:r>
              <a:rPr lang="en-US" sz="3200" b="1" baseline="30000" dirty="0"/>
              <a:t>2</a:t>
            </a:r>
            <a:r>
              <a:rPr lang="en-US" sz="3200" b="1" dirty="0"/>
              <a:t>, 3p</a:t>
            </a:r>
            <a:r>
              <a:rPr lang="en-US" sz="3200" b="1" baseline="30000" dirty="0"/>
              <a:t>6</a:t>
            </a:r>
            <a:r>
              <a:rPr lang="en-US" sz="3200" b="1" dirty="0"/>
              <a:t>, 4s</a:t>
            </a:r>
            <a:r>
              <a:rPr lang="en-US" sz="3200" b="1" baseline="30000" dirty="0"/>
              <a:t>2</a:t>
            </a:r>
            <a:r>
              <a:rPr lang="en-US" sz="3200" b="1" dirty="0"/>
              <a:t>, 3d</a:t>
            </a:r>
            <a:r>
              <a:rPr lang="en-US" sz="3200" b="1" baseline="30000" dirty="0"/>
              <a:t>10</a:t>
            </a:r>
            <a:r>
              <a:rPr lang="en-US" sz="3200" b="1" dirty="0"/>
              <a:t>, </a:t>
            </a:r>
            <a:r>
              <a:rPr lang="en-US" sz="3200" b="1" dirty="0" smtClean="0"/>
              <a:t>4p</a:t>
            </a:r>
            <a:r>
              <a:rPr lang="en-US" sz="3200" b="1" baseline="30000" dirty="0" smtClean="0"/>
              <a:t>6</a:t>
            </a:r>
          </a:p>
          <a:p>
            <a:pPr marL="119062" lvl="1" indent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</a:rPr>
              <a:t>Br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</a:rPr>
              <a:t>      [</a:t>
            </a:r>
            <a:r>
              <a:rPr lang="en-US" sz="3200" b="1" dirty="0" err="1" smtClean="0">
                <a:solidFill>
                  <a:srgbClr val="FF0000"/>
                </a:solidFill>
              </a:rPr>
              <a:t>Ar</a:t>
            </a:r>
            <a:r>
              <a:rPr lang="en-US" sz="3200" b="1" dirty="0" smtClean="0">
                <a:solidFill>
                  <a:srgbClr val="FF0000"/>
                </a:solidFill>
              </a:rPr>
              <a:t>] 4s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3d</a:t>
            </a:r>
            <a:r>
              <a:rPr lang="en-US" sz="3200" b="1" baseline="30000" dirty="0">
                <a:solidFill>
                  <a:srgbClr val="FF0000"/>
                </a:solidFill>
              </a:rPr>
              <a:t>10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4p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6              </a:t>
            </a:r>
            <a:r>
              <a:rPr lang="en-US" sz="3200" b="1" dirty="0" smtClean="0">
                <a:solidFill>
                  <a:srgbClr val="FF0000"/>
                </a:solidFill>
              </a:rPr>
              <a:t>not [Kr]</a:t>
            </a:r>
            <a:endParaRPr lang="en-US" sz="3200" b="1" dirty="0">
              <a:solidFill>
                <a:srgbClr val="FF0000"/>
              </a:solidFill>
            </a:endParaRP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7482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Write the Long and Abbreviated</a:t>
            </a:r>
            <a:br>
              <a:rPr lang="en-US" sz="3600" dirty="0" smtClean="0"/>
            </a:br>
            <a:r>
              <a:rPr lang="en-US" sz="3600" dirty="0" smtClean="0"/>
              <a:t>Electron Configurations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" y="1152525"/>
            <a:ext cx="8778240" cy="53244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</a:t>
            </a:r>
            <a:endParaRPr lang="en-US" sz="2400" dirty="0"/>
          </a:p>
          <a:p>
            <a:pPr lvl="1"/>
            <a:r>
              <a:rPr lang="en-US" b="1" dirty="0">
                <a:solidFill>
                  <a:schemeClr val="bg1"/>
                </a:solidFill>
              </a:rPr>
              <a:t>1s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4s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3d</a:t>
            </a:r>
            <a:r>
              <a:rPr lang="en-US" b="1" baseline="30000" dirty="0" smtClean="0">
                <a:solidFill>
                  <a:schemeClr val="bg1"/>
                </a:solidFill>
              </a:rPr>
              <a:t>3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[</a:t>
            </a:r>
            <a:r>
              <a:rPr lang="en-US" b="1" dirty="0" err="1" smtClean="0">
                <a:solidFill>
                  <a:schemeClr val="bg1"/>
                </a:solidFill>
              </a:rPr>
              <a:t>Ar</a:t>
            </a:r>
            <a:r>
              <a:rPr lang="en-US" b="1" dirty="0" smtClean="0">
                <a:solidFill>
                  <a:schemeClr val="bg1"/>
                </a:solidFill>
              </a:rPr>
              <a:t>] 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3d</a:t>
            </a:r>
            <a:r>
              <a:rPr lang="en-US" b="1" baseline="30000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2400" dirty="0" err="1" smtClean="0"/>
              <a:t>Sn</a:t>
            </a:r>
            <a:endParaRPr lang="en-US" sz="2400" dirty="0" smtClean="0"/>
          </a:p>
          <a:p>
            <a:pPr lvl="1"/>
            <a:r>
              <a:rPr lang="en-US" b="1" dirty="0">
                <a:solidFill>
                  <a:schemeClr val="bg1"/>
                </a:solidFill>
              </a:rPr>
              <a:t>1s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2p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3s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3d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 smtClean="0">
                <a:solidFill>
                  <a:schemeClr val="bg1"/>
                </a:solidFill>
              </a:rPr>
              <a:t>, 4p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5s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4d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[Kr] </a:t>
            </a:r>
            <a:r>
              <a:rPr lang="en-US" b="1" dirty="0">
                <a:solidFill>
                  <a:schemeClr val="bg1"/>
                </a:solidFill>
              </a:rPr>
              <a:t>5s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4d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400" dirty="0" err="1" smtClean="0"/>
              <a:t>Eu</a:t>
            </a:r>
            <a:endParaRPr lang="en-US" sz="2400" dirty="0" smtClean="0"/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1s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4s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4p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5s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4d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6s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4f</a:t>
            </a:r>
            <a:r>
              <a:rPr lang="en-US" b="1" baseline="30000" dirty="0" smtClean="0">
                <a:solidFill>
                  <a:schemeClr val="bg1"/>
                </a:solidFill>
              </a:rPr>
              <a:t>7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[</a:t>
            </a:r>
            <a:r>
              <a:rPr lang="en-US" b="1" dirty="0" err="1" smtClean="0">
                <a:solidFill>
                  <a:schemeClr val="bg1"/>
                </a:solidFill>
              </a:rPr>
              <a:t>Xe</a:t>
            </a:r>
            <a:r>
              <a:rPr lang="en-US" b="1" dirty="0" smtClean="0">
                <a:solidFill>
                  <a:schemeClr val="bg1"/>
                </a:solidFill>
              </a:rPr>
              <a:t>] 6s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4f</a:t>
            </a:r>
            <a:r>
              <a:rPr lang="en-US" b="1" baseline="30000" dirty="0" smtClean="0">
                <a:solidFill>
                  <a:schemeClr val="bg1"/>
                </a:solidFill>
              </a:rPr>
              <a:t>7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400" dirty="0" smtClean="0"/>
              <a:t>I </a:t>
            </a:r>
            <a:r>
              <a:rPr lang="en-US" sz="2400" b="1" baseline="30000" dirty="0" smtClean="0"/>
              <a:t> ̶</a:t>
            </a:r>
            <a:endParaRPr lang="en-US" sz="2400" dirty="0"/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1s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4s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4p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5s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4d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[Kr] </a:t>
            </a:r>
            <a:r>
              <a:rPr lang="en-US" b="1" dirty="0">
                <a:solidFill>
                  <a:schemeClr val="bg1"/>
                </a:solidFill>
              </a:rPr>
              <a:t>5s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4d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6           </a:t>
            </a:r>
            <a:r>
              <a:rPr lang="en-US" b="1" dirty="0" smtClean="0">
                <a:solidFill>
                  <a:schemeClr val="bg1"/>
                </a:solidFill>
              </a:rPr>
              <a:t>   not [</a:t>
            </a:r>
            <a:r>
              <a:rPr lang="en-US" b="1" dirty="0" err="1" smtClean="0">
                <a:solidFill>
                  <a:schemeClr val="bg1"/>
                </a:solidFill>
              </a:rPr>
              <a:t>Xe</a:t>
            </a:r>
            <a:r>
              <a:rPr lang="en-US" b="1" dirty="0" smtClean="0">
                <a:solidFill>
                  <a:schemeClr val="bg1"/>
                </a:solidFill>
              </a:rPr>
              <a:t>]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endParaRPr lang="en-US" sz="2000" b="1" dirty="0">
              <a:solidFill>
                <a:schemeClr val="bg1"/>
              </a:solidFill>
            </a:endParaRPr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142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Write the Long and Abbreviated</a:t>
            </a:r>
            <a:br>
              <a:rPr lang="en-US" sz="3600" dirty="0" smtClean="0"/>
            </a:br>
            <a:r>
              <a:rPr lang="en-US" sz="3600" dirty="0" smtClean="0"/>
              <a:t>Electron Configurations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" y="1152525"/>
            <a:ext cx="8778240" cy="53244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</a:t>
            </a:r>
            <a:endParaRPr lang="en-US" sz="2400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1s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2s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2p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3s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3p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4s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3d</a:t>
            </a:r>
            <a:r>
              <a:rPr lang="en-US" b="1" baseline="30000" dirty="0" smtClean="0">
                <a:solidFill>
                  <a:srgbClr val="FF0000"/>
                </a:solidFill>
              </a:rPr>
              <a:t>3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en-US" b="1" dirty="0" err="1" smtClean="0">
                <a:solidFill>
                  <a:srgbClr val="FF0000"/>
                </a:solidFill>
              </a:rPr>
              <a:t>Ar</a:t>
            </a:r>
            <a:r>
              <a:rPr lang="en-US" b="1" dirty="0" smtClean="0">
                <a:solidFill>
                  <a:srgbClr val="FF0000"/>
                </a:solidFill>
              </a:rPr>
              <a:t>] 4s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3d</a:t>
            </a:r>
            <a:r>
              <a:rPr lang="en-US" b="1" baseline="30000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Sn</a:t>
            </a:r>
            <a:endParaRPr lang="en-US" sz="2400" dirty="0" smtClean="0"/>
          </a:p>
          <a:p>
            <a:pPr lvl="1"/>
            <a:r>
              <a:rPr lang="en-US" b="1" dirty="0">
                <a:solidFill>
                  <a:schemeClr val="bg1"/>
                </a:solidFill>
              </a:rPr>
              <a:t>1s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2p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3s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3d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 smtClean="0">
                <a:solidFill>
                  <a:schemeClr val="bg1"/>
                </a:solidFill>
              </a:rPr>
              <a:t>, 4p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5s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4d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[Kr] </a:t>
            </a:r>
            <a:r>
              <a:rPr lang="en-US" b="1" dirty="0">
                <a:solidFill>
                  <a:schemeClr val="bg1"/>
                </a:solidFill>
              </a:rPr>
              <a:t>5s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4d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400" dirty="0" err="1" smtClean="0"/>
              <a:t>Eu</a:t>
            </a:r>
            <a:endParaRPr lang="en-US" sz="2400" dirty="0" smtClean="0"/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1s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4s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4p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5s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4d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6s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4f</a:t>
            </a:r>
            <a:r>
              <a:rPr lang="en-US" b="1" baseline="30000" dirty="0" smtClean="0">
                <a:solidFill>
                  <a:schemeClr val="bg1"/>
                </a:solidFill>
              </a:rPr>
              <a:t>7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[</a:t>
            </a:r>
            <a:r>
              <a:rPr lang="en-US" b="1" dirty="0" err="1" smtClean="0">
                <a:solidFill>
                  <a:schemeClr val="bg1"/>
                </a:solidFill>
              </a:rPr>
              <a:t>Xe</a:t>
            </a:r>
            <a:r>
              <a:rPr lang="en-US" b="1" dirty="0" smtClean="0">
                <a:solidFill>
                  <a:schemeClr val="bg1"/>
                </a:solidFill>
              </a:rPr>
              <a:t>] 6s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4f</a:t>
            </a:r>
            <a:r>
              <a:rPr lang="en-US" b="1" baseline="30000" dirty="0" smtClean="0">
                <a:solidFill>
                  <a:schemeClr val="bg1"/>
                </a:solidFill>
              </a:rPr>
              <a:t>7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400" dirty="0" smtClean="0"/>
              <a:t>I </a:t>
            </a:r>
            <a:r>
              <a:rPr lang="en-US" sz="2400" b="1" baseline="30000" dirty="0" smtClean="0"/>
              <a:t> ̶</a:t>
            </a:r>
            <a:endParaRPr lang="en-US" sz="2400" dirty="0"/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1s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4s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4p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5s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4d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[Kr] </a:t>
            </a:r>
            <a:r>
              <a:rPr lang="en-US" b="1" dirty="0">
                <a:solidFill>
                  <a:schemeClr val="bg1"/>
                </a:solidFill>
              </a:rPr>
              <a:t>5s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4d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6           </a:t>
            </a:r>
            <a:r>
              <a:rPr lang="en-US" b="1" dirty="0" smtClean="0">
                <a:solidFill>
                  <a:schemeClr val="bg1"/>
                </a:solidFill>
              </a:rPr>
              <a:t>   not [</a:t>
            </a:r>
            <a:r>
              <a:rPr lang="en-US" b="1" dirty="0" err="1" smtClean="0">
                <a:solidFill>
                  <a:schemeClr val="bg1"/>
                </a:solidFill>
              </a:rPr>
              <a:t>Xe</a:t>
            </a:r>
            <a:r>
              <a:rPr lang="en-US" b="1" dirty="0" smtClean="0">
                <a:solidFill>
                  <a:schemeClr val="bg1"/>
                </a:solidFill>
              </a:rPr>
              <a:t>]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endParaRPr lang="en-US" sz="2000" b="1" dirty="0">
              <a:solidFill>
                <a:schemeClr val="bg1"/>
              </a:solidFill>
            </a:endParaRPr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922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Write the Long and Abbreviated</a:t>
            </a:r>
            <a:br>
              <a:rPr lang="en-US" sz="3600" dirty="0" smtClean="0"/>
            </a:br>
            <a:r>
              <a:rPr lang="en-US" sz="3600" dirty="0" smtClean="0"/>
              <a:t>Electron Configurations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" y="1152525"/>
            <a:ext cx="8778240" cy="53244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</a:t>
            </a:r>
            <a:endParaRPr lang="en-US" sz="2400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1s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2s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2p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3s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3p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4s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3d</a:t>
            </a:r>
            <a:r>
              <a:rPr lang="en-US" b="1" baseline="30000" dirty="0" smtClean="0">
                <a:solidFill>
                  <a:srgbClr val="FF0000"/>
                </a:solidFill>
              </a:rPr>
              <a:t>3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en-US" b="1" dirty="0" err="1" smtClean="0">
                <a:solidFill>
                  <a:srgbClr val="FF0000"/>
                </a:solidFill>
              </a:rPr>
              <a:t>Ar</a:t>
            </a:r>
            <a:r>
              <a:rPr lang="en-US" b="1" dirty="0" smtClean="0">
                <a:solidFill>
                  <a:srgbClr val="FF0000"/>
                </a:solidFill>
              </a:rPr>
              <a:t>] 4s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3d</a:t>
            </a:r>
            <a:r>
              <a:rPr lang="en-US" b="1" baseline="30000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Sn</a:t>
            </a:r>
            <a:endParaRPr lang="en-US" sz="2400" dirty="0" smtClean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1s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2s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2p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  <a:r>
              <a:rPr lang="en-US" b="1" dirty="0" smtClean="0">
                <a:solidFill>
                  <a:srgbClr val="FF0000"/>
                </a:solidFill>
              </a:rPr>
              <a:t>, 3s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3p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4s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, 3d</a:t>
            </a:r>
            <a:r>
              <a:rPr lang="en-US" b="1" baseline="30000" dirty="0" smtClean="0">
                <a:solidFill>
                  <a:srgbClr val="FF0000"/>
                </a:solidFill>
              </a:rPr>
              <a:t>10</a:t>
            </a:r>
            <a:r>
              <a:rPr lang="en-US" b="1" dirty="0" smtClean="0">
                <a:solidFill>
                  <a:srgbClr val="FF0000"/>
                </a:solidFill>
              </a:rPr>
              <a:t>, 4p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  <a:r>
              <a:rPr lang="en-US" b="1" dirty="0" smtClean="0">
                <a:solidFill>
                  <a:srgbClr val="FF0000"/>
                </a:solidFill>
              </a:rPr>
              <a:t>, 5s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4d</a:t>
            </a:r>
            <a:r>
              <a:rPr lang="en-US" b="1" baseline="30000" dirty="0" smtClean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5p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[Kr] </a:t>
            </a:r>
            <a:r>
              <a:rPr lang="en-US" b="1" dirty="0">
                <a:solidFill>
                  <a:srgbClr val="FF0000"/>
                </a:solidFill>
              </a:rPr>
              <a:t>5s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4d</a:t>
            </a:r>
            <a:r>
              <a:rPr lang="en-US" b="1" baseline="30000" dirty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5p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Eu</a:t>
            </a:r>
            <a:endParaRPr lang="en-US" sz="2400" dirty="0" smtClean="0"/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1s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4s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4p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5s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4d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6s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4f</a:t>
            </a:r>
            <a:r>
              <a:rPr lang="en-US" b="1" baseline="30000" dirty="0" smtClean="0">
                <a:solidFill>
                  <a:schemeClr val="bg1"/>
                </a:solidFill>
              </a:rPr>
              <a:t>7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[</a:t>
            </a:r>
            <a:r>
              <a:rPr lang="en-US" b="1" dirty="0" err="1" smtClean="0">
                <a:solidFill>
                  <a:schemeClr val="bg1"/>
                </a:solidFill>
              </a:rPr>
              <a:t>Xe</a:t>
            </a:r>
            <a:r>
              <a:rPr lang="en-US" b="1" dirty="0" smtClean="0">
                <a:solidFill>
                  <a:schemeClr val="bg1"/>
                </a:solidFill>
              </a:rPr>
              <a:t>] 6s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4f</a:t>
            </a:r>
            <a:r>
              <a:rPr lang="en-US" b="1" baseline="30000" dirty="0" smtClean="0">
                <a:solidFill>
                  <a:schemeClr val="bg1"/>
                </a:solidFill>
              </a:rPr>
              <a:t>7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400" dirty="0" smtClean="0"/>
              <a:t>I </a:t>
            </a:r>
            <a:r>
              <a:rPr lang="en-US" sz="2400" b="1" baseline="30000" dirty="0" smtClean="0"/>
              <a:t> ̶</a:t>
            </a:r>
            <a:endParaRPr lang="en-US" sz="2400" dirty="0"/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1s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4s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4p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5s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4d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[Kr] </a:t>
            </a:r>
            <a:r>
              <a:rPr lang="en-US" b="1" dirty="0">
                <a:solidFill>
                  <a:schemeClr val="bg1"/>
                </a:solidFill>
              </a:rPr>
              <a:t>5s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4d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6           </a:t>
            </a:r>
            <a:r>
              <a:rPr lang="en-US" b="1" dirty="0" smtClean="0">
                <a:solidFill>
                  <a:schemeClr val="bg1"/>
                </a:solidFill>
              </a:rPr>
              <a:t>   not [</a:t>
            </a:r>
            <a:r>
              <a:rPr lang="en-US" b="1" dirty="0" err="1" smtClean="0">
                <a:solidFill>
                  <a:schemeClr val="bg1"/>
                </a:solidFill>
              </a:rPr>
              <a:t>Xe</a:t>
            </a:r>
            <a:r>
              <a:rPr lang="en-US" b="1" dirty="0" smtClean="0">
                <a:solidFill>
                  <a:schemeClr val="bg1"/>
                </a:solidFill>
              </a:rPr>
              <a:t>]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endParaRPr lang="en-US" sz="2000" b="1" dirty="0">
              <a:solidFill>
                <a:schemeClr val="bg1"/>
              </a:solidFill>
            </a:endParaRPr>
          </a:p>
          <a:p>
            <a:pPr lvl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1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Write the Long and Abbreviated</a:t>
            </a:r>
            <a:br>
              <a:rPr lang="en-US" sz="3600" dirty="0" smtClean="0"/>
            </a:br>
            <a:r>
              <a:rPr lang="en-US" sz="3600" dirty="0" smtClean="0"/>
              <a:t>Electron Configurations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" y="1152525"/>
            <a:ext cx="8778240" cy="53244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</a:t>
            </a:r>
            <a:endParaRPr lang="en-US" sz="2400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1s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2s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2p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3s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3p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4s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3d</a:t>
            </a:r>
            <a:r>
              <a:rPr lang="en-US" b="1" baseline="30000" dirty="0" smtClean="0">
                <a:solidFill>
                  <a:srgbClr val="FF0000"/>
                </a:solidFill>
              </a:rPr>
              <a:t>3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en-US" b="1" dirty="0" err="1" smtClean="0">
                <a:solidFill>
                  <a:srgbClr val="FF0000"/>
                </a:solidFill>
              </a:rPr>
              <a:t>Ar</a:t>
            </a:r>
            <a:r>
              <a:rPr lang="en-US" b="1" dirty="0" smtClean="0">
                <a:solidFill>
                  <a:srgbClr val="FF0000"/>
                </a:solidFill>
              </a:rPr>
              <a:t>] 4s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3d</a:t>
            </a:r>
            <a:r>
              <a:rPr lang="en-US" b="1" baseline="30000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Sn</a:t>
            </a:r>
            <a:endParaRPr lang="en-US" sz="2400" dirty="0" smtClean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1s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2s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2p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  <a:r>
              <a:rPr lang="en-US" b="1" dirty="0" smtClean="0">
                <a:solidFill>
                  <a:srgbClr val="FF0000"/>
                </a:solidFill>
              </a:rPr>
              <a:t>, 3s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3p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4s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, 3d</a:t>
            </a:r>
            <a:r>
              <a:rPr lang="en-US" b="1" baseline="30000" dirty="0" smtClean="0">
                <a:solidFill>
                  <a:srgbClr val="FF0000"/>
                </a:solidFill>
              </a:rPr>
              <a:t>10</a:t>
            </a:r>
            <a:r>
              <a:rPr lang="en-US" b="1" dirty="0" smtClean="0">
                <a:solidFill>
                  <a:srgbClr val="FF0000"/>
                </a:solidFill>
              </a:rPr>
              <a:t>, 4p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  <a:r>
              <a:rPr lang="en-US" b="1" dirty="0" smtClean="0">
                <a:solidFill>
                  <a:srgbClr val="FF0000"/>
                </a:solidFill>
              </a:rPr>
              <a:t>, 5s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4d</a:t>
            </a:r>
            <a:r>
              <a:rPr lang="en-US" b="1" baseline="30000" dirty="0" smtClean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5p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[Kr] </a:t>
            </a:r>
            <a:r>
              <a:rPr lang="en-US" b="1" dirty="0">
                <a:solidFill>
                  <a:srgbClr val="FF0000"/>
                </a:solidFill>
              </a:rPr>
              <a:t>5s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4d</a:t>
            </a:r>
            <a:r>
              <a:rPr lang="en-US" b="1" baseline="30000" dirty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5p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Eu</a:t>
            </a:r>
            <a:endParaRPr lang="en-US" sz="2400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1s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2s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2p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3s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3p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4s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3d</a:t>
            </a:r>
            <a:r>
              <a:rPr lang="en-US" b="1" baseline="30000" dirty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, 4p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5s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4d</a:t>
            </a:r>
            <a:r>
              <a:rPr lang="en-US" b="1" baseline="30000" dirty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5p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  <a:r>
              <a:rPr lang="en-US" b="1" dirty="0" smtClean="0">
                <a:solidFill>
                  <a:srgbClr val="FF0000"/>
                </a:solidFill>
              </a:rPr>
              <a:t>, 6s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4f</a:t>
            </a:r>
            <a:r>
              <a:rPr lang="en-US" b="1" baseline="30000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en-US" b="1" dirty="0" err="1" smtClean="0">
                <a:solidFill>
                  <a:srgbClr val="FF0000"/>
                </a:solidFill>
              </a:rPr>
              <a:t>Xe</a:t>
            </a:r>
            <a:r>
              <a:rPr lang="en-US" b="1" dirty="0" smtClean="0">
                <a:solidFill>
                  <a:srgbClr val="FF0000"/>
                </a:solidFill>
              </a:rPr>
              <a:t>] 6s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4f</a:t>
            </a:r>
            <a:r>
              <a:rPr lang="en-US" b="1" baseline="30000" dirty="0" smtClean="0">
                <a:solidFill>
                  <a:srgbClr val="FF0000"/>
                </a:solidFill>
              </a:rPr>
              <a:t>7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I </a:t>
            </a:r>
            <a:r>
              <a:rPr lang="en-US" sz="2400" b="1" baseline="30000" dirty="0" smtClean="0"/>
              <a:t> ̶</a:t>
            </a:r>
            <a:endParaRPr lang="en-US" sz="2400" dirty="0"/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1s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4s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4p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5s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4d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[Kr] </a:t>
            </a:r>
            <a:r>
              <a:rPr lang="en-US" b="1" dirty="0">
                <a:solidFill>
                  <a:schemeClr val="bg1"/>
                </a:solidFill>
              </a:rPr>
              <a:t>5s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4d</a:t>
            </a:r>
            <a:r>
              <a:rPr lang="en-US" b="1" baseline="30000" dirty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6           </a:t>
            </a:r>
            <a:r>
              <a:rPr lang="en-US" b="1" dirty="0" smtClean="0">
                <a:solidFill>
                  <a:schemeClr val="bg1"/>
                </a:solidFill>
              </a:rPr>
              <a:t>   not [</a:t>
            </a:r>
            <a:r>
              <a:rPr lang="en-US" b="1" dirty="0" err="1" smtClean="0">
                <a:solidFill>
                  <a:schemeClr val="bg1"/>
                </a:solidFill>
              </a:rPr>
              <a:t>Xe</a:t>
            </a:r>
            <a:r>
              <a:rPr lang="en-US" b="1" dirty="0" smtClean="0">
                <a:solidFill>
                  <a:schemeClr val="bg1"/>
                </a:solidFill>
              </a:rPr>
              <a:t>]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endParaRPr lang="en-US" sz="2000" b="1" dirty="0">
              <a:solidFill>
                <a:schemeClr val="bg1"/>
              </a:solidFill>
            </a:endParaRPr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00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Write the Long and Abbreviated</a:t>
            </a:r>
            <a:br>
              <a:rPr lang="en-US" sz="3600" dirty="0" smtClean="0"/>
            </a:br>
            <a:r>
              <a:rPr lang="en-US" sz="3600" dirty="0" smtClean="0"/>
              <a:t>Electron Configurations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" y="1152525"/>
            <a:ext cx="8778240" cy="53244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</a:t>
            </a:r>
            <a:endParaRPr lang="en-US" sz="2400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1s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2s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2p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3s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3p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4s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3d</a:t>
            </a:r>
            <a:r>
              <a:rPr lang="en-US" b="1" baseline="30000" dirty="0" smtClean="0">
                <a:solidFill>
                  <a:srgbClr val="FF0000"/>
                </a:solidFill>
              </a:rPr>
              <a:t>3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en-US" b="1" dirty="0" err="1" smtClean="0">
                <a:solidFill>
                  <a:srgbClr val="FF0000"/>
                </a:solidFill>
              </a:rPr>
              <a:t>Ar</a:t>
            </a:r>
            <a:r>
              <a:rPr lang="en-US" b="1" dirty="0" smtClean="0">
                <a:solidFill>
                  <a:srgbClr val="FF0000"/>
                </a:solidFill>
              </a:rPr>
              <a:t>] 4s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3d</a:t>
            </a:r>
            <a:r>
              <a:rPr lang="en-US" b="1" baseline="30000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Sn</a:t>
            </a:r>
            <a:endParaRPr lang="en-US" sz="2400" dirty="0" smtClean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1s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2s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2p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  <a:r>
              <a:rPr lang="en-US" b="1" dirty="0" smtClean="0">
                <a:solidFill>
                  <a:srgbClr val="FF0000"/>
                </a:solidFill>
              </a:rPr>
              <a:t>, 3s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3p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4s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, 3d</a:t>
            </a:r>
            <a:r>
              <a:rPr lang="en-US" b="1" baseline="30000" dirty="0" smtClean="0">
                <a:solidFill>
                  <a:srgbClr val="FF0000"/>
                </a:solidFill>
              </a:rPr>
              <a:t>10</a:t>
            </a:r>
            <a:r>
              <a:rPr lang="en-US" b="1" dirty="0" smtClean="0">
                <a:solidFill>
                  <a:srgbClr val="FF0000"/>
                </a:solidFill>
              </a:rPr>
              <a:t>, 4p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  <a:r>
              <a:rPr lang="en-US" b="1" dirty="0" smtClean="0">
                <a:solidFill>
                  <a:srgbClr val="FF0000"/>
                </a:solidFill>
              </a:rPr>
              <a:t>, 5s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4d</a:t>
            </a:r>
            <a:r>
              <a:rPr lang="en-US" b="1" baseline="30000" dirty="0" smtClean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5p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[Kr] </a:t>
            </a:r>
            <a:r>
              <a:rPr lang="en-US" b="1" dirty="0">
                <a:solidFill>
                  <a:srgbClr val="FF0000"/>
                </a:solidFill>
              </a:rPr>
              <a:t>5s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4d</a:t>
            </a:r>
            <a:r>
              <a:rPr lang="en-US" b="1" baseline="30000" dirty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5p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Eu</a:t>
            </a:r>
            <a:endParaRPr lang="en-US" sz="2400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1s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2s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2p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3s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3p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4s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3d</a:t>
            </a:r>
            <a:r>
              <a:rPr lang="en-US" b="1" baseline="30000" dirty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, 4p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5s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4d</a:t>
            </a:r>
            <a:r>
              <a:rPr lang="en-US" b="1" baseline="30000" dirty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5p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  <a:r>
              <a:rPr lang="en-US" b="1" dirty="0" smtClean="0">
                <a:solidFill>
                  <a:srgbClr val="FF0000"/>
                </a:solidFill>
              </a:rPr>
              <a:t>, 6s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4f</a:t>
            </a:r>
            <a:r>
              <a:rPr lang="en-US" b="1" baseline="30000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en-US" b="1" dirty="0" err="1" smtClean="0">
                <a:solidFill>
                  <a:srgbClr val="FF0000"/>
                </a:solidFill>
              </a:rPr>
              <a:t>Xe</a:t>
            </a:r>
            <a:r>
              <a:rPr lang="en-US" b="1" dirty="0" smtClean="0">
                <a:solidFill>
                  <a:srgbClr val="FF0000"/>
                </a:solidFill>
              </a:rPr>
              <a:t>] 6s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4f</a:t>
            </a:r>
            <a:r>
              <a:rPr lang="en-US" b="1" baseline="30000" dirty="0" smtClean="0">
                <a:solidFill>
                  <a:srgbClr val="FF0000"/>
                </a:solidFill>
              </a:rPr>
              <a:t>7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I </a:t>
            </a:r>
            <a:r>
              <a:rPr lang="en-US" sz="2400" b="1" baseline="30000" dirty="0" smtClean="0"/>
              <a:t> ̶</a:t>
            </a:r>
            <a:endParaRPr lang="en-US" sz="2400" dirty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1s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2s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2p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3s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3p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4s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3d</a:t>
            </a:r>
            <a:r>
              <a:rPr lang="en-US" b="1" baseline="30000" dirty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, 4p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5s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4d</a:t>
            </a:r>
            <a:r>
              <a:rPr lang="en-US" b="1" baseline="30000" dirty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5p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[Kr] </a:t>
            </a:r>
            <a:r>
              <a:rPr lang="en-US" b="1" dirty="0">
                <a:solidFill>
                  <a:srgbClr val="FF0000"/>
                </a:solidFill>
              </a:rPr>
              <a:t>5s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4d</a:t>
            </a:r>
            <a:r>
              <a:rPr lang="en-US" b="1" baseline="30000" dirty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5p</a:t>
            </a:r>
            <a:r>
              <a:rPr lang="en-US" b="1" baseline="30000" dirty="0" smtClean="0">
                <a:solidFill>
                  <a:srgbClr val="FF0000"/>
                </a:solidFill>
              </a:rPr>
              <a:t>6           </a:t>
            </a:r>
            <a:r>
              <a:rPr lang="en-US" b="1" dirty="0" smtClean="0">
                <a:solidFill>
                  <a:srgbClr val="FF0000"/>
                </a:solidFill>
              </a:rPr>
              <a:t>   not [</a:t>
            </a:r>
            <a:r>
              <a:rPr lang="en-US" b="1" dirty="0" err="1" smtClean="0">
                <a:solidFill>
                  <a:srgbClr val="FF0000"/>
                </a:solidFill>
              </a:rPr>
              <a:t>Xe</a:t>
            </a:r>
            <a:r>
              <a:rPr lang="en-US" b="1" dirty="0" smtClean="0">
                <a:solidFill>
                  <a:srgbClr val="FF0000"/>
                </a:solidFill>
              </a:rPr>
              <a:t>]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314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26329"/>
            <a:ext cx="8778240" cy="1323439"/>
          </a:xfrm>
          <a:solidFill>
            <a:srgbClr val="0070C0"/>
          </a:solidFill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Periodic Table and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Electron Configurations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50" y="1762124"/>
            <a:ext cx="8176101" cy="46633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SWBAT determine electron configurations using the periodic table and represent these configurations using an abbreviated notation</a:t>
            </a:r>
            <a:endParaRPr lang="en-US" sz="2400" b="1" i="1" dirty="0" smtClean="0">
              <a:solidFill>
                <a:srgbClr val="008A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6320" y="4273208"/>
            <a:ext cx="1757679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-77787"/>
            <a:ext cx="8778240" cy="731520"/>
          </a:xfrm>
        </p:spPr>
        <p:txBody>
          <a:bodyPr/>
          <a:lstStyle/>
          <a:p>
            <a:r>
              <a:rPr lang="en-US" dirty="0" smtClean="0"/>
              <a:t>What is the element?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835877"/>
              </p:ext>
            </p:extLst>
          </p:nvPr>
        </p:nvGraphicFramePr>
        <p:xfrm>
          <a:off x="182563" y="649288"/>
          <a:ext cx="8778240" cy="58917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15200"/>
                <a:gridCol w="1463040"/>
              </a:tblGrid>
              <a:tr h="704088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Electron Configuration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Element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indent="3175">
                        <a:buNone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9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11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indent="3175">
                        <a:buNone/>
                      </a:pPr>
                      <a:r>
                        <a:rPr lang="en-US" sz="2800" b="1" dirty="0" smtClean="0"/>
                        <a:t>[</a:t>
                      </a:r>
                      <a:r>
                        <a:rPr lang="en-US" sz="2800" b="1" dirty="0" err="1" smtClean="0"/>
                        <a:t>Ar</a:t>
                      </a:r>
                      <a:r>
                        <a:rPr lang="en-US" sz="2800" b="1" dirty="0" smtClean="0"/>
                        <a:t>]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7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6p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baseline="0" dirty="0" smtClean="0"/>
                        <a:t>, </a:t>
                      </a:r>
                      <a:r>
                        <a:rPr lang="en-US" sz="2800" b="1" dirty="0" smtClean="0"/>
                        <a:t>7s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5f</a:t>
                      </a:r>
                      <a:r>
                        <a:rPr lang="en-US" sz="2800" b="1" baseline="30000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[</a:t>
                      </a:r>
                      <a:r>
                        <a:rPr lang="en-US" sz="2800" b="1" dirty="0" err="1" smtClean="0"/>
                        <a:t>Xe</a:t>
                      </a:r>
                      <a:r>
                        <a:rPr lang="en-US" sz="2800" b="1" dirty="0" smtClean="0"/>
                        <a:t>]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6p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0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-77787"/>
            <a:ext cx="8778240" cy="731520"/>
          </a:xfrm>
        </p:spPr>
        <p:txBody>
          <a:bodyPr/>
          <a:lstStyle/>
          <a:p>
            <a:r>
              <a:rPr lang="en-US" dirty="0" smtClean="0"/>
              <a:t>What is the element?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541647"/>
              </p:ext>
            </p:extLst>
          </p:nvPr>
        </p:nvGraphicFramePr>
        <p:xfrm>
          <a:off x="182563" y="649288"/>
          <a:ext cx="8778240" cy="58917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15200"/>
                <a:gridCol w="1463040"/>
              </a:tblGrid>
              <a:tr h="704088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Electron Configuration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Element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indent="3175">
                        <a:buNone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9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Au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11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indent="3175">
                        <a:buNone/>
                      </a:pPr>
                      <a:r>
                        <a:rPr lang="en-US" sz="2800" b="1" dirty="0" smtClean="0"/>
                        <a:t>[</a:t>
                      </a:r>
                      <a:r>
                        <a:rPr lang="en-US" sz="2800" b="1" dirty="0" err="1" smtClean="0"/>
                        <a:t>Ar</a:t>
                      </a:r>
                      <a:r>
                        <a:rPr lang="en-US" sz="2800" b="1" dirty="0" smtClean="0"/>
                        <a:t>]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7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6p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baseline="0" dirty="0" smtClean="0"/>
                        <a:t>, </a:t>
                      </a:r>
                      <a:r>
                        <a:rPr lang="en-US" sz="2800" b="1" dirty="0" smtClean="0"/>
                        <a:t>7s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5f</a:t>
                      </a:r>
                      <a:r>
                        <a:rPr lang="en-US" sz="2800" b="1" baseline="30000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[</a:t>
                      </a:r>
                      <a:r>
                        <a:rPr lang="en-US" sz="2800" b="1" dirty="0" err="1" smtClean="0"/>
                        <a:t>Xe</a:t>
                      </a:r>
                      <a:r>
                        <a:rPr lang="en-US" sz="2800" b="1" dirty="0" smtClean="0"/>
                        <a:t>]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6p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9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-77787"/>
            <a:ext cx="8778240" cy="731520"/>
          </a:xfrm>
        </p:spPr>
        <p:txBody>
          <a:bodyPr/>
          <a:lstStyle/>
          <a:p>
            <a:r>
              <a:rPr lang="en-US" dirty="0" smtClean="0"/>
              <a:t>What is the element?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497144"/>
              </p:ext>
            </p:extLst>
          </p:nvPr>
        </p:nvGraphicFramePr>
        <p:xfrm>
          <a:off x="182563" y="649288"/>
          <a:ext cx="8778240" cy="58917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15200"/>
                <a:gridCol w="1463040"/>
              </a:tblGrid>
              <a:tr h="704088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Electron Configuration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Element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indent="3175">
                        <a:buNone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9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Au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Xe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11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indent="3175">
                        <a:buNone/>
                      </a:pPr>
                      <a:r>
                        <a:rPr lang="en-US" sz="2800" b="1" dirty="0" smtClean="0"/>
                        <a:t>[</a:t>
                      </a:r>
                      <a:r>
                        <a:rPr lang="en-US" sz="2800" b="1" dirty="0" err="1" smtClean="0"/>
                        <a:t>Ar</a:t>
                      </a:r>
                      <a:r>
                        <a:rPr lang="en-US" sz="2800" b="1" dirty="0" smtClean="0"/>
                        <a:t>]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7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6p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baseline="0" dirty="0" smtClean="0"/>
                        <a:t>, </a:t>
                      </a:r>
                      <a:r>
                        <a:rPr lang="en-US" sz="2800" b="1" dirty="0" smtClean="0"/>
                        <a:t>7s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5f</a:t>
                      </a:r>
                      <a:r>
                        <a:rPr lang="en-US" sz="2800" b="1" baseline="30000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[</a:t>
                      </a:r>
                      <a:r>
                        <a:rPr lang="en-US" sz="2800" b="1" dirty="0" err="1" smtClean="0"/>
                        <a:t>Xe</a:t>
                      </a:r>
                      <a:r>
                        <a:rPr lang="en-US" sz="2800" b="1" dirty="0" smtClean="0"/>
                        <a:t>]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6p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2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-77787"/>
            <a:ext cx="8778240" cy="731520"/>
          </a:xfrm>
        </p:spPr>
        <p:txBody>
          <a:bodyPr/>
          <a:lstStyle/>
          <a:p>
            <a:r>
              <a:rPr lang="en-US" dirty="0" smtClean="0"/>
              <a:t>What is the element?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678400"/>
              </p:ext>
            </p:extLst>
          </p:nvPr>
        </p:nvGraphicFramePr>
        <p:xfrm>
          <a:off x="182563" y="649288"/>
          <a:ext cx="8778240" cy="58917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15200"/>
                <a:gridCol w="1463040"/>
              </a:tblGrid>
              <a:tr h="704088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Electron Configuration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Element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indent="3175">
                        <a:buNone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9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Au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Xe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11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Ho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indent="3175">
                        <a:buNone/>
                      </a:pPr>
                      <a:r>
                        <a:rPr lang="en-US" sz="2800" b="1" dirty="0" smtClean="0"/>
                        <a:t>[</a:t>
                      </a:r>
                      <a:r>
                        <a:rPr lang="en-US" sz="2800" b="1" dirty="0" err="1" smtClean="0"/>
                        <a:t>Ar</a:t>
                      </a:r>
                      <a:r>
                        <a:rPr lang="en-US" sz="2800" b="1" dirty="0" smtClean="0"/>
                        <a:t>]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7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6p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baseline="0" dirty="0" smtClean="0"/>
                        <a:t>, </a:t>
                      </a:r>
                      <a:r>
                        <a:rPr lang="en-US" sz="2800" b="1" dirty="0" smtClean="0"/>
                        <a:t>7s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5f</a:t>
                      </a:r>
                      <a:r>
                        <a:rPr lang="en-US" sz="2800" b="1" baseline="30000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[</a:t>
                      </a:r>
                      <a:r>
                        <a:rPr lang="en-US" sz="2800" b="1" dirty="0" err="1" smtClean="0"/>
                        <a:t>Xe</a:t>
                      </a:r>
                      <a:r>
                        <a:rPr lang="en-US" sz="2800" b="1" dirty="0" smtClean="0"/>
                        <a:t>]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6p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2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-77787"/>
            <a:ext cx="8778240" cy="731520"/>
          </a:xfrm>
        </p:spPr>
        <p:txBody>
          <a:bodyPr/>
          <a:lstStyle/>
          <a:p>
            <a:r>
              <a:rPr lang="en-US" dirty="0" smtClean="0"/>
              <a:t>What is the element?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405948"/>
              </p:ext>
            </p:extLst>
          </p:nvPr>
        </p:nvGraphicFramePr>
        <p:xfrm>
          <a:off x="182563" y="649288"/>
          <a:ext cx="8778240" cy="58917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15200"/>
                <a:gridCol w="1463040"/>
              </a:tblGrid>
              <a:tr h="704088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Electron Configuration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Element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indent="3175">
                        <a:buNone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9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Au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Xe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11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Ho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indent="3175">
                        <a:buNone/>
                      </a:pPr>
                      <a:r>
                        <a:rPr lang="en-US" sz="2800" b="1" dirty="0" smtClean="0"/>
                        <a:t>[</a:t>
                      </a:r>
                      <a:r>
                        <a:rPr lang="en-US" sz="2800" b="1" dirty="0" err="1" smtClean="0"/>
                        <a:t>Ar</a:t>
                      </a:r>
                      <a:r>
                        <a:rPr lang="en-US" sz="2800" b="1" dirty="0" smtClean="0"/>
                        <a:t>]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7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Co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6p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baseline="0" dirty="0" smtClean="0"/>
                        <a:t>, </a:t>
                      </a:r>
                      <a:r>
                        <a:rPr lang="en-US" sz="2800" b="1" dirty="0" smtClean="0"/>
                        <a:t>7s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5f</a:t>
                      </a:r>
                      <a:r>
                        <a:rPr lang="en-US" sz="2800" b="1" baseline="30000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[</a:t>
                      </a:r>
                      <a:r>
                        <a:rPr lang="en-US" sz="2800" b="1" dirty="0" err="1" smtClean="0"/>
                        <a:t>Xe</a:t>
                      </a:r>
                      <a:r>
                        <a:rPr lang="en-US" sz="2800" b="1" dirty="0" smtClean="0"/>
                        <a:t>]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6p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2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-77787"/>
            <a:ext cx="8778240" cy="731520"/>
          </a:xfrm>
        </p:spPr>
        <p:txBody>
          <a:bodyPr/>
          <a:lstStyle/>
          <a:p>
            <a:r>
              <a:rPr lang="en-US" dirty="0" smtClean="0"/>
              <a:t>What is the element?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267940"/>
              </p:ext>
            </p:extLst>
          </p:nvPr>
        </p:nvGraphicFramePr>
        <p:xfrm>
          <a:off x="182563" y="649288"/>
          <a:ext cx="8778240" cy="58917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15200"/>
                <a:gridCol w="1463040"/>
              </a:tblGrid>
              <a:tr h="704088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Electron Configuration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Element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indent="3175">
                        <a:buNone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9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Au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Xe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11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Ho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indent="3175">
                        <a:buNone/>
                      </a:pPr>
                      <a:r>
                        <a:rPr lang="en-US" sz="2800" b="1" dirty="0" smtClean="0"/>
                        <a:t>[</a:t>
                      </a:r>
                      <a:r>
                        <a:rPr lang="en-US" sz="2800" b="1" dirty="0" err="1" smtClean="0"/>
                        <a:t>Ar</a:t>
                      </a:r>
                      <a:r>
                        <a:rPr lang="en-US" sz="2800" b="1" dirty="0" smtClean="0"/>
                        <a:t>]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7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Co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6p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baseline="0" dirty="0" smtClean="0"/>
                        <a:t>, </a:t>
                      </a:r>
                      <a:r>
                        <a:rPr lang="en-US" sz="2800" b="1" dirty="0" smtClean="0"/>
                        <a:t>7s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5f</a:t>
                      </a:r>
                      <a:r>
                        <a:rPr lang="en-US" sz="2800" b="1" baseline="30000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Pu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[</a:t>
                      </a:r>
                      <a:r>
                        <a:rPr lang="en-US" sz="2800" b="1" dirty="0" err="1" smtClean="0"/>
                        <a:t>Xe</a:t>
                      </a:r>
                      <a:r>
                        <a:rPr lang="en-US" sz="2800" b="1" dirty="0" smtClean="0"/>
                        <a:t>]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6p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2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-77787"/>
            <a:ext cx="8778240" cy="731520"/>
          </a:xfrm>
        </p:spPr>
        <p:txBody>
          <a:bodyPr/>
          <a:lstStyle/>
          <a:p>
            <a:r>
              <a:rPr lang="en-US" dirty="0" smtClean="0"/>
              <a:t>What is the element?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917572"/>
              </p:ext>
            </p:extLst>
          </p:nvPr>
        </p:nvGraphicFramePr>
        <p:xfrm>
          <a:off x="182563" y="649288"/>
          <a:ext cx="8778240" cy="58917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15200"/>
                <a:gridCol w="1463040"/>
              </a:tblGrid>
              <a:tr h="704088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Electron Configuration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Element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indent="3175">
                        <a:buNone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9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Au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Xe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11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Ho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indent="3175">
                        <a:buNone/>
                      </a:pPr>
                      <a:r>
                        <a:rPr lang="en-US" sz="2800" b="1" dirty="0" smtClean="0"/>
                        <a:t>[</a:t>
                      </a:r>
                      <a:r>
                        <a:rPr lang="en-US" sz="2800" b="1" dirty="0" err="1" smtClean="0"/>
                        <a:t>Ar</a:t>
                      </a:r>
                      <a:r>
                        <a:rPr lang="en-US" sz="2800" b="1" dirty="0" smtClean="0"/>
                        <a:t>]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7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Co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2p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3s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4s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3d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4p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5s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5p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dirty="0" smtClean="0"/>
                        <a:t>,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6p</a:t>
                      </a:r>
                      <a:r>
                        <a:rPr lang="en-US" sz="2800" b="1" baseline="30000" dirty="0" smtClean="0"/>
                        <a:t>6</a:t>
                      </a:r>
                      <a:r>
                        <a:rPr lang="en-US" sz="2800" b="1" baseline="0" dirty="0" smtClean="0"/>
                        <a:t>, </a:t>
                      </a:r>
                      <a:r>
                        <a:rPr lang="en-US" sz="2800" b="1" dirty="0" smtClean="0"/>
                        <a:t>7s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5f</a:t>
                      </a:r>
                      <a:r>
                        <a:rPr lang="en-US" sz="2800" b="1" baseline="30000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Pu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[</a:t>
                      </a:r>
                      <a:r>
                        <a:rPr lang="en-US" sz="2800" b="1" dirty="0" err="1" smtClean="0"/>
                        <a:t>Xe</a:t>
                      </a:r>
                      <a:r>
                        <a:rPr lang="en-US" sz="2800" b="1" dirty="0" smtClean="0"/>
                        <a:t>] 6s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dirty="0" smtClean="0"/>
                        <a:t>, 4f</a:t>
                      </a:r>
                      <a:r>
                        <a:rPr lang="en-US" sz="2800" b="1" baseline="30000" dirty="0" smtClean="0"/>
                        <a:t>14</a:t>
                      </a:r>
                      <a:r>
                        <a:rPr lang="en-US" sz="2800" b="1" dirty="0" smtClean="0"/>
                        <a:t>, 5d</a:t>
                      </a:r>
                      <a:r>
                        <a:rPr lang="en-US" sz="2800" b="1" baseline="30000" dirty="0" smtClean="0"/>
                        <a:t>10</a:t>
                      </a:r>
                      <a:r>
                        <a:rPr lang="en-US" sz="2800" b="1" dirty="0" smtClean="0"/>
                        <a:t>, 6p</a:t>
                      </a:r>
                      <a:r>
                        <a:rPr lang="en-US" sz="2800" b="1" baseline="30000" dirty="0" smtClean="0"/>
                        <a:t>2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4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Pb</a:t>
                      </a:r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2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74613"/>
            <a:ext cx="8778240" cy="73152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54560"/>
            <a:ext cx="8778240" cy="1255240"/>
          </a:xfrm>
        </p:spPr>
        <p:txBody>
          <a:bodyPr/>
          <a:lstStyle/>
          <a:p>
            <a:r>
              <a:rPr lang="en-US" dirty="0" smtClean="0"/>
              <a:t>WS Electron Configurations (Abbreviated)</a:t>
            </a:r>
          </a:p>
        </p:txBody>
      </p:sp>
    </p:spTree>
    <p:extLst>
      <p:ext uri="{BB962C8B-B14F-4D97-AF65-F5344CB8AC3E}">
        <p14:creationId xmlns:p14="http://schemas.microsoft.com/office/powerpoint/2010/main" val="33775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208"/>
            <a:ext cx="9144000" cy="63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Configurations on the Periodic Table</a:t>
            </a:r>
            <a:endParaRPr lang="en-US" dirty="0"/>
          </a:p>
        </p:txBody>
      </p:sp>
      <p:pic>
        <p:nvPicPr>
          <p:cNvPr id="2050" name="Picture 2" descr="http://www.mikeblaber.org/oldwine/chm1045/notes/Struct/EPeriod/IMG00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" y="1098804"/>
            <a:ext cx="8506460" cy="55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Last Class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87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861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the Difference in the Quantum Number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" y="1832609"/>
            <a:ext cx="8423910" cy="449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0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Write the electron configuration for each atom: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 beryllium (Be)</a:t>
            </a:r>
          </a:p>
          <a:p>
            <a:pPr marL="0" indent="0">
              <a:buNone/>
            </a:pPr>
            <a:r>
              <a:rPr lang="en-US" sz="2800" b="1" dirty="0" smtClean="0"/>
              <a:t>	</a:t>
            </a:r>
            <a:endParaRPr lang="en-US" sz="2800" b="1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 nitrogen (N)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800" b="1" dirty="0"/>
              <a:t>	</a:t>
            </a:r>
            <a:endParaRPr lang="en-US" sz="2800" b="1" dirty="0" smtClean="0"/>
          </a:p>
          <a:p>
            <a:pPr marL="0" lvl="1" indent="0">
              <a:spcBef>
                <a:spcPts val="240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 potassium (K)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8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7282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Write the electron configuration for each atom: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 beryllium (Be)</a:t>
            </a:r>
          </a:p>
          <a:p>
            <a:pPr marL="0" indent="0">
              <a:buNone/>
            </a:pPr>
            <a:r>
              <a:rPr lang="en-US" sz="2800" b="1" dirty="0" smtClean="0"/>
              <a:t>	</a:t>
            </a:r>
            <a:r>
              <a:rPr lang="en-US" sz="2800" b="1" dirty="0"/>
              <a:t> 1s</a:t>
            </a:r>
            <a:r>
              <a:rPr lang="en-US" sz="2800" b="1" baseline="30000" dirty="0"/>
              <a:t>2</a:t>
            </a:r>
            <a:r>
              <a:rPr lang="en-US" sz="2800" b="1" dirty="0"/>
              <a:t>, </a:t>
            </a:r>
            <a:r>
              <a:rPr lang="en-US" sz="2800" b="1" dirty="0" smtClean="0"/>
              <a:t>2s</a:t>
            </a:r>
            <a:r>
              <a:rPr lang="en-US" sz="2800" b="1" baseline="30000" dirty="0" smtClean="0"/>
              <a:t>2</a:t>
            </a:r>
            <a:endParaRPr lang="en-US" sz="2800" b="1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 nitrogen (N)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800" b="1" dirty="0"/>
              <a:t>	1s</a:t>
            </a:r>
            <a:r>
              <a:rPr lang="en-US" sz="2800" b="1" baseline="30000" dirty="0"/>
              <a:t>2</a:t>
            </a:r>
            <a:r>
              <a:rPr lang="en-US" sz="2800" b="1" dirty="0"/>
              <a:t>, 2s</a:t>
            </a:r>
            <a:r>
              <a:rPr lang="en-US" sz="2800" b="1" baseline="30000" dirty="0"/>
              <a:t>2</a:t>
            </a:r>
            <a:r>
              <a:rPr lang="en-US" sz="2800" b="1" dirty="0"/>
              <a:t>, </a:t>
            </a:r>
            <a:r>
              <a:rPr lang="en-US" sz="2800" b="1" dirty="0" smtClean="0"/>
              <a:t>2p</a:t>
            </a:r>
            <a:r>
              <a:rPr lang="en-US" sz="2800" b="1" baseline="30000" dirty="0"/>
              <a:t>3</a:t>
            </a:r>
            <a:endParaRPr lang="en-US" sz="2800" b="1" dirty="0" smtClean="0"/>
          </a:p>
          <a:p>
            <a:pPr marL="0" lvl="1" indent="0">
              <a:spcBef>
                <a:spcPts val="240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 potassium (K)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1s</a:t>
            </a:r>
            <a:r>
              <a:rPr lang="en-US" sz="2800" b="1" baseline="30000" dirty="0" smtClean="0"/>
              <a:t>2</a:t>
            </a:r>
            <a:r>
              <a:rPr lang="en-US" sz="2800" b="1" dirty="0"/>
              <a:t>, 2s</a:t>
            </a:r>
            <a:r>
              <a:rPr lang="en-US" sz="2800" b="1" baseline="30000" dirty="0"/>
              <a:t>2</a:t>
            </a:r>
            <a:r>
              <a:rPr lang="en-US" sz="2800" b="1" dirty="0"/>
              <a:t>, 2p</a:t>
            </a:r>
            <a:r>
              <a:rPr lang="en-US" sz="2800" b="1" baseline="30000" dirty="0"/>
              <a:t>6</a:t>
            </a:r>
            <a:r>
              <a:rPr lang="en-US" sz="2800" b="1" dirty="0"/>
              <a:t>, 3s</a:t>
            </a:r>
            <a:r>
              <a:rPr lang="en-US" sz="2800" b="1" baseline="30000" dirty="0"/>
              <a:t>2</a:t>
            </a:r>
            <a:r>
              <a:rPr lang="en-US" sz="2800" b="1" dirty="0"/>
              <a:t>, 3p</a:t>
            </a:r>
            <a:r>
              <a:rPr lang="en-US" sz="2800" b="1" baseline="30000" dirty="0"/>
              <a:t>6</a:t>
            </a:r>
            <a:r>
              <a:rPr lang="en-US" sz="2800" b="1" dirty="0"/>
              <a:t>, </a:t>
            </a:r>
            <a:r>
              <a:rPr lang="en-US" sz="2800" b="1" dirty="0" smtClean="0"/>
              <a:t>4s</a:t>
            </a:r>
            <a:r>
              <a:rPr lang="en-US" sz="2800" b="1" baseline="30000" dirty="0"/>
              <a:t>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339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Write the abbreviated electron configuration for each atom: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 1)	beryllium (Be)</a:t>
            </a:r>
          </a:p>
          <a:p>
            <a:pPr marL="0" indent="0">
              <a:buNone/>
            </a:pPr>
            <a:r>
              <a:rPr lang="en-US" sz="2800" b="1" dirty="0" smtClean="0"/>
              <a:t>	</a:t>
            </a:r>
            <a:r>
              <a:rPr lang="en-US" sz="2800" b="1" dirty="0"/>
              <a:t> </a:t>
            </a:r>
            <a:r>
              <a:rPr lang="en-US" sz="2800" b="1" dirty="0" smtClean="0"/>
              <a:t>[He] 2s</a:t>
            </a:r>
            <a:r>
              <a:rPr lang="en-US" sz="2800" b="1" baseline="30000" dirty="0" smtClean="0"/>
              <a:t>2</a:t>
            </a:r>
            <a:endParaRPr lang="en-US" sz="2800" b="1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 2)	phosphorus (P)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[Ne] 3s</a:t>
            </a:r>
            <a:r>
              <a:rPr lang="en-US" sz="2800" b="1" baseline="30000" dirty="0" smtClean="0"/>
              <a:t>2</a:t>
            </a:r>
            <a:r>
              <a:rPr lang="en-US" sz="2800" b="1" dirty="0"/>
              <a:t>, </a:t>
            </a:r>
            <a:r>
              <a:rPr lang="en-US" sz="2800" b="1" dirty="0" smtClean="0"/>
              <a:t>4p</a:t>
            </a:r>
            <a:r>
              <a:rPr lang="en-US" sz="2800" b="1" baseline="30000" dirty="0" smtClean="0"/>
              <a:t>3</a:t>
            </a:r>
            <a:endParaRPr lang="en-US" sz="2800" b="1" dirty="0" smtClean="0"/>
          </a:p>
          <a:p>
            <a:pPr marL="0" lvl="1" indent="0">
              <a:spcBef>
                <a:spcPts val="240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 3)	cesium (Cs)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[</a:t>
            </a:r>
            <a:r>
              <a:rPr lang="en-US" sz="2800" b="1" dirty="0" err="1" smtClean="0"/>
              <a:t>Xe</a:t>
            </a:r>
            <a:r>
              <a:rPr lang="en-US" sz="2800" b="1" dirty="0" smtClean="0"/>
              <a:t>] 6s</a:t>
            </a:r>
            <a:r>
              <a:rPr lang="en-US" sz="2800" b="1" baseline="30000" dirty="0" smtClean="0"/>
              <a:t>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479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208"/>
            <a:ext cx="9144000" cy="63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5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7154"/>
            <a:ext cx="9144000" cy="492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9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http://www.chem1.com/acad/webtut/atomic/OrbEnergy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14" y="1303844"/>
            <a:ext cx="7358565" cy="48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Orbital Diagram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8266" y="4969911"/>
            <a:ext cx="325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Each box holds two electrons with opposite spins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93133" y="1625581"/>
            <a:ext cx="1109134" cy="4588956"/>
          </a:xfrm>
          <a:prstGeom prst="upArrowCallout">
            <a:avLst>
              <a:gd name="adj1" fmla="val 35687"/>
              <a:gd name="adj2" fmla="val 30343"/>
              <a:gd name="adj3" fmla="val 41031"/>
              <a:gd name="adj4" fmla="val 31332"/>
            </a:avLst>
          </a:prstGeom>
          <a:gradFill>
            <a:gsLst>
              <a:gs pos="65000">
                <a:schemeClr val="bg1"/>
              </a:gs>
              <a:gs pos="0">
                <a:srgbClr val="C00000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Energy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of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Orbital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8317" y="4016830"/>
            <a:ext cx="2460169" cy="2197708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1" name="Picture 5" descr="http://www.chem1.com/acad/webtut/atomic/OrbEnergy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14" y="1303844"/>
            <a:ext cx="7358565" cy="48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Orbital Diagram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600" y="4652411"/>
            <a:ext cx="43815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Last class we focused on the lower energy levels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93133" y="1625581"/>
            <a:ext cx="1109134" cy="4588956"/>
          </a:xfrm>
          <a:prstGeom prst="upArrowCallout">
            <a:avLst>
              <a:gd name="adj1" fmla="val 35687"/>
              <a:gd name="adj2" fmla="val 30343"/>
              <a:gd name="adj3" fmla="val 41031"/>
              <a:gd name="adj4" fmla="val 31332"/>
            </a:avLst>
          </a:prstGeom>
          <a:gradFill>
            <a:gsLst>
              <a:gs pos="65000">
                <a:schemeClr val="bg1"/>
              </a:gs>
              <a:gs pos="0">
                <a:srgbClr val="C00000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Energy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of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Orbital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2267" y="1208314"/>
            <a:ext cx="7431012" cy="2808514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1" name="Picture 5" descr="http://www.chem1.com/acad/webtut/atomic/OrbEnergy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14" y="1303844"/>
            <a:ext cx="7358565" cy="48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Orbital Diagram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93133" y="1625581"/>
            <a:ext cx="1109134" cy="4588956"/>
          </a:xfrm>
          <a:prstGeom prst="upArrowCallout">
            <a:avLst>
              <a:gd name="adj1" fmla="val 35687"/>
              <a:gd name="adj2" fmla="val 30343"/>
              <a:gd name="adj3" fmla="val 41031"/>
              <a:gd name="adj4" fmla="val 31332"/>
            </a:avLst>
          </a:prstGeom>
          <a:gradFill>
            <a:gsLst>
              <a:gs pos="65000">
                <a:schemeClr val="bg1"/>
              </a:gs>
              <a:gs pos="0">
                <a:srgbClr val="C00000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Energy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of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Orbital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8449" y="4271411"/>
            <a:ext cx="4581979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Today, we will focus on the higher energy levels.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8449" y="5339047"/>
            <a:ext cx="4581979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Strange things happen at the higher energy levels.</a:t>
            </a:r>
          </a:p>
        </p:txBody>
      </p:sp>
    </p:spTree>
    <p:extLst>
      <p:ext uri="{BB962C8B-B14F-4D97-AF65-F5344CB8AC3E}">
        <p14:creationId xmlns:p14="http://schemas.microsoft.com/office/powerpoint/2010/main" val="12617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02267" y="3886200"/>
            <a:ext cx="7643614" cy="95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1" name="Picture 5" descr="http://www.chem1.com/acad/webtut/atomic/OrbEnergyChar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6" r="36552" b="44674"/>
          <a:stretch/>
        </p:blipFill>
        <p:spPr bwMode="auto">
          <a:xfrm>
            <a:off x="1274715" y="2867025"/>
            <a:ext cx="757116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4s is lower than 3d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93133" y="1625581"/>
            <a:ext cx="1109134" cy="4588956"/>
          </a:xfrm>
          <a:prstGeom prst="upArrowCallout">
            <a:avLst>
              <a:gd name="adj1" fmla="val 35687"/>
              <a:gd name="adj2" fmla="val 30343"/>
              <a:gd name="adj3" fmla="val 41031"/>
              <a:gd name="adj4" fmla="val 31332"/>
            </a:avLst>
          </a:prstGeom>
          <a:gradFill>
            <a:gsLst>
              <a:gs pos="65000">
                <a:schemeClr val="bg1"/>
              </a:gs>
              <a:gs pos="0">
                <a:srgbClr val="C00000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Energy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of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Orbital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02267" y="2359025"/>
            <a:ext cx="7643614" cy="95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6s is lower than 4f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93133" y="1625581"/>
            <a:ext cx="1109134" cy="4588956"/>
          </a:xfrm>
          <a:prstGeom prst="upArrowCallout">
            <a:avLst>
              <a:gd name="adj1" fmla="val 35687"/>
              <a:gd name="adj2" fmla="val 30343"/>
              <a:gd name="adj3" fmla="val 41031"/>
              <a:gd name="adj4" fmla="val 31332"/>
            </a:avLst>
          </a:prstGeom>
          <a:gradFill>
            <a:gsLst>
              <a:gs pos="65000">
                <a:schemeClr val="bg1"/>
              </a:gs>
              <a:gs pos="0">
                <a:srgbClr val="C00000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Energy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of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Orbital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0734689">
            <a:off x="1704837" y="4121835"/>
            <a:ext cx="5734327" cy="646331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This is not what we expected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5" descr="http://www.chem1.com/acad/webtut/atomic/OrbEnergyChar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1" r="88022" b="70808"/>
          <a:stretch/>
        </p:blipFill>
        <p:spPr bwMode="auto">
          <a:xfrm>
            <a:off x="1604913" y="1625581"/>
            <a:ext cx="1430387" cy="107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www.chem1.com/acad/webtut/atomic/OrbEnergyChar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0" t="14824" b="75461"/>
          <a:stretch/>
        </p:blipFill>
        <p:spPr bwMode="auto">
          <a:xfrm>
            <a:off x="4140200" y="1371599"/>
            <a:ext cx="4428072" cy="9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8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" y="2456180"/>
            <a:ext cx="3200400" cy="2139744"/>
          </a:xfrm>
        </p:spPr>
        <p:txBody>
          <a:bodyPr/>
          <a:lstStyle/>
          <a:p>
            <a:r>
              <a:rPr lang="en-US" sz="2800" dirty="0" smtClean="0">
                <a:solidFill>
                  <a:srgbClr val="006600"/>
                </a:solidFill>
              </a:rPr>
              <a:t>The way we think it should be</a:t>
            </a:r>
            <a:endParaRPr lang="en-US" sz="2800" dirty="0">
              <a:solidFill>
                <a:srgbClr val="0066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870960" y="1036320"/>
            <a:ext cx="5029200" cy="0"/>
          </a:xfrm>
          <a:prstGeom prst="straightConnector1">
            <a:avLst/>
          </a:prstGeom>
          <a:ln w="76200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870960" y="1861820"/>
            <a:ext cx="5029200" cy="0"/>
          </a:xfrm>
          <a:prstGeom prst="straightConnector1">
            <a:avLst/>
          </a:prstGeom>
          <a:ln w="76200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870960" y="2687320"/>
            <a:ext cx="5029200" cy="0"/>
          </a:xfrm>
          <a:prstGeom prst="straightConnector1">
            <a:avLst/>
          </a:prstGeom>
          <a:ln w="76200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70960" y="3512820"/>
            <a:ext cx="5029200" cy="0"/>
          </a:xfrm>
          <a:prstGeom prst="straightConnector1">
            <a:avLst/>
          </a:prstGeom>
          <a:ln w="76200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870960" y="4338320"/>
            <a:ext cx="3931920" cy="0"/>
          </a:xfrm>
          <a:prstGeom prst="straightConnector1">
            <a:avLst/>
          </a:prstGeom>
          <a:ln w="76200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870960" y="5163820"/>
            <a:ext cx="2834640" cy="0"/>
          </a:xfrm>
          <a:prstGeom prst="straightConnector1">
            <a:avLst/>
          </a:prstGeom>
          <a:ln w="76200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70960" y="5989320"/>
            <a:ext cx="1737360" cy="0"/>
          </a:xfrm>
          <a:prstGeom prst="straightConnector1">
            <a:avLst/>
          </a:prstGeom>
          <a:ln w="76200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289560" y="144780"/>
            <a:ext cx="2754086" cy="2139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Energy Levels of Orbitals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517415"/>
              </p:ext>
            </p:extLst>
          </p:nvPr>
        </p:nvGraphicFramePr>
        <p:xfrm>
          <a:off x="4053726" y="607402"/>
          <a:ext cx="438943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359"/>
                <a:gridCol w="1097359"/>
                <a:gridCol w="1097359"/>
                <a:gridCol w="1097359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5f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4f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07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144780"/>
            <a:ext cx="2754086" cy="2139744"/>
          </a:xfrm>
        </p:spPr>
        <p:txBody>
          <a:bodyPr/>
          <a:lstStyle/>
          <a:p>
            <a:r>
              <a:rPr lang="en-US" dirty="0" smtClean="0"/>
              <a:t>Energy Levels of Orbitals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973330" y="5475639"/>
            <a:ext cx="4506685" cy="3363686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973330" y="4642080"/>
            <a:ext cx="4506685" cy="3363686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973330" y="3808524"/>
            <a:ext cx="4506685" cy="3363686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973330" y="2974968"/>
            <a:ext cx="4506685" cy="3363686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973330" y="2141412"/>
            <a:ext cx="4506685" cy="3363686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973330" y="1307856"/>
            <a:ext cx="4506685" cy="3363686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055370" y="474300"/>
            <a:ext cx="4506685" cy="3363686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973330" y="474300"/>
            <a:ext cx="4506685" cy="3363686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3180000">
            <a:off x="6392422" y="2864866"/>
            <a:ext cx="4191000" cy="7160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00640"/>
              </p:ext>
            </p:extLst>
          </p:nvPr>
        </p:nvGraphicFramePr>
        <p:xfrm>
          <a:off x="4053726" y="607402"/>
          <a:ext cx="438943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359"/>
                <a:gridCol w="1097359"/>
                <a:gridCol w="1097359"/>
                <a:gridCol w="1097359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5f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4f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48260" y="2456180"/>
            <a:ext cx="3200400" cy="2139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</a:rPr>
              <a:t>The way it is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Now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188595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3200" b="1" dirty="0" smtClean="0"/>
              <a:t>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		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P		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Li</a:t>
            </a:r>
            <a:r>
              <a:rPr lang="en-US" sz="4400" b="1" baseline="30000" dirty="0" smtClean="0"/>
              <a:t>+</a:t>
            </a:r>
            <a:r>
              <a:rPr lang="en-US" sz="3200" b="1" baseline="30000" dirty="0" smtClean="0"/>
              <a:t>		</a:t>
            </a:r>
            <a:endParaRPr lang="en-US" sz="4400" b="1" baseline="30000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S</a:t>
            </a:r>
            <a:r>
              <a:rPr lang="en-US" sz="4400" b="1" baseline="30000" dirty="0" smtClean="0"/>
              <a:t>-2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		</a:t>
            </a:r>
            <a:endParaRPr lang="en-US" sz="36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63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270" y="0"/>
            <a:ext cx="7230291" cy="696686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Energy of the Orbitals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4344" name="Picture 8" descr="http://upload.wikimedia.org/math/2/7/7/27734849d22b4b26bd85be1a1435ba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24" y="824425"/>
            <a:ext cx="5233902" cy="7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146769" y="2612562"/>
            <a:ext cx="3997231" cy="1632877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18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The </a:t>
            </a:r>
            <a:r>
              <a:rPr lang="en-US" sz="2400" b="1" i="1" dirty="0">
                <a:solidFill>
                  <a:srgbClr val="C00000"/>
                </a:solidFill>
              </a:rPr>
              <a:t>Schrödinger </a:t>
            </a:r>
            <a:r>
              <a:rPr lang="en-US" sz="2400" b="1" i="1" dirty="0" smtClean="0">
                <a:solidFill>
                  <a:srgbClr val="C00000"/>
                </a:solidFill>
              </a:rPr>
              <a:t>Equation also provides us with the relative energy levels of the different orbitals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26422" y="1769833"/>
            <a:ext cx="2198907" cy="751114"/>
            <a:chOff x="1785265" y="2383952"/>
            <a:chExt cx="2198907" cy="936191"/>
          </a:xfrm>
          <a:solidFill>
            <a:srgbClr val="0070C0"/>
          </a:solidFill>
        </p:grpSpPr>
        <p:sp>
          <p:nvSpPr>
            <p:cNvPr id="10" name="Down Arrow 9"/>
            <p:cNvSpPr/>
            <p:nvPr/>
          </p:nvSpPr>
          <p:spPr>
            <a:xfrm>
              <a:off x="1785265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574476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3363687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26422" y="3773594"/>
            <a:ext cx="2198907" cy="751114"/>
            <a:chOff x="1785265" y="2383952"/>
            <a:chExt cx="2198907" cy="936191"/>
          </a:xfrm>
          <a:solidFill>
            <a:srgbClr val="0070C0"/>
          </a:solidFill>
        </p:grpSpPr>
        <p:sp>
          <p:nvSpPr>
            <p:cNvPr id="14" name="Down Arrow 13"/>
            <p:cNvSpPr/>
            <p:nvPr/>
          </p:nvSpPr>
          <p:spPr>
            <a:xfrm>
              <a:off x="1785265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2574476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3363687" y="2383952"/>
              <a:ext cx="620485" cy="936191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91829" y="2731772"/>
            <a:ext cx="2868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numbers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 l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sz="32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l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b="1" baseline="-25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1055"/>
            <a:ext cx="3849688" cy="220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8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178"/>
          <p:cNvGrpSpPr/>
          <p:nvPr/>
        </p:nvGrpSpPr>
        <p:grpSpPr>
          <a:xfrm>
            <a:off x="153254" y="1368904"/>
            <a:ext cx="7922896" cy="4904802"/>
            <a:chOff x="153254" y="1368904"/>
            <a:chExt cx="7922896" cy="4904802"/>
          </a:xfrm>
        </p:grpSpPr>
        <p:grpSp>
          <p:nvGrpSpPr>
            <p:cNvPr id="180" name="Group 179"/>
            <p:cNvGrpSpPr/>
            <p:nvPr/>
          </p:nvGrpSpPr>
          <p:grpSpPr>
            <a:xfrm>
              <a:off x="2513607" y="4043914"/>
              <a:ext cx="1650672" cy="548640"/>
              <a:chOff x="2513607" y="4043914"/>
              <a:chExt cx="1650672" cy="548640"/>
            </a:xfrm>
          </p:grpSpPr>
          <p:sp>
            <p:nvSpPr>
              <p:cNvPr id="207" name="Rectangle 206"/>
              <p:cNvSpPr>
                <a:spLocks noChangeAspect="1"/>
              </p:cNvSpPr>
              <p:nvPr/>
            </p:nvSpPr>
            <p:spPr>
              <a:xfrm>
                <a:off x="2513607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>
                <a:spLocks noChangeAspect="1"/>
              </p:cNvSpPr>
              <p:nvPr/>
            </p:nvSpPr>
            <p:spPr>
              <a:xfrm>
                <a:off x="3064623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>
                <a:spLocks noChangeAspect="1"/>
              </p:cNvSpPr>
              <p:nvPr/>
            </p:nvSpPr>
            <p:spPr>
              <a:xfrm>
                <a:off x="3615639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2513607" y="2715442"/>
              <a:ext cx="1650672" cy="548640"/>
              <a:chOff x="2513607" y="2715442"/>
              <a:chExt cx="1650672" cy="548640"/>
            </a:xfrm>
          </p:grpSpPr>
          <p:sp>
            <p:nvSpPr>
              <p:cNvPr id="204" name="Rectangle 203"/>
              <p:cNvSpPr>
                <a:spLocks noChangeAspect="1"/>
              </p:cNvSpPr>
              <p:nvPr/>
            </p:nvSpPr>
            <p:spPr>
              <a:xfrm>
                <a:off x="2513607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>
                <a:spLocks noChangeAspect="1"/>
              </p:cNvSpPr>
              <p:nvPr/>
            </p:nvSpPr>
            <p:spPr>
              <a:xfrm>
                <a:off x="3064623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>
                <a:spLocks noChangeAspect="1"/>
              </p:cNvSpPr>
              <p:nvPr/>
            </p:nvSpPr>
            <p:spPr>
              <a:xfrm>
                <a:off x="3615639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2513607" y="1386971"/>
              <a:ext cx="1650672" cy="548640"/>
              <a:chOff x="2513607" y="1386971"/>
              <a:chExt cx="1650672" cy="548640"/>
            </a:xfrm>
          </p:grpSpPr>
          <p:sp>
            <p:nvSpPr>
              <p:cNvPr id="201" name="Rectangle 200"/>
              <p:cNvSpPr>
                <a:spLocks noChangeAspect="1"/>
              </p:cNvSpPr>
              <p:nvPr/>
            </p:nvSpPr>
            <p:spPr>
              <a:xfrm>
                <a:off x="2513607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>
                <a:spLocks noChangeAspect="1"/>
              </p:cNvSpPr>
              <p:nvPr/>
            </p:nvSpPr>
            <p:spPr>
              <a:xfrm>
                <a:off x="3064623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>
                <a:spLocks noChangeAspect="1"/>
              </p:cNvSpPr>
              <p:nvPr/>
            </p:nvSpPr>
            <p:spPr>
              <a:xfrm>
                <a:off x="3615639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5308374" y="1649566"/>
              <a:ext cx="2767776" cy="548640"/>
              <a:chOff x="5308374" y="1649566"/>
              <a:chExt cx="2767776" cy="548640"/>
            </a:xfrm>
          </p:grpSpPr>
          <p:sp>
            <p:nvSpPr>
              <p:cNvPr id="196" name="Rectangle 195"/>
              <p:cNvSpPr>
                <a:spLocks noChangeAspect="1"/>
              </p:cNvSpPr>
              <p:nvPr/>
            </p:nvSpPr>
            <p:spPr>
              <a:xfrm>
                <a:off x="5308374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>
                <a:spLocks noChangeAspect="1"/>
              </p:cNvSpPr>
              <p:nvPr/>
            </p:nvSpPr>
            <p:spPr>
              <a:xfrm>
                <a:off x="5863158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>
                <a:spLocks noChangeAspect="1"/>
              </p:cNvSpPr>
              <p:nvPr/>
            </p:nvSpPr>
            <p:spPr>
              <a:xfrm>
                <a:off x="6417942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>
                <a:spLocks noChangeAspect="1"/>
              </p:cNvSpPr>
              <p:nvPr/>
            </p:nvSpPr>
            <p:spPr>
              <a:xfrm>
                <a:off x="6972726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>
                <a:spLocks noChangeAspect="1"/>
              </p:cNvSpPr>
              <p:nvPr/>
            </p:nvSpPr>
            <p:spPr>
              <a:xfrm>
                <a:off x="7527510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153254" y="5688931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/>
            <p:cNvSpPr>
              <a:spLocks noChangeAspect="1"/>
            </p:cNvSpPr>
            <p:nvPr/>
          </p:nvSpPr>
          <p:spPr>
            <a:xfrm>
              <a:off x="811261" y="5706998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53254" y="442147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ctangle 186"/>
            <p:cNvSpPr>
              <a:spLocks noChangeAspect="1"/>
            </p:cNvSpPr>
            <p:nvPr/>
          </p:nvSpPr>
          <p:spPr>
            <a:xfrm>
              <a:off x="811261" y="4439537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53254" y="3154008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Rectangle 188"/>
            <p:cNvSpPr>
              <a:spLocks noChangeAspect="1"/>
            </p:cNvSpPr>
            <p:nvPr/>
          </p:nvSpPr>
          <p:spPr>
            <a:xfrm>
              <a:off x="811261" y="3172075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53254" y="1886546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>
              <a:spLocks noChangeAspect="1"/>
            </p:cNvSpPr>
            <p:nvPr/>
          </p:nvSpPr>
          <p:spPr>
            <a:xfrm>
              <a:off x="811261" y="1904613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632823" y="1631499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3d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828446" y="4025847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828446" y="2697375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828446" y="1368904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Electron Configuration for K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36772" y="2796694"/>
            <a:ext cx="4028252" cy="970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The 4s orbital is lower in energy than the 3d orbital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0504" y="5752718"/>
            <a:ext cx="210155" cy="457200"/>
            <a:chOff x="6582943" y="5065886"/>
            <a:chExt cx="210155" cy="457200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6582943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793098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980504" y="4485257"/>
            <a:ext cx="210155" cy="457200"/>
            <a:chOff x="6582943" y="5065886"/>
            <a:chExt cx="210155" cy="457200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6582943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793098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80504" y="3217795"/>
            <a:ext cx="210155" cy="457200"/>
            <a:chOff x="6582943" y="5065886"/>
            <a:chExt cx="210155" cy="457200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6582943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793098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/>
          <p:nvPr/>
        </p:nvCxnSpPr>
        <p:spPr>
          <a:xfrm flipV="1">
            <a:off x="980504" y="1950333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59" name="Group 14358"/>
          <p:cNvGrpSpPr/>
          <p:nvPr/>
        </p:nvGrpSpPr>
        <p:grpSpPr>
          <a:xfrm>
            <a:off x="2682850" y="4089634"/>
            <a:ext cx="1312187" cy="457200"/>
            <a:chOff x="2682850" y="4089634"/>
            <a:chExt cx="1312187" cy="457200"/>
          </a:xfrm>
        </p:grpSpPr>
        <p:grpSp>
          <p:nvGrpSpPr>
            <p:cNvPr id="77" name="Group 76"/>
            <p:cNvGrpSpPr/>
            <p:nvPr/>
          </p:nvGrpSpPr>
          <p:grpSpPr>
            <a:xfrm>
              <a:off x="2682850" y="4089634"/>
              <a:ext cx="210155" cy="457200"/>
              <a:chOff x="6582943" y="5065886"/>
              <a:chExt cx="210155" cy="457200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3233866" y="4089634"/>
              <a:ext cx="210155" cy="457200"/>
              <a:chOff x="6582943" y="5065886"/>
              <a:chExt cx="210155" cy="457200"/>
            </a:xfrm>
          </p:grpSpPr>
          <p:cxnSp>
            <p:nvCxnSpPr>
              <p:cNvPr id="103" name="Straight Arrow Connector 102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/>
            <p:cNvGrpSpPr/>
            <p:nvPr/>
          </p:nvGrpSpPr>
          <p:grpSpPr>
            <a:xfrm>
              <a:off x="3784882" y="4089634"/>
              <a:ext cx="210155" cy="457200"/>
              <a:chOff x="6582943" y="5065886"/>
              <a:chExt cx="210155" cy="457200"/>
            </a:xfrm>
          </p:grpSpPr>
          <p:cxnSp>
            <p:nvCxnSpPr>
              <p:cNvPr id="108" name="Straight Arrow Connector 10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3" name="Group 122"/>
          <p:cNvGrpSpPr/>
          <p:nvPr/>
        </p:nvGrpSpPr>
        <p:grpSpPr>
          <a:xfrm>
            <a:off x="2682850" y="2761162"/>
            <a:ext cx="210155" cy="457200"/>
            <a:chOff x="6582943" y="5065886"/>
            <a:chExt cx="210155" cy="457200"/>
          </a:xfrm>
        </p:grpSpPr>
        <p:cxnSp>
          <p:nvCxnSpPr>
            <p:cNvPr id="124" name="Straight Arrow Connector 123"/>
            <p:cNvCxnSpPr/>
            <p:nvPr/>
          </p:nvCxnSpPr>
          <p:spPr>
            <a:xfrm flipV="1">
              <a:off x="6582943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6793098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3233866" y="2761162"/>
            <a:ext cx="210155" cy="457200"/>
            <a:chOff x="6582943" y="5065886"/>
            <a:chExt cx="210155" cy="457200"/>
          </a:xfrm>
        </p:grpSpPr>
        <p:cxnSp>
          <p:nvCxnSpPr>
            <p:cNvPr id="120" name="Straight Arrow Connector 119"/>
            <p:cNvCxnSpPr/>
            <p:nvPr/>
          </p:nvCxnSpPr>
          <p:spPr>
            <a:xfrm flipV="1">
              <a:off x="6582943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6793098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3784882" y="2761162"/>
            <a:ext cx="210155" cy="457200"/>
            <a:chOff x="6582943" y="5065886"/>
            <a:chExt cx="210155" cy="457200"/>
          </a:xfrm>
        </p:grpSpPr>
        <p:cxnSp>
          <p:nvCxnSpPr>
            <p:cNvPr id="116" name="Straight Arrow Connector 115"/>
            <p:cNvCxnSpPr/>
            <p:nvPr/>
          </p:nvCxnSpPr>
          <p:spPr>
            <a:xfrm flipV="1">
              <a:off x="6582943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793098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671944" y="5274570"/>
            <a:ext cx="56364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Configuration Notation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r>
              <a:rPr lang="en-US" sz="28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2s</a:t>
            </a:r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2p</a:t>
            </a:r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3s</a:t>
            </a:r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3p</a:t>
            </a:r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  <a:r>
              <a:rPr lang="en-US" sz="28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59901" y="2307771"/>
            <a:ext cx="5214250" cy="261257"/>
            <a:chOff x="1359901" y="2318657"/>
            <a:chExt cx="5214250" cy="261257"/>
          </a:xfrm>
        </p:grpSpPr>
        <p:sp>
          <p:nvSpPr>
            <p:cNvPr id="8" name="Rectangle 7"/>
            <p:cNvSpPr/>
            <p:nvPr/>
          </p:nvSpPr>
          <p:spPr>
            <a:xfrm>
              <a:off x="1359901" y="2318657"/>
              <a:ext cx="5214250" cy="2612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3968111" y="-156755"/>
              <a:ext cx="0" cy="5212080"/>
            </a:xfrm>
            <a:prstGeom prst="line">
              <a:avLst/>
            </a:prstGeom>
            <a:ln w="571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7386320" y="4047783"/>
            <a:ext cx="1757679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Write this in your notes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0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2470273" y="2057393"/>
            <a:ext cx="2834640" cy="261257"/>
            <a:chOff x="1359901" y="2318657"/>
            <a:chExt cx="5214250" cy="261257"/>
          </a:xfrm>
        </p:grpSpPr>
        <p:sp>
          <p:nvSpPr>
            <p:cNvPr id="75" name="Rectangle 74"/>
            <p:cNvSpPr/>
            <p:nvPr/>
          </p:nvSpPr>
          <p:spPr>
            <a:xfrm>
              <a:off x="1359901" y="2318657"/>
              <a:ext cx="5214250" cy="2612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>
              <a:off x="3968111" y="-156755"/>
              <a:ext cx="0" cy="5212080"/>
            </a:xfrm>
            <a:prstGeom prst="line">
              <a:avLst/>
            </a:prstGeom>
            <a:ln w="571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153254" y="1368904"/>
            <a:ext cx="7922896" cy="4904802"/>
            <a:chOff x="153254" y="1368904"/>
            <a:chExt cx="7922896" cy="4904802"/>
          </a:xfrm>
        </p:grpSpPr>
        <p:sp>
          <p:nvSpPr>
            <p:cNvPr id="191" name="Rectangle 190"/>
            <p:cNvSpPr>
              <a:spLocks noChangeAspect="1"/>
            </p:cNvSpPr>
            <p:nvPr/>
          </p:nvSpPr>
          <p:spPr>
            <a:xfrm>
              <a:off x="811261" y="1904613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513607" y="4043914"/>
              <a:ext cx="1650672" cy="548640"/>
              <a:chOff x="2513607" y="4043914"/>
              <a:chExt cx="1650672" cy="548640"/>
            </a:xfrm>
          </p:grpSpPr>
          <p:sp>
            <p:nvSpPr>
              <p:cNvPr id="207" name="Rectangle 206"/>
              <p:cNvSpPr>
                <a:spLocks noChangeAspect="1"/>
              </p:cNvSpPr>
              <p:nvPr/>
            </p:nvSpPr>
            <p:spPr>
              <a:xfrm>
                <a:off x="2513607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>
                <a:spLocks noChangeAspect="1"/>
              </p:cNvSpPr>
              <p:nvPr/>
            </p:nvSpPr>
            <p:spPr>
              <a:xfrm>
                <a:off x="3064623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>
                <a:spLocks noChangeAspect="1"/>
              </p:cNvSpPr>
              <p:nvPr/>
            </p:nvSpPr>
            <p:spPr>
              <a:xfrm>
                <a:off x="3615639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2513607" y="2715442"/>
              <a:ext cx="1650672" cy="548640"/>
              <a:chOff x="2513607" y="2715442"/>
              <a:chExt cx="1650672" cy="548640"/>
            </a:xfrm>
          </p:grpSpPr>
          <p:sp>
            <p:nvSpPr>
              <p:cNvPr id="204" name="Rectangle 203"/>
              <p:cNvSpPr>
                <a:spLocks noChangeAspect="1"/>
              </p:cNvSpPr>
              <p:nvPr/>
            </p:nvSpPr>
            <p:spPr>
              <a:xfrm>
                <a:off x="2513607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>
                <a:spLocks noChangeAspect="1"/>
              </p:cNvSpPr>
              <p:nvPr/>
            </p:nvSpPr>
            <p:spPr>
              <a:xfrm>
                <a:off x="3064623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>
                <a:spLocks noChangeAspect="1"/>
              </p:cNvSpPr>
              <p:nvPr/>
            </p:nvSpPr>
            <p:spPr>
              <a:xfrm>
                <a:off x="3615639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2513607" y="1386971"/>
              <a:ext cx="1650672" cy="548640"/>
              <a:chOff x="2513607" y="1386971"/>
              <a:chExt cx="1650672" cy="548640"/>
            </a:xfrm>
          </p:grpSpPr>
          <p:sp>
            <p:nvSpPr>
              <p:cNvPr id="201" name="Rectangle 200"/>
              <p:cNvSpPr>
                <a:spLocks noChangeAspect="1"/>
              </p:cNvSpPr>
              <p:nvPr/>
            </p:nvSpPr>
            <p:spPr>
              <a:xfrm>
                <a:off x="2513607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>
                <a:spLocks noChangeAspect="1"/>
              </p:cNvSpPr>
              <p:nvPr/>
            </p:nvSpPr>
            <p:spPr>
              <a:xfrm>
                <a:off x="3064623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>
                <a:spLocks noChangeAspect="1"/>
              </p:cNvSpPr>
              <p:nvPr/>
            </p:nvSpPr>
            <p:spPr>
              <a:xfrm>
                <a:off x="3615639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5308374" y="1649566"/>
              <a:ext cx="2767776" cy="548640"/>
              <a:chOff x="5308374" y="1649566"/>
              <a:chExt cx="2767776" cy="548640"/>
            </a:xfrm>
          </p:grpSpPr>
          <p:sp>
            <p:nvSpPr>
              <p:cNvPr id="196" name="Rectangle 195"/>
              <p:cNvSpPr>
                <a:spLocks noChangeAspect="1"/>
              </p:cNvSpPr>
              <p:nvPr/>
            </p:nvSpPr>
            <p:spPr>
              <a:xfrm>
                <a:off x="5308374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>
                <a:spLocks noChangeAspect="1"/>
              </p:cNvSpPr>
              <p:nvPr/>
            </p:nvSpPr>
            <p:spPr>
              <a:xfrm>
                <a:off x="5863158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>
                <a:spLocks noChangeAspect="1"/>
              </p:cNvSpPr>
              <p:nvPr/>
            </p:nvSpPr>
            <p:spPr>
              <a:xfrm>
                <a:off x="6417942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>
                <a:spLocks noChangeAspect="1"/>
              </p:cNvSpPr>
              <p:nvPr/>
            </p:nvSpPr>
            <p:spPr>
              <a:xfrm>
                <a:off x="6972726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>
                <a:spLocks noChangeAspect="1"/>
              </p:cNvSpPr>
              <p:nvPr/>
            </p:nvSpPr>
            <p:spPr>
              <a:xfrm>
                <a:off x="7527510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153254" y="5688931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/>
            <p:cNvSpPr>
              <a:spLocks noChangeAspect="1"/>
            </p:cNvSpPr>
            <p:nvPr/>
          </p:nvSpPr>
          <p:spPr>
            <a:xfrm>
              <a:off x="811261" y="5706998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53254" y="442147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ctangle 186"/>
            <p:cNvSpPr>
              <a:spLocks noChangeAspect="1"/>
            </p:cNvSpPr>
            <p:nvPr/>
          </p:nvSpPr>
          <p:spPr>
            <a:xfrm>
              <a:off x="811261" y="4439537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53254" y="3154008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Rectangle 188"/>
            <p:cNvSpPr>
              <a:spLocks noChangeAspect="1"/>
            </p:cNvSpPr>
            <p:nvPr/>
          </p:nvSpPr>
          <p:spPr>
            <a:xfrm>
              <a:off x="811261" y="3172075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53254" y="1886546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632823" y="1631499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3d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828446" y="4025847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828446" y="2697375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828446" y="1368904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Electron Configuration for V</a:t>
            </a:r>
            <a:endParaRPr lang="en-US" sz="4000" b="1" dirty="0">
              <a:solidFill>
                <a:schemeClr val="bg1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980504" y="1950333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980504" y="2761162"/>
            <a:ext cx="3014533" cy="3448756"/>
            <a:chOff x="980504" y="2761162"/>
            <a:chExt cx="3014533" cy="3448756"/>
          </a:xfrm>
        </p:grpSpPr>
        <p:grpSp>
          <p:nvGrpSpPr>
            <p:cNvPr id="5" name="Group 4"/>
            <p:cNvGrpSpPr/>
            <p:nvPr/>
          </p:nvGrpSpPr>
          <p:grpSpPr>
            <a:xfrm>
              <a:off x="980504" y="5752718"/>
              <a:ext cx="210155" cy="457200"/>
              <a:chOff x="6582943" y="5065886"/>
              <a:chExt cx="210155" cy="457200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980504" y="4485257"/>
              <a:ext cx="210155" cy="457200"/>
              <a:chOff x="6582943" y="5065886"/>
              <a:chExt cx="210155" cy="45720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980504" y="3217795"/>
              <a:ext cx="210155" cy="457200"/>
              <a:chOff x="6582943" y="5065886"/>
              <a:chExt cx="210155" cy="457200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9" name="Group 14358"/>
            <p:cNvGrpSpPr/>
            <p:nvPr/>
          </p:nvGrpSpPr>
          <p:grpSpPr>
            <a:xfrm>
              <a:off x="2682850" y="4089634"/>
              <a:ext cx="1312187" cy="457200"/>
              <a:chOff x="2682850" y="4089634"/>
              <a:chExt cx="1312187" cy="457200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2682850" y="4089634"/>
                <a:ext cx="210155" cy="457200"/>
                <a:chOff x="6582943" y="5065886"/>
                <a:chExt cx="210155" cy="457200"/>
              </a:xfrm>
            </p:grpSpPr>
            <p:cxnSp>
              <p:nvCxnSpPr>
                <p:cNvPr id="78" name="Straight Arrow Connector 77"/>
                <p:cNvCxnSpPr/>
                <p:nvPr/>
              </p:nvCxnSpPr>
              <p:spPr>
                <a:xfrm flipV="1">
                  <a:off x="6582943" y="5065886"/>
                  <a:ext cx="0" cy="457200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/>
                <p:cNvCxnSpPr/>
                <p:nvPr/>
              </p:nvCxnSpPr>
              <p:spPr>
                <a:xfrm>
                  <a:off x="6793098" y="5065886"/>
                  <a:ext cx="0" cy="457200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/>
              <p:cNvGrpSpPr/>
              <p:nvPr/>
            </p:nvGrpSpPr>
            <p:grpSpPr>
              <a:xfrm>
                <a:off x="3233866" y="4089634"/>
                <a:ext cx="210155" cy="457200"/>
                <a:chOff x="6582943" y="5065886"/>
                <a:chExt cx="210155" cy="457200"/>
              </a:xfrm>
            </p:grpSpPr>
            <p:cxnSp>
              <p:nvCxnSpPr>
                <p:cNvPr id="103" name="Straight Arrow Connector 102"/>
                <p:cNvCxnSpPr/>
                <p:nvPr/>
              </p:nvCxnSpPr>
              <p:spPr>
                <a:xfrm flipV="1">
                  <a:off x="6582943" y="5065886"/>
                  <a:ext cx="0" cy="457200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/>
                <p:nvPr/>
              </p:nvCxnSpPr>
              <p:spPr>
                <a:xfrm>
                  <a:off x="6793098" y="5065886"/>
                  <a:ext cx="0" cy="457200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06"/>
              <p:cNvGrpSpPr/>
              <p:nvPr/>
            </p:nvGrpSpPr>
            <p:grpSpPr>
              <a:xfrm>
                <a:off x="3784882" y="4089634"/>
                <a:ext cx="210155" cy="457200"/>
                <a:chOff x="6582943" y="5065886"/>
                <a:chExt cx="210155" cy="457200"/>
              </a:xfrm>
            </p:grpSpPr>
            <p:cxnSp>
              <p:nvCxnSpPr>
                <p:cNvPr id="108" name="Straight Arrow Connector 107"/>
                <p:cNvCxnSpPr/>
                <p:nvPr/>
              </p:nvCxnSpPr>
              <p:spPr>
                <a:xfrm flipV="1">
                  <a:off x="6582943" y="5065886"/>
                  <a:ext cx="0" cy="457200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/>
                <p:nvPr/>
              </p:nvCxnSpPr>
              <p:spPr>
                <a:xfrm>
                  <a:off x="6793098" y="5065886"/>
                  <a:ext cx="0" cy="457200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3" name="Group 122"/>
            <p:cNvGrpSpPr/>
            <p:nvPr/>
          </p:nvGrpSpPr>
          <p:grpSpPr>
            <a:xfrm>
              <a:off x="2682850" y="2761162"/>
              <a:ext cx="210155" cy="457200"/>
              <a:chOff x="6582943" y="5065886"/>
              <a:chExt cx="210155" cy="457200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3233866" y="2761162"/>
              <a:ext cx="210155" cy="457200"/>
              <a:chOff x="6582943" y="5065886"/>
              <a:chExt cx="210155" cy="457200"/>
            </a:xfrm>
          </p:grpSpPr>
          <p:cxnSp>
            <p:nvCxnSpPr>
              <p:cNvPr id="120" name="Straight Arrow Connector 119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3784882" y="2761162"/>
              <a:ext cx="210155" cy="457200"/>
              <a:chOff x="6582943" y="5065886"/>
              <a:chExt cx="210155" cy="457200"/>
            </a:xfrm>
          </p:grpSpPr>
          <p:cxnSp>
            <p:nvCxnSpPr>
              <p:cNvPr id="116" name="Straight Arrow Connector 115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6" name="Straight Arrow Connector 65"/>
          <p:cNvCxnSpPr/>
          <p:nvPr/>
        </p:nvCxnSpPr>
        <p:spPr>
          <a:xfrm flipV="1">
            <a:off x="5477617" y="1695286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6032401" y="1695286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587185" y="1695286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1190659" y="1950333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 Placeholder 2"/>
          <p:cNvSpPr>
            <a:spLocks noGrp="1"/>
          </p:cNvSpPr>
          <p:nvPr>
            <p:ph sz="half" idx="2"/>
          </p:nvPr>
        </p:nvSpPr>
        <p:spPr>
          <a:xfrm>
            <a:off x="5019903" y="2267695"/>
            <a:ext cx="3177047" cy="4499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i="1" dirty="0" smtClean="0">
                <a:solidFill>
                  <a:srgbClr val="7030A0"/>
                </a:solidFill>
              </a:rPr>
              <a:t>Don't forget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Hund's</a:t>
            </a:r>
            <a:r>
              <a:rPr lang="en-US" sz="2000" b="1" i="1" dirty="0" smtClean="0">
                <a:solidFill>
                  <a:srgbClr val="7030A0"/>
                </a:solidFill>
              </a:rPr>
              <a:t> Rule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sz="half" idx="2"/>
          </p:nvPr>
        </p:nvSpPr>
        <p:spPr>
          <a:xfrm>
            <a:off x="4636772" y="2796694"/>
            <a:ext cx="4028252" cy="970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The 3d orbital is lower in energy than the 4p orbital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71944" y="5274570"/>
            <a:ext cx="57903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Configuration Notation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r>
              <a:rPr lang="en-US" sz="2800" b="1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2s</a:t>
            </a:r>
            <a:r>
              <a:rPr lang="en-US"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2p</a:t>
            </a:r>
            <a:r>
              <a:rPr lang="en-US"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3s</a:t>
            </a:r>
            <a:r>
              <a:rPr lang="en-US"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3p</a:t>
            </a:r>
            <a:r>
              <a:rPr lang="en-US"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4s</a:t>
            </a:r>
            <a:r>
              <a:rPr lang="en-US"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en-US" sz="2800" b="1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86320" y="4047783"/>
            <a:ext cx="1757679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Write this in your notes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1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  <p:bldP spid="71" grpId="0" build="p"/>
      <p:bldP spid="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178"/>
          <p:cNvGrpSpPr/>
          <p:nvPr/>
        </p:nvGrpSpPr>
        <p:grpSpPr>
          <a:xfrm>
            <a:off x="153254" y="1368904"/>
            <a:ext cx="7922896" cy="4904802"/>
            <a:chOff x="153254" y="1368904"/>
            <a:chExt cx="7922896" cy="4904802"/>
          </a:xfrm>
        </p:grpSpPr>
        <p:grpSp>
          <p:nvGrpSpPr>
            <p:cNvPr id="180" name="Group 179"/>
            <p:cNvGrpSpPr/>
            <p:nvPr/>
          </p:nvGrpSpPr>
          <p:grpSpPr>
            <a:xfrm>
              <a:off x="2513607" y="4043914"/>
              <a:ext cx="1650672" cy="548640"/>
              <a:chOff x="2513607" y="4043914"/>
              <a:chExt cx="1650672" cy="548640"/>
            </a:xfrm>
          </p:grpSpPr>
          <p:sp>
            <p:nvSpPr>
              <p:cNvPr id="207" name="Rectangle 206"/>
              <p:cNvSpPr>
                <a:spLocks noChangeAspect="1"/>
              </p:cNvSpPr>
              <p:nvPr/>
            </p:nvSpPr>
            <p:spPr>
              <a:xfrm>
                <a:off x="2513607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>
                <a:spLocks noChangeAspect="1"/>
              </p:cNvSpPr>
              <p:nvPr/>
            </p:nvSpPr>
            <p:spPr>
              <a:xfrm>
                <a:off x="3064623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>
                <a:spLocks noChangeAspect="1"/>
              </p:cNvSpPr>
              <p:nvPr/>
            </p:nvSpPr>
            <p:spPr>
              <a:xfrm>
                <a:off x="3615639" y="4043914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2513607" y="2715442"/>
              <a:ext cx="1650672" cy="548640"/>
              <a:chOff x="2513607" y="2715442"/>
              <a:chExt cx="1650672" cy="548640"/>
            </a:xfrm>
          </p:grpSpPr>
          <p:sp>
            <p:nvSpPr>
              <p:cNvPr id="204" name="Rectangle 203"/>
              <p:cNvSpPr>
                <a:spLocks noChangeAspect="1"/>
              </p:cNvSpPr>
              <p:nvPr/>
            </p:nvSpPr>
            <p:spPr>
              <a:xfrm>
                <a:off x="2513607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>
                <a:spLocks noChangeAspect="1"/>
              </p:cNvSpPr>
              <p:nvPr/>
            </p:nvSpPr>
            <p:spPr>
              <a:xfrm>
                <a:off x="3064623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>
                <a:spLocks noChangeAspect="1"/>
              </p:cNvSpPr>
              <p:nvPr/>
            </p:nvSpPr>
            <p:spPr>
              <a:xfrm>
                <a:off x="3615639" y="2715442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2513607" y="1386971"/>
              <a:ext cx="1650672" cy="548640"/>
              <a:chOff x="2513607" y="1386971"/>
              <a:chExt cx="1650672" cy="548640"/>
            </a:xfrm>
          </p:grpSpPr>
          <p:sp>
            <p:nvSpPr>
              <p:cNvPr id="201" name="Rectangle 200"/>
              <p:cNvSpPr>
                <a:spLocks noChangeAspect="1"/>
              </p:cNvSpPr>
              <p:nvPr/>
            </p:nvSpPr>
            <p:spPr>
              <a:xfrm>
                <a:off x="2513607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>
                <a:spLocks noChangeAspect="1"/>
              </p:cNvSpPr>
              <p:nvPr/>
            </p:nvSpPr>
            <p:spPr>
              <a:xfrm>
                <a:off x="3064623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>
                <a:spLocks noChangeAspect="1"/>
              </p:cNvSpPr>
              <p:nvPr/>
            </p:nvSpPr>
            <p:spPr>
              <a:xfrm>
                <a:off x="3615639" y="1386971"/>
                <a:ext cx="548640" cy="54864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5308374" y="1649566"/>
              <a:ext cx="2767776" cy="548640"/>
              <a:chOff x="5308374" y="1649566"/>
              <a:chExt cx="2767776" cy="548640"/>
            </a:xfrm>
          </p:grpSpPr>
          <p:sp>
            <p:nvSpPr>
              <p:cNvPr id="196" name="Rectangle 195"/>
              <p:cNvSpPr>
                <a:spLocks noChangeAspect="1"/>
              </p:cNvSpPr>
              <p:nvPr/>
            </p:nvSpPr>
            <p:spPr>
              <a:xfrm>
                <a:off x="5308374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>
                <a:spLocks noChangeAspect="1"/>
              </p:cNvSpPr>
              <p:nvPr/>
            </p:nvSpPr>
            <p:spPr>
              <a:xfrm>
                <a:off x="5863158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>
                <a:spLocks noChangeAspect="1"/>
              </p:cNvSpPr>
              <p:nvPr/>
            </p:nvSpPr>
            <p:spPr>
              <a:xfrm>
                <a:off x="6417942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>
                <a:spLocks noChangeAspect="1"/>
              </p:cNvSpPr>
              <p:nvPr/>
            </p:nvSpPr>
            <p:spPr>
              <a:xfrm>
                <a:off x="6972726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>
                <a:spLocks noChangeAspect="1"/>
              </p:cNvSpPr>
              <p:nvPr/>
            </p:nvSpPr>
            <p:spPr>
              <a:xfrm>
                <a:off x="7527510" y="1649566"/>
                <a:ext cx="548640" cy="548640"/>
              </a:xfrm>
              <a:prstGeom prst="rect">
                <a:avLst/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153254" y="5688931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/>
            <p:cNvSpPr>
              <a:spLocks noChangeAspect="1"/>
            </p:cNvSpPr>
            <p:nvPr/>
          </p:nvSpPr>
          <p:spPr>
            <a:xfrm>
              <a:off x="811261" y="5706998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53254" y="442147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ctangle 186"/>
            <p:cNvSpPr>
              <a:spLocks noChangeAspect="1"/>
            </p:cNvSpPr>
            <p:nvPr/>
          </p:nvSpPr>
          <p:spPr>
            <a:xfrm>
              <a:off x="811261" y="4439537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53254" y="3154008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Rectangle 188"/>
            <p:cNvSpPr>
              <a:spLocks noChangeAspect="1"/>
            </p:cNvSpPr>
            <p:nvPr/>
          </p:nvSpPr>
          <p:spPr>
            <a:xfrm>
              <a:off x="811261" y="3172075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53254" y="1886546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4s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>
              <a:spLocks noChangeAspect="1"/>
            </p:cNvSpPr>
            <p:nvPr/>
          </p:nvSpPr>
          <p:spPr>
            <a:xfrm>
              <a:off x="811261" y="1904613"/>
              <a:ext cx="548640" cy="54864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632823" y="1631499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3d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828446" y="4025847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828446" y="2697375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828446" y="1368904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Electron Configuration for Ge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980504" y="1950333"/>
            <a:ext cx="210155" cy="457200"/>
            <a:chOff x="6582943" y="5065886"/>
            <a:chExt cx="210155" cy="457200"/>
          </a:xfrm>
        </p:grpSpPr>
        <p:cxnSp>
          <p:nvCxnSpPr>
            <p:cNvPr id="68" name="Straight Arrow Connector 67"/>
            <p:cNvCxnSpPr/>
            <p:nvPr/>
          </p:nvCxnSpPr>
          <p:spPr>
            <a:xfrm flipV="1">
              <a:off x="6582943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6793098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477617" y="1695286"/>
            <a:ext cx="2429291" cy="457200"/>
            <a:chOff x="5477617" y="1695286"/>
            <a:chExt cx="2429291" cy="457200"/>
          </a:xfrm>
        </p:grpSpPr>
        <p:grpSp>
          <p:nvGrpSpPr>
            <p:cNvPr id="72" name="Group 71"/>
            <p:cNvGrpSpPr/>
            <p:nvPr/>
          </p:nvGrpSpPr>
          <p:grpSpPr>
            <a:xfrm>
              <a:off x="5477617" y="1695286"/>
              <a:ext cx="210155" cy="457200"/>
              <a:chOff x="6582943" y="5065886"/>
              <a:chExt cx="210155" cy="457200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>
              <a:off x="6032401" y="1695286"/>
              <a:ext cx="210155" cy="457200"/>
              <a:chOff x="6582943" y="5065886"/>
              <a:chExt cx="210155" cy="457200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6587185" y="1695286"/>
              <a:ext cx="210155" cy="457200"/>
              <a:chOff x="6582943" y="5065886"/>
              <a:chExt cx="210155" cy="457200"/>
            </a:xfrm>
          </p:grpSpPr>
          <p:cxnSp>
            <p:nvCxnSpPr>
              <p:cNvPr id="88" name="Straight Arrow Connector 8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7141969" y="1695286"/>
              <a:ext cx="210155" cy="457200"/>
              <a:chOff x="6582943" y="5065886"/>
              <a:chExt cx="210155" cy="457200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7696753" y="1695286"/>
              <a:ext cx="210155" cy="457200"/>
              <a:chOff x="6582943" y="5065886"/>
              <a:chExt cx="210155" cy="457200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980504" y="2761162"/>
            <a:ext cx="3014533" cy="3448756"/>
            <a:chOff x="980504" y="2761162"/>
            <a:chExt cx="3014533" cy="3448756"/>
          </a:xfrm>
        </p:grpSpPr>
        <p:grpSp>
          <p:nvGrpSpPr>
            <p:cNvPr id="5" name="Group 4"/>
            <p:cNvGrpSpPr/>
            <p:nvPr/>
          </p:nvGrpSpPr>
          <p:grpSpPr>
            <a:xfrm>
              <a:off x="980504" y="5752718"/>
              <a:ext cx="210155" cy="457200"/>
              <a:chOff x="6582943" y="5065886"/>
              <a:chExt cx="210155" cy="457200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980504" y="4485257"/>
              <a:ext cx="210155" cy="457200"/>
              <a:chOff x="6582943" y="5065886"/>
              <a:chExt cx="210155" cy="45720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980504" y="3217795"/>
              <a:ext cx="210155" cy="457200"/>
              <a:chOff x="6582943" y="5065886"/>
              <a:chExt cx="210155" cy="457200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2682850" y="4089634"/>
              <a:ext cx="210155" cy="457200"/>
              <a:chOff x="6582943" y="5065886"/>
              <a:chExt cx="210155" cy="457200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3233866" y="4089634"/>
              <a:ext cx="210155" cy="457200"/>
              <a:chOff x="6582943" y="5065886"/>
              <a:chExt cx="210155" cy="457200"/>
            </a:xfrm>
          </p:grpSpPr>
          <p:cxnSp>
            <p:nvCxnSpPr>
              <p:cNvPr id="103" name="Straight Arrow Connector 102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/>
            <p:cNvGrpSpPr/>
            <p:nvPr/>
          </p:nvGrpSpPr>
          <p:grpSpPr>
            <a:xfrm>
              <a:off x="3784882" y="4089634"/>
              <a:ext cx="210155" cy="457200"/>
              <a:chOff x="6582943" y="5065886"/>
              <a:chExt cx="210155" cy="457200"/>
            </a:xfrm>
          </p:grpSpPr>
          <p:cxnSp>
            <p:nvCxnSpPr>
              <p:cNvPr id="108" name="Straight Arrow Connector 10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2682850" y="2761162"/>
              <a:ext cx="210155" cy="457200"/>
              <a:chOff x="6582943" y="5065886"/>
              <a:chExt cx="210155" cy="457200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3233866" y="2761162"/>
              <a:ext cx="210155" cy="457200"/>
              <a:chOff x="6582943" y="5065886"/>
              <a:chExt cx="210155" cy="457200"/>
            </a:xfrm>
          </p:grpSpPr>
          <p:cxnSp>
            <p:nvCxnSpPr>
              <p:cNvPr id="120" name="Straight Arrow Connector 119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3784882" y="2761162"/>
              <a:ext cx="210155" cy="457200"/>
              <a:chOff x="6582943" y="5065886"/>
              <a:chExt cx="210155" cy="457200"/>
            </a:xfrm>
          </p:grpSpPr>
          <p:cxnSp>
            <p:nvCxnSpPr>
              <p:cNvPr id="116" name="Straight Arrow Connector 115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0" name="Straight Arrow Connector 139"/>
          <p:cNvCxnSpPr/>
          <p:nvPr/>
        </p:nvCxnSpPr>
        <p:spPr>
          <a:xfrm flipV="1">
            <a:off x="2682850" y="1432691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3233866" y="1432691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ontent Placeholder 2"/>
          <p:cNvSpPr>
            <a:spLocks noGrp="1"/>
          </p:cNvSpPr>
          <p:nvPr>
            <p:ph sz="half" idx="2"/>
          </p:nvPr>
        </p:nvSpPr>
        <p:spPr>
          <a:xfrm>
            <a:off x="4636772" y="2796694"/>
            <a:ext cx="4028252" cy="970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8A3E"/>
                </a:solidFill>
              </a:rPr>
              <a:t>Once 3d is full,    electrons start filling 4p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671944" y="5274570"/>
            <a:ext cx="6056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u="sng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Configuration Notation</a:t>
            </a:r>
          </a:p>
          <a:p>
            <a:r>
              <a:rPr lang="en-US" sz="28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r>
              <a:rPr lang="en-US" sz="2800" b="1" baseline="30000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2s</a:t>
            </a:r>
            <a:r>
              <a:rPr lang="en-US" sz="2800" b="1" baseline="30000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2p</a:t>
            </a:r>
            <a:r>
              <a:rPr lang="en-US" sz="2800" b="1" baseline="30000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3s</a:t>
            </a:r>
            <a:r>
              <a:rPr lang="en-US" sz="2800" b="1" baseline="30000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3p</a:t>
            </a:r>
            <a:r>
              <a:rPr lang="en-US" sz="2800" b="1" baseline="30000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4s</a:t>
            </a:r>
            <a:r>
              <a:rPr lang="en-US" sz="2800" b="1" baseline="30000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3d</a:t>
            </a:r>
            <a:r>
              <a:rPr lang="en-US" sz="2800" b="1" baseline="30000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4p</a:t>
            </a:r>
            <a:r>
              <a:rPr lang="en-US" sz="2800" b="1" baseline="30000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386320" y="4047783"/>
            <a:ext cx="1757679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Write this in your notes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Individual Practice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74295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3200" b="1" dirty="0" smtClean="0"/>
              <a:t>Co	</a:t>
            </a:r>
            <a:endParaRPr lang="en-US" sz="3200" b="1" baseline="30000" dirty="0">
              <a:solidFill>
                <a:srgbClr val="FF0000"/>
              </a:solidFill>
            </a:endParaRPr>
          </a:p>
          <a:p>
            <a:pPr marL="742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As</a:t>
            </a:r>
            <a:endParaRPr lang="en-US" sz="3200" b="1" dirty="0"/>
          </a:p>
          <a:p>
            <a:pPr marL="742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Ca</a:t>
            </a:r>
            <a:endParaRPr lang="en-US" sz="4400" b="1" baseline="30000" dirty="0"/>
          </a:p>
        </p:txBody>
      </p:sp>
    </p:spTree>
    <p:extLst>
      <p:ext uri="{BB962C8B-B14F-4D97-AF65-F5344CB8AC3E}">
        <p14:creationId xmlns:p14="http://schemas.microsoft.com/office/powerpoint/2010/main" val="27115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Individual Practice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742950" lvl="1" indent="-514350">
              <a:spcBef>
                <a:spcPts val="1800"/>
              </a:spcBef>
              <a:buFont typeface="+mj-lt"/>
              <a:buAutoNum type="arabicParenR"/>
              <a:tabLst>
                <a:tab pos="1654175" algn="l"/>
              </a:tabLst>
            </a:pPr>
            <a:r>
              <a:rPr lang="en-US" sz="3200" b="1" dirty="0" smtClean="0"/>
              <a:t>Co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3p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, 4s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, 3d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7</a:t>
            </a:r>
            <a:endParaRPr lang="en-US" sz="3200" b="1" baseline="30000" dirty="0">
              <a:solidFill>
                <a:srgbClr val="FF0000"/>
              </a:solidFill>
            </a:endParaRPr>
          </a:p>
          <a:p>
            <a:pPr marL="742950" lvl="1" indent="-514350">
              <a:spcBef>
                <a:spcPts val="4200"/>
              </a:spcBef>
              <a:buFont typeface="+mj-lt"/>
              <a:buAutoNum type="arabicParenR"/>
              <a:tabLst>
                <a:tab pos="1654175" algn="l"/>
              </a:tabLst>
            </a:pPr>
            <a:r>
              <a:rPr lang="en-US" sz="3200" b="1" dirty="0" smtClean="0"/>
              <a:t>As	</a:t>
            </a:r>
            <a:endParaRPr lang="en-US" sz="3200" b="1" dirty="0"/>
          </a:p>
          <a:p>
            <a:pPr marL="742950" lvl="1" indent="-514350">
              <a:spcBef>
                <a:spcPts val="4200"/>
              </a:spcBef>
              <a:buFont typeface="+mj-lt"/>
              <a:buAutoNum type="arabicParenR"/>
              <a:tabLst>
                <a:tab pos="1654175" algn="l"/>
              </a:tabLst>
            </a:pPr>
            <a:r>
              <a:rPr lang="en-US" sz="3200" b="1" dirty="0" smtClean="0"/>
              <a:t>Ca	</a:t>
            </a:r>
            <a:endParaRPr lang="en-US" sz="3200" b="1" baseline="30000" dirty="0"/>
          </a:p>
        </p:txBody>
      </p:sp>
    </p:spTree>
    <p:extLst>
      <p:ext uri="{BB962C8B-B14F-4D97-AF65-F5344CB8AC3E}">
        <p14:creationId xmlns:p14="http://schemas.microsoft.com/office/powerpoint/2010/main" val="4151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Individual Practice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742950" lvl="1" indent="-514350">
              <a:spcBef>
                <a:spcPts val="1800"/>
              </a:spcBef>
              <a:buFont typeface="+mj-lt"/>
              <a:buAutoNum type="arabicParenR"/>
              <a:tabLst>
                <a:tab pos="1654175" algn="l"/>
              </a:tabLst>
            </a:pPr>
            <a:r>
              <a:rPr lang="en-US" sz="3200" b="1" dirty="0" smtClean="0"/>
              <a:t>Co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3p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, 4s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, 3d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7</a:t>
            </a:r>
            <a:endParaRPr lang="en-US" sz="3200" b="1" baseline="30000" dirty="0">
              <a:solidFill>
                <a:srgbClr val="FF0000"/>
              </a:solidFill>
            </a:endParaRPr>
          </a:p>
          <a:p>
            <a:pPr marL="742950" lvl="1" indent="-514350">
              <a:spcBef>
                <a:spcPts val="4200"/>
              </a:spcBef>
              <a:buFont typeface="+mj-lt"/>
              <a:buAutoNum type="arabicParenR"/>
              <a:tabLst>
                <a:tab pos="1654175" algn="l"/>
              </a:tabLst>
            </a:pPr>
            <a:r>
              <a:rPr lang="en-US" sz="3200" b="1" dirty="0" smtClean="0"/>
              <a:t>As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3p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4s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3d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10</a:t>
            </a:r>
            <a:r>
              <a:rPr lang="en-US" sz="3200" b="1" dirty="0" smtClean="0">
                <a:solidFill>
                  <a:srgbClr val="FF0000"/>
                </a:solidFill>
              </a:rPr>
              <a:t>, 4p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</a:t>
            </a:r>
            <a:endParaRPr lang="en-US" sz="3200" b="1" dirty="0"/>
          </a:p>
          <a:p>
            <a:pPr marL="742950" lvl="1" indent="-514350">
              <a:spcBef>
                <a:spcPts val="4200"/>
              </a:spcBef>
              <a:buFont typeface="+mj-lt"/>
              <a:buAutoNum type="arabicParenR"/>
              <a:tabLst>
                <a:tab pos="1654175" algn="l"/>
              </a:tabLst>
            </a:pPr>
            <a:r>
              <a:rPr lang="en-US" sz="3200" b="1" dirty="0" smtClean="0"/>
              <a:t>Ca	</a:t>
            </a:r>
            <a:endParaRPr lang="en-US" sz="3200" b="1" baseline="30000" dirty="0"/>
          </a:p>
        </p:txBody>
      </p:sp>
    </p:spTree>
    <p:extLst>
      <p:ext uri="{BB962C8B-B14F-4D97-AF65-F5344CB8AC3E}">
        <p14:creationId xmlns:p14="http://schemas.microsoft.com/office/powerpoint/2010/main" val="31847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Individual Practice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742950" lvl="1" indent="-514350">
              <a:spcBef>
                <a:spcPts val="1800"/>
              </a:spcBef>
              <a:buFont typeface="+mj-lt"/>
              <a:buAutoNum type="arabicParenR"/>
              <a:tabLst>
                <a:tab pos="1654175" algn="l"/>
              </a:tabLst>
            </a:pPr>
            <a:r>
              <a:rPr lang="en-US" sz="3200" b="1" dirty="0" smtClean="0"/>
              <a:t>Co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3p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, 4s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, 3d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7</a:t>
            </a:r>
            <a:endParaRPr lang="en-US" sz="3200" b="1" baseline="30000" dirty="0">
              <a:solidFill>
                <a:srgbClr val="FF0000"/>
              </a:solidFill>
            </a:endParaRPr>
          </a:p>
          <a:p>
            <a:pPr marL="742950" lvl="1" indent="-514350">
              <a:spcBef>
                <a:spcPts val="4200"/>
              </a:spcBef>
              <a:buFont typeface="+mj-lt"/>
              <a:buAutoNum type="arabicParenR"/>
              <a:tabLst>
                <a:tab pos="1654175" algn="l"/>
              </a:tabLst>
            </a:pPr>
            <a:r>
              <a:rPr lang="en-US" sz="3200" b="1" dirty="0" smtClean="0"/>
              <a:t>As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3p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4s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3d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10</a:t>
            </a:r>
            <a:r>
              <a:rPr lang="en-US" sz="3200" b="1" dirty="0" smtClean="0">
                <a:solidFill>
                  <a:srgbClr val="FF0000"/>
                </a:solidFill>
              </a:rPr>
              <a:t>, 4p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</a:t>
            </a:r>
            <a:endParaRPr lang="en-US" sz="3200" b="1" dirty="0"/>
          </a:p>
          <a:p>
            <a:pPr marL="742950" lvl="1" indent="-514350">
              <a:spcBef>
                <a:spcPts val="4200"/>
              </a:spcBef>
              <a:buFont typeface="+mj-lt"/>
              <a:buAutoNum type="arabicParenR"/>
              <a:tabLst>
                <a:tab pos="1654175" algn="l"/>
              </a:tabLst>
            </a:pPr>
            <a:r>
              <a:rPr lang="en-US" sz="3200" b="1" dirty="0" smtClean="0"/>
              <a:t>Ca	</a:t>
            </a:r>
            <a:r>
              <a:rPr lang="en-US" sz="3200" b="1" dirty="0">
                <a:solidFill>
                  <a:srgbClr val="FF0000"/>
                </a:solidFill>
              </a:rPr>
              <a:t> 1s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3p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4s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3200" b="1" baseline="30000" dirty="0"/>
          </a:p>
        </p:txBody>
      </p:sp>
    </p:spTree>
    <p:extLst>
      <p:ext uri="{BB962C8B-B14F-4D97-AF65-F5344CB8AC3E}">
        <p14:creationId xmlns:p14="http://schemas.microsoft.com/office/powerpoint/2010/main" val="31847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78" b="37430"/>
          <a:stretch/>
        </p:blipFill>
        <p:spPr bwMode="auto">
          <a:xfrm>
            <a:off x="2605325" y="3053954"/>
            <a:ext cx="3367422" cy="380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274638"/>
            <a:ext cx="8961120" cy="731520"/>
          </a:xfrm>
        </p:spPr>
        <p:txBody>
          <a:bodyPr/>
          <a:lstStyle/>
          <a:p>
            <a:r>
              <a:rPr lang="en-US" sz="4000" b="1" i="1" dirty="0" smtClean="0">
                <a:solidFill>
                  <a:schemeClr val="tx1"/>
                </a:solidFill>
                <a:latin typeface="Comic Sans MS" pitchFamily="66" charset="0"/>
              </a:rPr>
              <a:t>How can I remember all of this???</a:t>
            </a:r>
            <a:endParaRPr lang="en-US" sz="40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5" descr="http://www.chem1.com/acad/webtut/atomic/OrbEnergyCh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5" y="1237169"/>
            <a:ext cx="6034370" cy="40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861616"/>
              </p:ext>
            </p:extLst>
          </p:nvPr>
        </p:nvGraphicFramePr>
        <p:xfrm>
          <a:off x="6305549" y="2428877"/>
          <a:ext cx="2615565" cy="28941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2473"/>
                <a:gridCol w="1453092"/>
              </a:tblGrid>
              <a:tr h="8981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orbital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number of electrons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49899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49899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49899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49899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220160">
            <a:off x="1140896" y="2764304"/>
            <a:ext cx="6813084" cy="193899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You don't have to remember it.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You just have to know how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to read the periodic table.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2"/>
          <a:stretch/>
        </p:blipFill>
        <p:spPr bwMode="auto">
          <a:xfrm>
            <a:off x="4343399" y="3339706"/>
            <a:ext cx="4657725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2297112"/>
          </a:xfrm>
        </p:spPr>
        <p:txBody>
          <a:bodyPr/>
          <a:lstStyle/>
          <a:p>
            <a:r>
              <a:rPr lang="en-US" sz="4000" b="1" i="1" dirty="0" smtClean="0">
                <a:solidFill>
                  <a:srgbClr val="0070C0"/>
                </a:solidFill>
              </a:rPr>
              <a:t>The periodic table captures all this information about electron configurations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" y="3412331"/>
            <a:ext cx="4142775" cy="271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24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Now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188595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3200" b="1" dirty="0" smtClean="0"/>
              <a:t>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		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P	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3p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Li</a:t>
            </a:r>
            <a:r>
              <a:rPr lang="en-US" sz="4400" b="1" baseline="30000" dirty="0" smtClean="0"/>
              <a:t>+</a:t>
            </a:r>
            <a:r>
              <a:rPr lang="en-US" sz="3200" b="1" baseline="30000" dirty="0" smtClean="0"/>
              <a:t>		</a:t>
            </a:r>
            <a:endParaRPr lang="en-US" sz="4400" b="1" baseline="30000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S</a:t>
            </a:r>
            <a:r>
              <a:rPr lang="en-US" sz="4400" b="1" baseline="30000" dirty="0" smtClean="0"/>
              <a:t>-2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		</a:t>
            </a:r>
            <a:endParaRPr lang="en-US" sz="36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37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14463"/>
            <a:ext cx="6996113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</a:rPr>
              <a:t>The </a:t>
            </a:r>
            <a:r>
              <a:rPr lang="en-US" sz="4000" b="1" dirty="0" smtClean="0">
                <a:solidFill>
                  <a:srgbClr val="0070C0"/>
                </a:solidFill>
              </a:rPr>
              <a:t>Periodic Table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http://www.chem1.com/acad/webtut/atomic/OrbEnergyChar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6" r="63156"/>
          <a:stretch/>
        </p:blipFill>
        <p:spPr bwMode="auto">
          <a:xfrm>
            <a:off x="50805" y="1741167"/>
            <a:ext cx="2785524" cy="230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Garage Analogy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269302" y="4506686"/>
            <a:ext cx="8778240" cy="2169200"/>
          </a:xfrm>
        </p:spPr>
        <p:txBody>
          <a:bodyPr>
            <a:noAutofit/>
          </a:bodyPr>
          <a:lstStyle/>
          <a:p>
            <a:pPr marL="0" indent="0" fontAlgn="ctr">
              <a:buNone/>
              <a:tabLst>
                <a:tab pos="4691063" algn="r"/>
                <a:tab pos="4919663" algn="ctr"/>
                <a:tab pos="5148263" algn="l"/>
              </a:tabLst>
            </a:pPr>
            <a:r>
              <a:rPr lang="en-US" sz="2000" b="1" dirty="0" smtClean="0">
                <a:solidFill>
                  <a:srgbClr val="0070C0"/>
                </a:solidFill>
              </a:rPr>
              <a:t>	primary quantum </a:t>
            </a:r>
            <a:r>
              <a:rPr lang="en-US" sz="2000" b="1" dirty="0">
                <a:solidFill>
                  <a:srgbClr val="0070C0"/>
                </a:solidFill>
              </a:rPr>
              <a:t>number	=	</a:t>
            </a:r>
            <a:r>
              <a:rPr lang="en-US" sz="2000" b="1" dirty="0" smtClean="0">
                <a:solidFill>
                  <a:srgbClr val="0070C0"/>
                </a:solidFill>
              </a:rPr>
              <a:t>floor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 fontAlgn="ctr">
              <a:buNone/>
              <a:tabLst>
                <a:tab pos="4691063" algn="r"/>
                <a:tab pos="4919663" algn="ctr"/>
                <a:tab pos="5148263" algn="l"/>
              </a:tabLst>
            </a:pPr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err="1">
                <a:solidFill>
                  <a:srgbClr val="0070C0"/>
                </a:solidFill>
              </a:rPr>
              <a:t>Aufbau</a:t>
            </a:r>
            <a:r>
              <a:rPr lang="en-US" sz="2000" b="1" dirty="0">
                <a:solidFill>
                  <a:srgbClr val="0070C0"/>
                </a:solidFill>
              </a:rPr>
              <a:t> rule	=	fill from bottom to </a:t>
            </a:r>
            <a:r>
              <a:rPr lang="en-US" sz="2000" b="1" dirty="0" smtClean="0">
                <a:solidFill>
                  <a:srgbClr val="0070C0"/>
                </a:solidFill>
              </a:rPr>
              <a:t>top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 fontAlgn="ctr">
              <a:buNone/>
              <a:tabLst>
                <a:tab pos="4691063" algn="r"/>
                <a:tab pos="4919663" algn="ctr"/>
                <a:tab pos="5148263" algn="l"/>
              </a:tabLst>
            </a:pPr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Pauli exclusion principle</a:t>
            </a:r>
            <a:r>
              <a:rPr lang="en-US" sz="2000" b="1" dirty="0">
                <a:solidFill>
                  <a:srgbClr val="0070C0"/>
                </a:solidFill>
              </a:rPr>
              <a:t>	=	only 1 car per parking spot</a:t>
            </a:r>
          </a:p>
          <a:p>
            <a:pPr marL="0" indent="0" fontAlgn="ctr">
              <a:buNone/>
              <a:tabLst>
                <a:tab pos="4691063" algn="r"/>
                <a:tab pos="4919663" algn="ctr"/>
                <a:tab pos="5148263" algn="l"/>
              </a:tabLst>
            </a:pPr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err="1" smtClean="0">
                <a:solidFill>
                  <a:srgbClr val="0070C0"/>
                </a:solidFill>
              </a:rPr>
              <a:t>Hund's</a:t>
            </a:r>
            <a:r>
              <a:rPr lang="en-US" sz="2000" b="1" dirty="0" smtClean="0">
                <a:solidFill>
                  <a:srgbClr val="0070C0"/>
                </a:solidFill>
              </a:rPr>
              <a:t> rule</a:t>
            </a:r>
            <a:r>
              <a:rPr lang="en-US" sz="2000" b="1" dirty="0">
                <a:solidFill>
                  <a:srgbClr val="0070C0"/>
                </a:solidFill>
              </a:rPr>
              <a:t>	=	</a:t>
            </a:r>
            <a:r>
              <a:rPr lang="en-US" sz="2000" b="1" dirty="0" smtClean="0">
                <a:solidFill>
                  <a:srgbClr val="0070C0"/>
                </a:solidFill>
              </a:rPr>
              <a:t>skip a spot between cars</a:t>
            </a:r>
          </a:p>
          <a:p>
            <a:pPr marL="0" indent="0" fontAlgn="ctr">
              <a:buNone/>
              <a:tabLst>
                <a:tab pos="4691063" algn="r"/>
                <a:tab pos="4919663" algn="ctr"/>
                <a:tab pos="5148263" algn="l"/>
              </a:tabLst>
            </a:pPr>
            <a:r>
              <a:rPr lang="en-US" sz="2000" b="1" dirty="0" smtClean="0">
                <a:solidFill>
                  <a:srgbClr val="0070C0"/>
                </a:solidFill>
              </a:rPr>
              <a:t>	Electron configuration notation</a:t>
            </a:r>
            <a:r>
              <a:rPr lang="en-US" sz="2000" b="1" dirty="0">
                <a:solidFill>
                  <a:srgbClr val="0070C0"/>
                </a:solidFill>
              </a:rPr>
              <a:t>	=	</a:t>
            </a:r>
            <a:r>
              <a:rPr lang="en-US" sz="2000" b="1" dirty="0" smtClean="0">
                <a:solidFill>
                  <a:srgbClr val="0070C0"/>
                </a:solidFill>
              </a:rPr>
              <a:t>ticket for parking locations</a:t>
            </a:r>
            <a:endParaRPr lang="en-US" sz="2000" b="1" dirty="0">
              <a:solidFill>
                <a:srgbClr val="0070C0"/>
              </a:solidFill>
            </a:endParaRPr>
          </a:p>
          <a:p>
            <a:endParaRPr lang="en-US" sz="2000" dirty="0"/>
          </a:p>
        </p:txBody>
      </p:sp>
      <p:sp>
        <p:nvSpPr>
          <p:cNvPr id="4" name="Isosceles Triangle 3"/>
          <p:cNvSpPr/>
          <p:nvPr/>
        </p:nvSpPr>
        <p:spPr>
          <a:xfrm>
            <a:off x="4667796" y="3038270"/>
            <a:ext cx="639740" cy="348251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40269"/>
              </p:ext>
            </p:extLst>
          </p:nvPr>
        </p:nvGraphicFramePr>
        <p:xfrm>
          <a:off x="2502002" y="1187128"/>
          <a:ext cx="6506526" cy="3091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1"/>
                <a:gridCol w="618525"/>
                <a:gridCol w="618525"/>
                <a:gridCol w="618525"/>
                <a:gridCol w="618525"/>
                <a:gridCol w="618525"/>
                <a:gridCol w="618525"/>
                <a:gridCol w="618525"/>
                <a:gridCol w="618525"/>
                <a:gridCol w="618525"/>
              </a:tblGrid>
              <a:tr h="26952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section 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section 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8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5833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floor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58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5833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floor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58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Middle School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53166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floor 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46106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rows: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3" descr="C:\Users\sundance235\AppData\Local\Microsoft\Windows\Temporary Internet Files\Content.IE5\HZI4HGLS\MC90044033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79" y="3621935"/>
            <a:ext cx="639740" cy="3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undance235\AppData\Local\Microsoft\Windows\Temporary Internet Files\Content.IE5\7O11MMJ6\MC90044035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79" y="3154487"/>
            <a:ext cx="639740" cy="25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sundance235\AppData\Local\Microsoft\Windows\Temporary Internet Files\Content.IE5\HZI4HGLS\MC90043979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49" y="3038270"/>
            <a:ext cx="639740" cy="49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sundance235\AppData\Local\Microsoft\Windows\Temporary Internet Files\Content.IE5\7O11MMJ6\MC90043979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38" y="2581550"/>
            <a:ext cx="639740" cy="49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sundance235\AppData\Local\Microsoft\Windows\Temporary Internet Files\Content.IE5\OK51TCCV\MC900439795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10" y="3610317"/>
            <a:ext cx="639740" cy="32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5" y="83450"/>
            <a:ext cx="6510337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31520" y="3483875"/>
            <a:ext cx="6519862" cy="3219450"/>
            <a:chOff x="331520" y="3483875"/>
            <a:chExt cx="6519862" cy="32194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41045" y="3483875"/>
              <a:ext cx="6510337" cy="321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236" b="3184"/>
            <a:stretch/>
          </p:blipFill>
          <p:spPr bwMode="auto">
            <a:xfrm>
              <a:off x="331520" y="3629025"/>
              <a:ext cx="6510337" cy="276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4591050" y="6333993"/>
              <a:ext cx="8624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/>
                <a:t>section p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57325" y="5976418"/>
              <a:ext cx="8624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/>
                <a:t>section s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625" y="5429118"/>
              <a:ext cx="7341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/>
                <a:t> floor 3 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625" y="4686168"/>
              <a:ext cx="7341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/>
                <a:t> floor 2 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625" y="4076568"/>
              <a:ext cx="7341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/>
                <a:t> floor 1 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54368" y="4244152"/>
              <a:ext cx="735779" cy="2769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 offices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Curved Left Arrow 16"/>
          <p:cNvSpPr/>
          <p:nvPr/>
        </p:nvSpPr>
        <p:spPr>
          <a:xfrm>
            <a:off x="7134225" y="1759617"/>
            <a:ext cx="1857375" cy="3338767"/>
          </a:xfrm>
          <a:prstGeom prst="curvedLef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6519862" cy="3219450"/>
            <a:chOff x="331520" y="3483875"/>
            <a:chExt cx="6519862" cy="321945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41045" y="3483875"/>
              <a:ext cx="6510337" cy="321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236" b="3184"/>
            <a:stretch/>
          </p:blipFill>
          <p:spPr bwMode="auto">
            <a:xfrm>
              <a:off x="331520" y="3629025"/>
              <a:ext cx="6510337" cy="276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4591050" y="6333993"/>
              <a:ext cx="8624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/>
                <a:t>section p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57325" y="5976418"/>
              <a:ext cx="8624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/>
                <a:t>section s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8625" y="5429118"/>
              <a:ext cx="7341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/>
                <a:t> floor 3 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8625" y="4686168"/>
              <a:ext cx="7341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/>
                <a:t> floor 2 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8625" y="4076568"/>
              <a:ext cx="7341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/>
                <a:t> floor 1 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4368" y="4244152"/>
              <a:ext cx="735779" cy="2769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 offices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27635" y="3690937"/>
            <a:ext cx="5673440" cy="2890837"/>
            <a:chOff x="4886325" y="4090988"/>
            <a:chExt cx="3917380" cy="1890712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442" b="65912"/>
            <a:stretch/>
          </p:blipFill>
          <p:spPr bwMode="auto">
            <a:xfrm>
              <a:off x="4886325" y="4090988"/>
              <a:ext cx="921421" cy="189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6" b="65912"/>
            <a:stretch/>
          </p:blipFill>
          <p:spPr bwMode="auto">
            <a:xfrm>
              <a:off x="6105525" y="4090988"/>
              <a:ext cx="2698180" cy="189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705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087" y="979714"/>
            <a:ext cx="1952625" cy="563879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9" y="1414463"/>
            <a:ext cx="6996113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Inverted Energy Diagram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913" y="1066800"/>
            <a:ext cx="1743076" cy="5335607"/>
            <a:chOff x="123825" y="1066800"/>
            <a:chExt cx="1743076" cy="5335607"/>
          </a:xfrm>
        </p:grpSpPr>
        <p:sp>
          <p:nvSpPr>
            <p:cNvPr id="3" name="Down Arrow 2"/>
            <p:cNvSpPr/>
            <p:nvPr/>
          </p:nvSpPr>
          <p:spPr>
            <a:xfrm>
              <a:off x="1371601" y="1609725"/>
              <a:ext cx="495300" cy="444817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3825" y="5448300"/>
              <a:ext cx="13049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high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energy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3825" y="1066800"/>
              <a:ext cx="13049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low energy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2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14463"/>
            <a:ext cx="6996113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Periodic Table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14463"/>
            <a:ext cx="6996113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Periodic Table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95250" y="5200650"/>
            <a:ext cx="1733550" cy="9429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6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Notice this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part here</a:t>
            </a:r>
          </a:p>
        </p:txBody>
      </p:sp>
    </p:spTree>
    <p:extLst>
      <p:ext uri="{BB962C8B-B14F-4D97-AF65-F5344CB8AC3E}">
        <p14:creationId xmlns:p14="http://schemas.microsoft.com/office/powerpoint/2010/main" val="1409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7"/>
            <a:ext cx="8778240" cy="1292905"/>
          </a:xfrm>
        </p:spPr>
        <p:txBody>
          <a:bodyPr/>
          <a:lstStyle/>
          <a:p>
            <a:r>
              <a:rPr lang="en-US" sz="4000" b="1" i="1" dirty="0" smtClean="0">
                <a:solidFill>
                  <a:srgbClr val="0070C0"/>
                </a:solidFill>
              </a:rPr>
              <a:t>This is the way the periodic table should really look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4" y="2544763"/>
            <a:ext cx="87852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56485" y="4495800"/>
            <a:ext cx="6381115" cy="1741689"/>
            <a:chOff x="2356485" y="4495800"/>
            <a:chExt cx="6381115" cy="1741689"/>
          </a:xfrm>
        </p:grpSpPr>
        <p:sp>
          <p:nvSpPr>
            <p:cNvPr id="4" name="TextBox 3"/>
            <p:cNvSpPr txBox="1"/>
            <p:nvPr/>
          </p:nvSpPr>
          <p:spPr>
            <a:xfrm>
              <a:off x="2988732" y="5406492"/>
              <a:ext cx="57488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70C0"/>
                  </a:solidFill>
                </a:rPr>
                <a:t>Normally the rare earth metals are pulled out an placed below the rest to save space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356485" y="4495800"/>
              <a:ext cx="640715" cy="1253067"/>
            </a:xfrm>
            <a:custGeom>
              <a:avLst/>
              <a:gdLst>
                <a:gd name="connsiteX0" fmla="*/ 640715 w 640715"/>
                <a:gd name="connsiteY0" fmla="*/ 1253067 h 1253067"/>
                <a:gd name="connsiteX1" fmla="*/ 81915 w 640715"/>
                <a:gd name="connsiteY1" fmla="*/ 1016000 h 1253067"/>
                <a:gd name="connsiteX2" fmla="*/ 14182 w 640715"/>
                <a:gd name="connsiteY2" fmla="*/ 0 h 125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715" h="1253067">
                  <a:moveTo>
                    <a:pt x="640715" y="1253067"/>
                  </a:moveTo>
                  <a:cubicBezTo>
                    <a:pt x="413526" y="1238955"/>
                    <a:pt x="186337" y="1224844"/>
                    <a:pt x="81915" y="1016000"/>
                  </a:cubicBezTo>
                  <a:cubicBezTo>
                    <a:pt x="-22507" y="807156"/>
                    <a:pt x="-4163" y="403578"/>
                    <a:pt x="14182" y="0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90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69887"/>
            <a:ext cx="8778240" cy="1292905"/>
          </a:xfrm>
        </p:spPr>
        <p:txBody>
          <a:bodyPr/>
          <a:lstStyle/>
          <a:p>
            <a:r>
              <a:rPr lang="en-US" sz="4000" b="1" i="1" dirty="0">
                <a:solidFill>
                  <a:srgbClr val="0070C0"/>
                </a:solidFill>
              </a:rPr>
              <a:t>The </a:t>
            </a:r>
            <a:r>
              <a:rPr lang="en-US" sz="4000" b="1" i="1" dirty="0" smtClean="0">
                <a:solidFill>
                  <a:srgbClr val="0070C0"/>
                </a:solidFill>
              </a:rPr>
              <a:t>periodic </a:t>
            </a:r>
            <a:r>
              <a:rPr lang="en-US" sz="4000" b="1" i="1" dirty="0">
                <a:solidFill>
                  <a:srgbClr val="0070C0"/>
                </a:solidFill>
              </a:rPr>
              <a:t>t</a:t>
            </a:r>
            <a:r>
              <a:rPr lang="en-US" sz="4000" b="1" i="1" dirty="0" smtClean="0">
                <a:solidFill>
                  <a:srgbClr val="0070C0"/>
                </a:solidFill>
              </a:rPr>
              <a:t>able</a:t>
            </a:r>
            <a:r>
              <a:rPr lang="en-US" sz="4000" b="1" i="1" dirty="0">
                <a:solidFill>
                  <a:srgbClr val="0070C0"/>
                </a:solidFill>
              </a:rPr>
              <a:t/>
            </a:r>
            <a:br>
              <a:rPr lang="en-US" sz="4000" b="1" i="1" dirty="0">
                <a:solidFill>
                  <a:srgbClr val="0070C0"/>
                </a:solidFill>
              </a:rPr>
            </a:br>
            <a:r>
              <a:rPr lang="en-US" sz="4000" b="1" i="1" dirty="0">
                <a:solidFill>
                  <a:srgbClr val="0070C0"/>
                </a:solidFill>
              </a:rPr>
              <a:t>is actually organized by orbitals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4" y="2735263"/>
            <a:ext cx="87852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9963" y="1681162"/>
            <a:ext cx="479652" cy="1047773"/>
            <a:chOff x="229963" y="1490662"/>
            <a:chExt cx="479652" cy="1047773"/>
          </a:xfrm>
        </p:grpSpPr>
        <p:sp>
          <p:nvSpPr>
            <p:cNvPr id="7" name="Right Brace 6"/>
            <p:cNvSpPr/>
            <p:nvPr/>
          </p:nvSpPr>
          <p:spPr>
            <a:xfrm rot="16200000">
              <a:off x="312521" y="2141342"/>
              <a:ext cx="314535" cy="479652"/>
            </a:xfrm>
            <a:prstGeom prst="rightBrace">
              <a:avLst>
                <a:gd name="adj1" fmla="val 31862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9689" y="1490662"/>
              <a:ext cx="4299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i="1" dirty="0" smtClean="0">
                  <a:solidFill>
                    <a:srgbClr val="C00000"/>
                  </a:solidFill>
                </a:rPr>
                <a:t>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2" y="2179895"/>
            <a:ext cx="2644547" cy="1312387"/>
            <a:chOff x="4648202" y="1989395"/>
            <a:chExt cx="2644547" cy="1312387"/>
          </a:xfrm>
        </p:grpSpPr>
        <p:sp>
          <p:nvSpPr>
            <p:cNvPr id="5" name="Right Brace 4"/>
            <p:cNvSpPr/>
            <p:nvPr/>
          </p:nvSpPr>
          <p:spPr>
            <a:xfrm rot="16200000">
              <a:off x="5692890" y="1701923"/>
              <a:ext cx="555171" cy="2644547"/>
            </a:xfrm>
            <a:prstGeom prst="rightBrace">
              <a:avLst>
                <a:gd name="adj1" fmla="val 31862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22171" y="1989395"/>
              <a:ext cx="5100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i="1" dirty="0" smtClean="0">
                  <a:solidFill>
                    <a:srgbClr val="C00000"/>
                  </a:solidFill>
                </a:rPr>
                <a:t>d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53300" y="1599727"/>
            <a:ext cx="1587275" cy="1375492"/>
            <a:chOff x="7353300" y="1409227"/>
            <a:chExt cx="1587275" cy="1375492"/>
          </a:xfrm>
        </p:grpSpPr>
        <p:sp>
          <p:nvSpPr>
            <p:cNvPr id="6" name="Right Brace 5"/>
            <p:cNvSpPr/>
            <p:nvPr/>
          </p:nvSpPr>
          <p:spPr>
            <a:xfrm rot="16200000">
              <a:off x="7869352" y="1713496"/>
              <a:ext cx="555171" cy="1587275"/>
            </a:xfrm>
            <a:prstGeom prst="rightBrace">
              <a:avLst>
                <a:gd name="adj1" fmla="val 31862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93870" y="1409227"/>
              <a:ext cx="5100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i="1" dirty="0" smtClean="0">
                  <a:solidFill>
                    <a:srgbClr val="C00000"/>
                  </a:solidFill>
                </a:rPr>
                <a:t>p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6558" y="2559789"/>
            <a:ext cx="3782108" cy="1418267"/>
            <a:chOff x="756558" y="2369289"/>
            <a:chExt cx="3782108" cy="1418267"/>
          </a:xfrm>
        </p:grpSpPr>
        <p:sp>
          <p:nvSpPr>
            <p:cNvPr id="3" name="Right Brace 2"/>
            <p:cNvSpPr/>
            <p:nvPr/>
          </p:nvSpPr>
          <p:spPr>
            <a:xfrm rot="16200000">
              <a:off x="2370026" y="1618917"/>
              <a:ext cx="555171" cy="3782108"/>
            </a:xfrm>
            <a:prstGeom prst="rightBrace">
              <a:avLst>
                <a:gd name="adj1" fmla="val 31862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61226" y="2369289"/>
              <a:ext cx="3802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i="1" dirty="0" smtClean="0">
                  <a:solidFill>
                    <a:srgbClr val="C00000"/>
                  </a:solidFill>
                </a:rPr>
                <a:t>f</a:t>
              </a:r>
            </a:p>
          </p:txBody>
        </p:sp>
      </p:grp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6200" y="4900356"/>
            <a:ext cx="89916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Why?</a:t>
            </a:r>
          </a:p>
          <a:p>
            <a:pPr algn="ctr">
              <a:spcBef>
                <a:spcPts val="1800"/>
              </a:spcBef>
            </a:pPr>
            <a:r>
              <a:rPr lang="en-US" sz="2800" b="1" dirty="0" smtClean="0"/>
              <a:t> </a:t>
            </a:r>
            <a:r>
              <a:rPr lang="en-US" sz="2800" b="1" i="1" dirty="0"/>
              <a:t>Electron configurations </a:t>
            </a:r>
            <a:r>
              <a:rPr lang="en-US" sz="2800" b="1" i="1" dirty="0" smtClean="0"/>
              <a:t>determine</a:t>
            </a:r>
          </a:p>
          <a:p>
            <a:pPr algn="ctr"/>
            <a:r>
              <a:rPr lang="en-US" sz="2800" b="1" i="1" dirty="0" smtClean="0"/>
              <a:t>the </a:t>
            </a:r>
            <a:r>
              <a:rPr lang="en-US" sz="2800" b="1" i="1" dirty="0"/>
              <a:t>properties of </a:t>
            </a:r>
            <a:r>
              <a:rPr lang="en-US" sz="2800" b="1" i="1" dirty="0" smtClean="0"/>
              <a:t>atoms and molecules</a:t>
            </a:r>
            <a:endParaRPr lang="en-US" sz="2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05725" y="0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8" y="1688571"/>
            <a:ext cx="8503920" cy="433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Our Periodic Table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urved Down Arrow 2"/>
          <p:cNvSpPr/>
          <p:nvPr/>
        </p:nvSpPr>
        <p:spPr>
          <a:xfrm>
            <a:off x="1202267" y="1151467"/>
            <a:ext cx="7188200" cy="626533"/>
          </a:xfrm>
          <a:prstGeom prst="curvedDownArrow">
            <a:avLst>
              <a:gd name="adj1" fmla="val 25000"/>
              <a:gd name="adj2" fmla="val 97676"/>
              <a:gd name="adj3" fmla="val 25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Up Arrow 3"/>
          <p:cNvSpPr/>
          <p:nvPr/>
        </p:nvSpPr>
        <p:spPr>
          <a:xfrm rot="3290962">
            <a:off x="859007" y="5004850"/>
            <a:ext cx="965200" cy="512718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7708" y="6237508"/>
            <a:ext cx="6548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The periodic table on the wall is like this</a:t>
            </a:r>
            <a:endParaRPr lang="en-US" sz="24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2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Now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188595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3200" b="1" dirty="0" smtClean="0"/>
              <a:t>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		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P	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3p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Li</a:t>
            </a:r>
            <a:r>
              <a:rPr lang="en-US" sz="4400" b="1" baseline="30000" dirty="0" smtClean="0"/>
              <a:t>+</a:t>
            </a:r>
            <a:r>
              <a:rPr lang="en-US" sz="3200" b="1" baseline="30000" dirty="0" smtClean="0"/>
              <a:t>	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4400" b="1" baseline="30000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S</a:t>
            </a:r>
            <a:r>
              <a:rPr lang="en-US" sz="4400" b="1" baseline="30000" dirty="0" smtClean="0"/>
              <a:t>-2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		</a:t>
            </a:r>
            <a:endParaRPr lang="en-US" sz="36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31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Another Typical Periodic Table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2" y="1688571"/>
            <a:ext cx="8507336" cy="4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rved Down Arrow 2"/>
          <p:cNvSpPr/>
          <p:nvPr/>
        </p:nvSpPr>
        <p:spPr>
          <a:xfrm>
            <a:off x="1202267" y="1151467"/>
            <a:ext cx="7188200" cy="626533"/>
          </a:xfrm>
          <a:prstGeom prst="curvedDownArrow">
            <a:avLst>
              <a:gd name="adj1" fmla="val 25000"/>
              <a:gd name="adj2" fmla="val 97676"/>
              <a:gd name="adj3" fmla="val 25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Up Arrow 3"/>
          <p:cNvSpPr/>
          <p:nvPr/>
        </p:nvSpPr>
        <p:spPr>
          <a:xfrm rot="3290962">
            <a:off x="859007" y="5004850"/>
            <a:ext cx="965200" cy="512718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"Blocks"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" y="2033588"/>
            <a:ext cx="7838392" cy="442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6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Designations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0" y="2218649"/>
            <a:ext cx="9144000" cy="44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0" y="2218649"/>
            <a:ext cx="9144000" cy="44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6019806" y="2634350"/>
            <a:ext cx="384048" cy="38404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230091" y="5834750"/>
            <a:ext cx="384048" cy="38404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240977" y="3407235"/>
            <a:ext cx="384048" cy="38404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-36570" y="2228530"/>
            <a:ext cx="384048" cy="38404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922" y="986049"/>
            <a:ext cx="3871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block starts at n = 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0922" y="1702188"/>
            <a:ext cx="3871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block starts at n = 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0616" y="2418327"/>
            <a:ext cx="3772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block starts at n = 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50540" y="0"/>
            <a:ext cx="7493459" cy="793130"/>
            <a:chOff x="1650540" y="0"/>
            <a:chExt cx="7493459" cy="793130"/>
          </a:xfrm>
        </p:grpSpPr>
        <p:sp>
          <p:nvSpPr>
            <p:cNvPr id="8" name="TextBox 7"/>
            <p:cNvSpPr txBox="1"/>
            <p:nvPr/>
          </p:nvSpPr>
          <p:spPr>
            <a:xfrm>
              <a:off x="1650540" y="269910"/>
              <a:ext cx="38523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block starts at n = 1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05725" y="0"/>
              <a:ext cx="1438274" cy="646331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Write this in your notes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68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0" y="274638"/>
            <a:ext cx="5295900" cy="1401762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sz="3200" b="1" dirty="0" smtClean="0">
                <a:solidFill>
                  <a:schemeClr val="tx1"/>
                </a:solidFill>
              </a:rPr>
              <a:t>In this way, the periodic table accounts for energy difference in orbitals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657917" cy="274343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7600" cy="2743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13" y="4114562"/>
            <a:ext cx="3657917" cy="274343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Electronic Configurations on the Periodic Table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www.mikeblaber.org/oldwine/chm1045/notes/Struct/EPeriod/IMG00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" y="1290701"/>
            <a:ext cx="8506460" cy="55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keblaber.org/oldwine/chm1045/notes/Struct/EPeriod/IMG00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" y="1290701"/>
            <a:ext cx="8506460" cy="55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25408" y="757449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goes to 4p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4718" y="1473588"/>
            <a:ext cx="2383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6s goes to 4f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5101" y="2189727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4f goes to 5d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5026" y="41310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4s goes to 3d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5725" y="0"/>
            <a:ext cx="1438274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Write this in your notes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600700" y="3098800"/>
            <a:ext cx="914400" cy="30480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965200" y="3098800"/>
            <a:ext cx="914400" cy="30480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/>
          <p:nvPr/>
        </p:nvCxnSpPr>
        <p:spPr>
          <a:xfrm>
            <a:off x="1092200" y="4368800"/>
            <a:ext cx="1282700" cy="1645920"/>
          </a:xfrm>
          <a:prstGeom prst="bentConnector3">
            <a:avLst/>
          </a:prstGeom>
          <a:ln w="15875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754995" y="3720501"/>
            <a:ext cx="8324593" cy="2324699"/>
          </a:xfrm>
          <a:custGeom>
            <a:avLst/>
            <a:gdLst>
              <a:gd name="connsiteX0" fmla="*/ 7792105 w 8324593"/>
              <a:gd name="connsiteY0" fmla="*/ 2324699 h 2324699"/>
              <a:gd name="connsiteX1" fmla="*/ 8274705 w 8324593"/>
              <a:gd name="connsiteY1" fmla="*/ 2197699 h 2324699"/>
              <a:gd name="connsiteX2" fmla="*/ 8185805 w 8324593"/>
              <a:gd name="connsiteY2" fmla="*/ 1740499 h 2324699"/>
              <a:gd name="connsiteX3" fmla="*/ 7182505 w 8324593"/>
              <a:gd name="connsiteY3" fmla="*/ 1029299 h 2324699"/>
              <a:gd name="connsiteX4" fmla="*/ 4896505 w 8324593"/>
              <a:gd name="connsiteY4" fmla="*/ 216499 h 2324699"/>
              <a:gd name="connsiteX5" fmla="*/ 1645305 w 8324593"/>
              <a:gd name="connsiteY5" fmla="*/ 599 h 2324699"/>
              <a:gd name="connsiteX6" fmla="*/ 324505 w 8324593"/>
              <a:gd name="connsiteY6" fmla="*/ 165699 h 2324699"/>
              <a:gd name="connsiteX7" fmla="*/ 32405 w 8324593"/>
              <a:gd name="connsiteY7" fmla="*/ 546699 h 2324699"/>
              <a:gd name="connsiteX8" fmla="*/ 95905 w 8324593"/>
              <a:gd name="connsiteY8" fmla="*/ 648299 h 2324699"/>
              <a:gd name="connsiteX9" fmla="*/ 819805 w 8324593"/>
              <a:gd name="connsiteY9" fmla="*/ 686399 h 232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24593" h="2324699">
                <a:moveTo>
                  <a:pt x="7792105" y="2324699"/>
                </a:moveTo>
                <a:cubicBezTo>
                  <a:pt x="8000596" y="2309882"/>
                  <a:pt x="8209088" y="2295066"/>
                  <a:pt x="8274705" y="2197699"/>
                </a:cubicBezTo>
                <a:cubicBezTo>
                  <a:pt x="8340322" y="2100332"/>
                  <a:pt x="8367838" y="1935232"/>
                  <a:pt x="8185805" y="1740499"/>
                </a:cubicBezTo>
                <a:cubicBezTo>
                  <a:pt x="8003772" y="1545766"/>
                  <a:pt x="7730722" y="1283299"/>
                  <a:pt x="7182505" y="1029299"/>
                </a:cubicBezTo>
                <a:cubicBezTo>
                  <a:pt x="6634288" y="775299"/>
                  <a:pt x="5819372" y="387949"/>
                  <a:pt x="4896505" y="216499"/>
                </a:cubicBezTo>
                <a:cubicBezTo>
                  <a:pt x="3973638" y="45049"/>
                  <a:pt x="2407305" y="9066"/>
                  <a:pt x="1645305" y="599"/>
                </a:cubicBezTo>
                <a:cubicBezTo>
                  <a:pt x="883305" y="-7868"/>
                  <a:pt x="593322" y="74682"/>
                  <a:pt x="324505" y="165699"/>
                </a:cubicBezTo>
                <a:cubicBezTo>
                  <a:pt x="55688" y="256716"/>
                  <a:pt x="70505" y="466266"/>
                  <a:pt x="32405" y="546699"/>
                </a:cubicBezTo>
                <a:cubicBezTo>
                  <a:pt x="-5695" y="627132"/>
                  <a:pt x="-35328" y="625016"/>
                  <a:pt x="95905" y="648299"/>
                </a:cubicBezTo>
                <a:cubicBezTo>
                  <a:pt x="227138" y="671582"/>
                  <a:pt x="523471" y="678990"/>
                  <a:pt x="819805" y="686399"/>
                </a:cubicBezTo>
              </a:path>
            </a:pathLst>
          </a:custGeom>
          <a:noFill/>
          <a:ln w="158750">
            <a:solidFill>
              <a:srgbClr val="FF0000"/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8" grpId="0" animBg="1"/>
      <p:bldP spid="16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Electron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12" y="1539740"/>
            <a:ext cx="8231777" cy="488577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b="1" dirty="0" err="1" smtClean="0"/>
              <a:t>Aufbau</a:t>
            </a:r>
            <a:r>
              <a:rPr lang="en-US" b="1" dirty="0" smtClean="0"/>
              <a:t> Rule</a:t>
            </a:r>
          </a:p>
          <a:p>
            <a:pPr lvl="1"/>
            <a:r>
              <a:rPr lang="en-US" sz="2800" dirty="0" smtClean="0"/>
              <a:t>Electrons occupy the lowest possible energy level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Pauli Exclusion Principle</a:t>
            </a:r>
          </a:p>
          <a:p>
            <a:pPr lvl="1"/>
            <a:r>
              <a:rPr lang="en-US" sz="2800" dirty="0" smtClean="0"/>
              <a:t>Only two electrons of opposite spin can occupy an orbital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err="1" smtClean="0"/>
              <a:t>Hund's</a:t>
            </a:r>
            <a:r>
              <a:rPr lang="en-US" b="1" dirty="0" smtClean="0"/>
              <a:t> Rule</a:t>
            </a:r>
          </a:p>
          <a:p>
            <a:pPr lvl="1"/>
            <a:r>
              <a:rPr lang="en-US" sz="2800" dirty="0" smtClean="0"/>
              <a:t>Put a single electron into all equivalent orbitals before doubling up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20014867">
            <a:off x="1137558" y="3136613"/>
            <a:ext cx="686888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These cover most elements, but not all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94360" y="217720"/>
            <a:ext cx="7955280" cy="6609383"/>
            <a:chOff x="594360" y="217720"/>
            <a:chExt cx="7955280" cy="660938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" y="217720"/>
              <a:ext cx="7955280" cy="6142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513116" y="5519053"/>
              <a:ext cx="6930102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500"/>
                </a:spcBef>
              </a:pPr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Increased stability from half-filled or completely filled orbitals</a:t>
              </a:r>
            </a:p>
            <a:p>
              <a:pPr>
                <a:spcBef>
                  <a:spcPts val="1500"/>
                </a:spcBef>
              </a:pPr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Reason for exception not known</a:t>
              </a:r>
            </a:p>
            <a:p>
              <a:pPr>
                <a:spcBef>
                  <a:spcPts val="1500"/>
                </a:spcBef>
              </a:pPr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Anions and cations are often exceptions</a:t>
              </a:r>
              <a:endPara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7262949" cy="731520"/>
          </a:xfrm>
        </p:spPr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74613"/>
            <a:ext cx="8778240" cy="73152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54560"/>
            <a:ext cx="8778240" cy="1255240"/>
          </a:xfrm>
        </p:spPr>
        <p:txBody>
          <a:bodyPr/>
          <a:lstStyle/>
          <a:p>
            <a:r>
              <a:rPr lang="en-US" dirty="0" smtClean="0"/>
              <a:t>WS Orbitals on the Periodic Table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485902"/>
            <a:ext cx="8961120" cy="511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5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Now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1885950" lvl="1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3200" b="1" dirty="0" smtClean="0"/>
              <a:t>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		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P	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3p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Li</a:t>
            </a:r>
            <a:r>
              <a:rPr lang="en-US" sz="4400" b="1" baseline="30000" dirty="0" smtClean="0"/>
              <a:t>+</a:t>
            </a:r>
            <a:r>
              <a:rPr lang="en-US" sz="3200" b="1" baseline="30000" dirty="0" smtClean="0"/>
              <a:t>	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4400" b="1" baseline="30000" dirty="0"/>
          </a:p>
          <a:p>
            <a:pPr marL="1885950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S</a:t>
            </a:r>
            <a:r>
              <a:rPr lang="en-US" sz="4400" b="1" baseline="30000" dirty="0" smtClean="0"/>
              <a:t>-2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		</a:t>
            </a:r>
            <a:r>
              <a:rPr lang="en-US" sz="3200" b="1" dirty="0" smtClean="0">
                <a:solidFill>
                  <a:srgbClr val="FF0000"/>
                </a:solidFill>
              </a:rPr>
              <a:t>1s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3p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600" b="1" dirty="0"/>
              <a:t> </a:t>
            </a:r>
            <a:endParaRPr lang="en-US" sz="36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85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DAY 2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Practice Writing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Electron Configurations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using Periodic Table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 Now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7460"/>
            <a:ext cx="8884920" cy="512805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514350" lvl="1" indent="-514350">
              <a:spcBef>
                <a:spcPts val="5400"/>
              </a:spcBef>
              <a:buFont typeface="+mj-lt"/>
              <a:buAutoNum type="arabicParenR"/>
              <a:tabLst>
                <a:tab pos="1200150" algn="l"/>
              </a:tabLst>
            </a:pPr>
            <a:r>
              <a:rPr lang="en-US" sz="3200" b="1" dirty="0"/>
              <a:t>Ga	</a:t>
            </a:r>
          </a:p>
          <a:p>
            <a:pPr marL="514350" lvl="1" indent="-514350">
              <a:spcBef>
                <a:spcPts val="5400"/>
              </a:spcBef>
              <a:buFont typeface="+mj-lt"/>
              <a:buAutoNum type="arabicParenR"/>
              <a:tabLst>
                <a:tab pos="1200150" algn="l"/>
              </a:tabLst>
            </a:pPr>
            <a:r>
              <a:rPr lang="en-US" sz="3200" b="1" dirty="0"/>
              <a:t>Ti	</a:t>
            </a:r>
            <a:endParaRPr lang="en-US" sz="3200" b="1" dirty="0" smtClean="0"/>
          </a:p>
          <a:p>
            <a:pPr marL="514350" lvl="1" indent="-514350">
              <a:spcBef>
                <a:spcPts val="5400"/>
              </a:spcBef>
              <a:buFont typeface="+mj-lt"/>
              <a:buAutoNum type="arabicParenR"/>
              <a:tabLst>
                <a:tab pos="1200150" algn="l"/>
              </a:tabLst>
            </a:pPr>
            <a:r>
              <a:rPr lang="en-US" sz="3200" b="1" dirty="0" err="1" smtClean="0"/>
              <a:t>Rb</a:t>
            </a:r>
            <a:r>
              <a:rPr lang="en-US" sz="3200" b="1" dirty="0"/>
              <a:t>	</a:t>
            </a:r>
            <a:endParaRPr lang="en-US" sz="3200" b="1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7096125" y="314325"/>
            <a:ext cx="181927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Put homework in the red basket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 Now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7460"/>
            <a:ext cx="8884920" cy="512805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514350" lvl="1" indent="-514350">
              <a:spcBef>
                <a:spcPts val="5400"/>
              </a:spcBef>
              <a:buFont typeface="+mj-lt"/>
              <a:buAutoNum type="arabicParenR"/>
              <a:tabLst>
                <a:tab pos="1200150" algn="l"/>
              </a:tabLst>
            </a:pPr>
            <a:r>
              <a:rPr lang="en-US" sz="3200" b="1" dirty="0"/>
              <a:t>Ga	</a:t>
            </a:r>
            <a:r>
              <a:rPr lang="en-US" sz="3200" b="1" dirty="0">
                <a:solidFill>
                  <a:srgbClr val="FF0000"/>
                </a:solidFill>
              </a:rPr>
              <a:t>1s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3p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4s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3d</a:t>
            </a:r>
            <a:r>
              <a:rPr lang="en-US" sz="3200" b="1" baseline="30000" dirty="0">
                <a:solidFill>
                  <a:srgbClr val="FF0000"/>
                </a:solidFill>
              </a:rPr>
              <a:t>10</a:t>
            </a:r>
            <a:r>
              <a:rPr lang="en-US" sz="3200" b="1" dirty="0">
                <a:solidFill>
                  <a:srgbClr val="FF0000"/>
                </a:solidFill>
              </a:rPr>
              <a:t>, 4p</a:t>
            </a:r>
            <a:r>
              <a:rPr lang="en-US" sz="3200" b="1" baseline="30000" dirty="0">
                <a:solidFill>
                  <a:srgbClr val="FF0000"/>
                </a:solidFill>
              </a:rPr>
              <a:t>1</a:t>
            </a:r>
            <a:endParaRPr lang="en-US" sz="3200" b="1" dirty="0"/>
          </a:p>
          <a:p>
            <a:pPr marL="514350" lvl="1" indent="-514350">
              <a:spcBef>
                <a:spcPts val="5400"/>
              </a:spcBef>
              <a:buFont typeface="+mj-lt"/>
              <a:buAutoNum type="arabicParenR"/>
              <a:tabLst>
                <a:tab pos="1200150" algn="l"/>
              </a:tabLst>
            </a:pPr>
            <a:r>
              <a:rPr lang="en-US" sz="3200" b="1" dirty="0"/>
              <a:t>Ti	</a:t>
            </a:r>
            <a:endParaRPr lang="en-US" sz="3200" b="1" dirty="0" smtClean="0"/>
          </a:p>
          <a:p>
            <a:pPr marL="514350" lvl="1" indent="-514350">
              <a:spcBef>
                <a:spcPts val="5400"/>
              </a:spcBef>
              <a:buFont typeface="+mj-lt"/>
              <a:buAutoNum type="arabicParenR"/>
              <a:tabLst>
                <a:tab pos="1200150" algn="l"/>
              </a:tabLst>
            </a:pPr>
            <a:r>
              <a:rPr lang="en-US" sz="3200" b="1" dirty="0" err="1" smtClean="0"/>
              <a:t>Rb</a:t>
            </a:r>
            <a:r>
              <a:rPr lang="en-US" sz="3200" b="1" dirty="0"/>
              <a:t>	</a:t>
            </a:r>
            <a:endParaRPr lang="en-US" sz="3200" b="1" baseline="30000" dirty="0"/>
          </a:p>
        </p:txBody>
      </p:sp>
    </p:spTree>
    <p:extLst>
      <p:ext uri="{BB962C8B-B14F-4D97-AF65-F5344CB8AC3E}">
        <p14:creationId xmlns:p14="http://schemas.microsoft.com/office/powerpoint/2010/main" val="18487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 Now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7460"/>
            <a:ext cx="8884920" cy="512805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514350" lvl="1" indent="-514350">
              <a:spcBef>
                <a:spcPts val="5400"/>
              </a:spcBef>
              <a:buFont typeface="+mj-lt"/>
              <a:buAutoNum type="arabicParenR"/>
              <a:tabLst>
                <a:tab pos="1200150" algn="l"/>
              </a:tabLst>
            </a:pPr>
            <a:r>
              <a:rPr lang="en-US" sz="3200" b="1" dirty="0"/>
              <a:t>Ga	</a:t>
            </a:r>
            <a:r>
              <a:rPr lang="en-US" sz="3200" b="1" dirty="0">
                <a:solidFill>
                  <a:srgbClr val="FF0000"/>
                </a:solidFill>
              </a:rPr>
              <a:t>1s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3p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4s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3d</a:t>
            </a:r>
            <a:r>
              <a:rPr lang="en-US" sz="3200" b="1" baseline="30000" dirty="0">
                <a:solidFill>
                  <a:srgbClr val="FF0000"/>
                </a:solidFill>
              </a:rPr>
              <a:t>10</a:t>
            </a:r>
            <a:r>
              <a:rPr lang="en-US" sz="3200" b="1" dirty="0">
                <a:solidFill>
                  <a:srgbClr val="FF0000"/>
                </a:solidFill>
              </a:rPr>
              <a:t>, 4p</a:t>
            </a:r>
            <a:r>
              <a:rPr lang="en-US" sz="3200" b="1" baseline="30000" dirty="0">
                <a:solidFill>
                  <a:srgbClr val="FF0000"/>
                </a:solidFill>
              </a:rPr>
              <a:t>1</a:t>
            </a:r>
            <a:endParaRPr lang="en-US" sz="3200" b="1" dirty="0"/>
          </a:p>
          <a:p>
            <a:pPr marL="514350" lvl="1" indent="-514350">
              <a:spcBef>
                <a:spcPts val="5400"/>
              </a:spcBef>
              <a:buFont typeface="+mj-lt"/>
              <a:buAutoNum type="arabicParenR"/>
              <a:tabLst>
                <a:tab pos="1200150" algn="l"/>
              </a:tabLst>
            </a:pPr>
            <a:r>
              <a:rPr lang="en-US" sz="3200" b="1" dirty="0"/>
              <a:t>Ti	</a:t>
            </a:r>
            <a:r>
              <a:rPr lang="en-US" sz="3200" b="1" dirty="0">
                <a:solidFill>
                  <a:srgbClr val="FF0000"/>
                </a:solidFill>
              </a:rPr>
              <a:t>1s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3p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4s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3d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3200" b="1" dirty="0" smtClean="0"/>
          </a:p>
          <a:p>
            <a:pPr marL="514350" lvl="1" indent="-514350">
              <a:spcBef>
                <a:spcPts val="5400"/>
              </a:spcBef>
              <a:buFont typeface="+mj-lt"/>
              <a:buAutoNum type="arabicParenR"/>
              <a:tabLst>
                <a:tab pos="1200150" algn="l"/>
              </a:tabLst>
            </a:pPr>
            <a:r>
              <a:rPr lang="en-US" sz="3200" b="1" dirty="0" err="1" smtClean="0"/>
              <a:t>Rb</a:t>
            </a:r>
            <a:r>
              <a:rPr lang="en-US" sz="3200" b="1" dirty="0"/>
              <a:t>	</a:t>
            </a:r>
            <a:endParaRPr lang="en-US" sz="3200" b="1" baseline="30000" dirty="0"/>
          </a:p>
        </p:txBody>
      </p:sp>
    </p:spTree>
    <p:extLst>
      <p:ext uri="{BB962C8B-B14F-4D97-AF65-F5344CB8AC3E}">
        <p14:creationId xmlns:p14="http://schemas.microsoft.com/office/powerpoint/2010/main" val="18487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 Now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7460"/>
            <a:ext cx="8884920" cy="512805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the electron configuration notation for the following atoms</a:t>
            </a:r>
            <a:r>
              <a:rPr lang="en-US" b="1" dirty="0" smtClean="0"/>
              <a:t>:</a:t>
            </a:r>
          </a:p>
          <a:p>
            <a:pPr marL="514350" lvl="1" indent="-514350">
              <a:spcBef>
                <a:spcPts val="5400"/>
              </a:spcBef>
              <a:buFont typeface="+mj-lt"/>
              <a:buAutoNum type="arabicParenR"/>
              <a:tabLst>
                <a:tab pos="1200150" algn="l"/>
              </a:tabLst>
            </a:pPr>
            <a:r>
              <a:rPr lang="en-US" sz="3200" b="1" dirty="0"/>
              <a:t>Ga	</a:t>
            </a:r>
            <a:r>
              <a:rPr lang="en-US" sz="3200" b="1" dirty="0">
                <a:solidFill>
                  <a:srgbClr val="FF0000"/>
                </a:solidFill>
              </a:rPr>
              <a:t>1s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3p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4s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3d</a:t>
            </a:r>
            <a:r>
              <a:rPr lang="en-US" sz="3200" b="1" baseline="30000" dirty="0">
                <a:solidFill>
                  <a:srgbClr val="FF0000"/>
                </a:solidFill>
              </a:rPr>
              <a:t>10</a:t>
            </a:r>
            <a:r>
              <a:rPr lang="en-US" sz="3200" b="1" dirty="0">
                <a:solidFill>
                  <a:srgbClr val="FF0000"/>
                </a:solidFill>
              </a:rPr>
              <a:t>, 4p</a:t>
            </a:r>
            <a:r>
              <a:rPr lang="en-US" sz="3200" b="1" baseline="30000" dirty="0">
                <a:solidFill>
                  <a:srgbClr val="FF0000"/>
                </a:solidFill>
              </a:rPr>
              <a:t>1</a:t>
            </a:r>
            <a:endParaRPr lang="en-US" sz="3200" b="1" dirty="0"/>
          </a:p>
          <a:p>
            <a:pPr marL="514350" lvl="1" indent="-514350">
              <a:spcBef>
                <a:spcPts val="5400"/>
              </a:spcBef>
              <a:buFont typeface="+mj-lt"/>
              <a:buAutoNum type="arabicParenR"/>
              <a:tabLst>
                <a:tab pos="1200150" algn="l"/>
              </a:tabLst>
            </a:pPr>
            <a:r>
              <a:rPr lang="en-US" sz="3200" b="1" dirty="0"/>
              <a:t>Ti	</a:t>
            </a:r>
            <a:r>
              <a:rPr lang="en-US" sz="3200" b="1" dirty="0">
                <a:solidFill>
                  <a:srgbClr val="FF0000"/>
                </a:solidFill>
              </a:rPr>
              <a:t>1s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3p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4s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3d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3200" b="1" dirty="0" smtClean="0"/>
          </a:p>
          <a:p>
            <a:pPr marL="514350" lvl="1" indent="-514350">
              <a:spcBef>
                <a:spcPts val="5400"/>
              </a:spcBef>
              <a:buFont typeface="+mj-lt"/>
              <a:buAutoNum type="arabicParenR"/>
              <a:tabLst>
                <a:tab pos="1200150" algn="l"/>
              </a:tabLst>
            </a:pPr>
            <a:r>
              <a:rPr lang="en-US" sz="3200" b="1" dirty="0" err="1" smtClean="0"/>
              <a:t>Rb</a:t>
            </a:r>
            <a:r>
              <a:rPr lang="en-US" sz="3200" b="1" dirty="0"/>
              <a:t>	</a:t>
            </a:r>
            <a:r>
              <a:rPr lang="en-US" sz="3200" b="1" dirty="0">
                <a:solidFill>
                  <a:srgbClr val="FF0000"/>
                </a:solidFill>
              </a:rPr>
              <a:t>1s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3p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4s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, 3d</a:t>
            </a:r>
            <a:r>
              <a:rPr lang="en-US" sz="3200" b="1" baseline="30000" dirty="0">
                <a:solidFill>
                  <a:srgbClr val="FF0000"/>
                </a:solidFill>
              </a:rPr>
              <a:t>10</a:t>
            </a:r>
            <a:r>
              <a:rPr lang="en-US" sz="3200" b="1" dirty="0">
                <a:solidFill>
                  <a:srgbClr val="FF0000"/>
                </a:solidFill>
              </a:rPr>
              <a:t>, 4p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5s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1</a:t>
            </a:r>
            <a:endParaRPr lang="en-US" sz="3200" b="1" baseline="30000" dirty="0"/>
          </a:p>
        </p:txBody>
      </p:sp>
    </p:spTree>
    <p:extLst>
      <p:ext uri="{BB962C8B-B14F-4D97-AF65-F5344CB8AC3E}">
        <p14:creationId xmlns:p14="http://schemas.microsoft.com/office/powerpoint/2010/main" val="18487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914524"/>
            <a:ext cx="8778240" cy="451098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Molly Allard</a:t>
            </a:r>
          </a:p>
          <a:p>
            <a:pPr marL="0" indent="0">
              <a:buNone/>
            </a:pPr>
            <a:r>
              <a:rPr lang="en-US" sz="2800" dirty="0"/>
              <a:t>Environmental Education and Outreach Coordinator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Northern Rhode Island Conservation District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2283 Hartford Avenue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Johnston, RI 02919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1" t="17222" r="26172" b="58889"/>
          <a:stretch/>
        </p:blipFill>
        <p:spPr bwMode="auto">
          <a:xfrm>
            <a:off x="1719263" y="123825"/>
            <a:ext cx="57054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6" t="38055" r="21094" b="26667"/>
          <a:stretch/>
        </p:blipFill>
        <p:spPr bwMode="auto">
          <a:xfrm>
            <a:off x="5362575" y="3464071"/>
            <a:ext cx="3781425" cy="339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8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26329"/>
            <a:ext cx="8778240" cy="1323439"/>
          </a:xfrm>
          <a:solidFill>
            <a:srgbClr val="0070C0"/>
          </a:solidFill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Periodic Table and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Electron Configurations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50" y="1762124"/>
            <a:ext cx="8176101" cy="46633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SWBAT determine electron configurations using the periodic table and represent these configurations using an abbreviated notation</a:t>
            </a:r>
            <a:endParaRPr lang="en-US" sz="2400" b="1" i="1" dirty="0" smtClean="0">
              <a:solidFill>
                <a:srgbClr val="008A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6320" y="4273208"/>
            <a:ext cx="175767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REVIEW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Previously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87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861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Using the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Periodic Table to Write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Electron Configurations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144587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Determining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Electron Configurations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847850"/>
            <a:ext cx="8778240" cy="4577664"/>
          </a:xfrm>
        </p:spPr>
        <p:txBody>
          <a:bodyPr/>
          <a:lstStyle/>
          <a:p>
            <a:r>
              <a:rPr lang="en-US" dirty="0" smtClean="0"/>
              <a:t>Electron configurations are easily determined if you can read the periodic table </a:t>
            </a:r>
          </a:p>
          <a:p>
            <a:r>
              <a:rPr lang="en-US" dirty="0" smtClean="0"/>
              <a:t>Steps</a:t>
            </a:r>
          </a:p>
          <a:p>
            <a:pPr marL="860425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b="1" i="1" dirty="0" smtClean="0"/>
              <a:t>Find the element on the periodic table</a:t>
            </a:r>
          </a:p>
          <a:p>
            <a:pPr marL="860425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b="1" i="1" dirty="0" smtClean="0"/>
              <a:t>View where all of the electrons are "parked"</a:t>
            </a:r>
          </a:p>
          <a:p>
            <a:pPr marL="860425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b="1" i="1" dirty="0" smtClean="0"/>
              <a:t>Write down the configuration one orbital at a time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14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 Practice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Determine which element has the </a:t>
            </a:r>
            <a:r>
              <a:rPr lang="en-US" b="1" dirty="0"/>
              <a:t>electron configuration notation </a:t>
            </a:r>
            <a:r>
              <a:rPr lang="en-US" b="1" dirty="0" smtClean="0"/>
              <a:t>shown:</a:t>
            </a: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, 2s</a:t>
            </a:r>
            <a:r>
              <a:rPr lang="en-US" sz="3200" b="1" baseline="30000" dirty="0" smtClean="0"/>
              <a:t>1</a:t>
            </a:r>
            <a:r>
              <a:rPr lang="en-US" sz="3200" b="1" dirty="0" smtClean="0"/>
              <a:t>				</a:t>
            </a:r>
            <a:endParaRPr lang="en-US" sz="3200" b="1" dirty="0">
              <a:solidFill>
                <a:srgbClr val="FF0000"/>
              </a:solidFill>
            </a:endParaRP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			</a:t>
            </a:r>
            <a:endParaRPr lang="en-US" sz="3200" b="1" dirty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6</a:t>
            </a:r>
            <a:r>
              <a:rPr lang="en-US" sz="3200" b="1" dirty="0" smtClean="0"/>
              <a:t>, 3s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		</a:t>
            </a:r>
            <a:endParaRPr lang="en-US" sz="4400" b="1" baseline="30000" dirty="0" smtClean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1s</a:t>
            </a:r>
            <a:r>
              <a:rPr lang="en-US" sz="3200" b="1" baseline="30000" dirty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2p</a:t>
            </a:r>
            <a:r>
              <a:rPr lang="en-US" sz="3200" b="1" baseline="30000" dirty="0"/>
              <a:t>6</a:t>
            </a:r>
            <a:r>
              <a:rPr lang="en-US" sz="3200" b="1" dirty="0"/>
              <a:t>, 3s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3p</a:t>
            </a:r>
            <a:r>
              <a:rPr lang="en-US" sz="3200" b="1" baseline="30000" dirty="0" smtClean="0"/>
              <a:t>6</a:t>
            </a:r>
            <a:r>
              <a:rPr lang="en-US" sz="3200" b="1" dirty="0" smtClean="0"/>
              <a:t>	</a:t>
            </a:r>
            <a:endParaRPr lang="en-US" sz="32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17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447800"/>
            <a:ext cx="8778240" cy="4977714"/>
          </a:xfrm>
        </p:spPr>
        <p:txBody>
          <a:bodyPr>
            <a:normAutofit/>
          </a:bodyPr>
          <a:lstStyle/>
          <a:p>
            <a:pPr marL="119062" indent="0">
              <a:spcBef>
                <a:spcPts val="0"/>
              </a:spcBef>
              <a:buNone/>
            </a:pPr>
            <a:r>
              <a:rPr lang="en-US" b="1" dirty="0" smtClean="0"/>
              <a:t>Fe:   </a:t>
            </a:r>
            <a:r>
              <a:rPr lang="en-US" b="1" dirty="0" smtClean="0">
                <a:solidFill>
                  <a:schemeClr val="bg1"/>
                </a:solidFill>
              </a:rPr>
              <a:t>1s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3d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marL="119062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Fe:   [</a:t>
            </a:r>
            <a:r>
              <a:rPr lang="en-US" b="1" dirty="0" err="1" smtClean="0">
                <a:solidFill>
                  <a:schemeClr val="bg1"/>
                </a:solidFill>
              </a:rPr>
              <a:t>Ar</a:t>
            </a:r>
            <a:r>
              <a:rPr lang="en-US" b="1" dirty="0" smtClean="0">
                <a:solidFill>
                  <a:schemeClr val="bg1"/>
                </a:solidFill>
              </a:rPr>
              <a:t>] 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3d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9987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208"/>
            <a:ext cx="9144000" cy="63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0103" y="2330898"/>
            <a:ext cx="650422" cy="831401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1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447800"/>
            <a:ext cx="8778240" cy="4977714"/>
          </a:xfrm>
        </p:spPr>
        <p:txBody>
          <a:bodyPr>
            <a:normAutofit/>
          </a:bodyPr>
          <a:lstStyle/>
          <a:p>
            <a:pPr marL="119062" indent="0">
              <a:spcBef>
                <a:spcPts val="0"/>
              </a:spcBef>
              <a:buNone/>
            </a:pPr>
            <a:r>
              <a:rPr lang="en-US" b="1" dirty="0" smtClean="0"/>
              <a:t>Fe:   </a:t>
            </a:r>
            <a:r>
              <a:rPr lang="en-US" b="1" dirty="0" smtClean="0">
                <a:solidFill>
                  <a:schemeClr val="bg1"/>
                </a:solidFill>
              </a:rPr>
              <a:t>1s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3d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marL="119062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Fe:   [</a:t>
            </a:r>
            <a:r>
              <a:rPr lang="en-US" b="1" dirty="0" err="1" smtClean="0">
                <a:solidFill>
                  <a:schemeClr val="bg1"/>
                </a:solidFill>
              </a:rPr>
              <a:t>Ar</a:t>
            </a:r>
            <a:r>
              <a:rPr lang="en-US" b="1" dirty="0" smtClean="0">
                <a:solidFill>
                  <a:schemeClr val="bg1"/>
                </a:solidFill>
              </a:rPr>
              <a:t>] 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3d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2281672"/>
            <a:ext cx="7699248" cy="45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9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447800"/>
            <a:ext cx="8778240" cy="4977714"/>
          </a:xfrm>
        </p:spPr>
        <p:txBody>
          <a:bodyPr>
            <a:normAutofit/>
          </a:bodyPr>
          <a:lstStyle/>
          <a:p>
            <a:pPr marL="119062" indent="0">
              <a:spcBef>
                <a:spcPts val="0"/>
              </a:spcBef>
              <a:buNone/>
            </a:pPr>
            <a:r>
              <a:rPr lang="en-US" b="1" dirty="0" smtClean="0"/>
              <a:t>Fe:   </a:t>
            </a:r>
            <a:r>
              <a:rPr lang="en-US" b="1" dirty="0" smtClean="0">
                <a:solidFill>
                  <a:srgbClr val="FF0000"/>
                </a:solidFill>
              </a:rPr>
              <a:t>1s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3d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marL="119062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Fe:   [</a:t>
            </a:r>
            <a:r>
              <a:rPr lang="en-US" b="1" dirty="0" err="1" smtClean="0">
                <a:solidFill>
                  <a:schemeClr val="bg1"/>
                </a:solidFill>
              </a:rPr>
              <a:t>Ar</a:t>
            </a:r>
            <a:r>
              <a:rPr lang="en-US" b="1" dirty="0" smtClean="0">
                <a:solidFill>
                  <a:schemeClr val="bg1"/>
                </a:solidFill>
              </a:rPr>
              <a:t>] 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3d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2281672"/>
            <a:ext cx="7699248" cy="45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2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447800"/>
            <a:ext cx="8778240" cy="4977714"/>
          </a:xfrm>
        </p:spPr>
        <p:txBody>
          <a:bodyPr>
            <a:normAutofit/>
          </a:bodyPr>
          <a:lstStyle/>
          <a:p>
            <a:pPr marL="119062" indent="0">
              <a:spcBef>
                <a:spcPts val="0"/>
              </a:spcBef>
              <a:buNone/>
            </a:pPr>
            <a:r>
              <a:rPr lang="en-US" b="1" dirty="0" smtClean="0"/>
              <a:t>Fe:   1s</a:t>
            </a:r>
            <a:r>
              <a:rPr lang="en-US" b="1" baseline="30000" dirty="0" smtClean="0"/>
              <a:t>2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2s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3d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marL="119062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Fe:   [</a:t>
            </a:r>
            <a:r>
              <a:rPr lang="en-US" b="1" dirty="0" err="1" smtClean="0">
                <a:solidFill>
                  <a:schemeClr val="bg1"/>
                </a:solidFill>
              </a:rPr>
              <a:t>Ar</a:t>
            </a:r>
            <a:r>
              <a:rPr lang="en-US" b="1" dirty="0" smtClean="0">
                <a:solidFill>
                  <a:schemeClr val="bg1"/>
                </a:solidFill>
              </a:rPr>
              <a:t>] 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3d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2281672"/>
            <a:ext cx="7699248" cy="45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7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447800"/>
            <a:ext cx="8778240" cy="4977714"/>
          </a:xfrm>
        </p:spPr>
        <p:txBody>
          <a:bodyPr>
            <a:normAutofit/>
          </a:bodyPr>
          <a:lstStyle/>
          <a:p>
            <a:pPr marL="119062" indent="0">
              <a:spcBef>
                <a:spcPts val="0"/>
              </a:spcBef>
              <a:buNone/>
            </a:pPr>
            <a:r>
              <a:rPr lang="en-US" b="1" dirty="0" smtClean="0"/>
              <a:t>Fe:   1s</a:t>
            </a:r>
            <a:r>
              <a:rPr lang="en-US" b="1" baseline="30000" dirty="0" smtClean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2p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3d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marL="119062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Fe:   [</a:t>
            </a:r>
            <a:r>
              <a:rPr lang="en-US" b="1" dirty="0" err="1" smtClean="0">
                <a:solidFill>
                  <a:schemeClr val="bg1"/>
                </a:solidFill>
              </a:rPr>
              <a:t>Ar</a:t>
            </a:r>
            <a:r>
              <a:rPr lang="en-US" b="1" dirty="0" smtClean="0">
                <a:solidFill>
                  <a:schemeClr val="bg1"/>
                </a:solidFill>
              </a:rPr>
              <a:t>] 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3d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2281672"/>
            <a:ext cx="7699248" cy="45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7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447800"/>
            <a:ext cx="8778240" cy="4977714"/>
          </a:xfrm>
        </p:spPr>
        <p:txBody>
          <a:bodyPr>
            <a:normAutofit/>
          </a:bodyPr>
          <a:lstStyle/>
          <a:p>
            <a:pPr marL="119062" indent="0">
              <a:spcBef>
                <a:spcPts val="0"/>
              </a:spcBef>
              <a:buNone/>
            </a:pPr>
            <a:r>
              <a:rPr lang="en-US" b="1" dirty="0" smtClean="0"/>
              <a:t>Fe:   1s</a:t>
            </a:r>
            <a:r>
              <a:rPr lang="en-US" b="1" baseline="30000" dirty="0" smtClean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3s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3d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marL="119062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Fe:   [</a:t>
            </a:r>
            <a:r>
              <a:rPr lang="en-US" b="1" dirty="0" err="1" smtClean="0">
                <a:solidFill>
                  <a:schemeClr val="bg1"/>
                </a:solidFill>
              </a:rPr>
              <a:t>Ar</a:t>
            </a:r>
            <a:r>
              <a:rPr lang="en-US" b="1" dirty="0" smtClean="0">
                <a:solidFill>
                  <a:schemeClr val="bg1"/>
                </a:solidFill>
              </a:rPr>
              <a:t>] 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3d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2281672"/>
            <a:ext cx="7699248" cy="45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7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447800"/>
            <a:ext cx="8778240" cy="4977714"/>
          </a:xfrm>
        </p:spPr>
        <p:txBody>
          <a:bodyPr>
            <a:normAutofit/>
          </a:bodyPr>
          <a:lstStyle/>
          <a:p>
            <a:pPr marL="119062" indent="0">
              <a:spcBef>
                <a:spcPts val="0"/>
              </a:spcBef>
              <a:buNone/>
            </a:pPr>
            <a:r>
              <a:rPr lang="en-US" b="1" dirty="0" smtClean="0"/>
              <a:t>Fe:   1s</a:t>
            </a:r>
            <a:r>
              <a:rPr lang="en-US" b="1" baseline="30000" dirty="0" smtClean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3s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3p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3d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marL="119062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Fe:   [</a:t>
            </a:r>
            <a:r>
              <a:rPr lang="en-US" b="1" dirty="0" err="1" smtClean="0">
                <a:solidFill>
                  <a:schemeClr val="bg1"/>
                </a:solidFill>
              </a:rPr>
              <a:t>Ar</a:t>
            </a:r>
            <a:r>
              <a:rPr lang="en-US" b="1" dirty="0" smtClean="0">
                <a:solidFill>
                  <a:schemeClr val="bg1"/>
                </a:solidFill>
              </a:rPr>
              <a:t>] 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3d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2281672"/>
            <a:ext cx="7699248" cy="45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7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447800"/>
            <a:ext cx="8778240" cy="4977714"/>
          </a:xfrm>
        </p:spPr>
        <p:txBody>
          <a:bodyPr>
            <a:normAutofit/>
          </a:bodyPr>
          <a:lstStyle/>
          <a:p>
            <a:pPr marL="119062" indent="0">
              <a:spcBef>
                <a:spcPts val="0"/>
              </a:spcBef>
              <a:buNone/>
            </a:pPr>
            <a:r>
              <a:rPr lang="en-US" b="1" dirty="0" smtClean="0"/>
              <a:t>Fe:   1s</a:t>
            </a:r>
            <a:r>
              <a:rPr lang="en-US" b="1" baseline="30000" dirty="0" smtClean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3s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smtClean="0"/>
              <a:t>3p</a:t>
            </a:r>
            <a:r>
              <a:rPr lang="en-US" b="1" baseline="30000" dirty="0" smtClean="0"/>
              <a:t>6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4s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3d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marL="119062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Fe:   [</a:t>
            </a:r>
            <a:r>
              <a:rPr lang="en-US" b="1" dirty="0" err="1" smtClean="0">
                <a:solidFill>
                  <a:schemeClr val="bg1"/>
                </a:solidFill>
              </a:rPr>
              <a:t>Ar</a:t>
            </a:r>
            <a:r>
              <a:rPr lang="en-US" b="1" dirty="0" smtClean="0">
                <a:solidFill>
                  <a:schemeClr val="bg1"/>
                </a:solidFill>
              </a:rPr>
              <a:t>] 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3d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2281672"/>
            <a:ext cx="7699248" cy="45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7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447800"/>
            <a:ext cx="8778240" cy="4977714"/>
          </a:xfrm>
        </p:spPr>
        <p:txBody>
          <a:bodyPr>
            <a:normAutofit/>
          </a:bodyPr>
          <a:lstStyle/>
          <a:p>
            <a:pPr marL="119062" indent="0">
              <a:spcBef>
                <a:spcPts val="0"/>
              </a:spcBef>
              <a:buNone/>
            </a:pPr>
            <a:r>
              <a:rPr lang="en-US" b="1" dirty="0" smtClean="0"/>
              <a:t>Fe:   1s</a:t>
            </a:r>
            <a:r>
              <a:rPr lang="en-US" b="1" baseline="30000" dirty="0" smtClean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3s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smtClean="0"/>
              <a:t>3p</a:t>
            </a:r>
            <a:r>
              <a:rPr lang="en-US" b="1" baseline="30000" dirty="0" smtClean="0"/>
              <a:t>6</a:t>
            </a:r>
            <a:r>
              <a:rPr lang="en-US" b="1" dirty="0" smtClean="0"/>
              <a:t>, 4s</a:t>
            </a:r>
            <a:r>
              <a:rPr lang="en-US" b="1" baseline="30000" dirty="0" smtClean="0"/>
              <a:t>2</a:t>
            </a:r>
            <a:r>
              <a:rPr lang="en-US" b="1" dirty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3d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</a:p>
          <a:p>
            <a:pPr marL="119062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Fe:   [</a:t>
            </a:r>
            <a:r>
              <a:rPr lang="en-US" b="1" dirty="0" err="1" smtClean="0">
                <a:solidFill>
                  <a:schemeClr val="bg1"/>
                </a:solidFill>
              </a:rPr>
              <a:t>Ar</a:t>
            </a:r>
            <a:r>
              <a:rPr lang="en-US" b="1" dirty="0" smtClean="0">
                <a:solidFill>
                  <a:schemeClr val="bg1"/>
                </a:solidFill>
              </a:rPr>
              <a:t>] 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3d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2281672"/>
            <a:ext cx="7699248" cy="45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7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 Practice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Determine which element has the </a:t>
            </a:r>
            <a:r>
              <a:rPr lang="en-US" b="1" dirty="0"/>
              <a:t>electron configuration notation </a:t>
            </a:r>
            <a:r>
              <a:rPr lang="en-US" b="1" dirty="0" smtClean="0"/>
              <a:t>shown:</a:t>
            </a: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, 2s</a:t>
            </a:r>
            <a:r>
              <a:rPr lang="en-US" sz="3200" b="1" baseline="30000" dirty="0" smtClean="0"/>
              <a:t>1</a:t>
            </a:r>
            <a:r>
              <a:rPr lang="en-US" sz="3200" b="1" dirty="0" smtClean="0"/>
              <a:t>				</a:t>
            </a:r>
            <a:r>
              <a:rPr lang="en-US" sz="3200" b="1" dirty="0" smtClean="0">
                <a:solidFill>
                  <a:srgbClr val="FF0000"/>
                </a:solidFill>
              </a:rPr>
              <a:t>Li</a:t>
            </a:r>
            <a:endParaRPr lang="en-US" sz="3200" b="1" dirty="0">
              <a:solidFill>
                <a:srgbClr val="FF0000"/>
              </a:solidFill>
            </a:endParaRP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			</a:t>
            </a:r>
            <a:endParaRPr lang="en-US" sz="3200" b="1" dirty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6</a:t>
            </a:r>
            <a:r>
              <a:rPr lang="en-US" sz="3200" b="1" dirty="0" smtClean="0"/>
              <a:t>, 3s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		</a:t>
            </a:r>
            <a:endParaRPr lang="en-US" sz="4400" b="1" baseline="30000" dirty="0" smtClean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1s</a:t>
            </a:r>
            <a:r>
              <a:rPr lang="en-US" sz="3200" b="1" baseline="30000" dirty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2p</a:t>
            </a:r>
            <a:r>
              <a:rPr lang="en-US" sz="3200" b="1" baseline="30000" dirty="0"/>
              <a:t>6</a:t>
            </a:r>
            <a:r>
              <a:rPr lang="en-US" sz="3200" b="1" dirty="0"/>
              <a:t>, 3s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3p</a:t>
            </a:r>
            <a:r>
              <a:rPr lang="en-US" sz="3200" b="1" baseline="30000" dirty="0" smtClean="0"/>
              <a:t>6</a:t>
            </a:r>
            <a:r>
              <a:rPr lang="en-US" sz="3200" b="1" dirty="0" smtClean="0"/>
              <a:t>	</a:t>
            </a:r>
            <a:endParaRPr lang="en-US" sz="32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84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447800"/>
            <a:ext cx="8778240" cy="4977714"/>
          </a:xfrm>
        </p:spPr>
        <p:txBody>
          <a:bodyPr>
            <a:normAutofit/>
          </a:bodyPr>
          <a:lstStyle/>
          <a:p>
            <a:pPr marL="119062" indent="0">
              <a:spcBef>
                <a:spcPts val="0"/>
              </a:spcBef>
              <a:buNone/>
            </a:pPr>
            <a:r>
              <a:rPr lang="en-US" b="1" dirty="0" smtClean="0"/>
              <a:t>Fe:   1s</a:t>
            </a:r>
            <a:r>
              <a:rPr lang="en-US" b="1" baseline="30000" dirty="0" smtClean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3s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smtClean="0"/>
              <a:t>3p</a:t>
            </a:r>
            <a:r>
              <a:rPr lang="en-US" b="1" baseline="30000" dirty="0" smtClean="0"/>
              <a:t>6</a:t>
            </a:r>
            <a:r>
              <a:rPr lang="en-US" b="1" dirty="0" smtClean="0"/>
              <a:t>, 4s</a:t>
            </a:r>
            <a:r>
              <a:rPr lang="en-US" b="1" baseline="30000" dirty="0" smtClean="0"/>
              <a:t>2</a:t>
            </a:r>
            <a:r>
              <a:rPr lang="en-US" b="1" dirty="0"/>
              <a:t>, </a:t>
            </a:r>
            <a:r>
              <a:rPr lang="en-US" b="1" dirty="0" smtClean="0"/>
              <a:t>3d</a:t>
            </a:r>
            <a:r>
              <a:rPr lang="en-US" b="1" baseline="30000" dirty="0" smtClean="0"/>
              <a:t>6</a:t>
            </a:r>
          </a:p>
          <a:p>
            <a:pPr marL="119062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Fe:   [</a:t>
            </a:r>
            <a:r>
              <a:rPr lang="en-US" b="1" dirty="0" err="1" smtClean="0">
                <a:solidFill>
                  <a:schemeClr val="bg1"/>
                </a:solidFill>
              </a:rPr>
              <a:t>Ar</a:t>
            </a:r>
            <a:r>
              <a:rPr lang="en-US" b="1" dirty="0" smtClean="0">
                <a:solidFill>
                  <a:schemeClr val="bg1"/>
                </a:solidFill>
              </a:rPr>
              <a:t>] 4s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3d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2281672"/>
            <a:ext cx="7699248" cy="45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72750" y="2425700"/>
            <a:ext cx="2757101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Questions???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4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Group Practice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447800"/>
            <a:ext cx="8778240" cy="4977714"/>
          </a:xfrm>
        </p:spPr>
        <p:txBody>
          <a:bodyPr>
            <a:normAutofit/>
          </a:bodyPr>
          <a:lstStyle/>
          <a:p>
            <a:pPr marL="119062" indent="0">
              <a:buNone/>
            </a:pPr>
            <a:r>
              <a:rPr lang="en-US" b="1" dirty="0" err="1" smtClean="0"/>
              <a:t>Sb</a:t>
            </a:r>
            <a:r>
              <a:rPr lang="en-US" b="1" dirty="0" smtClean="0"/>
              <a:t>:   </a:t>
            </a:r>
            <a:r>
              <a:rPr lang="en-US" b="1" dirty="0">
                <a:solidFill>
                  <a:schemeClr val="bg1"/>
                </a:solidFill>
              </a:rPr>
              <a:t>1s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4s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 smtClean="0">
                <a:solidFill>
                  <a:schemeClr val="bg1"/>
                </a:solidFill>
              </a:rPr>
              <a:t>, 4p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119062" indent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5s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4d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3</a:t>
            </a: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4042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208"/>
            <a:ext cx="9144000" cy="63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41776" y="3021106"/>
            <a:ext cx="602877" cy="785494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8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447800"/>
            <a:ext cx="8778240" cy="4977714"/>
          </a:xfrm>
        </p:spPr>
        <p:txBody>
          <a:bodyPr>
            <a:normAutofit/>
          </a:bodyPr>
          <a:lstStyle/>
          <a:p>
            <a:pPr marL="119062" indent="0">
              <a:buNone/>
            </a:pPr>
            <a:r>
              <a:rPr lang="en-US" b="1" dirty="0" err="1" smtClean="0"/>
              <a:t>Sb</a:t>
            </a:r>
            <a:r>
              <a:rPr lang="en-US" b="1" dirty="0" smtClean="0"/>
              <a:t>:   </a:t>
            </a:r>
            <a:r>
              <a:rPr lang="en-US" b="1" dirty="0">
                <a:solidFill>
                  <a:schemeClr val="bg1"/>
                </a:solidFill>
              </a:rPr>
              <a:t>1s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4s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 smtClean="0">
                <a:solidFill>
                  <a:schemeClr val="bg1"/>
                </a:solidFill>
              </a:rPr>
              <a:t>, 4p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119062" indent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5s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4d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3</a:t>
            </a: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5" y="2453638"/>
            <a:ext cx="7697491" cy="437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7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143000"/>
            <a:ext cx="8778240" cy="5282514"/>
          </a:xfrm>
        </p:spPr>
        <p:txBody>
          <a:bodyPr>
            <a:normAutofit/>
          </a:bodyPr>
          <a:lstStyle/>
          <a:p>
            <a:pPr marL="119062" indent="0">
              <a:buNone/>
            </a:pPr>
            <a:r>
              <a:rPr lang="en-US" b="1" dirty="0" err="1" smtClean="0"/>
              <a:t>Sb</a:t>
            </a:r>
            <a:r>
              <a:rPr lang="en-US" b="1" dirty="0" smtClean="0"/>
              <a:t>:   </a:t>
            </a:r>
            <a:r>
              <a:rPr lang="en-US" b="1" dirty="0"/>
              <a:t>1s</a:t>
            </a:r>
            <a:r>
              <a:rPr lang="en-US" b="1" baseline="30000" dirty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3s</a:t>
            </a:r>
            <a:r>
              <a:rPr lang="en-US" b="1" baseline="30000" dirty="0"/>
              <a:t>2</a:t>
            </a:r>
            <a:r>
              <a:rPr lang="en-US" b="1" dirty="0"/>
              <a:t>, 3p</a:t>
            </a:r>
            <a:r>
              <a:rPr lang="en-US" b="1" baseline="30000" dirty="0"/>
              <a:t>6</a:t>
            </a:r>
            <a:r>
              <a:rPr lang="en-US" b="1" dirty="0"/>
              <a:t>, 4s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smtClean="0"/>
              <a:t>3d</a:t>
            </a:r>
            <a:r>
              <a:rPr lang="en-US" b="1" baseline="30000" dirty="0" smtClean="0"/>
              <a:t>10</a:t>
            </a:r>
            <a:r>
              <a:rPr lang="en-US" b="1" dirty="0" smtClean="0"/>
              <a:t>, 4p</a:t>
            </a:r>
            <a:r>
              <a:rPr lang="en-US" b="1" baseline="30000" dirty="0" smtClean="0"/>
              <a:t>6</a:t>
            </a:r>
            <a:r>
              <a:rPr lang="en-US" b="1" dirty="0"/>
              <a:t>, </a:t>
            </a:r>
            <a:endParaRPr lang="en-US" b="1" dirty="0" smtClean="0"/>
          </a:p>
          <a:p>
            <a:pPr marL="119062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5s</a:t>
            </a:r>
            <a:r>
              <a:rPr lang="en-US" b="1" baseline="30000" dirty="0" smtClean="0"/>
              <a:t>2</a:t>
            </a:r>
            <a:r>
              <a:rPr lang="en-US" b="1" dirty="0" smtClean="0"/>
              <a:t>, 4d</a:t>
            </a:r>
            <a:r>
              <a:rPr lang="en-US" b="1" baseline="30000" dirty="0" smtClean="0"/>
              <a:t>10</a:t>
            </a:r>
            <a:r>
              <a:rPr lang="en-US" b="1" dirty="0"/>
              <a:t>, </a:t>
            </a:r>
            <a:r>
              <a:rPr lang="en-US" b="1" dirty="0" smtClean="0"/>
              <a:t>5p</a:t>
            </a:r>
            <a:r>
              <a:rPr lang="en-US" b="1" baseline="30000" dirty="0" smtClean="0"/>
              <a:t>3</a:t>
            </a: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5" y="2453638"/>
            <a:ext cx="7697491" cy="437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0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Group Practice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236133"/>
            <a:ext cx="8778240" cy="5189381"/>
          </a:xfrm>
        </p:spPr>
        <p:txBody>
          <a:bodyPr>
            <a:normAutofit/>
          </a:bodyPr>
          <a:lstStyle/>
          <a:p>
            <a:pPr marL="119062" indent="0">
              <a:buNone/>
            </a:pPr>
            <a:r>
              <a:rPr lang="en-US" b="1" dirty="0" smtClean="0"/>
              <a:t>Pm:   </a:t>
            </a:r>
            <a:r>
              <a:rPr lang="en-US" b="1" dirty="0">
                <a:solidFill>
                  <a:schemeClr val="bg1"/>
                </a:solidFill>
              </a:rPr>
              <a:t>1s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4s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 smtClean="0">
                <a:solidFill>
                  <a:schemeClr val="bg1"/>
                </a:solidFill>
              </a:rPr>
              <a:t>, 4p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119062" indent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5s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4d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6s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4f</a:t>
            </a:r>
            <a:r>
              <a:rPr lang="en-US" b="1" baseline="30000" dirty="0" smtClean="0">
                <a:solidFill>
                  <a:schemeClr val="bg1"/>
                </a:solidFill>
              </a:rPr>
              <a:t>5</a:t>
            </a: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9280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208"/>
            <a:ext cx="9144000" cy="63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63576" y="5180107"/>
            <a:ext cx="602877" cy="785494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236133"/>
            <a:ext cx="8778240" cy="5189381"/>
          </a:xfrm>
        </p:spPr>
        <p:txBody>
          <a:bodyPr>
            <a:normAutofit/>
          </a:bodyPr>
          <a:lstStyle/>
          <a:p>
            <a:pPr marL="119062" indent="0">
              <a:buNone/>
            </a:pPr>
            <a:r>
              <a:rPr lang="en-US" b="1" dirty="0" smtClean="0"/>
              <a:t>Pm</a:t>
            </a:r>
            <a:r>
              <a:rPr lang="en-US" b="1" dirty="0" smtClean="0">
                <a:solidFill>
                  <a:schemeClr val="bg1"/>
                </a:solidFill>
              </a:rPr>
              <a:t>:   </a:t>
            </a:r>
            <a:r>
              <a:rPr lang="en-US" b="1" dirty="0">
                <a:solidFill>
                  <a:schemeClr val="bg1"/>
                </a:solidFill>
              </a:rPr>
              <a:t>1s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4s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 smtClean="0">
                <a:solidFill>
                  <a:schemeClr val="bg1"/>
                </a:solidFill>
              </a:rPr>
              <a:t>, 4p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119062" indent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5s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4d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6s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4f</a:t>
            </a:r>
            <a:r>
              <a:rPr lang="en-US" b="1" baseline="30000" dirty="0" smtClean="0">
                <a:solidFill>
                  <a:schemeClr val="bg1"/>
                </a:solidFill>
              </a:rPr>
              <a:t>5</a:t>
            </a: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5" y="2352034"/>
            <a:ext cx="7697491" cy="437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8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236133"/>
            <a:ext cx="8778240" cy="5189381"/>
          </a:xfrm>
        </p:spPr>
        <p:txBody>
          <a:bodyPr>
            <a:normAutofit/>
          </a:bodyPr>
          <a:lstStyle/>
          <a:p>
            <a:pPr marL="119062" indent="0">
              <a:buNone/>
            </a:pPr>
            <a:r>
              <a:rPr lang="en-US" b="1" dirty="0" smtClean="0"/>
              <a:t>Pm</a:t>
            </a:r>
            <a:r>
              <a:rPr lang="en-US" b="1" dirty="0" smtClean="0">
                <a:solidFill>
                  <a:schemeClr val="bg1"/>
                </a:solidFill>
              </a:rPr>
              <a:t>:   </a:t>
            </a:r>
            <a:r>
              <a:rPr lang="en-US" b="1" dirty="0">
                <a:solidFill>
                  <a:schemeClr val="bg1"/>
                </a:solidFill>
              </a:rPr>
              <a:t>1s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4s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 smtClean="0">
                <a:solidFill>
                  <a:schemeClr val="bg1"/>
                </a:solidFill>
              </a:rPr>
              <a:t>, 4p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119062" indent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5s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4d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6s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4f</a:t>
            </a:r>
            <a:r>
              <a:rPr lang="en-US" b="1" baseline="30000" dirty="0" smtClean="0">
                <a:solidFill>
                  <a:schemeClr val="bg1"/>
                </a:solidFill>
              </a:rPr>
              <a:t>5</a:t>
            </a: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5" y="2352034"/>
            <a:ext cx="7697491" cy="437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872484"/>
            <a:ext cx="732429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6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236133"/>
            <a:ext cx="8778240" cy="5189381"/>
          </a:xfrm>
        </p:spPr>
        <p:txBody>
          <a:bodyPr>
            <a:normAutofit/>
          </a:bodyPr>
          <a:lstStyle/>
          <a:p>
            <a:pPr marL="119062" indent="0">
              <a:buNone/>
            </a:pPr>
            <a:r>
              <a:rPr lang="en-US" b="1" dirty="0" smtClean="0"/>
              <a:t>Pm:   </a:t>
            </a:r>
            <a:r>
              <a:rPr lang="en-US" b="1" dirty="0"/>
              <a:t>1s</a:t>
            </a:r>
            <a:r>
              <a:rPr lang="en-US" b="1" baseline="30000" dirty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3s</a:t>
            </a:r>
            <a:r>
              <a:rPr lang="en-US" b="1" baseline="30000" dirty="0"/>
              <a:t>2</a:t>
            </a:r>
            <a:r>
              <a:rPr lang="en-US" b="1" dirty="0"/>
              <a:t>, 3p</a:t>
            </a:r>
            <a:r>
              <a:rPr lang="en-US" b="1" baseline="30000" dirty="0"/>
              <a:t>6</a:t>
            </a:r>
            <a:r>
              <a:rPr lang="en-US" b="1" dirty="0"/>
              <a:t>, 4s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smtClean="0"/>
              <a:t>3d</a:t>
            </a:r>
            <a:r>
              <a:rPr lang="en-US" b="1" baseline="30000" dirty="0" smtClean="0"/>
              <a:t>10</a:t>
            </a:r>
            <a:r>
              <a:rPr lang="en-US" b="1" dirty="0" smtClean="0"/>
              <a:t>, 4p</a:t>
            </a:r>
            <a:r>
              <a:rPr lang="en-US" b="1" baseline="30000" dirty="0" smtClean="0"/>
              <a:t>6</a:t>
            </a:r>
            <a:r>
              <a:rPr lang="en-US" b="1" dirty="0"/>
              <a:t>, </a:t>
            </a:r>
            <a:endParaRPr lang="en-US" b="1" dirty="0" smtClean="0"/>
          </a:p>
          <a:p>
            <a:pPr marL="119062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5s</a:t>
            </a:r>
            <a:r>
              <a:rPr lang="en-US" b="1" baseline="30000" dirty="0" smtClean="0"/>
              <a:t>2</a:t>
            </a:r>
            <a:r>
              <a:rPr lang="en-US" b="1" dirty="0" smtClean="0"/>
              <a:t>, 4d</a:t>
            </a:r>
            <a:r>
              <a:rPr lang="en-US" b="1" baseline="30000" dirty="0" smtClean="0"/>
              <a:t>10</a:t>
            </a:r>
            <a:r>
              <a:rPr lang="en-US" b="1" dirty="0"/>
              <a:t>, </a:t>
            </a:r>
            <a:r>
              <a:rPr lang="en-US" b="1" dirty="0" smtClean="0"/>
              <a:t>5p</a:t>
            </a:r>
            <a:r>
              <a:rPr lang="en-US" b="1" baseline="30000" dirty="0" smtClean="0"/>
              <a:t>6</a:t>
            </a:r>
            <a:r>
              <a:rPr lang="en-US" b="1" dirty="0" smtClean="0"/>
              <a:t>, 6s</a:t>
            </a:r>
            <a:r>
              <a:rPr lang="en-US" b="1" baseline="30000" dirty="0" smtClean="0"/>
              <a:t>2</a:t>
            </a:r>
            <a:r>
              <a:rPr lang="en-US" b="1" dirty="0" smtClean="0"/>
              <a:t>, 4f</a:t>
            </a:r>
            <a:r>
              <a:rPr lang="en-US" b="1" baseline="30000" dirty="0" smtClean="0"/>
              <a:t>5</a:t>
            </a: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5" y="2352034"/>
            <a:ext cx="7697491" cy="437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8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 Practice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Determine which element has the </a:t>
            </a:r>
            <a:r>
              <a:rPr lang="en-US" b="1" dirty="0"/>
              <a:t>electron configuration notation </a:t>
            </a:r>
            <a:r>
              <a:rPr lang="en-US" b="1" dirty="0" smtClean="0"/>
              <a:t>shown:</a:t>
            </a: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, 2s</a:t>
            </a:r>
            <a:r>
              <a:rPr lang="en-US" sz="3200" b="1" baseline="30000" dirty="0" smtClean="0"/>
              <a:t>1</a:t>
            </a:r>
            <a:r>
              <a:rPr lang="en-US" sz="3200" b="1" dirty="0" smtClean="0"/>
              <a:t>				</a:t>
            </a:r>
            <a:r>
              <a:rPr lang="en-US" sz="3200" b="1" dirty="0" smtClean="0">
                <a:solidFill>
                  <a:srgbClr val="FF0000"/>
                </a:solidFill>
              </a:rPr>
              <a:t>Li</a:t>
            </a:r>
            <a:endParaRPr lang="en-US" sz="3200" b="1" dirty="0">
              <a:solidFill>
                <a:srgbClr val="FF0000"/>
              </a:solidFill>
            </a:endParaRP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			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6</a:t>
            </a:r>
            <a:r>
              <a:rPr lang="en-US" sz="3200" b="1" dirty="0" smtClean="0"/>
              <a:t>, 3s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		</a:t>
            </a:r>
            <a:endParaRPr lang="en-US" sz="4400" b="1" baseline="30000" dirty="0" smtClean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1s</a:t>
            </a:r>
            <a:r>
              <a:rPr lang="en-US" sz="3200" b="1" baseline="30000" dirty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2p</a:t>
            </a:r>
            <a:r>
              <a:rPr lang="en-US" sz="3200" b="1" baseline="30000" dirty="0"/>
              <a:t>6</a:t>
            </a:r>
            <a:r>
              <a:rPr lang="en-US" sz="3200" b="1" dirty="0"/>
              <a:t>, 3s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3p</a:t>
            </a:r>
            <a:r>
              <a:rPr lang="en-US" sz="3200" b="1" baseline="30000" dirty="0" smtClean="0"/>
              <a:t>6</a:t>
            </a:r>
            <a:r>
              <a:rPr lang="en-US" sz="3200" b="1" dirty="0" smtClean="0"/>
              <a:t>	</a:t>
            </a:r>
            <a:endParaRPr lang="en-US" sz="32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84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Group Practice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236133"/>
            <a:ext cx="8778240" cy="5189381"/>
          </a:xfrm>
        </p:spPr>
        <p:txBody>
          <a:bodyPr>
            <a:normAutofit/>
          </a:bodyPr>
          <a:lstStyle/>
          <a:p>
            <a:pPr marL="119062" indent="0">
              <a:buNone/>
            </a:pPr>
            <a:r>
              <a:rPr lang="en-US" b="1" dirty="0" err="1" smtClean="0"/>
              <a:t>Ir</a:t>
            </a:r>
            <a:r>
              <a:rPr lang="en-US" b="1" dirty="0" smtClean="0"/>
              <a:t>:   </a:t>
            </a:r>
            <a:r>
              <a:rPr lang="en-US" b="1" dirty="0">
                <a:solidFill>
                  <a:schemeClr val="bg1"/>
                </a:solidFill>
              </a:rPr>
              <a:t>1s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4s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 smtClean="0">
                <a:solidFill>
                  <a:schemeClr val="bg1"/>
                </a:solidFill>
              </a:rPr>
              <a:t>, 4p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119062" indent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5s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4d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6s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4f</a:t>
            </a:r>
            <a:r>
              <a:rPr lang="en-US" b="1" baseline="30000" dirty="0" smtClean="0">
                <a:solidFill>
                  <a:schemeClr val="bg1"/>
                </a:solidFill>
              </a:rPr>
              <a:t>14</a:t>
            </a:r>
            <a:r>
              <a:rPr lang="en-US" b="1" dirty="0" smtClean="0">
                <a:solidFill>
                  <a:schemeClr val="bg1"/>
                </a:solidFill>
              </a:rPr>
              <a:t>, 3d</a:t>
            </a:r>
            <a:r>
              <a:rPr lang="en-US" b="1" baseline="30000" dirty="0">
                <a:solidFill>
                  <a:schemeClr val="bg1"/>
                </a:solidFill>
              </a:rPr>
              <a:t>7</a:t>
            </a:r>
            <a:endParaRPr lang="en-US" sz="3200" b="1" baseline="30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208"/>
            <a:ext cx="9144000" cy="63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61508" y="3647640"/>
            <a:ext cx="602877" cy="785494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1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236133"/>
            <a:ext cx="8778240" cy="5189381"/>
          </a:xfrm>
        </p:spPr>
        <p:txBody>
          <a:bodyPr>
            <a:normAutofit/>
          </a:bodyPr>
          <a:lstStyle/>
          <a:p>
            <a:pPr marL="119062" indent="0">
              <a:buNone/>
            </a:pPr>
            <a:r>
              <a:rPr lang="en-US" b="1" dirty="0" err="1" smtClean="0"/>
              <a:t>Ir</a:t>
            </a:r>
            <a:r>
              <a:rPr lang="en-US" b="1" dirty="0" smtClean="0"/>
              <a:t>:   </a:t>
            </a:r>
            <a:r>
              <a:rPr lang="en-US" b="1" dirty="0">
                <a:solidFill>
                  <a:schemeClr val="bg1"/>
                </a:solidFill>
              </a:rPr>
              <a:t>1s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4s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 smtClean="0">
                <a:solidFill>
                  <a:schemeClr val="bg1"/>
                </a:solidFill>
              </a:rPr>
              <a:t>, 4p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119062" indent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5s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4d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6s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4f</a:t>
            </a:r>
            <a:r>
              <a:rPr lang="en-US" b="1" baseline="30000" dirty="0" smtClean="0">
                <a:solidFill>
                  <a:schemeClr val="bg1"/>
                </a:solidFill>
              </a:rPr>
              <a:t>14</a:t>
            </a:r>
            <a:r>
              <a:rPr lang="en-US" b="1" dirty="0" smtClean="0">
                <a:solidFill>
                  <a:schemeClr val="bg1"/>
                </a:solidFill>
              </a:rPr>
              <a:t>, 3d</a:t>
            </a:r>
            <a:r>
              <a:rPr lang="en-US" b="1" baseline="30000" dirty="0">
                <a:solidFill>
                  <a:schemeClr val="bg1"/>
                </a:solidFill>
              </a:rPr>
              <a:t>7</a:t>
            </a:r>
            <a:endParaRPr lang="en-US" sz="3200" b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5" y="2368968"/>
            <a:ext cx="7697491" cy="437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47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236133"/>
            <a:ext cx="8778240" cy="5189381"/>
          </a:xfrm>
        </p:spPr>
        <p:txBody>
          <a:bodyPr>
            <a:normAutofit/>
          </a:bodyPr>
          <a:lstStyle/>
          <a:p>
            <a:pPr marL="119062" indent="0">
              <a:buNone/>
            </a:pPr>
            <a:r>
              <a:rPr lang="en-US" b="1" dirty="0" err="1" smtClean="0"/>
              <a:t>Ir</a:t>
            </a:r>
            <a:r>
              <a:rPr lang="en-US" b="1" dirty="0" smtClean="0"/>
              <a:t>:   </a:t>
            </a:r>
            <a:r>
              <a:rPr lang="en-US" b="1" dirty="0">
                <a:solidFill>
                  <a:schemeClr val="bg1"/>
                </a:solidFill>
              </a:rPr>
              <a:t>1s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2p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3s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3p</a:t>
            </a:r>
            <a:r>
              <a:rPr lang="en-US" b="1" baseline="30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4s</a:t>
            </a:r>
            <a:r>
              <a:rPr lang="en-US" b="1" baseline="30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3d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 smtClean="0">
                <a:solidFill>
                  <a:schemeClr val="bg1"/>
                </a:solidFill>
              </a:rPr>
              <a:t>, 4p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119062" indent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5s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4d</a:t>
            </a:r>
            <a:r>
              <a:rPr lang="en-US" b="1" baseline="30000" dirty="0" smtClean="0">
                <a:solidFill>
                  <a:schemeClr val="bg1"/>
                </a:solidFill>
              </a:rPr>
              <a:t>10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5p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, 6s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, 4f</a:t>
            </a:r>
            <a:r>
              <a:rPr lang="en-US" b="1" baseline="30000" dirty="0" smtClean="0">
                <a:solidFill>
                  <a:schemeClr val="bg1"/>
                </a:solidFill>
              </a:rPr>
              <a:t>14</a:t>
            </a:r>
            <a:r>
              <a:rPr lang="en-US" b="1" dirty="0" smtClean="0">
                <a:solidFill>
                  <a:schemeClr val="bg1"/>
                </a:solidFill>
              </a:rPr>
              <a:t>, 3d</a:t>
            </a:r>
            <a:r>
              <a:rPr lang="en-US" b="1" baseline="30000" dirty="0">
                <a:solidFill>
                  <a:schemeClr val="bg1"/>
                </a:solidFill>
              </a:rPr>
              <a:t>7</a:t>
            </a:r>
            <a:endParaRPr lang="en-US" sz="3200" b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5" y="2368968"/>
            <a:ext cx="7697491" cy="437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59" y="918631"/>
            <a:ext cx="732429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5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Electron Configurations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236133"/>
            <a:ext cx="8778240" cy="5189381"/>
          </a:xfrm>
        </p:spPr>
        <p:txBody>
          <a:bodyPr>
            <a:normAutofit/>
          </a:bodyPr>
          <a:lstStyle/>
          <a:p>
            <a:pPr marL="119062" indent="0">
              <a:buNone/>
            </a:pPr>
            <a:r>
              <a:rPr lang="en-US" b="1" dirty="0" err="1" smtClean="0"/>
              <a:t>Ir</a:t>
            </a:r>
            <a:r>
              <a:rPr lang="en-US" b="1" dirty="0" smtClean="0"/>
              <a:t>:   </a:t>
            </a:r>
            <a:r>
              <a:rPr lang="en-US" b="1" dirty="0"/>
              <a:t>1s</a:t>
            </a:r>
            <a:r>
              <a:rPr lang="en-US" b="1" baseline="30000" dirty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3s</a:t>
            </a:r>
            <a:r>
              <a:rPr lang="en-US" b="1" baseline="30000" dirty="0"/>
              <a:t>2</a:t>
            </a:r>
            <a:r>
              <a:rPr lang="en-US" b="1" dirty="0"/>
              <a:t>, 3p</a:t>
            </a:r>
            <a:r>
              <a:rPr lang="en-US" b="1" baseline="30000" dirty="0"/>
              <a:t>6</a:t>
            </a:r>
            <a:r>
              <a:rPr lang="en-US" b="1" dirty="0"/>
              <a:t>, 4s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smtClean="0"/>
              <a:t>3d</a:t>
            </a:r>
            <a:r>
              <a:rPr lang="en-US" b="1" baseline="30000" dirty="0" smtClean="0"/>
              <a:t>10</a:t>
            </a:r>
            <a:r>
              <a:rPr lang="en-US" b="1" dirty="0" smtClean="0"/>
              <a:t>, 4p</a:t>
            </a:r>
            <a:r>
              <a:rPr lang="en-US" b="1" baseline="30000" dirty="0" smtClean="0"/>
              <a:t>6</a:t>
            </a:r>
            <a:r>
              <a:rPr lang="en-US" b="1" dirty="0"/>
              <a:t>, </a:t>
            </a:r>
            <a:endParaRPr lang="en-US" b="1" dirty="0" smtClean="0"/>
          </a:p>
          <a:p>
            <a:pPr marL="119062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5s</a:t>
            </a:r>
            <a:r>
              <a:rPr lang="en-US" b="1" baseline="30000" dirty="0" smtClean="0"/>
              <a:t>2</a:t>
            </a:r>
            <a:r>
              <a:rPr lang="en-US" b="1" dirty="0" smtClean="0"/>
              <a:t>, 4d</a:t>
            </a:r>
            <a:r>
              <a:rPr lang="en-US" b="1" baseline="30000" dirty="0" smtClean="0"/>
              <a:t>10</a:t>
            </a:r>
            <a:r>
              <a:rPr lang="en-US" b="1" dirty="0"/>
              <a:t>, </a:t>
            </a:r>
            <a:r>
              <a:rPr lang="en-US" b="1" dirty="0" smtClean="0"/>
              <a:t>5p</a:t>
            </a:r>
            <a:r>
              <a:rPr lang="en-US" b="1" baseline="30000" dirty="0" smtClean="0"/>
              <a:t>6</a:t>
            </a:r>
            <a:r>
              <a:rPr lang="en-US" b="1" dirty="0" smtClean="0"/>
              <a:t>, 6s</a:t>
            </a:r>
            <a:r>
              <a:rPr lang="en-US" b="1" baseline="30000" dirty="0" smtClean="0"/>
              <a:t>2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4f</a:t>
            </a:r>
            <a:r>
              <a:rPr lang="en-US" b="1" baseline="30000" dirty="0" smtClean="0">
                <a:solidFill>
                  <a:srgbClr val="FF0000"/>
                </a:solidFill>
              </a:rPr>
              <a:t>14</a:t>
            </a:r>
            <a:r>
              <a:rPr lang="en-US" b="1" dirty="0" smtClean="0"/>
              <a:t>, 5d</a:t>
            </a:r>
            <a:r>
              <a:rPr lang="en-US" b="1" baseline="30000" dirty="0" smtClean="0"/>
              <a:t>7</a:t>
            </a:r>
            <a:endParaRPr lang="en-US" sz="3200" b="1" baseline="300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5" y="2368968"/>
            <a:ext cx="7697491" cy="437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9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 to Element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236133"/>
            <a:ext cx="8778240" cy="5189381"/>
          </a:xfrm>
        </p:spPr>
        <p:txBody>
          <a:bodyPr>
            <a:normAutofit/>
          </a:bodyPr>
          <a:lstStyle/>
          <a:p>
            <a:pPr marL="119062" indent="0">
              <a:buNone/>
            </a:pPr>
            <a:r>
              <a:rPr lang="en-US" b="1" dirty="0" smtClean="0"/>
              <a:t>What element has the electron configuration below?</a:t>
            </a:r>
          </a:p>
          <a:p>
            <a:pPr marL="119062" indent="0">
              <a:buNone/>
            </a:pPr>
            <a:endParaRPr lang="en-US" b="1" dirty="0"/>
          </a:p>
          <a:p>
            <a:pPr marL="119062" indent="0">
              <a:buNone/>
            </a:pPr>
            <a:r>
              <a:rPr lang="en-US" b="1" dirty="0" smtClean="0"/>
              <a:t>	1s</a:t>
            </a:r>
            <a:r>
              <a:rPr lang="en-US" b="1" baseline="30000" dirty="0" smtClean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3s</a:t>
            </a:r>
            <a:r>
              <a:rPr lang="en-US" b="1" baseline="30000" dirty="0"/>
              <a:t>2</a:t>
            </a:r>
            <a:r>
              <a:rPr lang="en-US" b="1" dirty="0"/>
              <a:t>, 3p</a:t>
            </a:r>
            <a:r>
              <a:rPr lang="en-US" b="1" baseline="30000" dirty="0"/>
              <a:t>6</a:t>
            </a:r>
            <a:r>
              <a:rPr lang="en-US" b="1" dirty="0"/>
              <a:t>, 4s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smtClean="0"/>
              <a:t>3d</a:t>
            </a:r>
            <a:r>
              <a:rPr lang="en-US" b="1" baseline="30000" dirty="0" smtClean="0"/>
              <a:t>10</a:t>
            </a:r>
            <a:r>
              <a:rPr lang="en-US" b="1" dirty="0" smtClean="0"/>
              <a:t>, 4p</a:t>
            </a:r>
            <a:r>
              <a:rPr lang="en-US" b="1" baseline="30000" dirty="0" smtClean="0"/>
              <a:t>6</a:t>
            </a:r>
            <a:r>
              <a:rPr lang="en-US" b="1" dirty="0"/>
              <a:t>, </a:t>
            </a:r>
            <a:endParaRPr lang="en-US" b="1" dirty="0" smtClean="0"/>
          </a:p>
          <a:p>
            <a:pPr marL="119062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5s</a:t>
            </a:r>
            <a:r>
              <a:rPr lang="en-US" b="1" baseline="30000" dirty="0" smtClean="0"/>
              <a:t>2</a:t>
            </a:r>
            <a:r>
              <a:rPr lang="en-US" b="1" dirty="0" smtClean="0"/>
              <a:t>, 4d</a:t>
            </a:r>
            <a:r>
              <a:rPr lang="en-US" b="1" baseline="30000" dirty="0" smtClean="0"/>
              <a:t>10</a:t>
            </a:r>
            <a:r>
              <a:rPr lang="en-US" b="1" dirty="0"/>
              <a:t>, </a:t>
            </a:r>
            <a:r>
              <a:rPr lang="en-US" b="1" dirty="0" smtClean="0"/>
              <a:t>5p</a:t>
            </a:r>
            <a:r>
              <a:rPr lang="en-US" b="1" baseline="30000" dirty="0" smtClean="0"/>
              <a:t>3</a:t>
            </a: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8399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208"/>
            <a:ext cx="9144000" cy="63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44951" y="3017932"/>
            <a:ext cx="602877" cy="785494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 to Element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236133"/>
            <a:ext cx="8778240" cy="5189381"/>
          </a:xfrm>
        </p:spPr>
        <p:txBody>
          <a:bodyPr>
            <a:normAutofit/>
          </a:bodyPr>
          <a:lstStyle/>
          <a:p>
            <a:pPr marL="119062" indent="0">
              <a:buNone/>
            </a:pPr>
            <a:r>
              <a:rPr lang="en-US" b="1" dirty="0" smtClean="0"/>
              <a:t>What element has the electron configuration below?</a:t>
            </a:r>
          </a:p>
          <a:p>
            <a:pPr marL="119062" indent="0">
              <a:buNone/>
            </a:pPr>
            <a:endParaRPr lang="en-US" b="1" dirty="0"/>
          </a:p>
          <a:p>
            <a:pPr marL="119062" indent="0">
              <a:buNone/>
            </a:pPr>
            <a:r>
              <a:rPr lang="en-US" b="1" dirty="0" smtClean="0"/>
              <a:t>	1s</a:t>
            </a:r>
            <a:r>
              <a:rPr lang="en-US" b="1" baseline="30000" dirty="0" smtClean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3s</a:t>
            </a:r>
            <a:r>
              <a:rPr lang="en-US" b="1" baseline="30000" dirty="0"/>
              <a:t>2</a:t>
            </a:r>
            <a:r>
              <a:rPr lang="en-US" b="1" dirty="0"/>
              <a:t>, 3p</a:t>
            </a:r>
            <a:r>
              <a:rPr lang="en-US" b="1" baseline="30000" dirty="0"/>
              <a:t>6</a:t>
            </a:r>
            <a:r>
              <a:rPr lang="en-US" b="1" dirty="0"/>
              <a:t>, 4s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smtClean="0"/>
              <a:t>3d</a:t>
            </a:r>
            <a:r>
              <a:rPr lang="en-US" b="1" baseline="30000" dirty="0" smtClean="0"/>
              <a:t>10</a:t>
            </a:r>
            <a:r>
              <a:rPr lang="en-US" b="1" dirty="0" smtClean="0"/>
              <a:t>, 4p</a:t>
            </a:r>
            <a:r>
              <a:rPr lang="en-US" b="1" baseline="30000" dirty="0" smtClean="0"/>
              <a:t>6</a:t>
            </a:r>
            <a:r>
              <a:rPr lang="en-US" b="1" dirty="0"/>
              <a:t>, </a:t>
            </a:r>
            <a:endParaRPr lang="en-US" b="1" dirty="0" smtClean="0"/>
          </a:p>
          <a:p>
            <a:pPr marL="119062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5s</a:t>
            </a:r>
            <a:r>
              <a:rPr lang="en-US" b="1" baseline="30000" dirty="0" smtClean="0"/>
              <a:t>2</a:t>
            </a:r>
            <a:r>
              <a:rPr lang="en-US" b="1" dirty="0" smtClean="0"/>
              <a:t>, 4d</a:t>
            </a:r>
            <a:r>
              <a:rPr lang="en-US" b="1" baseline="30000" dirty="0" smtClean="0"/>
              <a:t>10</a:t>
            </a:r>
            <a:r>
              <a:rPr lang="en-US" b="1" dirty="0"/>
              <a:t>, </a:t>
            </a:r>
            <a:r>
              <a:rPr lang="en-US" b="1" dirty="0" smtClean="0"/>
              <a:t>5p</a:t>
            </a:r>
            <a:r>
              <a:rPr lang="en-US" b="1" baseline="30000" dirty="0" smtClean="0"/>
              <a:t>3</a:t>
            </a:r>
          </a:p>
          <a:p>
            <a:pPr marL="119062" indent="0">
              <a:buNone/>
            </a:pPr>
            <a:endParaRPr lang="en-US" b="1" baseline="30000" dirty="0"/>
          </a:p>
          <a:p>
            <a:pPr marL="119062" indent="0">
              <a:buNone/>
            </a:pPr>
            <a:r>
              <a:rPr lang="en-US" b="1" baseline="30000" dirty="0" smtClean="0"/>
              <a:t>	</a:t>
            </a:r>
            <a:r>
              <a:rPr lang="en-US" sz="4400" b="1" dirty="0" smtClean="0">
                <a:solidFill>
                  <a:srgbClr val="FF0000"/>
                </a:solidFill>
              </a:rPr>
              <a:t>Sb (antimony)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9091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Group Practice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236133"/>
            <a:ext cx="8778240" cy="5189381"/>
          </a:xfrm>
        </p:spPr>
        <p:txBody>
          <a:bodyPr>
            <a:normAutofit/>
          </a:bodyPr>
          <a:lstStyle/>
          <a:p>
            <a:pPr marL="119062" indent="0">
              <a:buNone/>
            </a:pPr>
            <a:r>
              <a:rPr lang="en-US" b="1" dirty="0" smtClean="0"/>
              <a:t>What element has the electron configuration below?</a:t>
            </a:r>
          </a:p>
          <a:p>
            <a:pPr marL="119062" indent="0">
              <a:buNone/>
            </a:pPr>
            <a:endParaRPr lang="en-US" b="1" dirty="0"/>
          </a:p>
          <a:p>
            <a:pPr marL="119062" indent="0">
              <a:buNone/>
            </a:pPr>
            <a:r>
              <a:rPr lang="en-US" b="1" dirty="0" smtClean="0"/>
              <a:t>	</a:t>
            </a:r>
            <a:r>
              <a:rPr lang="en-US" b="1" dirty="0"/>
              <a:t>1s</a:t>
            </a:r>
            <a:r>
              <a:rPr lang="en-US" b="1" baseline="30000" dirty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3s</a:t>
            </a:r>
            <a:r>
              <a:rPr lang="en-US" b="1" baseline="30000" dirty="0"/>
              <a:t>2</a:t>
            </a:r>
            <a:r>
              <a:rPr lang="en-US" b="1" dirty="0"/>
              <a:t>, 3p</a:t>
            </a:r>
            <a:r>
              <a:rPr lang="en-US" b="1" baseline="30000" dirty="0"/>
              <a:t>6</a:t>
            </a:r>
            <a:r>
              <a:rPr lang="en-US" b="1" dirty="0"/>
              <a:t>, 4s</a:t>
            </a:r>
            <a:r>
              <a:rPr lang="en-US" b="1" baseline="30000" dirty="0"/>
              <a:t>2</a:t>
            </a:r>
            <a:r>
              <a:rPr lang="en-US" b="1" dirty="0"/>
              <a:t>, 3d</a:t>
            </a:r>
            <a:r>
              <a:rPr lang="en-US" b="1" baseline="30000" dirty="0"/>
              <a:t>10</a:t>
            </a:r>
            <a:r>
              <a:rPr lang="en-US" b="1" dirty="0"/>
              <a:t>, 4p</a:t>
            </a:r>
            <a:r>
              <a:rPr lang="en-US" b="1" baseline="30000" dirty="0"/>
              <a:t>6</a:t>
            </a:r>
            <a:r>
              <a:rPr lang="en-US" b="1" dirty="0"/>
              <a:t>, </a:t>
            </a:r>
          </a:p>
          <a:p>
            <a:pPr marL="119062" indent="0">
              <a:buNone/>
            </a:pPr>
            <a:r>
              <a:rPr lang="en-US" b="1" dirty="0"/>
              <a:t>       </a:t>
            </a:r>
            <a:r>
              <a:rPr lang="en-US" b="1" dirty="0" smtClean="0"/>
              <a:t>5s</a:t>
            </a:r>
            <a:r>
              <a:rPr lang="en-US" b="1" baseline="30000" dirty="0" smtClean="0"/>
              <a:t>2</a:t>
            </a:r>
            <a:r>
              <a:rPr lang="en-US" b="1" dirty="0"/>
              <a:t>, 4d</a:t>
            </a:r>
            <a:r>
              <a:rPr lang="en-US" b="1" baseline="30000" dirty="0"/>
              <a:t>10</a:t>
            </a:r>
            <a:r>
              <a:rPr lang="en-US" b="1" dirty="0"/>
              <a:t>, 5p</a:t>
            </a:r>
            <a:r>
              <a:rPr lang="en-US" b="1" baseline="30000" dirty="0"/>
              <a:t>6</a:t>
            </a:r>
            <a:r>
              <a:rPr lang="en-US" b="1" dirty="0"/>
              <a:t>, 6s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smtClean="0"/>
              <a:t>4f</a:t>
            </a:r>
            <a:r>
              <a:rPr lang="en-US" b="1" baseline="30000" dirty="0" smtClean="0"/>
              <a:t>9</a:t>
            </a:r>
            <a:endParaRPr lang="en-US" b="1" baseline="30000" dirty="0"/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8317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208"/>
            <a:ext cx="9144000" cy="63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54301" y="5189632"/>
            <a:ext cx="602877" cy="785494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 Practice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Determine which element has the </a:t>
            </a:r>
            <a:r>
              <a:rPr lang="en-US" b="1" dirty="0"/>
              <a:t>electron configuration notation </a:t>
            </a:r>
            <a:r>
              <a:rPr lang="en-US" b="1" dirty="0" smtClean="0"/>
              <a:t>shown:</a:t>
            </a: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, 2s</a:t>
            </a:r>
            <a:r>
              <a:rPr lang="en-US" sz="3200" b="1" baseline="30000" dirty="0" smtClean="0"/>
              <a:t>1</a:t>
            </a:r>
            <a:r>
              <a:rPr lang="en-US" sz="3200" b="1" dirty="0" smtClean="0"/>
              <a:t>				</a:t>
            </a:r>
            <a:r>
              <a:rPr lang="en-US" sz="3200" b="1" dirty="0" smtClean="0">
                <a:solidFill>
                  <a:srgbClr val="FF0000"/>
                </a:solidFill>
              </a:rPr>
              <a:t>Li</a:t>
            </a:r>
            <a:endParaRPr lang="en-US" sz="3200" b="1" dirty="0">
              <a:solidFill>
                <a:srgbClr val="FF0000"/>
              </a:solidFill>
            </a:endParaRPr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			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2p</a:t>
            </a:r>
            <a:r>
              <a:rPr lang="en-US" sz="3200" b="1" baseline="30000" dirty="0" smtClean="0"/>
              <a:t>6</a:t>
            </a:r>
            <a:r>
              <a:rPr lang="en-US" sz="3200" b="1" dirty="0" smtClean="0"/>
              <a:t>, 3s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		</a:t>
            </a:r>
            <a:r>
              <a:rPr lang="en-US" sz="3200" b="1" dirty="0" smtClean="0">
                <a:solidFill>
                  <a:srgbClr val="FF0000"/>
                </a:solidFill>
              </a:rPr>
              <a:t>Mg</a:t>
            </a:r>
            <a:r>
              <a:rPr lang="en-US" sz="3200" b="1" dirty="0" smtClean="0"/>
              <a:t> </a:t>
            </a:r>
            <a:endParaRPr lang="en-US" sz="4400" b="1" baseline="30000" dirty="0" smtClean="0"/>
          </a:p>
          <a:p>
            <a:pPr marL="1890712" lvl="1" indent="-514350">
              <a:spcBef>
                <a:spcPts val="4200"/>
              </a:spcBef>
              <a:buFont typeface="+mj-lt"/>
              <a:buAutoNum type="arabicParenR"/>
            </a:pPr>
            <a:r>
              <a:rPr lang="en-US" sz="3200" b="1" dirty="0"/>
              <a:t>1s</a:t>
            </a:r>
            <a:r>
              <a:rPr lang="en-US" sz="3200" b="1" baseline="30000" dirty="0"/>
              <a:t>2</a:t>
            </a:r>
            <a:r>
              <a:rPr lang="en-US" sz="3200" b="1" dirty="0"/>
              <a:t>, 2s</a:t>
            </a:r>
            <a:r>
              <a:rPr lang="en-US" sz="3200" b="1" baseline="30000" dirty="0"/>
              <a:t>2</a:t>
            </a:r>
            <a:r>
              <a:rPr lang="en-US" sz="3200" b="1" dirty="0"/>
              <a:t>, 2p</a:t>
            </a:r>
            <a:r>
              <a:rPr lang="en-US" sz="3200" b="1" baseline="30000" dirty="0"/>
              <a:t>6</a:t>
            </a:r>
            <a:r>
              <a:rPr lang="en-US" sz="3200" b="1" dirty="0"/>
              <a:t>, 3s</a:t>
            </a:r>
            <a:r>
              <a:rPr lang="en-US" sz="3200" b="1" baseline="30000" dirty="0"/>
              <a:t>2</a:t>
            </a:r>
            <a:r>
              <a:rPr lang="en-US" sz="3200" b="1" dirty="0"/>
              <a:t>, </a:t>
            </a:r>
            <a:r>
              <a:rPr lang="en-US" sz="3200" b="1" dirty="0" smtClean="0"/>
              <a:t>3p</a:t>
            </a:r>
            <a:r>
              <a:rPr lang="en-US" sz="3200" b="1" baseline="30000" dirty="0" smtClean="0"/>
              <a:t>6</a:t>
            </a:r>
            <a:r>
              <a:rPr lang="en-US" sz="3200" b="1" dirty="0" smtClean="0"/>
              <a:t>	</a:t>
            </a:r>
            <a:endParaRPr lang="en-US" sz="3200" b="1" baseline="30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84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Group Practice 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236133"/>
            <a:ext cx="8778240" cy="5189381"/>
          </a:xfrm>
        </p:spPr>
        <p:txBody>
          <a:bodyPr>
            <a:normAutofit/>
          </a:bodyPr>
          <a:lstStyle/>
          <a:p>
            <a:pPr marL="119062" indent="0">
              <a:buNone/>
            </a:pPr>
            <a:r>
              <a:rPr lang="en-US" b="1" dirty="0" smtClean="0"/>
              <a:t>What element has the electron configuration below?</a:t>
            </a:r>
          </a:p>
          <a:p>
            <a:pPr marL="119062" indent="0">
              <a:buNone/>
            </a:pPr>
            <a:endParaRPr lang="en-US" b="1" dirty="0"/>
          </a:p>
          <a:p>
            <a:pPr marL="119062" indent="0">
              <a:buNone/>
            </a:pPr>
            <a:r>
              <a:rPr lang="en-US" b="1" dirty="0" smtClean="0"/>
              <a:t>	</a:t>
            </a:r>
            <a:r>
              <a:rPr lang="en-US" b="1" dirty="0"/>
              <a:t>1s</a:t>
            </a:r>
            <a:r>
              <a:rPr lang="en-US" b="1" baseline="30000" dirty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3s</a:t>
            </a:r>
            <a:r>
              <a:rPr lang="en-US" b="1" baseline="30000" dirty="0"/>
              <a:t>2</a:t>
            </a:r>
            <a:r>
              <a:rPr lang="en-US" b="1" dirty="0"/>
              <a:t>, 3p</a:t>
            </a:r>
            <a:r>
              <a:rPr lang="en-US" b="1" baseline="30000" dirty="0"/>
              <a:t>6</a:t>
            </a:r>
            <a:r>
              <a:rPr lang="en-US" b="1" dirty="0"/>
              <a:t>, 4s</a:t>
            </a:r>
            <a:r>
              <a:rPr lang="en-US" b="1" baseline="30000" dirty="0"/>
              <a:t>2</a:t>
            </a:r>
            <a:r>
              <a:rPr lang="en-US" b="1" dirty="0"/>
              <a:t>, 3d</a:t>
            </a:r>
            <a:r>
              <a:rPr lang="en-US" b="1" baseline="30000" dirty="0"/>
              <a:t>10</a:t>
            </a:r>
            <a:r>
              <a:rPr lang="en-US" b="1" dirty="0"/>
              <a:t>, 4p</a:t>
            </a:r>
            <a:r>
              <a:rPr lang="en-US" b="1" baseline="30000" dirty="0"/>
              <a:t>6</a:t>
            </a:r>
            <a:r>
              <a:rPr lang="en-US" b="1" dirty="0"/>
              <a:t>, </a:t>
            </a:r>
          </a:p>
          <a:p>
            <a:pPr marL="119062" indent="0">
              <a:buNone/>
            </a:pPr>
            <a:r>
              <a:rPr lang="en-US" b="1" dirty="0"/>
              <a:t>       </a:t>
            </a:r>
            <a:r>
              <a:rPr lang="en-US" b="1" dirty="0" smtClean="0"/>
              <a:t>5s</a:t>
            </a:r>
            <a:r>
              <a:rPr lang="en-US" b="1" baseline="30000" dirty="0" smtClean="0"/>
              <a:t>2</a:t>
            </a:r>
            <a:r>
              <a:rPr lang="en-US" b="1" dirty="0"/>
              <a:t>, 4d</a:t>
            </a:r>
            <a:r>
              <a:rPr lang="en-US" b="1" baseline="30000" dirty="0"/>
              <a:t>10</a:t>
            </a:r>
            <a:r>
              <a:rPr lang="en-US" b="1" dirty="0"/>
              <a:t>, 5p</a:t>
            </a:r>
            <a:r>
              <a:rPr lang="en-US" b="1" baseline="30000" dirty="0"/>
              <a:t>6</a:t>
            </a:r>
            <a:r>
              <a:rPr lang="en-US" b="1" dirty="0"/>
              <a:t>, 6s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smtClean="0"/>
              <a:t>4f</a:t>
            </a:r>
            <a:r>
              <a:rPr lang="en-US" b="1" baseline="30000" dirty="0" smtClean="0"/>
              <a:t>14</a:t>
            </a:r>
            <a:r>
              <a:rPr lang="en-US" b="1" dirty="0" smtClean="0"/>
              <a:t>, 5d</a:t>
            </a:r>
            <a:r>
              <a:rPr lang="en-US" b="1" baseline="30000" dirty="0" smtClean="0"/>
              <a:t>4</a:t>
            </a:r>
            <a:endParaRPr lang="en-US" b="1" baseline="30000" dirty="0"/>
          </a:p>
          <a:p>
            <a:pPr marL="119062" lvl="1" indent="0">
              <a:spcBef>
                <a:spcPts val="3000"/>
              </a:spcBef>
              <a:buNone/>
            </a:pPr>
            <a:endParaRPr lang="en-US" sz="32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0097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208"/>
            <a:ext cx="9144000" cy="63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8676" y="3656107"/>
            <a:ext cx="602877" cy="785494"/>
          </a:xfrm>
          <a:prstGeom prst="rect">
            <a:avLst/>
          </a:pr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1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74613"/>
            <a:ext cx="8778240" cy="73152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Homework\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54560"/>
            <a:ext cx="8778240" cy="1255240"/>
          </a:xfrm>
        </p:spPr>
        <p:txBody>
          <a:bodyPr/>
          <a:lstStyle/>
          <a:p>
            <a:r>
              <a:rPr lang="en-US" dirty="0" smtClean="0"/>
              <a:t>WS Electron Configurations (Long)</a:t>
            </a:r>
          </a:p>
        </p:txBody>
      </p:sp>
    </p:spTree>
    <p:extLst>
      <p:ext uri="{BB962C8B-B14F-4D97-AF65-F5344CB8AC3E}">
        <p14:creationId xmlns:p14="http://schemas.microsoft.com/office/powerpoint/2010/main" val="665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DAY 3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Abbreviated </a:t>
            </a:r>
            <a:r>
              <a:rPr lang="en-US" sz="6000" b="1" dirty="0" smtClean="0">
                <a:solidFill>
                  <a:schemeClr val="bg1"/>
                </a:solidFill>
              </a:rPr>
              <a:t>Electron Configurations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15" y="1297460"/>
            <a:ext cx="8218170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the electron configuration for </a:t>
            </a:r>
            <a:r>
              <a:rPr lang="en-US" dirty="0" err="1" smtClean="0"/>
              <a:t>dubnium</a:t>
            </a:r>
            <a:r>
              <a:rPr lang="en-US" dirty="0" smtClean="0"/>
              <a:t> (</a:t>
            </a:r>
            <a:r>
              <a:rPr lang="en-US" dirty="0" err="1" smtClean="0"/>
              <a:t>Db</a:t>
            </a:r>
            <a:r>
              <a:rPr lang="en-US" dirty="0" smtClean="0"/>
              <a:t> or </a:t>
            </a:r>
            <a:r>
              <a:rPr lang="en-US" dirty="0" err="1" smtClean="0"/>
              <a:t>Unp</a:t>
            </a:r>
            <a:r>
              <a:rPr lang="en-US" dirty="0" smtClean="0"/>
              <a:t>, Z = 105)</a:t>
            </a:r>
          </a:p>
          <a:p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1s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2s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2p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3s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3p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4s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3d</a:t>
            </a:r>
            <a:r>
              <a:rPr lang="en-US" b="1" baseline="30000" dirty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, 4p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5s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4d</a:t>
            </a:r>
            <a:r>
              <a:rPr lang="en-US" b="1" baseline="30000" dirty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, 5p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6s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4f</a:t>
            </a:r>
            <a:r>
              <a:rPr lang="en-US" b="1" baseline="30000" dirty="0">
                <a:solidFill>
                  <a:srgbClr val="FF0000"/>
                </a:solidFill>
              </a:rPr>
              <a:t>14</a:t>
            </a:r>
            <a:r>
              <a:rPr lang="en-US" b="1" dirty="0">
                <a:solidFill>
                  <a:srgbClr val="FF0000"/>
                </a:solidFill>
              </a:rPr>
              <a:t>, 5d</a:t>
            </a:r>
            <a:r>
              <a:rPr lang="en-US" b="1" baseline="30000" dirty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, 6p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, 7s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5f</a:t>
            </a:r>
            <a:r>
              <a:rPr lang="en-US" b="1" baseline="30000" dirty="0" smtClean="0">
                <a:solidFill>
                  <a:srgbClr val="FF0000"/>
                </a:solidFill>
              </a:rPr>
              <a:t>14</a:t>
            </a:r>
            <a:r>
              <a:rPr lang="en-US" b="1" dirty="0" smtClean="0">
                <a:solidFill>
                  <a:srgbClr val="FF0000"/>
                </a:solidFill>
              </a:rPr>
              <a:t>, 6d</a:t>
            </a:r>
            <a:r>
              <a:rPr lang="en-US" b="1" baseline="30000" dirty="0" smtClean="0">
                <a:solidFill>
                  <a:srgbClr val="FF0000"/>
                </a:solidFill>
              </a:rPr>
              <a:t>3</a:t>
            </a:r>
            <a:endParaRPr lang="en-US" b="1" baseline="30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77126" y="0"/>
            <a:ext cx="166687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Put homework in red basket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265" y="1297460"/>
            <a:ext cx="7951470" cy="5128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SWBAT use the periodic table to determine the </a:t>
            </a:r>
            <a:r>
              <a:rPr lang="en-US" sz="3600" b="1" i="1" dirty="0" smtClean="0">
                <a:solidFill>
                  <a:srgbClr val="00B050"/>
                </a:solidFill>
              </a:rPr>
              <a:t>long and abbreviated </a:t>
            </a:r>
            <a:r>
              <a:rPr lang="en-US" sz="3600" b="1" dirty="0" smtClean="0"/>
              <a:t>electron configuration for any atom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abbreviated notation = noble gas notation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5725" y="0"/>
            <a:ext cx="1438274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Abbreviated</a:t>
            </a:r>
            <a:br>
              <a:rPr lang="en-US" dirty="0" smtClean="0"/>
            </a:br>
            <a:r>
              <a:rPr lang="en-US" dirty="0" smtClean="0"/>
              <a:t>Electron Configuration Notation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895474"/>
            <a:ext cx="8778240" cy="45300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Write the electron configuration for Si</a:t>
            </a:r>
          </a:p>
          <a:p>
            <a:pPr marL="119062" indent="0" algn="ctr">
              <a:buNone/>
            </a:pPr>
            <a:endParaRPr lang="en-US" dirty="0"/>
          </a:p>
          <a:p>
            <a:pPr marL="119062" indent="0" algn="ctr">
              <a:buNone/>
            </a:pPr>
            <a:endParaRPr lang="en-US" b="1" baseline="30000" dirty="0" smtClean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504950"/>
            <a:ext cx="1047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Abbreviated</a:t>
            </a:r>
            <a:br>
              <a:rPr lang="en-US" dirty="0" smtClean="0"/>
            </a:br>
            <a:r>
              <a:rPr lang="en-US" dirty="0" smtClean="0"/>
              <a:t>Electron Configuration Notation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895474"/>
            <a:ext cx="8778240" cy="45300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Write the electron configuration for Si</a:t>
            </a:r>
          </a:p>
          <a:p>
            <a:pPr marL="119062" indent="0" algn="ctr">
              <a:buNone/>
            </a:pPr>
            <a:endParaRPr lang="en-US" dirty="0"/>
          </a:p>
          <a:p>
            <a:pPr marL="119062" indent="0" algn="ctr">
              <a:buNone/>
            </a:pPr>
            <a:r>
              <a:rPr lang="en-US" b="1" dirty="0" smtClean="0"/>
              <a:t>1s</a:t>
            </a:r>
            <a:r>
              <a:rPr lang="en-US" b="1" baseline="30000" dirty="0" smtClean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</a:t>
            </a:r>
            <a:r>
              <a:rPr lang="en-US" b="1" dirty="0" smtClean="0"/>
              <a:t>3s</a:t>
            </a:r>
            <a:r>
              <a:rPr lang="en-US" b="1" baseline="30000" dirty="0" smtClean="0"/>
              <a:t>2</a:t>
            </a:r>
            <a:r>
              <a:rPr lang="en-US" b="1" dirty="0"/>
              <a:t>, </a:t>
            </a:r>
            <a:r>
              <a:rPr lang="en-US" b="1" dirty="0" smtClean="0"/>
              <a:t>3p</a:t>
            </a:r>
            <a:r>
              <a:rPr lang="en-US" b="1" baseline="30000" dirty="0" smtClean="0"/>
              <a:t>2</a:t>
            </a:r>
          </a:p>
          <a:p>
            <a:pPr marL="119062" indent="0" algn="ctr">
              <a:buNone/>
            </a:pPr>
            <a:endParaRPr lang="en-US" b="1" baseline="30000" dirty="0" smtClean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504950"/>
            <a:ext cx="1047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 rot="5400000" flipV="1">
            <a:off x="3464720" y="2888457"/>
            <a:ext cx="657225" cy="2243139"/>
          </a:xfrm>
          <a:prstGeom prst="rightBrace">
            <a:avLst>
              <a:gd name="adj1" fmla="val 30072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34665" y="4362450"/>
            <a:ext cx="47408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This electron configuration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is the same as neon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Abbreviated Electron Configuration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5133974"/>
            <a:ext cx="8778240" cy="1291539"/>
          </a:xfrm>
        </p:spPr>
        <p:txBody>
          <a:bodyPr/>
          <a:lstStyle/>
          <a:p>
            <a:pPr marL="119062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1s</a:t>
            </a:r>
            <a:r>
              <a:rPr lang="en-US" b="1" baseline="30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, 2s</a:t>
            </a:r>
            <a:r>
              <a:rPr lang="en-US" b="1" baseline="30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, 2p</a:t>
            </a:r>
            <a:r>
              <a:rPr lang="en-US" b="1" baseline="30000" dirty="0">
                <a:solidFill>
                  <a:srgbClr val="0070C0"/>
                </a:solidFill>
              </a:rPr>
              <a:t>6</a:t>
            </a:r>
            <a:r>
              <a:rPr lang="en-US" b="1" dirty="0">
                <a:solidFill>
                  <a:srgbClr val="0070C0"/>
                </a:solidFill>
              </a:rPr>
              <a:t>,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3s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, 3p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065213"/>
            <a:ext cx="8438373" cy="37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Brace 5"/>
          <p:cNvSpPr/>
          <p:nvPr/>
        </p:nvSpPr>
        <p:spPr>
          <a:xfrm rot="5400000" flipV="1">
            <a:off x="3464720" y="4831557"/>
            <a:ext cx="657225" cy="2243139"/>
          </a:xfrm>
          <a:prstGeom prst="rightBrace">
            <a:avLst>
              <a:gd name="adj1" fmla="val 30072"/>
              <a:gd name="adj2" fmla="val 50000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69142" y="6290968"/>
            <a:ext cx="5618789" cy="5543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6075" indent="-346075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18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2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[Ne]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3s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, 3p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9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Abbreviated</a:t>
            </a:r>
            <a:br>
              <a:rPr lang="en-US" dirty="0" smtClean="0"/>
            </a:br>
            <a:r>
              <a:rPr lang="en-US" dirty="0" smtClean="0"/>
              <a:t>Electron Configuration Notation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" y="1895474"/>
            <a:ext cx="8778240" cy="45300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Write the electron configuration for Si</a:t>
            </a:r>
          </a:p>
          <a:p>
            <a:pPr marL="119062" indent="0" algn="ctr">
              <a:buNone/>
            </a:pPr>
            <a:endParaRPr lang="en-US" dirty="0"/>
          </a:p>
          <a:p>
            <a:pPr marL="119062" indent="0" algn="ctr">
              <a:buNone/>
            </a:pPr>
            <a:r>
              <a:rPr lang="en-US" b="1" dirty="0" smtClean="0"/>
              <a:t>1s</a:t>
            </a:r>
            <a:r>
              <a:rPr lang="en-US" b="1" baseline="30000" dirty="0" smtClean="0"/>
              <a:t>2</a:t>
            </a:r>
            <a:r>
              <a:rPr lang="en-US" b="1" dirty="0"/>
              <a:t>, 2s</a:t>
            </a:r>
            <a:r>
              <a:rPr lang="en-US" b="1" baseline="30000" dirty="0"/>
              <a:t>2</a:t>
            </a:r>
            <a:r>
              <a:rPr lang="en-US" b="1" dirty="0"/>
              <a:t>, 2p</a:t>
            </a:r>
            <a:r>
              <a:rPr lang="en-US" b="1" baseline="30000" dirty="0"/>
              <a:t>6</a:t>
            </a:r>
            <a:r>
              <a:rPr lang="en-US" b="1" dirty="0"/>
              <a:t>, </a:t>
            </a:r>
            <a:r>
              <a:rPr lang="en-US" b="1" dirty="0" smtClean="0"/>
              <a:t>3s</a:t>
            </a:r>
            <a:r>
              <a:rPr lang="en-US" b="1" baseline="30000" dirty="0" smtClean="0"/>
              <a:t>2</a:t>
            </a:r>
            <a:r>
              <a:rPr lang="en-US" b="1" dirty="0"/>
              <a:t>, </a:t>
            </a:r>
            <a:r>
              <a:rPr lang="en-US" b="1" dirty="0" smtClean="0"/>
              <a:t>3p</a:t>
            </a:r>
            <a:r>
              <a:rPr lang="en-US" b="1" baseline="30000" dirty="0" smtClean="0"/>
              <a:t>2</a:t>
            </a:r>
          </a:p>
          <a:p>
            <a:pPr marL="119062" indent="0" algn="ctr">
              <a:buNone/>
            </a:pPr>
            <a:endParaRPr lang="en-US" b="1" baseline="30000" dirty="0" smtClean="0"/>
          </a:p>
          <a:p>
            <a:pPr marL="119062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[Ne] </a:t>
            </a:r>
            <a:r>
              <a:rPr lang="en-US" b="1" dirty="0">
                <a:solidFill>
                  <a:srgbClr val="FF0000"/>
                </a:solidFill>
              </a:rPr>
              <a:t>3s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3p</a:t>
            </a:r>
            <a:r>
              <a:rPr lang="en-US" b="1" baseline="30000" dirty="0" smtClean="0">
                <a:solidFill>
                  <a:srgbClr val="FF0000"/>
                </a:solidFill>
              </a:rPr>
              <a:t>2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504950"/>
            <a:ext cx="1047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Brace 6"/>
          <p:cNvSpPr/>
          <p:nvPr/>
        </p:nvSpPr>
        <p:spPr>
          <a:xfrm rot="5400000" flipV="1">
            <a:off x="3464720" y="2888457"/>
            <a:ext cx="657225" cy="2243139"/>
          </a:xfrm>
          <a:prstGeom prst="rightBrace">
            <a:avLst>
              <a:gd name="adj1" fmla="val 3007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3185" y="5162550"/>
            <a:ext cx="60976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abbreviated electron configuration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uses the noble gasses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(far right column of periodic table)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5725" y="3381375"/>
            <a:ext cx="1438274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15421</TotalTime>
  <Words>3865</Words>
  <Application>Microsoft Office PowerPoint</Application>
  <PresentationFormat>On-screen Show (4:3)</PresentationFormat>
  <Paragraphs>670</Paragraphs>
  <Slides>125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26" baseType="lpstr">
      <vt:lpstr>Office Theme</vt:lpstr>
      <vt:lpstr>Do Now</vt:lpstr>
      <vt:lpstr>Do Now</vt:lpstr>
      <vt:lpstr>Do Now</vt:lpstr>
      <vt:lpstr>Do Now</vt:lpstr>
      <vt:lpstr>Do Now</vt:lpstr>
      <vt:lpstr>Individual Practice 4</vt:lpstr>
      <vt:lpstr>Individual Practice 4</vt:lpstr>
      <vt:lpstr>Individual Practice 4</vt:lpstr>
      <vt:lpstr>Individual Practice 4</vt:lpstr>
      <vt:lpstr>Individual Practice 4</vt:lpstr>
      <vt:lpstr>Periodic Table and Electron Configurations</vt:lpstr>
      <vt:lpstr>Last Class</vt:lpstr>
      <vt:lpstr>Orbital Diagram</vt:lpstr>
      <vt:lpstr>Orbital Diagram</vt:lpstr>
      <vt:lpstr>Orbital Diagram</vt:lpstr>
      <vt:lpstr>4s is lower than 3d</vt:lpstr>
      <vt:lpstr>6s is lower than 4f</vt:lpstr>
      <vt:lpstr>The way we think it should be</vt:lpstr>
      <vt:lpstr>Energy Levels of Orbitals</vt:lpstr>
      <vt:lpstr>Energy of the Orbitals</vt:lpstr>
      <vt:lpstr>Electron Configuration for K</vt:lpstr>
      <vt:lpstr>Electron Configuration for V</vt:lpstr>
      <vt:lpstr>Electron Configuration for Ge</vt:lpstr>
      <vt:lpstr>Individual Practice</vt:lpstr>
      <vt:lpstr>Individual Practice</vt:lpstr>
      <vt:lpstr>Individual Practice</vt:lpstr>
      <vt:lpstr>Individual Practice</vt:lpstr>
      <vt:lpstr>How can I remember all of this???</vt:lpstr>
      <vt:lpstr>The periodic table captures all this information about electron configurations</vt:lpstr>
      <vt:lpstr>The Periodic Table</vt:lpstr>
      <vt:lpstr>Parking Garage Analogy</vt:lpstr>
      <vt:lpstr>PowerPoint Presentation</vt:lpstr>
      <vt:lpstr>PowerPoint Presentation</vt:lpstr>
      <vt:lpstr>Inverted Energy Diagram</vt:lpstr>
      <vt:lpstr>The Periodic Table</vt:lpstr>
      <vt:lpstr>The Periodic Table</vt:lpstr>
      <vt:lpstr>This is the way the periodic table should really look</vt:lpstr>
      <vt:lpstr>The periodic table is actually organized by orbitals</vt:lpstr>
      <vt:lpstr>Our Periodic Table</vt:lpstr>
      <vt:lpstr>Another Typical Periodic Table</vt:lpstr>
      <vt:lpstr>Orbital "Blocks"</vt:lpstr>
      <vt:lpstr>Orbital Designations</vt:lpstr>
      <vt:lpstr>PowerPoint Presentation</vt:lpstr>
      <vt:lpstr>In this way, the periodic table accounts for energy difference in orbitals</vt:lpstr>
      <vt:lpstr>Electronic Configurations on the Periodic Table</vt:lpstr>
      <vt:lpstr>PowerPoint Presentation</vt:lpstr>
      <vt:lpstr>Rules for Electron Configurations</vt:lpstr>
      <vt:lpstr>Exceptions</vt:lpstr>
      <vt:lpstr>Homework</vt:lpstr>
      <vt:lpstr>DAY 2 Practice Writing Electron Configurations using Periodic Table</vt:lpstr>
      <vt:lpstr>Do Now</vt:lpstr>
      <vt:lpstr>Do Now</vt:lpstr>
      <vt:lpstr>Do Now</vt:lpstr>
      <vt:lpstr>Do Now</vt:lpstr>
      <vt:lpstr>PowerPoint Presentation</vt:lpstr>
      <vt:lpstr>Periodic Table and Electron Configurations</vt:lpstr>
      <vt:lpstr>Previously</vt:lpstr>
      <vt:lpstr>Using the Periodic Table to Write  Electron Configurations</vt:lpstr>
      <vt:lpstr>Determining Electron Configurations</vt:lpstr>
      <vt:lpstr>Write the Electron Configurations</vt:lpstr>
      <vt:lpstr>PowerPoint Presentation</vt:lpstr>
      <vt:lpstr>Write the Electron Configurations</vt:lpstr>
      <vt:lpstr>Write the Electron Configurations</vt:lpstr>
      <vt:lpstr>Write the Electron Configurations</vt:lpstr>
      <vt:lpstr>Write the Electron Configurations</vt:lpstr>
      <vt:lpstr>Write the Electron Configurations</vt:lpstr>
      <vt:lpstr>Write the Electron Configurations</vt:lpstr>
      <vt:lpstr>Write the Electron Configurations</vt:lpstr>
      <vt:lpstr>Write the Electron Configurations</vt:lpstr>
      <vt:lpstr>Write the Electron Configurations</vt:lpstr>
      <vt:lpstr>Group Practice 1</vt:lpstr>
      <vt:lpstr>PowerPoint Presentation</vt:lpstr>
      <vt:lpstr>Write the Electron Configurations</vt:lpstr>
      <vt:lpstr>Write the Electron Configurations</vt:lpstr>
      <vt:lpstr>Group Practice 2</vt:lpstr>
      <vt:lpstr>PowerPoint Presentation</vt:lpstr>
      <vt:lpstr>Write the Electron Configurations</vt:lpstr>
      <vt:lpstr>Write the Electron Configurations</vt:lpstr>
      <vt:lpstr>Write the Electron Configurations</vt:lpstr>
      <vt:lpstr>Group Practice 3</vt:lpstr>
      <vt:lpstr>PowerPoint Presentation</vt:lpstr>
      <vt:lpstr>Write the Electron Configurations</vt:lpstr>
      <vt:lpstr>Write the Electron Configurations</vt:lpstr>
      <vt:lpstr>Write the Electron Configurations</vt:lpstr>
      <vt:lpstr>Notation to Element</vt:lpstr>
      <vt:lpstr>PowerPoint Presentation</vt:lpstr>
      <vt:lpstr>Notation to Element</vt:lpstr>
      <vt:lpstr>Group Practice 4</vt:lpstr>
      <vt:lpstr>PowerPoint Presentation</vt:lpstr>
      <vt:lpstr>Group Practice 5</vt:lpstr>
      <vt:lpstr>PowerPoint Presentation</vt:lpstr>
      <vt:lpstr>Homework\</vt:lpstr>
      <vt:lpstr>DAY 3 Abbreviated Electron Configurations</vt:lpstr>
      <vt:lpstr>Do Now</vt:lpstr>
      <vt:lpstr>Objective</vt:lpstr>
      <vt:lpstr>Abbreviated Electron Configuration Notation</vt:lpstr>
      <vt:lpstr>Abbreviated Electron Configuration Notation</vt:lpstr>
      <vt:lpstr>Abbreviated Electron Configuration</vt:lpstr>
      <vt:lpstr>Abbreviated Electron Configuration Notation</vt:lpstr>
      <vt:lpstr>Rules for Abbreviated Electron Configuration Notation</vt:lpstr>
      <vt:lpstr>Write the Abbreviated Electron Configurations</vt:lpstr>
      <vt:lpstr>Write the Abbreviated Electron Configurations</vt:lpstr>
      <vt:lpstr>Write the Abbreviated Electron Configurations</vt:lpstr>
      <vt:lpstr>Write the Abbreviated Electron Configurations</vt:lpstr>
      <vt:lpstr>Write the Long and Abbreviated Electron Configurations</vt:lpstr>
      <vt:lpstr>Write the Long and Abbreviated Electron Configurations</vt:lpstr>
      <vt:lpstr>Write the Long and Abbreviated Electron Configurations</vt:lpstr>
      <vt:lpstr>Write the Long and Abbreviated Electron Configurations</vt:lpstr>
      <vt:lpstr>Write the Long and Abbreviated Electron Configurations</vt:lpstr>
      <vt:lpstr>What is the element?</vt:lpstr>
      <vt:lpstr>What is the element?</vt:lpstr>
      <vt:lpstr>What is the element?</vt:lpstr>
      <vt:lpstr>What is the element?</vt:lpstr>
      <vt:lpstr>What is the element?</vt:lpstr>
      <vt:lpstr>What is the element?</vt:lpstr>
      <vt:lpstr>What is the element?</vt:lpstr>
      <vt:lpstr>Homework</vt:lpstr>
      <vt:lpstr>PowerPoint Presentation</vt:lpstr>
      <vt:lpstr>Electronic Configurations on the Periodic Table</vt:lpstr>
      <vt:lpstr>Note the Difference in the Quantum Number</vt:lpstr>
      <vt:lpstr>Do Now</vt:lpstr>
      <vt:lpstr>Do Now</vt:lpstr>
      <vt:lpstr>Do Now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862</cp:revision>
  <cp:lastPrinted>2014-04-03T20:29:13Z</cp:lastPrinted>
  <dcterms:created xsi:type="dcterms:W3CDTF">2012-09-15T16:31:25Z</dcterms:created>
  <dcterms:modified xsi:type="dcterms:W3CDTF">2016-01-24T19:54:45Z</dcterms:modified>
</cp:coreProperties>
</file>