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8"/>
  </p:notesMasterIdLst>
  <p:sldIdLst>
    <p:sldId id="840" r:id="rId2"/>
    <p:sldId id="686" r:id="rId3"/>
    <p:sldId id="826" r:id="rId4"/>
    <p:sldId id="890" r:id="rId5"/>
    <p:sldId id="909" r:id="rId6"/>
    <p:sldId id="889" r:id="rId7"/>
    <p:sldId id="827" r:id="rId8"/>
    <p:sldId id="851" r:id="rId9"/>
    <p:sldId id="850" r:id="rId10"/>
    <p:sldId id="929" r:id="rId11"/>
    <p:sldId id="930" r:id="rId12"/>
    <p:sldId id="864" r:id="rId13"/>
    <p:sldId id="886" r:id="rId14"/>
    <p:sldId id="832" r:id="rId15"/>
    <p:sldId id="892" r:id="rId16"/>
    <p:sldId id="912" r:id="rId17"/>
    <p:sldId id="922" r:id="rId18"/>
    <p:sldId id="833" r:id="rId19"/>
    <p:sldId id="923" r:id="rId20"/>
    <p:sldId id="911" r:id="rId21"/>
    <p:sldId id="924" r:id="rId22"/>
    <p:sldId id="910" r:id="rId23"/>
    <p:sldId id="899" r:id="rId24"/>
    <p:sldId id="900" r:id="rId25"/>
    <p:sldId id="901" r:id="rId26"/>
    <p:sldId id="902" r:id="rId27"/>
    <p:sldId id="888" r:id="rId28"/>
    <p:sldId id="891" r:id="rId29"/>
    <p:sldId id="925" r:id="rId30"/>
    <p:sldId id="926" r:id="rId31"/>
    <p:sldId id="898" r:id="rId32"/>
    <p:sldId id="834" r:id="rId33"/>
    <p:sldId id="835" r:id="rId34"/>
    <p:sldId id="836" r:id="rId35"/>
    <p:sldId id="870" r:id="rId36"/>
    <p:sldId id="837" r:id="rId37"/>
    <p:sldId id="871" r:id="rId38"/>
    <p:sldId id="927" r:id="rId39"/>
    <p:sldId id="928" r:id="rId40"/>
    <p:sldId id="828" r:id="rId41"/>
    <p:sldId id="932" r:id="rId42"/>
    <p:sldId id="931" r:id="rId43"/>
    <p:sldId id="933" r:id="rId44"/>
    <p:sldId id="838" r:id="rId45"/>
    <p:sldId id="903" r:id="rId46"/>
    <p:sldId id="904" r:id="rId47"/>
    <p:sldId id="905" r:id="rId48"/>
    <p:sldId id="894" r:id="rId49"/>
    <p:sldId id="917" r:id="rId50"/>
    <p:sldId id="918" r:id="rId51"/>
    <p:sldId id="919" r:id="rId52"/>
    <p:sldId id="920" r:id="rId53"/>
    <p:sldId id="921" r:id="rId54"/>
    <p:sldId id="839" r:id="rId55"/>
    <p:sldId id="895" r:id="rId56"/>
    <p:sldId id="906" r:id="rId57"/>
    <p:sldId id="907" r:id="rId58"/>
    <p:sldId id="908" r:id="rId59"/>
    <p:sldId id="915" r:id="rId60"/>
    <p:sldId id="841" r:id="rId61"/>
    <p:sldId id="842" r:id="rId62"/>
    <p:sldId id="843" r:id="rId63"/>
    <p:sldId id="844" r:id="rId64"/>
    <p:sldId id="845" r:id="rId65"/>
    <p:sldId id="872" r:id="rId66"/>
    <p:sldId id="875" r:id="rId67"/>
    <p:sldId id="874" r:id="rId68"/>
    <p:sldId id="879" r:id="rId69"/>
    <p:sldId id="878" r:id="rId70"/>
    <p:sldId id="880" r:id="rId71"/>
    <p:sldId id="896" r:id="rId72"/>
    <p:sldId id="897" r:id="rId73"/>
    <p:sldId id="881" r:id="rId74"/>
    <p:sldId id="885" r:id="rId75"/>
    <p:sldId id="883" r:id="rId76"/>
    <p:sldId id="846" r:id="rId77"/>
    <p:sldId id="852" r:id="rId78"/>
    <p:sldId id="854" r:id="rId79"/>
    <p:sldId id="858" r:id="rId80"/>
    <p:sldId id="855" r:id="rId81"/>
    <p:sldId id="856" r:id="rId82"/>
    <p:sldId id="857" r:id="rId83"/>
    <p:sldId id="859" r:id="rId84"/>
    <p:sldId id="860" r:id="rId85"/>
    <p:sldId id="861" r:id="rId86"/>
    <p:sldId id="893" r:id="rId87"/>
    <p:sldId id="862" r:id="rId88"/>
    <p:sldId id="869" r:id="rId89"/>
    <p:sldId id="868" r:id="rId90"/>
    <p:sldId id="913" r:id="rId91"/>
    <p:sldId id="914" r:id="rId92"/>
    <p:sldId id="873" r:id="rId93"/>
    <p:sldId id="876" r:id="rId94"/>
    <p:sldId id="863" r:id="rId95"/>
    <p:sldId id="848" r:id="rId96"/>
    <p:sldId id="847" r:id="rId97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6600"/>
    <a:srgbClr val="385D8A"/>
    <a:srgbClr val="008A3E"/>
    <a:srgbClr val="CCFF99"/>
    <a:srgbClr val="99FF99"/>
    <a:srgbClr val="CCFFFF"/>
    <a:srgbClr val="663300"/>
    <a:srgbClr val="CDCDCD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56" autoAdjust="0"/>
    <p:restoredTop sz="86375" autoAdjust="0"/>
  </p:normalViewPr>
  <p:slideViewPr>
    <p:cSldViewPr snapToGrid="0">
      <p:cViewPr>
        <p:scale>
          <a:sx n="80" d="100"/>
          <a:sy n="80" d="100"/>
        </p:scale>
        <p:origin x="-1507" y="-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78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7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20" tIns="46660" rIns="93320" bIns="466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4" y="0"/>
            <a:ext cx="3044719" cy="465614"/>
          </a:xfrm>
          <a:prstGeom prst="rect">
            <a:avLst/>
          </a:prstGeom>
        </p:spPr>
        <p:txBody>
          <a:bodyPr vert="horz" lIns="93320" tIns="46660" rIns="93320" bIns="46660" rtlCol="0"/>
          <a:lstStyle>
            <a:lvl1pPr algn="r">
              <a:defRPr sz="1200"/>
            </a:lvl1pPr>
          </a:lstStyle>
          <a:p>
            <a:fld id="{169CBA31-FBA6-4B3A-ADEC-DB1447EE8D3B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0" tIns="46660" rIns="93320" bIns="466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20" tIns="46660" rIns="93320" bIns="4666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20" tIns="46660" rIns="93320" bIns="466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4" y="8845045"/>
            <a:ext cx="3044719" cy="465614"/>
          </a:xfrm>
          <a:prstGeom prst="rect">
            <a:avLst/>
          </a:prstGeom>
        </p:spPr>
        <p:txBody>
          <a:bodyPr vert="horz" lIns="93320" tIns="46660" rIns="93320" bIns="46660" rtlCol="0" anchor="b"/>
          <a:lstStyle>
            <a:lvl1pPr algn="r">
              <a:defRPr sz="1200"/>
            </a:lvl1pPr>
          </a:lstStyle>
          <a:p>
            <a:fld id="{456893B1-E79D-408E-AFE0-A9919F43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4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6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6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630238" indent="-227013">
              <a:spcBef>
                <a:spcPts val="300"/>
              </a:spcBef>
              <a:defRPr sz="2400">
                <a:solidFill>
                  <a:schemeClr val="tx1"/>
                </a:solidFill>
              </a:defRPr>
            </a:lvl2pPr>
            <a:lvl3pPr marL="912813" indent="-222250">
              <a:spcBef>
                <a:spcPts val="0"/>
              </a:spcBef>
              <a:buFont typeface="Arial" pitchFamily="34" charset="0"/>
              <a:buChar char="»"/>
              <a:defRPr sz="2000" i="1">
                <a:solidFill>
                  <a:schemeClr val="tx1"/>
                </a:solidFill>
              </a:defRPr>
            </a:lvl3pPr>
            <a:lvl4pPr marL="1254125" indent="-234950" defTabSz="1087438"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 marL="1600200" indent="-220663">
              <a:spcBef>
                <a:spcPts val="0"/>
              </a:spcBef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8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76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4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2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7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7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7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6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877824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297460"/>
            <a:ext cx="8778240" cy="5128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457594" y="6596390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 smtClean="0">
                <a:latin typeface="Arial" pitchFamily="34" charset="0"/>
                <a:cs typeface="Arial" pitchFamily="34" charset="0"/>
              </a:rPr>
              <a:t>slide </a:t>
            </a:r>
            <a:fld id="{6ABBB7C1-35F2-45E0-95DF-06E8CFB61640}" type="slidenum">
              <a:rPr lang="en-US" sz="11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0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Wingdings" pitchFamily="2" charset="2"/>
        <a:buChar char="Ø"/>
        <a:defRPr sz="32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1825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24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573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28600" algn="l" defTabSz="914400" rtl="0" eaLnBrk="1" latinLnBrk="0" hangingPunct="1">
        <a:spcBef>
          <a:spcPts val="0"/>
        </a:spcBef>
        <a:buFont typeface="Arial" pitchFamily="34" charset="0"/>
        <a:buChar char="»"/>
        <a:tabLst/>
        <a:defRPr sz="20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135175"/>
              </p:ext>
            </p:extLst>
          </p:nvPr>
        </p:nvGraphicFramePr>
        <p:xfrm>
          <a:off x="819148" y="53064"/>
          <a:ext cx="7439978" cy="3531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629"/>
                <a:gridCol w="707261"/>
                <a:gridCol w="707261"/>
                <a:gridCol w="707261"/>
                <a:gridCol w="707261"/>
                <a:gridCol w="707261"/>
                <a:gridCol w="707261"/>
                <a:gridCol w="707261"/>
                <a:gridCol w="707261"/>
                <a:gridCol w="707261"/>
              </a:tblGrid>
              <a:tr h="40056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section 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section p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078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95078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floor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9507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95078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floor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9507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rowSpan="2" gridSpan="6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Middle School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79015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floor 1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rows: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885949" y="1393882"/>
            <a:ext cx="2912745" cy="1820814"/>
            <a:chOff x="1885949" y="1393882"/>
            <a:chExt cx="2912745" cy="1820814"/>
          </a:xfrm>
        </p:grpSpPr>
        <p:sp>
          <p:nvSpPr>
            <p:cNvPr id="2" name="Rectangle 1"/>
            <p:cNvSpPr/>
            <p:nvPr/>
          </p:nvSpPr>
          <p:spPr>
            <a:xfrm rot="19885837">
              <a:off x="3358744" y="2210567"/>
              <a:ext cx="734291" cy="185446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3282314" y="2240947"/>
              <a:ext cx="731520" cy="386080"/>
            </a:xfrm>
            <a:prstGeom prst="triangle">
              <a:avLst>
                <a:gd name="adj" fmla="val 100000"/>
              </a:avLst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885949" y="1393882"/>
              <a:ext cx="2912745" cy="1820814"/>
              <a:chOff x="1885949" y="1524514"/>
              <a:chExt cx="2912745" cy="1820814"/>
            </a:xfrm>
          </p:grpSpPr>
          <p:pic>
            <p:nvPicPr>
              <p:cNvPr id="46083" name="Picture 3" descr="C:\Users\sundance235\AppData\Local\Microsoft\Windows\Temporary Internet Files\Content.IE5\HZI4HGLS\MC900440339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5949" y="2870348"/>
                <a:ext cx="731520" cy="4749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084" name="Picture 4" descr="C:\Users\sundance235\AppData\Local\Microsoft\Windows\Temporary Internet Files\Content.IE5\7O11MMJ6\MC900440352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5949" y="2175630"/>
                <a:ext cx="731520" cy="3860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085" name="Picture 5" descr="C:\Users\sundance235\AppData\Local\Microsoft\Windows\Temporary Internet Files\Content.IE5\HZI4HGLS\MC900439793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7223" y="2002910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086" name="Picture 6" descr="C:\Users\sundance235\AppData\Local\Microsoft\Windows\Temporary Internet Files\Content.IE5\7O11MMJ6\MC900439791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174" y="1524514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087" name="Picture 7" descr="C:\Users\sundance235\AppData\Local\Microsoft\Windows\Temporary Internet Files\Content.IE5\OK51TCCV\MC900439795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0794" y="2853081"/>
                <a:ext cx="731520" cy="4774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8858" y="3721701"/>
            <a:ext cx="8958942" cy="2768599"/>
          </a:xfrm>
        </p:spPr>
        <p:txBody>
          <a:bodyPr>
            <a:noAutofit/>
          </a:bodyPr>
          <a:lstStyle/>
          <a:p>
            <a:pPr marL="228600" indent="-228600"/>
            <a:r>
              <a:rPr lang="en-US" sz="2400" b="1" dirty="0" smtClean="0"/>
              <a:t>The parking garage fills its spots from lowest to highest</a:t>
            </a:r>
          </a:p>
          <a:p>
            <a:pPr marL="228600" indent="-228600"/>
            <a:r>
              <a:rPr lang="en-US" sz="2400" b="1" dirty="0" smtClean="0"/>
              <a:t>Each spot is designated by </a:t>
            </a:r>
            <a:r>
              <a:rPr lang="en-US" sz="2400" b="1" dirty="0" smtClean="0">
                <a:solidFill>
                  <a:srgbClr val="00B050"/>
                </a:solidFill>
              </a:rPr>
              <a:t>floor</a:t>
            </a:r>
            <a:r>
              <a:rPr lang="en-US" sz="2400" b="1" dirty="0" smtClean="0"/>
              <a:t>  </a:t>
            </a:r>
            <a:r>
              <a:rPr lang="en-US" sz="2400" b="1" dirty="0" smtClean="0">
                <a:solidFill>
                  <a:srgbClr val="C00000"/>
                </a:solidFill>
              </a:rPr>
              <a:t>section </a:t>
            </a:r>
            <a:r>
              <a:rPr lang="en-US" sz="2800" b="1" baseline="60000" dirty="0" smtClean="0">
                <a:solidFill>
                  <a:srgbClr val="0070C0"/>
                </a:solidFill>
              </a:rPr>
              <a:t>row #</a:t>
            </a:r>
            <a:r>
              <a:rPr lang="en-US" sz="2400" b="1" dirty="0"/>
              <a:t> </a:t>
            </a:r>
          </a:p>
          <a:p>
            <a:pPr marL="1719263" lvl="1" indent="-338138"/>
            <a:r>
              <a:rPr lang="en-US" sz="2000" b="1" dirty="0" smtClean="0"/>
              <a:t>yellow car is at spot    </a:t>
            </a:r>
            <a:r>
              <a:rPr lang="en-US" b="1" dirty="0" smtClean="0">
                <a:solidFill>
                  <a:srgbClr val="00B050"/>
                </a:solidFill>
              </a:rPr>
              <a:t>2  </a:t>
            </a:r>
            <a:r>
              <a:rPr lang="en-US" b="1" dirty="0" smtClean="0">
                <a:solidFill>
                  <a:srgbClr val="C00000"/>
                </a:solidFill>
              </a:rPr>
              <a:t>p  </a:t>
            </a:r>
            <a:r>
              <a:rPr lang="en-US" sz="3200" b="1" baseline="30000" dirty="0" smtClean="0">
                <a:solidFill>
                  <a:srgbClr val="0070C0"/>
                </a:solidFill>
              </a:rPr>
              <a:t>1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228600" indent="-228600"/>
            <a:r>
              <a:rPr lang="en-US" sz="2400" b="1" dirty="0" smtClean="0"/>
              <a:t>In which spot is the green car parked?</a:t>
            </a:r>
          </a:p>
          <a:p>
            <a:pPr marL="228600" indent="-228600"/>
            <a:r>
              <a:rPr lang="en-US" sz="2400" b="1" dirty="0" smtClean="0"/>
              <a:t>In which spot is the purple car parked?</a:t>
            </a:r>
          </a:p>
          <a:p>
            <a:pPr marL="228600" indent="-228600"/>
            <a:r>
              <a:rPr lang="en-US" sz="2400" b="1" dirty="0" smtClean="0"/>
              <a:t>If 9 more cars came, in which would the 9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car be parked?</a:t>
            </a:r>
          </a:p>
          <a:p>
            <a:endParaRPr lang="en-US" sz="2400" b="1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39336" y="56918"/>
            <a:ext cx="2367914" cy="731520"/>
          </a:xfrm>
        </p:spPr>
        <p:txBody>
          <a:bodyPr/>
          <a:lstStyle/>
          <a:p>
            <a:pPr algn="l"/>
            <a:r>
              <a:rPr lang="en-US" sz="3200" dirty="0" smtClean="0"/>
              <a:t>Do Now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259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Energy Levels of Orbitals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93133" y="1303844"/>
            <a:ext cx="8540146" cy="4910693"/>
            <a:chOff x="93133" y="1303844"/>
            <a:chExt cx="8540146" cy="4910693"/>
          </a:xfrm>
        </p:grpSpPr>
        <p:pic>
          <p:nvPicPr>
            <p:cNvPr id="45061" name="Picture 5" descr="http://www.chem1.com/acad/webtut/atomic/OrbEnergyChart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4714" y="1303844"/>
              <a:ext cx="7358565" cy="4891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Up Arrow Callout 7"/>
            <p:cNvSpPr/>
            <p:nvPr/>
          </p:nvSpPr>
          <p:spPr>
            <a:xfrm>
              <a:off x="93133" y="1625581"/>
              <a:ext cx="1109134" cy="4588956"/>
            </a:xfrm>
            <a:prstGeom prst="upArrowCallout">
              <a:avLst>
                <a:gd name="adj1" fmla="val 35687"/>
                <a:gd name="adj2" fmla="val 30343"/>
                <a:gd name="adj3" fmla="val 41031"/>
                <a:gd name="adj4" fmla="val 31332"/>
              </a:avLst>
            </a:prstGeom>
            <a:gradFill>
              <a:gsLst>
                <a:gs pos="65000">
                  <a:schemeClr val="bg1"/>
                </a:gs>
                <a:gs pos="0">
                  <a:srgbClr val="C00000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</a:rPr>
                <a:t>Energy</a:t>
              </a:r>
            </a:p>
            <a:p>
              <a:pPr algn="ctr"/>
              <a:r>
                <a:rPr lang="en-US" sz="2400" b="1" dirty="0" smtClean="0">
                  <a:solidFill>
                    <a:srgbClr val="C00000"/>
                  </a:solidFill>
                </a:rPr>
                <a:t>of</a:t>
              </a:r>
            </a:p>
            <a:p>
              <a:pPr algn="ctr"/>
              <a:r>
                <a:rPr lang="en-US" sz="2400" b="1" dirty="0" smtClean="0">
                  <a:solidFill>
                    <a:srgbClr val="C00000"/>
                  </a:solidFill>
                </a:rPr>
                <a:t>Orbital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93133" y="3971925"/>
            <a:ext cx="3750709" cy="2457450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43842" y="4385042"/>
            <a:ext cx="52783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C00000"/>
                </a:solidFill>
              </a:rPr>
              <a:t>We will start by making </a:t>
            </a:r>
          </a:p>
          <a:p>
            <a:pPr algn="ctr"/>
            <a:r>
              <a:rPr lang="en-US" sz="2800" b="1" i="1" u="sng" dirty="0" smtClean="0">
                <a:solidFill>
                  <a:srgbClr val="C00000"/>
                </a:solidFill>
              </a:rPr>
              <a:t>electron configuration diagrams</a:t>
            </a:r>
            <a:r>
              <a:rPr lang="en-US" sz="2800" b="1" i="1" dirty="0" smtClean="0">
                <a:solidFill>
                  <a:srgbClr val="C00000"/>
                </a:solidFill>
              </a:rPr>
              <a:t> of the five lowest energy orbitals</a:t>
            </a:r>
          </a:p>
          <a:p>
            <a:pPr algn="ctr"/>
            <a:r>
              <a:rPr lang="en-US" sz="1600" b="1" i="1" dirty="0" smtClean="0">
                <a:solidFill>
                  <a:schemeClr val="bg1">
                    <a:lumMod val="95000"/>
                  </a:schemeClr>
                </a:solidFill>
              </a:rPr>
              <a:t>draw these on the board &amp; go to next slide</a:t>
            </a:r>
          </a:p>
        </p:txBody>
      </p:sp>
    </p:spTree>
    <p:extLst>
      <p:ext uri="{BB962C8B-B14F-4D97-AF65-F5344CB8AC3E}">
        <p14:creationId xmlns:p14="http://schemas.microsoft.com/office/powerpoint/2010/main" val="193693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Electron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297460"/>
            <a:ext cx="8321040" cy="5128054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b="1" dirty="0" err="1" smtClean="0"/>
              <a:t>Aufbau</a:t>
            </a:r>
            <a:r>
              <a:rPr lang="en-US" b="1" dirty="0" smtClean="0"/>
              <a:t> Rule</a:t>
            </a:r>
          </a:p>
          <a:p>
            <a:pPr lvl="1"/>
            <a:r>
              <a:rPr lang="en-US" sz="2800" dirty="0" smtClean="0"/>
              <a:t>Electrons occupy the lowest possible energy level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b="1" dirty="0" smtClean="0"/>
              <a:t>Pauli Exclusion Principle</a:t>
            </a:r>
          </a:p>
          <a:p>
            <a:pPr lvl="1"/>
            <a:r>
              <a:rPr lang="en-US" sz="2800" dirty="0" smtClean="0"/>
              <a:t>Only two electrons of opposite spin can occupy an orbital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b="1" dirty="0" err="1" smtClean="0"/>
              <a:t>Hund's</a:t>
            </a:r>
            <a:r>
              <a:rPr lang="en-US" b="1" dirty="0" smtClean="0"/>
              <a:t> Rule</a:t>
            </a:r>
          </a:p>
          <a:p>
            <a:pPr lvl="1"/>
            <a:r>
              <a:rPr lang="en-US" sz="2800" dirty="0" smtClean="0"/>
              <a:t>Put a single electron into all equivalent orbitals before doubling up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055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0" name="Group 14339"/>
          <p:cNvGrpSpPr/>
          <p:nvPr/>
        </p:nvGrpSpPr>
        <p:grpSpPr>
          <a:xfrm>
            <a:off x="15238" y="1139925"/>
            <a:ext cx="4624892" cy="4577655"/>
            <a:chOff x="15238" y="1520711"/>
            <a:chExt cx="4624892" cy="4577655"/>
          </a:xfrm>
        </p:grpSpPr>
        <p:sp>
          <p:nvSpPr>
            <p:cNvPr id="8" name="TextBox 7"/>
            <p:cNvSpPr txBox="1"/>
            <p:nvPr/>
          </p:nvSpPr>
          <p:spPr>
            <a:xfrm>
              <a:off x="15238" y="2199814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38" y="3803824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238" y="5419264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20206" y="3251432"/>
              <a:ext cx="6623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20206" y="1615039"/>
              <a:ext cx="6623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698700" y="2105486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698700" y="3709496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>
              <a:off x="698700" y="5324936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>
              <a:off x="2316574" y="1520711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090130" y="1520711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3866700" y="1520711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>
              <a:spLocks noChangeAspect="1"/>
            </p:cNvSpPr>
            <p:nvPr/>
          </p:nvSpPr>
          <p:spPr>
            <a:xfrm>
              <a:off x="2316574" y="3157104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>
              <a:spLocks noChangeAspect="1"/>
            </p:cNvSpPr>
            <p:nvPr/>
          </p:nvSpPr>
          <p:spPr>
            <a:xfrm>
              <a:off x="3090130" y="3157104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>
              <a:spLocks noChangeAspect="1"/>
            </p:cNvSpPr>
            <p:nvPr/>
          </p:nvSpPr>
          <p:spPr>
            <a:xfrm>
              <a:off x="3866700" y="3157104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1)  </a:t>
            </a:r>
            <a:r>
              <a:rPr lang="en-US" sz="4000" b="1" dirty="0" err="1" smtClean="0">
                <a:solidFill>
                  <a:srgbClr val="0070C0"/>
                </a:solidFill>
              </a:rPr>
              <a:t>Aufbau</a:t>
            </a:r>
            <a:r>
              <a:rPr lang="en-US" sz="4000" b="1" dirty="0" smtClean="0">
                <a:solidFill>
                  <a:srgbClr val="0070C0"/>
                </a:solidFill>
              </a:rPr>
              <a:t> Rule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4467" y="848605"/>
            <a:ext cx="4222447" cy="5160294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Hydrogen has an atomic number of 1</a:t>
            </a:r>
          </a:p>
          <a:p>
            <a:r>
              <a:rPr lang="en-US" sz="2400" b="1" dirty="0" smtClean="0"/>
              <a:t>That means it has 1 proton</a:t>
            </a:r>
          </a:p>
          <a:p>
            <a:r>
              <a:rPr lang="en-US" sz="2400" b="1" dirty="0" smtClean="0"/>
              <a:t>It is neutral, so it has the same number of electrons (e.g. 1)</a:t>
            </a:r>
          </a:p>
          <a:p>
            <a:r>
              <a:rPr lang="en-US" sz="2400" b="1" u="sng" dirty="0" err="1" smtClean="0">
                <a:solidFill>
                  <a:srgbClr val="FF0000"/>
                </a:solidFill>
              </a:rPr>
              <a:t>Aufbau</a:t>
            </a:r>
            <a:r>
              <a:rPr lang="en-US" sz="2400" b="1" u="sng" dirty="0" smtClean="0">
                <a:solidFill>
                  <a:srgbClr val="FF0000"/>
                </a:solidFill>
              </a:rPr>
              <a:t> rule</a:t>
            </a:r>
            <a:r>
              <a:rPr lang="en-US" sz="2400" b="1" dirty="0" smtClean="0"/>
              <a:t> says </a:t>
            </a:r>
            <a:r>
              <a:rPr lang="en-US" sz="2400" b="1" dirty="0"/>
              <a:t>t</a:t>
            </a:r>
            <a:r>
              <a:rPr lang="en-US" sz="2400" b="1" dirty="0" smtClean="0"/>
              <a:t>he electron occupies the lowest energy level</a:t>
            </a:r>
          </a:p>
          <a:p>
            <a:r>
              <a:rPr lang="en-US" sz="2400" b="1" dirty="0" smtClean="0"/>
              <a:t>It is represented by an up arrow to indicate its spin</a:t>
            </a:r>
            <a:endParaRPr lang="en-US" sz="2400" b="1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916838" y="5021487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63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0" name="Group 14339"/>
          <p:cNvGrpSpPr/>
          <p:nvPr/>
        </p:nvGrpSpPr>
        <p:grpSpPr>
          <a:xfrm>
            <a:off x="15238" y="1139925"/>
            <a:ext cx="4624892" cy="4577655"/>
            <a:chOff x="15238" y="1520711"/>
            <a:chExt cx="4624892" cy="4577655"/>
          </a:xfrm>
        </p:grpSpPr>
        <p:sp>
          <p:nvSpPr>
            <p:cNvPr id="8" name="TextBox 7"/>
            <p:cNvSpPr txBox="1"/>
            <p:nvPr/>
          </p:nvSpPr>
          <p:spPr>
            <a:xfrm>
              <a:off x="15238" y="2199814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38" y="3803824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238" y="5419264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20206" y="3251432"/>
              <a:ext cx="6623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20206" y="1615039"/>
              <a:ext cx="6623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698700" y="2105486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698700" y="3709496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>
              <a:off x="698700" y="5324936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>
              <a:off x="2316574" y="1520711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090130" y="1520711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3866700" y="1520711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>
              <a:spLocks noChangeAspect="1"/>
            </p:cNvSpPr>
            <p:nvPr/>
          </p:nvSpPr>
          <p:spPr>
            <a:xfrm>
              <a:off x="2316574" y="3157104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>
              <a:spLocks noChangeAspect="1"/>
            </p:cNvSpPr>
            <p:nvPr/>
          </p:nvSpPr>
          <p:spPr>
            <a:xfrm>
              <a:off x="3090130" y="3157104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>
              <a:spLocks noChangeAspect="1"/>
            </p:cNvSpPr>
            <p:nvPr/>
          </p:nvSpPr>
          <p:spPr>
            <a:xfrm>
              <a:off x="3866700" y="3157104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2)  Pauli Exclusion Principle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4467" y="848605"/>
            <a:ext cx="4222447" cy="5530424"/>
          </a:xfrm>
        </p:spPr>
        <p:txBody>
          <a:bodyPr>
            <a:noAutofit/>
          </a:bodyPr>
          <a:lstStyle/>
          <a:p>
            <a:r>
              <a:rPr lang="en-US" sz="2400" b="1" dirty="0"/>
              <a:t>Helium has an atomic number of 2</a:t>
            </a:r>
          </a:p>
          <a:p>
            <a:r>
              <a:rPr lang="en-US" sz="2400" b="1" dirty="0"/>
              <a:t>That means it has 2 protons</a:t>
            </a:r>
          </a:p>
          <a:p>
            <a:r>
              <a:rPr lang="en-US" sz="2400" b="1" dirty="0"/>
              <a:t>It is neutral, so it has the same number of electrons (e.g. 2)</a:t>
            </a:r>
          </a:p>
          <a:p>
            <a:r>
              <a:rPr lang="en-US" sz="2400" b="1" dirty="0" err="1"/>
              <a:t>Aufbau</a:t>
            </a:r>
            <a:r>
              <a:rPr lang="en-US" sz="2400" b="1" dirty="0"/>
              <a:t> rule says the electrons occupy the lowest energy levels</a:t>
            </a:r>
          </a:p>
          <a:p>
            <a:r>
              <a:rPr lang="en-US" sz="2400" b="1" u="sng" dirty="0">
                <a:solidFill>
                  <a:srgbClr val="FF0000"/>
                </a:solidFill>
              </a:rPr>
              <a:t>Pauli exclusion principle</a:t>
            </a:r>
            <a:r>
              <a:rPr lang="en-US" sz="2400" b="1" dirty="0"/>
              <a:t> says the electrons must have opposite spins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916838" y="5013985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253993" y="5013985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43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2880" y="0"/>
            <a:ext cx="8778240" cy="731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70C0"/>
                </a:solidFill>
              </a:rPr>
              <a:t>3)  </a:t>
            </a:r>
            <a:r>
              <a:rPr lang="en-US" sz="4000" b="1" dirty="0" err="1" smtClean="0">
                <a:solidFill>
                  <a:srgbClr val="0070C0"/>
                </a:solidFill>
              </a:rPr>
              <a:t>Hund's</a:t>
            </a:r>
            <a:r>
              <a:rPr lang="en-US" sz="4000" b="1" dirty="0" smtClean="0">
                <a:solidFill>
                  <a:srgbClr val="0070C0"/>
                </a:solidFill>
              </a:rPr>
              <a:t> Rule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9" name="Picture 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16"/>
          <a:stretch/>
        </p:blipFill>
        <p:spPr bwMode="auto">
          <a:xfrm>
            <a:off x="6498783" y="1245076"/>
            <a:ext cx="1577189" cy="192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238" y="1818804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38" y="3422814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38" y="5038254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20206" y="2870422"/>
            <a:ext cx="66236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2p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20206" y="1234029"/>
            <a:ext cx="66236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3p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spect="1"/>
          </p:cNvSpPr>
          <p:nvPr/>
        </p:nvSpPr>
        <p:spPr>
          <a:xfrm>
            <a:off x="698700" y="1724476"/>
            <a:ext cx="773430" cy="77343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ChangeAspect="1"/>
          </p:cNvSpPr>
          <p:nvPr/>
        </p:nvSpPr>
        <p:spPr>
          <a:xfrm>
            <a:off x="698700" y="3328486"/>
            <a:ext cx="773430" cy="77343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916838" y="3395161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253993" y="3395161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>
            <a:spLocks noChangeAspect="1"/>
          </p:cNvSpPr>
          <p:nvPr/>
        </p:nvSpPr>
        <p:spPr>
          <a:xfrm>
            <a:off x="698700" y="4943926"/>
            <a:ext cx="773430" cy="77343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16838" y="5010601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253993" y="5010601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>
            <a:spLocks noChangeAspect="1"/>
          </p:cNvSpPr>
          <p:nvPr/>
        </p:nvSpPr>
        <p:spPr>
          <a:xfrm>
            <a:off x="2316574" y="1139701"/>
            <a:ext cx="773430" cy="77343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>
            <a:spLocks noChangeAspect="1"/>
          </p:cNvSpPr>
          <p:nvPr/>
        </p:nvSpPr>
        <p:spPr>
          <a:xfrm>
            <a:off x="3090130" y="1139701"/>
            <a:ext cx="773430" cy="77343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3866700" y="1139701"/>
            <a:ext cx="773430" cy="77343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>
            <a:spLocks noChangeAspect="1"/>
          </p:cNvSpPr>
          <p:nvPr/>
        </p:nvSpPr>
        <p:spPr>
          <a:xfrm>
            <a:off x="2316574" y="2776094"/>
            <a:ext cx="773430" cy="77343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>
            <a:spLocks noChangeAspect="1"/>
          </p:cNvSpPr>
          <p:nvPr/>
        </p:nvSpPr>
        <p:spPr>
          <a:xfrm>
            <a:off x="3090130" y="2776094"/>
            <a:ext cx="773430" cy="77343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>
            <a:spLocks noChangeAspect="1"/>
          </p:cNvSpPr>
          <p:nvPr/>
        </p:nvSpPr>
        <p:spPr>
          <a:xfrm>
            <a:off x="3866700" y="2776094"/>
            <a:ext cx="773430" cy="77343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534711" y="2842769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871866" y="2842769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3308267" y="2842769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645422" y="2842769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084837" y="2842769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38100" y="3686031"/>
            <a:ext cx="4405900" cy="1661993"/>
          </a:xfrm>
          <a:prstGeom prst="rect">
            <a:avLst/>
          </a:prstGeom>
          <a:noFill/>
          <a:ln w="28575">
            <a:noFill/>
          </a:ln>
        </p:spPr>
        <p:txBody>
          <a:bodyPr wrap="square" lIns="182880" tIns="91440" rIns="182880" bIns="9144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Hund's</a:t>
            </a:r>
            <a:r>
              <a:rPr lang="en-US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rule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says the next electron must go into an equivalent orbital rather than pair up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8100" y="5250437"/>
            <a:ext cx="4405900" cy="1292662"/>
          </a:xfrm>
          <a:prstGeom prst="rect">
            <a:avLst/>
          </a:prstGeom>
          <a:noFill/>
          <a:ln w="28575">
            <a:noFill/>
          </a:ln>
        </p:spPr>
        <p:txBody>
          <a:bodyPr wrap="square" lIns="182880" tIns="91440" rIns="182880" bIns="9144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Only when all equivalent orbitals are full do the electron pair up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04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Electron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112" y="1539740"/>
            <a:ext cx="8231777" cy="488577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b="1" dirty="0" err="1" smtClean="0"/>
              <a:t>Aufbau</a:t>
            </a:r>
            <a:r>
              <a:rPr lang="en-US" b="1" dirty="0" smtClean="0"/>
              <a:t> Rule</a:t>
            </a:r>
          </a:p>
          <a:p>
            <a:pPr lvl="1"/>
            <a:r>
              <a:rPr lang="en-US" sz="2800" dirty="0" smtClean="0"/>
              <a:t>Electrons occupy the lowest possible energy level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b="1" dirty="0" smtClean="0"/>
              <a:t>Pauli Exclusion Principle</a:t>
            </a:r>
          </a:p>
          <a:p>
            <a:pPr lvl="1"/>
            <a:r>
              <a:rPr lang="en-US" sz="2800" dirty="0" smtClean="0"/>
              <a:t>Only two electrons of opposite spin can occupy an orbital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b="1" dirty="0" err="1" smtClean="0"/>
              <a:t>Hund's</a:t>
            </a:r>
            <a:r>
              <a:rPr lang="en-US" b="1" dirty="0" smtClean="0"/>
              <a:t> Rule</a:t>
            </a:r>
          </a:p>
          <a:p>
            <a:pPr lvl="1"/>
            <a:r>
              <a:rPr lang="en-US" sz="2800" dirty="0" smtClean="0"/>
              <a:t>Put a single electron into all equivalent orbitals before doubling up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252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2880" y="0"/>
            <a:ext cx="8778240" cy="731520"/>
          </a:xfrm>
          <a:prstGeom prst="rect">
            <a:avLst/>
          </a:prstGeom>
          <a:solidFill>
            <a:srgbClr val="7030A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</a:rPr>
              <a:t>Group Practice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881" y="870856"/>
            <a:ext cx="8699862" cy="5554657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Draw an orbital diagram for </a:t>
            </a:r>
            <a:r>
              <a:rPr lang="en-US" b="1" dirty="0" smtClean="0">
                <a:solidFill>
                  <a:srgbClr val="7030A0"/>
                </a:solidFill>
              </a:rPr>
              <a:t>Be</a:t>
            </a:r>
            <a:r>
              <a:rPr lang="en-US" b="1" dirty="0" smtClean="0"/>
              <a:t>:</a:t>
            </a:r>
            <a:endParaRPr lang="en-US" sz="3600" b="1" baseline="30000" dirty="0"/>
          </a:p>
        </p:txBody>
      </p:sp>
      <p:grpSp>
        <p:nvGrpSpPr>
          <p:cNvPr id="2" name="Group 1"/>
          <p:cNvGrpSpPr/>
          <p:nvPr/>
        </p:nvGrpSpPr>
        <p:grpSpPr>
          <a:xfrm>
            <a:off x="2259554" y="1899335"/>
            <a:ext cx="4624892" cy="4577655"/>
            <a:chOff x="3724430" y="2051739"/>
            <a:chExt cx="4624892" cy="4577655"/>
          </a:xfrm>
        </p:grpSpPr>
        <p:sp>
          <p:nvSpPr>
            <p:cNvPr id="7" name="TextBox 6"/>
            <p:cNvSpPr txBox="1"/>
            <p:nvPr/>
          </p:nvSpPr>
          <p:spPr>
            <a:xfrm>
              <a:off x="3724430" y="2730842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24430" y="4334852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24430" y="5950292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29398" y="3782460"/>
              <a:ext cx="6623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29398" y="2146067"/>
              <a:ext cx="6623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4407892" y="2636514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4407892" y="4240524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>
            <a:xfrm>
              <a:off x="4407892" y="5855964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6025766" y="2051739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6799322" y="2051739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>
              <a:off x="7575892" y="2051739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6025766" y="3688132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6799322" y="3688132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7575892" y="3688132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456708" y="43544"/>
            <a:ext cx="1447798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5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2880" y="0"/>
            <a:ext cx="8778240" cy="731520"/>
          </a:xfrm>
          <a:prstGeom prst="rect">
            <a:avLst/>
          </a:prstGeom>
          <a:solidFill>
            <a:srgbClr val="7030A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</a:rPr>
              <a:t>Group Practice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881" y="870856"/>
            <a:ext cx="8699862" cy="5554657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Draw an orbital diagram for </a:t>
            </a:r>
            <a:r>
              <a:rPr lang="en-US" b="1" dirty="0" smtClean="0">
                <a:solidFill>
                  <a:srgbClr val="7030A0"/>
                </a:solidFill>
              </a:rPr>
              <a:t>Be</a:t>
            </a:r>
            <a:r>
              <a:rPr lang="en-US" b="1" dirty="0" smtClean="0"/>
              <a:t>:</a:t>
            </a:r>
            <a:endParaRPr lang="en-US" sz="3600" b="1" baseline="30000" dirty="0"/>
          </a:p>
        </p:txBody>
      </p:sp>
      <p:grpSp>
        <p:nvGrpSpPr>
          <p:cNvPr id="2" name="Group 1"/>
          <p:cNvGrpSpPr/>
          <p:nvPr/>
        </p:nvGrpSpPr>
        <p:grpSpPr>
          <a:xfrm>
            <a:off x="2259554" y="1899335"/>
            <a:ext cx="4624892" cy="4577655"/>
            <a:chOff x="3724430" y="2051739"/>
            <a:chExt cx="4624892" cy="4577655"/>
          </a:xfrm>
        </p:grpSpPr>
        <p:sp>
          <p:nvSpPr>
            <p:cNvPr id="7" name="TextBox 6"/>
            <p:cNvSpPr txBox="1"/>
            <p:nvPr/>
          </p:nvSpPr>
          <p:spPr>
            <a:xfrm>
              <a:off x="3724430" y="2730842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24430" y="4334852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24430" y="5950292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29398" y="3782460"/>
              <a:ext cx="6623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29398" y="2146067"/>
              <a:ext cx="6623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4407892" y="2636514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4407892" y="4240524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>
            <a:xfrm>
              <a:off x="4407892" y="5855964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6025766" y="2051739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6799322" y="2051739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>
              <a:off x="7575892" y="2051739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6025766" y="3688132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6799322" y="3688132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7575892" y="3688132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 flipV="1">
            <a:off x="3191949" y="5770235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485867" y="5770235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191949" y="4154795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485867" y="4154795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54210" y="4524219"/>
            <a:ext cx="468704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Aufbau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Rule requires 1s to be filled before 2s.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Pauli Exclusion Principle requires the two electrons to have opposite spins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56708" y="43544"/>
            <a:ext cx="1447798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7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2880" y="0"/>
            <a:ext cx="8778240" cy="731520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</a:rPr>
              <a:t>Group Practice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881" y="870856"/>
            <a:ext cx="8699862" cy="5554657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Draw an orbital diagram for </a:t>
            </a:r>
            <a:r>
              <a:rPr lang="en-US" b="1" dirty="0" smtClean="0">
                <a:solidFill>
                  <a:srgbClr val="C00000"/>
                </a:solidFill>
              </a:rPr>
              <a:t>O</a:t>
            </a:r>
            <a:r>
              <a:rPr lang="en-US" b="1" dirty="0" smtClean="0"/>
              <a:t>:</a:t>
            </a:r>
            <a:endParaRPr lang="en-US" sz="3600" b="1" baseline="30000" dirty="0"/>
          </a:p>
        </p:txBody>
      </p:sp>
      <p:grpSp>
        <p:nvGrpSpPr>
          <p:cNvPr id="2" name="Group 1"/>
          <p:cNvGrpSpPr/>
          <p:nvPr/>
        </p:nvGrpSpPr>
        <p:grpSpPr>
          <a:xfrm>
            <a:off x="2259554" y="1899335"/>
            <a:ext cx="4624892" cy="4577655"/>
            <a:chOff x="3724430" y="2051739"/>
            <a:chExt cx="4624892" cy="4577655"/>
          </a:xfrm>
        </p:grpSpPr>
        <p:sp>
          <p:nvSpPr>
            <p:cNvPr id="7" name="TextBox 6"/>
            <p:cNvSpPr txBox="1"/>
            <p:nvPr/>
          </p:nvSpPr>
          <p:spPr>
            <a:xfrm>
              <a:off x="3724430" y="2730842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24430" y="4334852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24430" y="5950292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29398" y="3782460"/>
              <a:ext cx="6623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29398" y="2146067"/>
              <a:ext cx="6623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4407892" y="2636514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4407892" y="4240524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>
            <a:xfrm>
              <a:off x="4407892" y="5855964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6025766" y="2051739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6799322" y="2051739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>
              <a:off x="7575892" y="2051739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6025766" y="3688132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6799322" y="3688132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7575892" y="3688132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456708" y="43544"/>
            <a:ext cx="1447798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2880" y="0"/>
            <a:ext cx="8778240" cy="731520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</a:rPr>
              <a:t>Group Practice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881" y="870856"/>
            <a:ext cx="8699862" cy="5554657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Draw an orbital diagram for </a:t>
            </a:r>
            <a:r>
              <a:rPr lang="en-US" b="1" dirty="0" smtClean="0">
                <a:solidFill>
                  <a:srgbClr val="C00000"/>
                </a:solidFill>
              </a:rPr>
              <a:t>O</a:t>
            </a:r>
            <a:r>
              <a:rPr lang="en-US" b="1" dirty="0" smtClean="0"/>
              <a:t>:</a:t>
            </a:r>
            <a:endParaRPr lang="en-US" sz="3600" b="1" baseline="30000" dirty="0"/>
          </a:p>
        </p:txBody>
      </p:sp>
      <p:grpSp>
        <p:nvGrpSpPr>
          <p:cNvPr id="2" name="Group 1"/>
          <p:cNvGrpSpPr/>
          <p:nvPr/>
        </p:nvGrpSpPr>
        <p:grpSpPr>
          <a:xfrm>
            <a:off x="2259554" y="1899335"/>
            <a:ext cx="4624892" cy="4577655"/>
            <a:chOff x="3724430" y="2051739"/>
            <a:chExt cx="4624892" cy="4577655"/>
          </a:xfrm>
        </p:grpSpPr>
        <p:sp>
          <p:nvSpPr>
            <p:cNvPr id="7" name="TextBox 6"/>
            <p:cNvSpPr txBox="1"/>
            <p:nvPr/>
          </p:nvSpPr>
          <p:spPr>
            <a:xfrm>
              <a:off x="3724430" y="2730842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24430" y="4334852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24430" y="5950292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29398" y="3782460"/>
              <a:ext cx="6623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29398" y="2146067"/>
              <a:ext cx="6623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4407892" y="2636514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4407892" y="4240524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>
            <a:xfrm>
              <a:off x="4407892" y="5855964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6025766" y="2051739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6799322" y="2051739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>
              <a:off x="7575892" y="2051739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6025766" y="3688132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6799322" y="3688132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7575892" y="3688132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 flipV="1">
            <a:off x="3191949" y="5770235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485867" y="5770235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191949" y="4154795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485867" y="4154795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803034" y="3602403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096952" y="3602403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560442" y="3602403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317850" y="3602403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154209" y="4524219"/>
            <a:ext cx="48463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Hund's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Rule requires the first 3 electrons in the 2p orbital to have the same spin.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4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electron has an opposite spin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56708" y="43544"/>
            <a:ext cx="1447798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6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Electron Configurations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297460"/>
            <a:ext cx="8675913" cy="512805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SWBAT explain and use the rules governing electron configurations and represent these configurations using diagrams &amp; notation.</a:t>
            </a:r>
            <a:endParaRPr lang="en-US" sz="2400" b="1" i="1" dirty="0" smtClean="0">
              <a:solidFill>
                <a:srgbClr val="008A3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6320" y="3501683"/>
            <a:ext cx="1757679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Write this in your notes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9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2880" y="0"/>
            <a:ext cx="8778240" cy="731520"/>
          </a:xfrm>
          <a:prstGeom prst="rect">
            <a:avLst/>
          </a:prstGeom>
          <a:solidFill>
            <a:srgbClr val="00660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</a:rPr>
              <a:t>Group Practice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881" y="870856"/>
            <a:ext cx="8699862" cy="5554657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Draw an orbital diagram for </a:t>
            </a:r>
            <a:r>
              <a:rPr lang="en-US" b="1" dirty="0" smtClean="0">
                <a:solidFill>
                  <a:srgbClr val="006600"/>
                </a:solidFill>
              </a:rPr>
              <a:t>P</a:t>
            </a:r>
            <a:r>
              <a:rPr lang="en-US" b="1" dirty="0" smtClean="0"/>
              <a:t>:</a:t>
            </a:r>
            <a:endParaRPr lang="en-US" sz="3600" b="1" baseline="30000" dirty="0"/>
          </a:p>
        </p:txBody>
      </p:sp>
      <p:grpSp>
        <p:nvGrpSpPr>
          <p:cNvPr id="2" name="Group 1"/>
          <p:cNvGrpSpPr/>
          <p:nvPr/>
        </p:nvGrpSpPr>
        <p:grpSpPr>
          <a:xfrm>
            <a:off x="2259554" y="1899335"/>
            <a:ext cx="4624892" cy="4577655"/>
            <a:chOff x="3724430" y="2051739"/>
            <a:chExt cx="4624892" cy="4577655"/>
          </a:xfrm>
        </p:grpSpPr>
        <p:sp>
          <p:nvSpPr>
            <p:cNvPr id="7" name="TextBox 6"/>
            <p:cNvSpPr txBox="1"/>
            <p:nvPr/>
          </p:nvSpPr>
          <p:spPr>
            <a:xfrm>
              <a:off x="3724430" y="2730842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24430" y="4334852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24430" y="5950292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29398" y="3782460"/>
              <a:ext cx="6623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29398" y="2146067"/>
              <a:ext cx="6623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4407892" y="2636514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4407892" y="4240524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>
            <a:xfrm>
              <a:off x="4407892" y="5855964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6025766" y="2051739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6799322" y="2051739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>
              <a:off x="7575892" y="2051739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6025766" y="3688132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6799322" y="3688132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7575892" y="3688132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456708" y="43544"/>
            <a:ext cx="1447798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2880" y="0"/>
            <a:ext cx="8778240" cy="731520"/>
          </a:xfrm>
          <a:prstGeom prst="rect">
            <a:avLst/>
          </a:prstGeom>
          <a:solidFill>
            <a:srgbClr val="00660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</a:rPr>
              <a:t>Group Practice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881" y="870856"/>
            <a:ext cx="8699862" cy="5554657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Draw an orbital diagram for </a:t>
            </a:r>
            <a:r>
              <a:rPr lang="en-US" b="1" dirty="0" smtClean="0">
                <a:solidFill>
                  <a:srgbClr val="006600"/>
                </a:solidFill>
              </a:rPr>
              <a:t>P</a:t>
            </a:r>
            <a:r>
              <a:rPr lang="en-US" b="1" dirty="0" smtClean="0"/>
              <a:t>:</a:t>
            </a:r>
            <a:endParaRPr lang="en-US" sz="3600" b="1" baseline="30000" dirty="0"/>
          </a:p>
        </p:txBody>
      </p:sp>
      <p:grpSp>
        <p:nvGrpSpPr>
          <p:cNvPr id="2" name="Group 1"/>
          <p:cNvGrpSpPr/>
          <p:nvPr/>
        </p:nvGrpSpPr>
        <p:grpSpPr>
          <a:xfrm>
            <a:off x="2259554" y="1899335"/>
            <a:ext cx="4624892" cy="4577655"/>
            <a:chOff x="3724430" y="2051739"/>
            <a:chExt cx="4624892" cy="4577655"/>
          </a:xfrm>
        </p:grpSpPr>
        <p:sp>
          <p:nvSpPr>
            <p:cNvPr id="7" name="TextBox 6"/>
            <p:cNvSpPr txBox="1"/>
            <p:nvPr/>
          </p:nvSpPr>
          <p:spPr>
            <a:xfrm>
              <a:off x="3724430" y="2730842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24430" y="4334852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24430" y="5950292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29398" y="3782460"/>
              <a:ext cx="6623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29398" y="2146067"/>
              <a:ext cx="6623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4407892" y="2636514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4407892" y="4240524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>
            <a:xfrm>
              <a:off x="4407892" y="5855964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6025766" y="2051739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6799322" y="2051739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>
              <a:off x="7575892" y="2051739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6025766" y="3688132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6799322" y="3688132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7575892" y="3688132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 flipV="1">
            <a:off x="3191949" y="5770235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485867" y="5770235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191949" y="2554553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485867" y="2554553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316188" y="1969503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560442" y="1969503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803034" y="1969503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316188" y="3602403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610106" y="3602403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560442" y="3602403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858972" y="3602403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803034" y="3602403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096952" y="3602403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191949" y="4154795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485867" y="4154795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154209" y="4524219"/>
            <a:ext cx="4846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Hund's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Rule requires the first 3 electrons in the 3p orbital to have the same spin.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56708" y="43544"/>
            <a:ext cx="1447798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2880" y="0"/>
            <a:ext cx="8778240" cy="731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70C0"/>
                </a:solidFill>
              </a:rPr>
              <a:t>Individual Practice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881" y="731520"/>
            <a:ext cx="4889058" cy="569399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Draw an orbital diagram for the following atoms:</a:t>
            </a:r>
          </a:p>
          <a:p>
            <a:pPr marL="963613" lvl="1" indent="-514350">
              <a:spcBef>
                <a:spcPts val="3600"/>
              </a:spcBef>
              <a:buFont typeface="+mj-lt"/>
              <a:buAutoNum type="arabicParenR"/>
            </a:pPr>
            <a:r>
              <a:rPr lang="en-US" sz="3200" b="1" dirty="0" smtClean="0"/>
              <a:t>Li</a:t>
            </a:r>
          </a:p>
          <a:p>
            <a:pPr marL="963613" lvl="1" indent="-514350">
              <a:spcBef>
                <a:spcPts val="3600"/>
              </a:spcBef>
              <a:buFont typeface="+mj-lt"/>
              <a:buAutoNum type="arabicParenR"/>
            </a:pPr>
            <a:r>
              <a:rPr lang="en-US" sz="3200" b="1" dirty="0" smtClean="0"/>
              <a:t>Ne</a:t>
            </a:r>
          </a:p>
          <a:p>
            <a:pPr marL="963613" lvl="1" indent="-514350">
              <a:spcBef>
                <a:spcPts val="3600"/>
              </a:spcBef>
              <a:buFont typeface="+mj-lt"/>
              <a:buAutoNum type="arabicParenR"/>
            </a:pPr>
            <a:r>
              <a:rPr lang="en-US" sz="3200" b="1" dirty="0" smtClean="0"/>
              <a:t>Na</a:t>
            </a:r>
          </a:p>
          <a:p>
            <a:pPr marL="963613" lvl="1" indent="-514350">
              <a:spcBef>
                <a:spcPts val="3600"/>
              </a:spcBef>
              <a:buFont typeface="+mj-lt"/>
              <a:buAutoNum type="arabicParenR"/>
            </a:pPr>
            <a:r>
              <a:rPr lang="en-US" sz="3200" b="1" dirty="0" smtClean="0"/>
              <a:t>Na</a:t>
            </a:r>
            <a:r>
              <a:rPr lang="en-US" sz="4400" b="1" baseline="30000" dirty="0" smtClean="0"/>
              <a:t>+</a:t>
            </a:r>
            <a:endParaRPr lang="en-US" sz="3600" b="1" baseline="30000" dirty="0"/>
          </a:p>
        </p:txBody>
      </p:sp>
      <p:grpSp>
        <p:nvGrpSpPr>
          <p:cNvPr id="2" name="Group 1"/>
          <p:cNvGrpSpPr/>
          <p:nvPr/>
        </p:nvGrpSpPr>
        <p:grpSpPr>
          <a:xfrm>
            <a:off x="4388476" y="1529211"/>
            <a:ext cx="4624892" cy="4577655"/>
            <a:chOff x="3724430" y="2051739"/>
            <a:chExt cx="4624892" cy="4577655"/>
          </a:xfrm>
        </p:grpSpPr>
        <p:sp>
          <p:nvSpPr>
            <p:cNvPr id="7" name="TextBox 6"/>
            <p:cNvSpPr txBox="1"/>
            <p:nvPr/>
          </p:nvSpPr>
          <p:spPr>
            <a:xfrm>
              <a:off x="3724430" y="2730842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24430" y="4334852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24430" y="5950292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29398" y="3782460"/>
              <a:ext cx="6623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29398" y="2146067"/>
              <a:ext cx="6623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4407892" y="2636514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4407892" y="4240524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>
            <a:xfrm>
              <a:off x="4407892" y="5855964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6025766" y="2051739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6799322" y="2051739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>
              <a:off x="7575892" y="2051739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6025766" y="3688132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6799322" y="3688132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7575892" y="3688132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906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2880" y="274638"/>
            <a:ext cx="8778240" cy="731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70C0"/>
                </a:solidFill>
              </a:rPr>
              <a:t>Lithium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238" y="1520711"/>
            <a:ext cx="4624892" cy="4577655"/>
            <a:chOff x="15238" y="1520711"/>
            <a:chExt cx="4624892" cy="4577655"/>
          </a:xfrm>
        </p:grpSpPr>
        <p:sp>
          <p:nvSpPr>
            <p:cNvPr id="8" name="TextBox 7"/>
            <p:cNvSpPr txBox="1"/>
            <p:nvPr/>
          </p:nvSpPr>
          <p:spPr>
            <a:xfrm>
              <a:off x="15238" y="2199814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238" y="3803824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238" y="5419264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20206" y="3251432"/>
              <a:ext cx="6623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20206" y="1615039"/>
              <a:ext cx="6623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spect="1"/>
            </p:cNvSpPr>
            <p:nvPr/>
          </p:nvSpPr>
          <p:spPr>
            <a:xfrm>
              <a:off x="698700" y="2105486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>
              <a:off x="698700" y="3709496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916838" y="3776171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>
              <a:spLocks noChangeAspect="1"/>
            </p:cNvSpPr>
            <p:nvPr/>
          </p:nvSpPr>
          <p:spPr>
            <a:xfrm>
              <a:off x="698700" y="5324936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916838" y="5391611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253993" y="5391611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2316574" y="1520711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3090130" y="1520711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3866700" y="1520711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>
              <a:spLocks noChangeAspect="1"/>
            </p:cNvSpPr>
            <p:nvPr/>
          </p:nvSpPr>
          <p:spPr>
            <a:xfrm>
              <a:off x="2316574" y="3157104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3090130" y="3157104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>
              <a:spLocks noChangeAspect="1"/>
            </p:cNvSpPr>
            <p:nvPr/>
          </p:nvSpPr>
          <p:spPr>
            <a:xfrm>
              <a:off x="3866700" y="3157104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147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2880" y="274638"/>
            <a:ext cx="8778240" cy="731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70C0"/>
                </a:solidFill>
              </a:rPr>
              <a:t>Neon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38" y="1520711"/>
            <a:ext cx="4624892" cy="4577655"/>
            <a:chOff x="15238" y="1520711"/>
            <a:chExt cx="4624892" cy="4577655"/>
          </a:xfrm>
        </p:grpSpPr>
        <p:sp>
          <p:nvSpPr>
            <p:cNvPr id="9" name="TextBox 8"/>
            <p:cNvSpPr txBox="1"/>
            <p:nvPr/>
          </p:nvSpPr>
          <p:spPr>
            <a:xfrm>
              <a:off x="15238" y="2199814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238" y="3803824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38" y="5419264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20206" y="3251432"/>
              <a:ext cx="6623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20206" y="1615039"/>
              <a:ext cx="6623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spect="1"/>
            </p:cNvSpPr>
            <p:nvPr/>
          </p:nvSpPr>
          <p:spPr>
            <a:xfrm>
              <a:off x="698700" y="2105486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>
              <a:off x="698700" y="3709496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916838" y="3776171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253993" y="3776171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>
              <a:spLocks noChangeAspect="1"/>
            </p:cNvSpPr>
            <p:nvPr/>
          </p:nvSpPr>
          <p:spPr>
            <a:xfrm>
              <a:off x="698700" y="5324936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916838" y="5391611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253993" y="5391611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2316574" y="1520711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3090130" y="1520711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3866700" y="1520711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>
              <a:spLocks noChangeAspect="1"/>
            </p:cNvSpPr>
            <p:nvPr/>
          </p:nvSpPr>
          <p:spPr>
            <a:xfrm>
              <a:off x="2316574" y="3157104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3090130" y="3157104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>
              <a:spLocks noChangeAspect="1"/>
            </p:cNvSpPr>
            <p:nvPr/>
          </p:nvSpPr>
          <p:spPr>
            <a:xfrm>
              <a:off x="3866700" y="3157104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2534711" y="322377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2871866" y="322377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3308267" y="322377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3645422" y="322377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4084837" y="322377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421992" y="322377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831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2880" y="274638"/>
            <a:ext cx="8778240" cy="731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70C0"/>
                </a:solidFill>
              </a:rPr>
              <a:t>Sodium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38" y="1520711"/>
            <a:ext cx="4624892" cy="4577655"/>
            <a:chOff x="15238" y="1520711"/>
            <a:chExt cx="4624892" cy="4577655"/>
          </a:xfrm>
        </p:grpSpPr>
        <p:sp>
          <p:nvSpPr>
            <p:cNvPr id="10" name="TextBox 9"/>
            <p:cNvSpPr txBox="1"/>
            <p:nvPr/>
          </p:nvSpPr>
          <p:spPr>
            <a:xfrm>
              <a:off x="15238" y="2199814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38" y="3803824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238" y="5419264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20206" y="3251432"/>
              <a:ext cx="6623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20206" y="1615039"/>
              <a:ext cx="6623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>
            <a:xfrm>
              <a:off x="698700" y="2105486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916838" y="2172161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698700" y="3709496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916838" y="3776171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253993" y="3776171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698700" y="5324936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916838" y="5391611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253993" y="5391611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2316574" y="1520711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3090130" y="1520711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>
              <a:spLocks noChangeAspect="1"/>
            </p:cNvSpPr>
            <p:nvPr/>
          </p:nvSpPr>
          <p:spPr>
            <a:xfrm>
              <a:off x="3866700" y="1520711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2316574" y="3157104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>
              <a:spLocks noChangeAspect="1"/>
            </p:cNvSpPr>
            <p:nvPr/>
          </p:nvSpPr>
          <p:spPr>
            <a:xfrm>
              <a:off x="3090130" y="3157104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3866700" y="3157104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2534711" y="322377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2871866" y="322377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3308267" y="322377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3645422" y="322377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4084837" y="322377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4421992" y="322377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691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2880" y="274638"/>
            <a:ext cx="8778240" cy="731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70C0"/>
                </a:solidFill>
              </a:rPr>
              <a:t>Sodium Cation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238" y="1520711"/>
            <a:ext cx="4624892" cy="4577655"/>
            <a:chOff x="15238" y="1520711"/>
            <a:chExt cx="4624892" cy="4577655"/>
          </a:xfrm>
        </p:grpSpPr>
        <p:sp>
          <p:nvSpPr>
            <p:cNvPr id="10" name="TextBox 9"/>
            <p:cNvSpPr txBox="1"/>
            <p:nvPr/>
          </p:nvSpPr>
          <p:spPr>
            <a:xfrm>
              <a:off x="15238" y="2199814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38" y="3803824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238" y="5419264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20206" y="3251432"/>
              <a:ext cx="6623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20206" y="1615039"/>
              <a:ext cx="6623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>
            <a:xfrm>
              <a:off x="698700" y="2105486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698700" y="3709496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916838" y="3776171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253993" y="3776171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698700" y="5324936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916838" y="5391611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253993" y="5391611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2316574" y="1520711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3090130" y="1520711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>
              <a:spLocks noChangeAspect="1"/>
            </p:cNvSpPr>
            <p:nvPr/>
          </p:nvSpPr>
          <p:spPr>
            <a:xfrm>
              <a:off x="3866700" y="1520711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2316574" y="3157104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>
              <a:spLocks noChangeAspect="1"/>
            </p:cNvSpPr>
            <p:nvPr/>
          </p:nvSpPr>
          <p:spPr>
            <a:xfrm>
              <a:off x="3090130" y="3157104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3866700" y="3157104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2534711" y="322377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2871866" y="322377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3308267" y="322377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3645422" y="322377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4084837" y="322377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4421992" y="322377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73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57800" y="3668490"/>
            <a:ext cx="2971800" cy="2286000"/>
            <a:chOff x="5486400" y="3505200"/>
            <a:chExt cx="2971800" cy="2286000"/>
          </a:xfrm>
          <a:noFill/>
        </p:grpSpPr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657600"/>
              <a:ext cx="2667000" cy="195103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Rectangle 18"/>
            <p:cNvSpPr>
              <a:spLocks noChangeArrowheads="1"/>
            </p:cNvSpPr>
            <p:nvPr/>
          </p:nvSpPr>
          <p:spPr bwMode="auto">
            <a:xfrm>
              <a:off x="5486400" y="3505200"/>
              <a:ext cx="2971800" cy="2286000"/>
            </a:xfrm>
            <a:prstGeom prst="rect">
              <a:avLst/>
            </a:prstGeom>
            <a:grp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0" name="Group 14339"/>
          <p:cNvGrpSpPr/>
          <p:nvPr/>
        </p:nvGrpSpPr>
        <p:grpSpPr>
          <a:xfrm>
            <a:off x="15238" y="1139925"/>
            <a:ext cx="4624892" cy="4577655"/>
            <a:chOff x="15238" y="1520711"/>
            <a:chExt cx="4624892" cy="4577655"/>
          </a:xfrm>
        </p:grpSpPr>
        <p:sp>
          <p:nvSpPr>
            <p:cNvPr id="8" name="TextBox 7"/>
            <p:cNvSpPr txBox="1"/>
            <p:nvPr/>
          </p:nvSpPr>
          <p:spPr>
            <a:xfrm>
              <a:off x="15238" y="2199814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38" y="3803824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238" y="5419264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20206" y="3251432"/>
              <a:ext cx="6623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20206" y="1615039"/>
              <a:ext cx="6623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698700" y="2105486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698700" y="3709496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>
              <a:off x="698700" y="5324936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>
              <a:off x="2316574" y="1520711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090130" y="1520711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3866700" y="1520711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>
              <a:spLocks noChangeAspect="1"/>
            </p:cNvSpPr>
            <p:nvPr/>
          </p:nvSpPr>
          <p:spPr>
            <a:xfrm>
              <a:off x="2316574" y="3157104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>
              <a:spLocks noChangeAspect="1"/>
            </p:cNvSpPr>
            <p:nvPr/>
          </p:nvSpPr>
          <p:spPr>
            <a:xfrm>
              <a:off x="3090130" y="3157104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>
              <a:spLocks noChangeAspect="1"/>
            </p:cNvSpPr>
            <p:nvPr/>
          </p:nvSpPr>
          <p:spPr>
            <a:xfrm>
              <a:off x="3866700" y="3157104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Electron Configuration Notation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916838" y="5013985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253993" y="5013985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3"/>
          <p:cNvSpPr>
            <a:spLocks noGrp="1"/>
          </p:cNvSpPr>
          <p:nvPr>
            <p:ph sz="half" idx="2"/>
          </p:nvPr>
        </p:nvSpPr>
        <p:spPr>
          <a:xfrm>
            <a:off x="4834467" y="848605"/>
            <a:ext cx="4222447" cy="5530424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Drawing these diagrams takes a long time and a lot of space.</a:t>
            </a:r>
          </a:p>
          <a:p>
            <a:r>
              <a:rPr lang="en-US" sz="2400" b="1" dirty="0" smtClean="0"/>
              <a:t>For this reason, chemists came up with a short notation (shown here for helium)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019801" y="6106887"/>
            <a:ext cx="1447798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9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2880" y="0"/>
            <a:ext cx="8778240" cy="731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70C0"/>
                </a:solidFill>
              </a:rPr>
              <a:t>Electron Configuration Notation 2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410198" y="3668490"/>
            <a:ext cx="2971800" cy="2286000"/>
            <a:chOff x="5410198" y="3668490"/>
            <a:chExt cx="2971800" cy="2286000"/>
          </a:xfrm>
        </p:grpSpPr>
        <p:sp>
          <p:nvSpPr>
            <p:cNvPr id="7" name="Rectangle 18"/>
            <p:cNvSpPr>
              <a:spLocks noChangeArrowheads="1"/>
            </p:cNvSpPr>
            <p:nvPr/>
          </p:nvSpPr>
          <p:spPr bwMode="auto">
            <a:xfrm>
              <a:off x="5410198" y="3668490"/>
              <a:ext cx="2971800" cy="2286000"/>
            </a:xfrm>
            <a:prstGeom prst="rect">
              <a:avLst/>
            </a:prstGeom>
            <a:noFill/>
            <a:ln w="28575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041537" y="4457547"/>
              <a:ext cx="17091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1s</a:t>
              </a:r>
              <a:r>
                <a:rPr lang="en-US" sz="4000" b="1" baseline="30000" dirty="0" smtClean="0"/>
                <a:t>2</a:t>
              </a:r>
              <a:r>
                <a:rPr lang="en-US" sz="4000" b="1" dirty="0" smtClean="0"/>
                <a:t>, 2s</a:t>
              </a:r>
              <a:r>
                <a:rPr lang="en-US" sz="4000" b="1" baseline="30000" dirty="0" smtClean="0"/>
                <a:t>1</a:t>
              </a:r>
              <a:endParaRPr lang="en-US" sz="4000" b="1" baseline="30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238" y="1818804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38" y="3422814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38" y="5038254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20206" y="2870422"/>
            <a:ext cx="66236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2p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20206" y="1234029"/>
            <a:ext cx="66236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3p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spect="1"/>
          </p:cNvSpPr>
          <p:nvPr/>
        </p:nvSpPr>
        <p:spPr>
          <a:xfrm>
            <a:off x="698700" y="1724476"/>
            <a:ext cx="773430" cy="77343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ChangeAspect="1"/>
          </p:cNvSpPr>
          <p:nvPr/>
        </p:nvSpPr>
        <p:spPr>
          <a:xfrm>
            <a:off x="698700" y="3328486"/>
            <a:ext cx="773430" cy="77343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916838" y="3395161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>
            <a:spLocks noChangeAspect="1"/>
          </p:cNvSpPr>
          <p:nvPr/>
        </p:nvSpPr>
        <p:spPr>
          <a:xfrm>
            <a:off x="698700" y="4943926"/>
            <a:ext cx="773430" cy="77343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16838" y="5010601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253993" y="5010601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>
            <a:spLocks noChangeAspect="1"/>
          </p:cNvSpPr>
          <p:nvPr/>
        </p:nvSpPr>
        <p:spPr>
          <a:xfrm>
            <a:off x="2316574" y="1139701"/>
            <a:ext cx="773430" cy="77343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>
            <a:spLocks noChangeAspect="1"/>
          </p:cNvSpPr>
          <p:nvPr/>
        </p:nvSpPr>
        <p:spPr>
          <a:xfrm>
            <a:off x="3090130" y="1139701"/>
            <a:ext cx="773430" cy="77343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3866700" y="1139701"/>
            <a:ext cx="773430" cy="77343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>
            <a:spLocks noChangeAspect="1"/>
          </p:cNvSpPr>
          <p:nvPr/>
        </p:nvSpPr>
        <p:spPr>
          <a:xfrm>
            <a:off x="2316574" y="2776094"/>
            <a:ext cx="773430" cy="77343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>
            <a:spLocks noChangeAspect="1"/>
          </p:cNvSpPr>
          <p:nvPr/>
        </p:nvSpPr>
        <p:spPr>
          <a:xfrm>
            <a:off x="3090130" y="2776094"/>
            <a:ext cx="773430" cy="77343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>
            <a:spLocks noChangeAspect="1"/>
          </p:cNvSpPr>
          <p:nvPr/>
        </p:nvSpPr>
        <p:spPr>
          <a:xfrm>
            <a:off x="3866700" y="2776094"/>
            <a:ext cx="773430" cy="77343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852160" y="1383636"/>
            <a:ext cx="1898499" cy="1930245"/>
            <a:chOff x="5852160" y="1383636"/>
            <a:chExt cx="1898499" cy="193024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96" t="54172" r="70446" b="20892"/>
            <a:stretch/>
          </p:blipFill>
          <p:spPr bwMode="auto">
            <a:xfrm>
              <a:off x="6005912" y="1383636"/>
              <a:ext cx="1567542" cy="1710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852160" y="3081529"/>
              <a:ext cx="1898499" cy="23235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643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2880" y="0"/>
            <a:ext cx="8778240" cy="731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70C0"/>
                </a:solidFill>
              </a:rPr>
              <a:t>Electron Configuration Notation 3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410198" y="3668490"/>
            <a:ext cx="2971800" cy="2286000"/>
            <a:chOff x="5486400" y="3505200"/>
            <a:chExt cx="2971800" cy="2286000"/>
          </a:xfrm>
        </p:grpSpPr>
        <p:sp>
          <p:nvSpPr>
            <p:cNvPr id="7" name="Rectangle 18"/>
            <p:cNvSpPr>
              <a:spLocks noChangeArrowheads="1"/>
            </p:cNvSpPr>
            <p:nvPr/>
          </p:nvSpPr>
          <p:spPr bwMode="auto">
            <a:xfrm>
              <a:off x="5486400" y="3505200"/>
              <a:ext cx="2971800" cy="2286000"/>
            </a:xfrm>
            <a:prstGeom prst="rect">
              <a:avLst/>
            </a:prstGeom>
            <a:noFill/>
            <a:ln w="28575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639243" y="4294257"/>
              <a:ext cx="26661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1s</a:t>
              </a:r>
              <a:r>
                <a:rPr lang="en-US" sz="4000" b="1" baseline="30000" dirty="0" smtClean="0"/>
                <a:t>2</a:t>
              </a:r>
              <a:r>
                <a:rPr lang="en-US" sz="4000" b="1" dirty="0" smtClean="0"/>
                <a:t>, 2s</a:t>
              </a:r>
              <a:r>
                <a:rPr lang="en-US" sz="4000" b="1" baseline="30000" dirty="0" smtClean="0"/>
                <a:t>2</a:t>
              </a:r>
              <a:r>
                <a:rPr lang="en-US" sz="4000" b="1" dirty="0" smtClean="0"/>
                <a:t>, 2p</a:t>
              </a:r>
              <a:r>
                <a:rPr lang="en-US" sz="4000" b="1" baseline="30000" dirty="0" smtClean="0"/>
                <a:t>5</a:t>
              </a:r>
              <a:endParaRPr lang="en-US" sz="4000" b="1" baseline="30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238" y="1818804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38" y="3422814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38" y="5038254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20206" y="2870422"/>
            <a:ext cx="66236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2p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20206" y="1234029"/>
            <a:ext cx="66236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3p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spect="1"/>
          </p:cNvSpPr>
          <p:nvPr/>
        </p:nvSpPr>
        <p:spPr>
          <a:xfrm>
            <a:off x="698700" y="1724476"/>
            <a:ext cx="773430" cy="77343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ChangeAspect="1"/>
          </p:cNvSpPr>
          <p:nvPr/>
        </p:nvSpPr>
        <p:spPr>
          <a:xfrm>
            <a:off x="698700" y="3328486"/>
            <a:ext cx="773430" cy="77343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916838" y="3395161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253993" y="3395161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>
            <a:spLocks noChangeAspect="1"/>
          </p:cNvSpPr>
          <p:nvPr/>
        </p:nvSpPr>
        <p:spPr>
          <a:xfrm>
            <a:off x="698700" y="4943926"/>
            <a:ext cx="773430" cy="77343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16838" y="5010601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253993" y="5010601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>
            <a:spLocks noChangeAspect="1"/>
          </p:cNvSpPr>
          <p:nvPr/>
        </p:nvSpPr>
        <p:spPr>
          <a:xfrm>
            <a:off x="2316574" y="1139701"/>
            <a:ext cx="773430" cy="77343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>
            <a:spLocks noChangeAspect="1"/>
          </p:cNvSpPr>
          <p:nvPr/>
        </p:nvSpPr>
        <p:spPr>
          <a:xfrm>
            <a:off x="3090130" y="1139701"/>
            <a:ext cx="773430" cy="77343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3866700" y="1139701"/>
            <a:ext cx="773430" cy="77343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>
            <a:spLocks noChangeAspect="1"/>
          </p:cNvSpPr>
          <p:nvPr/>
        </p:nvSpPr>
        <p:spPr>
          <a:xfrm>
            <a:off x="2316574" y="2776094"/>
            <a:ext cx="773430" cy="77343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>
            <a:spLocks noChangeAspect="1"/>
          </p:cNvSpPr>
          <p:nvPr/>
        </p:nvSpPr>
        <p:spPr>
          <a:xfrm>
            <a:off x="3090130" y="2776094"/>
            <a:ext cx="773430" cy="77343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>
            <a:spLocks noChangeAspect="1"/>
          </p:cNvSpPr>
          <p:nvPr/>
        </p:nvSpPr>
        <p:spPr>
          <a:xfrm>
            <a:off x="3866700" y="2776094"/>
            <a:ext cx="773430" cy="77343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534711" y="2842769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871866" y="2842769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3308267" y="2842769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645422" y="2842769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084837" y="2842769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6" t="54173" r="28203" b="21111"/>
          <a:stretch/>
        </p:blipFill>
        <p:spPr bwMode="auto">
          <a:xfrm>
            <a:off x="6003591" y="1358910"/>
            <a:ext cx="1571625" cy="169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2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Last Class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287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861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70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08586" y="1307926"/>
            <a:ext cx="1775024" cy="1867216"/>
            <a:chOff x="2640106" y="3668490"/>
            <a:chExt cx="1775024" cy="186721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5" t="54173" r="65113" b="21112"/>
            <a:stretch/>
          </p:blipFill>
          <p:spPr bwMode="auto">
            <a:xfrm>
              <a:off x="2640106" y="3754598"/>
              <a:ext cx="1613309" cy="169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235836" y="3668490"/>
              <a:ext cx="179294" cy="18672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182880" y="0"/>
            <a:ext cx="8778240" cy="731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70C0"/>
                </a:solidFill>
              </a:rPr>
              <a:t>Electron Configuration Notation 4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10198" y="3668490"/>
            <a:ext cx="2987483" cy="2286000"/>
            <a:chOff x="5410198" y="3668490"/>
            <a:chExt cx="2987483" cy="2286000"/>
          </a:xfrm>
        </p:grpSpPr>
        <p:sp>
          <p:nvSpPr>
            <p:cNvPr id="7" name="Rectangle 18"/>
            <p:cNvSpPr>
              <a:spLocks noChangeArrowheads="1"/>
            </p:cNvSpPr>
            <p:nvPr/>
          </p:nvSpPr>
          <p:spPr bwMode="auto">
            <a:xfrm>
              <a:off x="5410198" y="3668490"/>
              <a:ext cx="2971800" cy="2286000"/>
            </a:xfrm>
            <a:prstGeom prst="rect">
              <a:avLst/>
            </a:prstGeom>
            <a:noFill/>
            <a:ln w="28575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563041" y="4149771"/>
              <a:ext cx="283464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1s</a:t>
              </a:r>
              <a:r>
                <a:rPr lang="en-US" sz="4000" b="1" baseline="30000" dirty="0" smtClean="0"/>
                <a:t>2</a:t>
              </a:r>
              <a:r>
                <a:rPr lang="en-US" sz="4000" b="1" dirty="0" smtClean="0"/>
                <a:t>, 2s</a:t>
              </a:r>
              <a:r>
                <a:rPr lang="en-US" sz="4000" b="1" baseline="30000" dirty="0" smtClean="0"/>
                <a:t>2</a:t>
              </a:r>
              <a:r>
                <a:rPr lang="en-US" sz="4000" b="1" dirty="0" smtClean="0"/>
                <a:t>, 2p</a:t>
              </a:r>
              <a:r>
                <a:rPr lang="en-US" sz="4000" b="1" baseline="30000" dirty="0" smtClean="0"/>
                <a:t>6</a:t>
              </a:r>
              <a:r>
                <a:rPr lang="en-US" sz="4000" b="1" dirty="0"/>
                <a:t>, </a:t>
              </a:r>
              <a:r>
                <a:rPr lang="en-US" sz="4000" b="1" dirty="0" smtClean="0"/>
                <a:t> 3s</a:t>
              </a:r>
              <a:r>
                <a:rPr lang="en-US" sz="4000" b="1" baseline="30000" dirty="0" smtClean="0"/>
                <a:t>2</a:t>
              </a:r>
              <a:r>
                <a:rPr lang="en-US" sz="4000" b="1" dirty="0"/>
                <a:t>, </a:t>
              </a:r>
              <a:r>
                <a:rPr lang="en-US" sz="4000" b="1" dirty="0" smtClean="0"/>
                <a:t>3p</a:t>
              </a:r>
              <a:r>
                <a:rPr lang="en-US" sz="4000" b="1" baseline="30000" dirty="0" smtClean="0"/>
                <a:t>2</a:t>
              </a:r>
              <a:endParaRPr lang="en-US" sz="40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238" y="1139701"/>
            <a:ext cx="4624892" cy="4577655"/>
            <a:chOff x="15238" y="1139701"/>
            <a:chExt cx="4624892" cy="4577655"/>
          </a:xfrm>
        </p:grpSpPr>
        <p:sp>
          <p:nvSpPr>
            <p:cNvPr id="12" name="TextBox 11"/>
            <p:cNvSpPr txBox="1"/>
            <p:nvPr/>
          </p:nvSpPr>
          <p:spPr>
            <a:xfrm>
              <a:off x="15238" y="1818804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238" y="3422814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238" y="5038254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20206" y="2870422"/>
              <a:ext cx="6623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20206" y="1234029"/>
              <a:ext cx="6623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>
              <a:off x="698700" y="1724476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>
              <a:off x="698700" y="3328486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916838" y="1785436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253993" y="1785436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698700" y="4943926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916838" y="5010601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253993" y="5010601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>
              <a:spLocks noChangeAspect="1"/>
            </p:cNvSpPr>
            <p:nvPr/>
          </p:nvSpPr>
          <p:spPr>
            <a:xfrm>
              <a:off x="2316574" y="1139701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3090130" y="1139701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3866700" y="1139701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2316574" y="2776094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>
              <a:spLocks noChangeAspect="1"/>
            </p:cNvSpPr>
            <p:nvPr/>
          </p:nvSpPr>
          <p:spPr>
            <a:xfrm>
              <a:off x="3090130" y="2776094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>
              <a:spLocks noChangeAspect="1"/>
            </p:cNvSpPr>
            <p:nvPr/>
          </p:nvSpPr>
          <p:spPr>
            <a:xfrm>
              <a:off x="3866700" y="2776094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V="1">
              <a:off x="2534711" y="284276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2871866" y="284276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4089317" y="284276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4426472" y="284276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3308267" y="284276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645422" y="284276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2534711" y="1213994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3308267" y="1213994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916838" y="3395161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253993" y="3395161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125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2880" y="274638"/>
            <a:ext cx="8778240" cy="731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70C0"/>
                </a:solidFill>
              </a:rPr>
              <a:t>Individual Practice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9574" y="1297460"/>
            <a:ext cx="7504853" cy="512805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Write the electron configuration notation for the following atoms:</a:t>
            </a:r>
          </a:p>
          <a:p>
            <a:pPr marL="963613" lvl="1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3200" dirty="0" smtClean="0"/>
              <a:t>Li</a:t>
            </a:r>
          </a:p>
          <a:p>
            <a:pPr marL="963613" lvl="1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3200" dirty="0" smtClean="0"/>
              <a:t>Ne</a:t>
            </a:r>
          </a:p>
          <a:p>
            <a:pPr marL="963613" lvl="1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3200" dirty="0" smtClean="0"/>
              <a:t>Na</a:t>
            </a:r>
          </a:p>
          <a:p>
            <a:pPr marL="963613" lvl="1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3200" dirty="0" smtClean="0"/>
              <a:t>Na</a:t>
            </a:r>
            <a:r>
              <a:rPr lang="en-US" sz="4400" b="1" baseline="30000" dirty="0" smtClean="0"/>
              <a:t>+</a:t>
            </a:r>
            <a:endParaRPr lang="en-US" sz="3600" b="1" baseline="30000" dirty="0"/>
          </a:p>
        </p:txBody>
      </p:sp>
    </p:spTree>
    <p:extLst>
      <p:ext uri="{BB962C8B-B14F-4D97-AF65-F5344CB8AC3E}">
        <p14:creationId xmlns:p14="http://schemas.microsoft.com/office/powerpoint/2010/main" val="276436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2880" y="274638"/>
            <a:ext cx="8778240" cy="731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70C0"/>
                </a:solidFill>
              </a:rPr>
              <a:t>Lithium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486400" y="2472226"/>
            <a:ext cx="2971800" cy="2286000"/>
            <a:chOff x="5486400" y="2472226"/>
            <a:chExt cx="2971800" cy="2286000"/>
          </a:xfrm>
        </p:grpSpPr>
        <p:sp>
          <p:nvSpPr>
            <p:cNvPr id="7" name="Rectangle 18"/>
            <p:cNvSpPr>
              <a:spLocks noChangeArrowheads="1"/>
            </p:cNvSpPr>
            <p:nvPr/>
          </p:nvSpPr>
          <p:spPr bwMode="auto">
            <a:xfrm>
              <a:off x="5486400" y="2472226"/>
              <a:ext cx="2971800" cy="2286000"/>
            </a:xfrm>
            <a:prstGeom prst="rect">
              <a:avLst/>
            </a:prstGeom>
            <a:noFill/>
            <a:ln w="28575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639243" y="3261283"/>
              <a:ext cx="26661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1s</a:t>
              </a:r>
              <a:r>
                <a:rPr lang="en-US" sz="4000" b="1" baseline="30000" dirty="0" smtClean="0"/>
                <a:t>2</a:t>
              </a:r>
              <a:r>
                <a:rPr lang="en-US" sz="4000" b="1" dirty="0" smtClean="0"/>
                <a:t>, 2s</a:t>
              </a:r>
              <a:r>
                <a:rPr lang="en-US" sz="4000" b="1" baseline="30000" dirty="0" smtClean="0"/>
                <a:t>1</a:t>
              </a:r>
              <a:r>
                <a:rPr lang="en-US" sz="4000" b="1" dirty="0" smtClean="0">
                  <a:solidFill>
                    <a:schemeClr val="bg1"/>
                  </a:solidFill>
                </a:rPr>
                <a:t>, 2p</a:t>
              </a:r>
              <a:r>
                <a:rPr lang="en-US" sz="4000" b="1" baseline="30000" dirty="0" smtClean="0">
                  <a:solidFill>
                    <a:schemeClr val="bg1"/>
                  </a:solidFill>
                </a:rPr>
                <a:t>5</a:t>
              </a:r>
              <a:endParaRPr lang="en-US" sz="4000" b="1" baseline="30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238" y="1520711"/>
            <a:ext cx="4624892" cy="4577655"/>
            <a:chOff x="15238" y="1520711"/>
            <a:chExt cx="4624892" cy="4577655"/>
          </a:xfrm>
        </p:grpSpPr>
        <p:sp>
          <p:nvSpPr>
            <p:cNvPr id="8" name="TextBox 7"/>
            <p:cNvSpPr txBox="1"/>
            <p:nvPr/>
          </p:nvSpPr>
          <p:spPr>
            <a:xfrm>
              <a:off x="15238" y="2199814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238" y="3803824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238" y="5419264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20206" y="3251432"/>
              <a:ext cx="6623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20206" y="1615039"/>
              <a:ext cx="6623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spect="1"/>
            </p:cNvSpPr>
            <p:nvPr/>
          </p:nvSpPr>
          <p:spPr>
            <a:xfrm>
              <a:off x="698700" y="2105486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>
              <a:off x="698700" y="3709496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916838" y="3776171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>
              <a:spLocks noChangeAspect="1"/>
            </p:cNvSpPr>
            <p:nvPr/>
          </p:nvSpPr>
          <p:spPr>
            <a:xfrm>
              <a:off x="698700" y="5324936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916838" y="5391611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253993" y="5391611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2316574" y="1520711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3090130" y="1520711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3866700" y="1520711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>
              <a:spLocks noChangeAspect="1"/>
            </p:cNvSpPr>
            <p:nvPr/>
          </p:nvSpPr>
          <p:spPr>
            <a:xfrm>
              <a:off x="2316574" y="3157104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3090130" y="3157104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>
              <a:spLocks noChangeAspect="1"/>
            </p:cNvSpPr>
            <p:nvPr/>
          </p:nvSpPr>
          <p:spPr>
            <a:xfrm>
              <a:off x="3866700" y="3157104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196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2880" y="274638"/>
            <a:ext cx="8778240" cy="731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70C0"/>
                </a:solidFill>
              </a:rPr>
              <a:t>Neon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486400" y="2472226"/>
            <a:ext cx="2971800" cy="2286000"/>
            <a:chOff x="5486400" y="2472226"/>
            <a:chExt cx="2971800" cy="2286000"/>
          </a:xfrm>
        </p:grpSpPr>
        <p:sp>
          <p:nvSpPr>
            <p:cNvPr id="7" name="Rectangle 18"/>
            <p:cNvSpPr>
              <a:spLocks noChangeArrowheads="1"/>
            </p:cNvSpPr>
            <p:nvPr/>
          </p:nvSpPr>
          <p:spPr bwMode="auto">
            <a:xfrm>
              <a:off x="5486400" y="2472226"/>
              <a:ext cx="2971800" cy="2286000"/>
            </a:xfrm>
            <a:prstGeom prst="rect">
              <a:avLst/>
            </a:prstGeom>
            <a:noFill/>
            <a:ln w="28575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639243" y="3261283"/>
              <a:ext cx="26661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1s</a:t>
              </a:r>
              <a:r>
                <a:rPr lang="en-US" sz="4000" b="1" baseline="30000" dirty="0" smtClean="0"/>
                <a:t>2</a:t>
              </a:r>
              <a:r>
                <a:rPr lang="en-US" sz="4000" b="1" dirty="0" smtClean="0"/>
                <a:t>, 2s</a:t>
              </a:r>
              <a:r>
                <a:rPr lang="en-US" sz="4000" b="1" baseline="30000" dirty="0" smtClean="0"/>
                <a:t>2</a:t>
              </a:r>
              <a:r>
                <a:rPr lang="en-US" sz="4000" b="1" dirty="0" smtClean="0"/>
                <a:t>, 2p</a:t>
              </a:r>
              <a:r>
                <a:rPr lang="en-US" sz="4000" b="1" baseline="30000" dirty="0" smtClean="0"/>
                <a:t>6</a:t>
              </a:r>
              <a:endParaRPr lang="en-US" sz="4000" b="1" baseline="300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238" y="1520711"/>
            <a:ext cx="4624892" cy="4577655"/>
            <a:chOff x="15238" y="1520711"/>
            <a:chExt cx="4624892" cy="4577655"/>
          </a:xfrm>
        </p:grpSpPr>
        <p:sp>
          <p:nvSpPr>
            <p:cNvPr id="9" name="TextBox 8"/>
            <p:cNvSpPr txBox="1"/>
            <p:nvPr/>
          </p:nvSpPr>
          <p:spPr>
            <a:xfrm>
              <a:off x="15238" y="2199814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238" y="3803824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38" y="5419264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20206" y="3251432"/>
              <a:ext cx="6623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20206" y="1615039"/>
              <a:ext cx="6623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spect="1"/>
            </p:cNvSpPr>
            <p:nvPr/>
          </p:nvSpPr>
          <p:spPr>
            <a:xfrm>
              <a:off x="698700" y="2105486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>
              <a:off x="698700" y="3709496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916838" y="3776171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253993" y="3776171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>
              <a:spLocks noChangeAspect="1"/>
            </p:cNvSpPr>
            <p:nvPr/>
          </p:nvSpPr>
          <p:spPr>
            <a:xfrm>
              <a:off x="698700" y="5324936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916838" y="5391611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253993" y="5391611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2316574" y="1520711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3090130" y="1520711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3866700" y="1520711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>
              <a:spLocks noChangeAspect="1"/>
            </p:cNvSpPr>
            <p:nvPr/>
          </p:nvSpPr>
          <p:spPr>
            <a:xfrm>
              <a:off x="2316574" y="3157104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3090130" y="3157104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>
              <a:spLocks noChangeAspect="1"/>
            </p:cNvSpPr>
            <p:nvPr/>
          </p:nvSpPr>
          <p:spPr>
            <a:xfrm>
              <a:off x="3866700" y="3157104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2534711" y="322377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2871866" y="322377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3308267" y="322377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3645422" y="322377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4084837" y="322377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421992" y="322377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806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2880" y="274638"/>
            <a:ext cx="8778240" cy="731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70C0"/>
                </a:solidFill>
              </a:rPr>
              <a:t>Sodium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32053" y="2472226"/>
            <a:ext cx="3634942" cy="2286000"/>
            <a:chOff x="5132053" y="2472226"/>
            <a:chExt cx="3634942" cy="2286000"/>
          </a:xfrm>
        </p:grpSpPr>
        <p:sp>
          <p:nvSpPr>
            <p:cNvPr id="7" name="Rectangle 18"/>
            <p:cNvSpPr>
              <a:spLocks noChangeArrowheads="1"/>
            </p:cNvSpPr>
            <p:nvPr/>
          </p:nvSpPr>
          <p:spPr bwMode="auto">
            <a:xfrm>
              <a:off x="5132053" y="2472226"/>
              <a:ext cx="3634942" cy="2286000"/>
            </a:xfrm>
            <a:prstGeom prst="rect">
              <a:avLst/>
            </a:prstGeom>
            <a:noFill/>
            <a:ln w="28575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73236" y="3261283"/>
              <a:ext cx="355257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1s</a:t>
              </a:r>
              <a:r>
                <a:rPr lang="en-US" sz="4000" b="1" baseline="30000" dirty="0" smtClean="0"/>
                <a:t>2</a:t>
              </a:r>
              <a:r>
                <a:rPr lang="en-US" sz="4000" b="1" dirty="0" smtClean="0"/>
                <a:t>, 2s</a:t>
              </a:r>
              <a:r>
                <a:rPr lang="en-US" sz="4000" b="1" baseline="30000" dirty="0" smtClean="0"/>
                <a:t>2</a:t>
              </a:r>
              <a:r>
                <a:rPr lang="en-US" sz="4000" b="1" dirty="0" smtClean="0"/>
                <a:t>, 2p</a:t>
              </a:r>
              <a:r>
                <a:rPr lang="en-US" sz="4000" b="1" baseline="30000" dirty="0" smtClean="0"/>
                <a:t>6</a:t>
              </a:r>
              <a:r>
                <a:rPr lang="en-US" sz="4000" b="1" dirty="0" smtClean="0"/>
                <a:t>, 3s</a:t>
              </a:r>
              <a:r>
                <a:rPr lang="en-US" sz="4000" b="1" baseline="30000" dirty="0" smtClean="0"/>
                <a:t>1</a:t>
              </a:r>
              <a:endParaRPr lang="en-US" sz="4000" b="1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238" y="1520711"/>
            <a:ext cx="4624892" cy="4577655"/>
            <a:chOff x="15238" y="1520711"/>
            <a:chExt cx="4624892" cy="4577655"/>
          </a:xfrm>
        </p:grpSpPr>
        <p:sp>
          <p:nvSpPr>
            <p:cNvPr id="10" name="TextBox 9"/>
            <p:cNvSpPr txBox="1"/>
            <p:nvPr/>
          </p:nvSpPr>
          <p:spPr>
            <a:xfrm>
              <a:off x="15238" y="2199814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38" y="3803824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238" y="5419264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20206" y="3251432"/>
              <a:ext cx="6623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20206" y="1615039"/>
              <a:ext cx="6623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>
            <a:xfrm>
              <a:off x="698700" y="2105486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916838" y="2172161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698700" y="3709496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916838" y="3776171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253993" y="3776171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698700" y="5324936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916838" y="5391611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253993" y="5391611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2316574" y="1520711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3090130" y="1520711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>
              <a:spLocks noChangeAspect="1"/>
            </p:cNvSpPr>
            <p:nvPr/>
          </p:nvSpPr>
          <p:spPr>
            <a:xfrm>
              <a:off x="3866700" y="1520711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2316574" y="3157104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>
              <a:spLocks noChangeAspect="1"/>
            </p:cNvSpPr>
            <p:nvPr/>
          </p:nvSpPr>
          <p:spPr>
            <a:xfrm>
              <a:off x="3090130" y="3157104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3866700" y="3157104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2534711" y="322377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2871866" y="322377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3308267" y="322377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3645422" y="322377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4084837" y="322377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4421992" y="322377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319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2880" y="274638"/>
            <a:ext cx="8778240" cy="731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70C0"/>
                </a:solidFill>
              </a:rPr>
              <a:t>Sodium Cation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32053" y="2472226"/>
            <a:ext cx="3634942" cy="2286000"/>
            <a:chOff x="5132053" y="2472226"/>
            <a:chExt cx="3634942" cy="2286000"/>
          </a:xfrm>
        </p:grpSpPr>
        <p:sp>
          <p:nvSpPr>
            <p:cNvPr id="7" name="Rectangle 18"/>
            <p:cNvSpPr>
              <a:spLocks noChangeArrowheads="1"/>
            </p:cNvSpPr>
            <p:nvPr/>
          </p:nvSpPr>
          <p:spPr bwMode="auto">
            <a:xfrm>
              <a:off x="5132053" y="2472226"/>
              <a:ext cx="3634942" cy="2286000"/>
            </a:xfrm>
            <a:prstGeom prst="rect">
              <a:avLst/>
            </a:prstGeom>
            <a:noFill/>
            <a:ln w="28575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73236" y="3261283"/>
              <a:ext cx="26661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1s</a:t>
              </a:r>
              <a:r>
                <a:rPr lang="en-US" sz="4000" b="1" baseline="30000" dirty="0" smtClean="0"/>
                <a:t>2</a:t>
              </a:r>
              <a:r>
                <a:rPr lang="en-US" sz="4000" b="1" dirty="0" smtClean="0"/>
                <a:t>, 2s</a:t>
              </a:r>
              <a:r>
                <a:rPr lang="en-US" sz="4000" b="1" baseline="30000" dirty="0" smtClean="0"/>
                <a:t>2</a:t>
              </a:r>
              <a:r>
                <a:rPr lang="en-US" sz="4000" b="1" dirty="0" smtClean="0"/>
                <a:t>, 2p</a:t>
              </a:r>
              <a:r>
                <a:rPr lang="en-US" sz="4000" b="1" baseline="30000" dirty="0" smtClean="0"/>
                <a:t>6</a:t>
              </a:r>
              <a:endParaRPr lang="en-US" sz="4000" b="1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238" y="1520711"/>
            <a:ext cx="4624892" cy="4577655"/>
            <a:chOff x="15238" y="1520711"/>
            <a:chExt cx="4624892" cy="4577655"/>
          </a:xfrm>
        </p:grpSpPr>
        <p:sp>
          <p:nvSpPr>
            <p:cNvPr id="10" name="TextBox 9"/>
            <p:cNvSpPr txBox="1"/>
            <p:nvPr/>
          </p:nvSpPr>
          <p:spPr>
            <a:xfrm>
              <a:off x="15238" y="2199814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38" y="3803824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238" y="5419264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20206" y="3251432"/>
              <a:ext cx="6623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20206" y="1615039"/>
              <a:ext cx="6623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>
            <a:xfrm>
              <a:off x="698700" y="2105486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698700" y="3709496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916838" y="3776171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253993" y="3776171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698700" y="5324936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916838" y="5391611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253993" y="5391611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2316574" y="1520711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3090130" y="1520711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>
              <a:spLocks noChangeAspect="1"/>
            </p:cNvSpPr>
            <p:nvPr/>
          </p:nvSpPr>
          <p:spPr>
            <a:xfrm>
              <a:off x="3866700" y="1520711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2316574" y="3157104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>
              <a:spLocks noChangeAspect="1"/>
            </p:cNvSpPr>
            <p:nvPr/>
          </p:nvSpPr>
          <p:spPr>
            <a:xfrm>
              <a:off x="3090130" y="3157104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3866700" y="3157104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2534711" y="322377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2871866" y="322377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3308267" y="322377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3645422" y="322377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4084837" y="322377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4421992" y="322377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557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2880" y="0"/>
            <a:ext cx="8778240" cy="731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70C0"/>
                </a:solidFill>
              </a:rPr>
              <a:t>Note the Difference Between Sodium and Sodium Cation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32053" y="4093615"/>
            <a:ext cx="3634942" cy="2286000"/>
            <a:chOff x="5132053" y="4148105"/>
            <a:chExt cx="3634942" cy="2286000"/>
          </a:xfrm>
        </p:grpSpPr>
        <p:sp>
          <p:nvSpPr>
            <p:cNvPr id="7" name="Rectangle 18"/>
            <p:cNvSpPr>
              <a:spLocks noChangeArrowheads="1"/>
            </p:cNvSpPr>
            <p:nvPr/>
          </p:nvSpPr>
          <p:spPr bwMode="auto">
            <a:xfrm>
              <a:off x="5132053" y="4148105"/>
              <a:ext cx="3634942" cy="2286000"/>
            </a:xfrm>
            <a:prstGeom prst="rect">
              <a:avLst/>
            </a:prstGeom>
            <a:noFill/>
            <a:ln w="28575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73236" y="4937162"/>
              <a:ext cx="355257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1s</a:t>
              </a:r>
              <a:r>
                <a:rPr lang="en-US" sz="4000" b="1" baseline="30000" dirty="0" smtClean="0"/>
                <a:t>2</a:t>
              </a:r>
              <a:r>
                <a:rPr lang="en-US" sz="4000" b="1" dirty="0" smtClean="0"/>
                <a:t>, 2s</a:t>
              </a:r>
              <a:r>
                <a:rPr lang="en-US" sz="4000" b="1" baseline="30000" dirty="0" smtClean="0"/>
                <a:t>2</a:t>
              </a:r>
              <a:r>
                <a:rPr lang="en-US" sz="4000" b="1" dirty="0" smtClean="0"/>
                <a:t>, 2p</a:t>
              </a:r>
              <a:r>
                <a:rPr lang="en-US" sz="4000" b="1" baseline="30000" dirty="0" smtClean="0"/>
                <a:t>6</a:t>
              </a:r>
              <a:r>
                <a:rPr lang="en-US" sz="4000" b="1" dirty="0" smtClean="0">
                  <a:solidFill>
                    <a:schemeClr val="bg1"/>
                  </a:solidFill>
                </a:rPr>
                <a:t>, 3s</a:t>
              </a:r>
              <a:r>
                <a:rPr lang="en-US" sz="4000" b="1" baseline="30000" dirty="0" smtClean="0">
                  <a:solidFill>
                    <a:schemeClr val="bg1"/>
                  </a:solidFill>
                </a:rPr>
                <a:t>1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32053" y="1393475"/>
            <a:ext cx="3634942" cy="2286000"/>
            <a:chOff x="5132053" y="1347755"/>
            <a:chExt cx="3634942" cy="2286000"/>
          </a:xfrm>
        </p:grpSpPr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5132053" y="1347755"/>
              <a:ext cx="3634942" cy="2286000"/>
            </a:xfrm>
            <a:prstGeom prst="rect">
              <a:avLst/>
            </a:prstGeom>
            <a:noFill/>
            <a:ln w="28575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73236" y="2136812"/>
              <a:ext cx="355257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1s</a:t>
              </a:r>
              <a:r>
                <a:rPr lang="en-US" sz="4000" b="1" baseline="30000" dirty="0" smtClean="0"/>
                <a:t>2</a:t>
              </a:r>
              <a:r>
                <a:rPr lang="en-US" sz="4000" b="1" dirty="0" smtClean="0"/>
                <a:t>, 2s</a:t>
              </a:r>
              <a:r>
                <a:rPr lang="en-US" sz="4000" b="1" baseline="30000" dirty="0" smtClean="0"/>
                <a:t>2</a:t>
              </a:r>
              <a:r>
                <a:rPr lang="en-US" sz="4000" b="1" dirty="0" smtClean="0"/>
                <a:t>, 2p</a:t>
              </a:r>
              <a:r>
                <a:rPr lang="en-US" sz="4000" b="1" baseline="30000" dirty="0" smtClean="0"/>
                <a:t>6</a:t>
              </a:r>
              <a:r>
                <a:rPr lang="en-US" sz="4000" b="1" dirty="0" smtClean="0"/>
                <a:t>, 3s</a:t>
              </a:r>
              <a:r>
                <a:rPr lang="en-US" sz="4000" b="1" baseline="30000" dirty="0" smtClean="0"/>
                <a:t>1</a:t>
              </a:r>
              <a:endParaRPr lang="en-US" sz="4000" b="1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37" y="1347755"/>
            <a:ext cx="2420740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37" y="4047895"/>
            <a:ext cx="2420740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95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37" y="1347755"/>
            <a:ext cx="2420740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2880" y="0"/>
            <a:ext cx="8778240" cy="731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70C0"/>
                </a:solidFill>
              </a:rPr>
              <a:t>Note that Ne and Na</a:t>
            </a:r>
            <a:r>
              <a:rPr lang="en-US" sz="4800" b="1" baseline="30000" dirty="0" smtClean="0">
                <a:solidFill>
                  <a:srgbClr val="0070C0"/>
                </a:solidFill>
              </a:rPr>
              <a:t>+</a:t>
            </a:r>
            <a:r>
              <a:rPr lang="en-US" sz="4000" b="1" dirty="0" smtClean="0">
                <a:solidFill>
                  <a:srgbClr val="0070C0"/>
                </a:solidFill>
              </a:rPr>
              <a:t> have the Same Electron Configuration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32053" y="4093615"/>
            <a:ext cx="3634942" cy="2286000"/>
            <a:chOff x="5132053" y="4148105"/>
            <a:chExt cx="3634942" cy="2286000"/>
          </a:xfrm>
        </p:grpSpPr>
        <p:sp>
          <p:nvSpPr>
            <p:cNvPr id="7" name="Rectangle 18"/>
            <p:cNvSpPr>
              <a:spLocks noChangeArrowheads="1"/>
            </p:cNvSpPr>
            <p:nvPr/>
          </p:nvSpPr>
          <p:spPr bwMode="auto">
            <a:xfrm>
              <a:off x="5132053" y="4148105"/>
              <a:ext cx="3634942" cy="2286000"/>
            </a:xfrm>
            <a:prstGeom prst="rect">
              <a:avLst/>
            </a:prstGeom>
            <a:noFill/>
            <a:ln w="28575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73236" y="4937162"/>
              <a:ext cx="355257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1s</a:t>
              </a:r>
              <a:r>
                <a:rPr lang="en-US" sz="4000" b="1" baseline="30000" dirty="0" smtClean="0"/>
                <a:t>2</a:t>
              </a:r>
              <a:r>
                <a:rPr lang="en-US" sz="4000" b="1" dirty="0" smtClean="0"/>
                <a:t>, 2s</a:t>
              </a:r>
              <a:r>
                <a:rPr lang="en-US" sz="4000" b="1" baseline="30000" dirty="0" smtClean="0"/>
                <a:t>2</a:t>
              </a:r>
              <a:r>
                <a:rPr lang="en-US" sz="4000" b="1" dirty="0" smtClean="0"/>
                <a:t>, 2p</a:t>
              </a:r>
              <a:r>
                <a:rPr lang="en-US" sz="4000" b="1" baseline="30000" dirty="0" smtClean="0"/>
                <a:t>6</a:t>
              </a:r>
              <a:r>
                <a:rPr lang="en-US" sz="4000" b="1" dirty="0" smtClean="0">
                  <a:solidFill>
                    <a:schemeClr val="bg1"/>
                  </a:solidFill>
                </a:rPr>
                <a:t>, 3s</a:t>
              </a:r>
              <a:r>
                <a:rPr lang="en-US" sz="4000" b="1" baseline="30000" dirty="0" smtClean="0">
                  <a:solidFill>
                    <a:schemeClr val="bg1"/>
                  </a:solidFill>
                </a:rPr>
                <a:t>1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32053" y="1393475"/>
            <a:ext cx="3634942" cy="2286000"/>
            <a:chOff x="5132053" y="1347755"/>
            <a:chExt cx="3634942" cy="2286000"/>
          </a:xfrm>
        </p:grpSpPr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5132053" y="1347755"/>
              <a:ext cx="3634942" cy="2286000"/>
            </a:xfrm>
            <a:prstGeom prst="rect">
              <a:avLst/>
            </a:prstGeom>
            <a:noFill/>
            <a:ln w="28575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73236" y="2136812"/>
              <a:ext cx="26661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1s</a:t>
              </a:r>
              <a:r>
                <a:rPr lang="en-US" sz="4000" b="1" baseline="30000" dirty="0" smtClean="0"/>
                <a:t>2</a:t>
              </a:r>
              <a:r>
                <a:rPr lang="en-US" sz="4000" b="1" dirty="0" smtClean="0"/>
                <a:t>, 2s</a:t>
              </a:r>
              <a:r>
                <a:rPr lang="en-US" sz="4000" b="1" baseline="30000" dirty="0" smtClean="0"/>
                <a:t>2</a:t>
              </a:r>
              <a:r>
                <a:rPr lang="en-US" sz="4000" b="1" dirty="0" smtClean="0"/>
                <a:t>, 2p</a:t>
              </a:r>
              <a:r>
                <a:rPr lang="en-US" sz="4000" b="1" baseline="30000" dirty="0" smtClean="0"/>
                <a:t>6</a:t>
              </a:r>
              <a:endParaRPr lang="en-US" sz="4000" b="1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37" y="4047895"/>
            <a:ext cx="2420740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20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Notation to 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297460"/>
            <a:ext cx="8961120" cy="512805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neutral atom has the electron configuration of </a:t>
            </a:r>
            <a:r>
              <a:rPr lang="en-US" dirty="0"/>
              <a:t>1s</a:t>
            </a:r>
            <a:r>
              <a:rPr lang="en-US" b="1" baseline="30000" dirty="0"/>
              <a:t>2</a:t>
            </a:r>
            <a:r>
              <a:rPr lang="en-US" dirty="0"/>
              <a:t>, 2s</a:t>
            </a:r>
            <a:r>
              <a:rPr lang="en-US" b="1" baseline="30000" dirty="0"/>
              <a:t>2</a:t>
            </a:r>
            <a:r>
              <a:rPr lang="en-US" dirty="0"/>
              <a:t>, 2p</a:t>
            </a:r>
            <a:r>
              <a:rPr lang="en-US" b="1" baseline="30000" dirty="0"/>
              <a:t>6</a:t>
            </a:r>
            <a:r>
              <a:rPr lang="en-US" dirty="0"/>
              <a:t>, 3s</a:t>
            </a:r>
            <a:r>
              <a:rPr lang="en-US" b="1" baseline="30000" dirty="0"/>
              <a:t>2</a:t>
            </a:r>
            <a:r>
              <a:rPr lang="en-US" dirty="0"/>
              <a:t>, </a:t>
            </a:r>
            <a:r>
              <a:rPr lang="en-US" dirty="0" smtClean="0"/>
              <a:t>3p</a:t>
            </a:r>
            <a:r>
              <a:rPr lang="en-US" b="1" baseline="30000" dirty="0" smtClean="0"/>
              <a:t>1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Count the number of electrons</a:t>
            </a:r>
          </a:p>
          <a:p>
            <a:pPr marL="514350" indent="-514350">
              <a:buClr>
                <a:schemeClr val="bg1"/>
              </a:buClr>
            </a:pPr>
            <a:r>
              <a:rPr lang="en-US" b="1" dirty="0" smtClean="0">
                <a:solidFill>
                  <a:srgbClr val="FF0000"/>
                </a:solidFill>
              </a:rPr>
              <a:t>13 electrons</a:t>
            </a:r>
          </a:p>
          <a:p>
            <a:pPr marL="514350" indent="-514350">
              <a:buFont typeface="+mj-lt"/>
              <a:buAutoNum type="arabicParenR" startAt="2"/>
            </a:pPr>
            <a:r>
              <a:rPr lang="en-US" dirty="0" smtClean="0"/>
              <a:t>If atom is neutral, find the atom with the same number of protons (e.g. atomic number equal to the number of electrons)</a:t>
            </a:r>
          </a:p>
          <a:p>
            <a:pPr marL="514350" indent="-514350">
              <a:buClr>
                <a:schemeClr val="bg1"/>
              </a:buClr>
            </a:pPr>
            <a:r>
              <a:rPr lang="en-US" b="1" dirty="0" smtClean="0">
                <a:solidFill>
                  <a:srgbClr val="FF0000"/>
                </a:solidFill>
              </a:rPr>
              <a:t>Al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2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Notation to Cation or Anion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297460"/>
            <a:ext cx="8961120" cy="512805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cation and anion have the electron configuration of </a:t>
            </a:r>
            <a:r>
              <a:rPr lang="en-US" dirty="0"/>
              <a:t>1s</a:t>
            </a:r>
            <a:r>
              <a:rPr lang="en-US" b="1" baseline="30000" dirty="0"/>
              <a:t>2</a:t>
            </a:r>
            <a:r>
              <a:rPr lang="en-US" dirty="0"/>
              <a:t>, 2s</a:t>
            </a:r>
            <a:r>
              <a:rPr lang="en-US" b="1" baseline="30000" dirty="0"/>
              <a:t>2</a:t>
            </a:r>
            <a:r>
              <a:rPr lang="en-US" dirty="0"/>
              <a:t>, 2p</a:t>
            </a:r>
            <a:r>
              <a:rPr lang="en-US" b="1" baseline="30000" dirty="0"/>
              <a:t>6</a:t>
            </a:r>
            <a:r>
              <a:rPr lang="en-US" dirty="0"/>
              <a:t>, 3s</a:t>
            </a:r>
            <a:r>
              <a:rPr lang="en-US" b="1" baseline="30000" dirty="0"/>
              <a:t>2</a:t>
            </a:r>
            <a:r>
              <a:rPr lang="en-US" dirty="0"/>
              <a:t>, </a:t>
            </a:r>
            <a:r>
              <a:rPr lang="en-US" dirty="0" smtClean="0"/>
              <a:t>3p</a:t>
            </a:r>
            <a:r>
              <a:rPr lang="en-US" b="1" baseline="30000" dirty="0" smtClean="0"/>
              <a:t>1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Count the number of electrons</a:t>
            </a:r>
          </a:p>
          <a:p>
            <a:pPr marL="514350" indent="-514350">
              <a:buClr>
                <a:schemeClr val="bg1"/>
              </a:buClr>
            </a:pPr>
            <a:r>
              <a:rPr lang="en-US" b="1" dirty="0" smtClean="0">
                <a:solidFill>
                  <a:srgbClr val="FF0000"/>
                </a:solidFill>
              </a:rPr>
              <a:t>13 electrons</a:t>
            </a:r>
          </a:p>
          <a:p>
            <a:pPr marL="514350" indent="-514350">
              <a:buFont typeface="+mj-lt"/>
              <a:buAutoNum type="arabicParenR" startAt="2"/>
            </a:pPr>
            <a:r>
              <a:rPr lang="en-US" dirty="0" smtClean="0"/>
              <a:t>For a cation, choose atom with 1 more proton</a:t>
            </a:r>
          </a:p>
          <a:p>
            <a:pPr marL="514350" indent="-514350">
              <a:buClr>
                <a:schemeClr val="bg1"/>
              </a:buClr>
            </a:pPr>
            <a:r>
              <a:rPr lang="en-US" b="1" dirty="0" smtClean="0">
                <a:solidFill>
                  <a:srgbClr val="FF0000"/>
                </a:solidFill>
              </a:rPr>
              <a:t>Si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+</a:t>
            </a:r>
            <a:endParaRPr lang="en-US" b="1" baseline="300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 startAt="3"/>
            </a:pPr>
            <a:r>
              <a:rPr lang="en-US" dirty="0"/>
              <a:t>For </a:t>
            </a:r>
            <a:r>
              <a:rPr lang="en-US" dirty="0" smtClean="0"/>
              <a:t>an anion, </a:t>
            </a:r>
            <a:r>
              <a:rPr lang="en-US" dirty="0"/>
              <a:t>choose atom with 1 </a:t>
            </a:r>
            <a:r>
              <a:rPr lang="en-US" dirty="0" smtClean="0"/>
              <a:t>less proton</a:t>
            </a:r>
            <a:endParaRPr lang="en-US" dirty="0"/>
          </a:p>
          <a:p>
            <a:pPr marL="514350" indent="-514350">
              <a:buClr>
                <a:schemeClr val="bg1"/>
              </a:buClr>
            </a:pPr>
            <a:r>
              <a:rPr lang="en-US" b="1" smtClean="0">
                <a:solidFill>
                  <a:srgbClr val="FF0000"/>
                </a:solidFill>
              </a:rPr>
              <a:t>Mg</a:t>
            </a:r>
            <a:r>
              <a:rPr lang="en-US" sz="4000" baseline="30000" smtClean="0">
                <a:solidFill>
                  <a:srgbClr val="FF0000"/>
                </a:solidFill>
              </a:rPr>
              <a:t>‒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2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9270" y="0"/>
            <a:ext cx="7230291" cy="696686"/>
          </a:xfrm>
        </p:spPr>
        <p:txBody>
          <a:bodyPr/>
          <a:lstStyle/>
          <a:p>
            <a:r>
              <a:rPr lang="en-US" sz="3600" dirty="0" smtClean="0"/>
              <a:t>Description of the Orbitals</a:t>
            </a:r>
            <a:endParaRPr lang="en-US" sz="3600" dirty="0"/>
          </a:p>
        </p:txBody>
      </p:sp>
      <p:pic>
        <p:nvPicPr>
          <p:cNvPr id="14344" name="Picture 8" descr="http://upload.wikimedia.org/math/2/7/7/27734849d22b4b26bd85be1a1435ba2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24" y="824425"/>
            <a:ext cx="5233902" cy="73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5146769" y="2612562"/>
            <a:ext cx="3997231" cy="1632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6075" indent="-346075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18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i="1" dirty="0" smtClean="0">
                <a:solidFill>
                  <a:srgbClr val="0070C0"/>
                </a:solidFill>
              </a:rPr>
              <a:t>From the </a:t>
            </a:r>
            <a:r>
              <a:rPr lang="en-US" sz="2400" b="1" i="1" dirty="0">
                <a:solidFill>
                  <a:srgbClr val="0070C0"/>
                </a:solidFill>
              </a:rPr>
              <a:t>Schrödinger Equation</a:t>
            </a:r>
            <a:r>
              <a:rPr lang="en-US" sz="2400" b="1" i="1" dirty="0" smtClean="0">
                <a:solidFill>
                  <a:srgbClr val="0070C0"/>
                </a:solidFill>
              </a:rPr>
              <a:t>, we get our most complete description of electron orbitals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426422" y="1769833"/>
            <a:ext cx="2198907" cy="751114"/>
            <a:chOff x="1785265" y="2383952"/>
            <a:chExt cx="2198907" cy="936191"/>
          </a:xfrm>
          <a:solidFill>
            <a:srgbClr val="0070C0"/>
          </a:solidFill>
        </p:grpSpPr>
        <p:sp>
          <p:nvSpPr>
            <p:cNvPr id="10" name="Down Arrow 9"/>
            <p:cNvSpPr/>
            <p:nvPr/>
          </p:nvSpPr>
          <p:spPr>
            <a:xfrm>
              <a:off x="1785265" y="2383952"/>
              <a:ext cx="620485" cy="936191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2574476" y="2383952"/>
              <a:ext cx="620485" cy="936191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3363687" y="2383952"/>
              <a:ext cx="620485" cy="936191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26422" y="3773594"/>
            <a:ext cx="2198907" cy="751114"/>
            <a:chOff x="1785265" y="2383952"/>
            <a:chExt cx="2198907" cy="936191"/>
          </a:xfrm>
          <a:solidFill>
            <a:srgbClr val="0070C0"/>
          </a:solidFill>
        </p:grpSpPr>
        <p:sp>
          <p:nvSpPr>
            <p:cNvPr id="14" name="Down Arrow 13"/>
            <p:cNvSpPr/>
            <p:nvPr/>
          </p:nvSpPr>
          <p:spPr>
            <a:xfrm>
              <a:off x="1785265" y="2383952"/>
              <a:ext cx="620485" cy="936191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2574476" y="2383952"/>
              <a:ext cx="620485" cy="936191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3363687" y="2383952"/>
              <a:ext cx="620485" cy="936191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91829" y="2731772"/>
            <a:ext cx="2868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numbers</a:t>
            </a:r>
          </a:p>
          <a:p>
            <a:pPr algn="ctr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n,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 l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en-US" sz="32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l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b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3200" b="1" baseline="-25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70" y="4629150"/>
            <a:ext cx="29718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20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http://www.chem1.com/acad/webtut/atomic/OrbEnergyChart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56" r="63156"/>
          <a:stretch/>
        </p:blipFill>
        <p:spPr bwMode="auto">
          <a:xfrm>
            <a:off x="50805" y="1741167"/>
            <a:ext cx="2785524" cy="230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Parking Garage Analogy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269302" y="4506686"/>
            <a:ext cx="8778240" cy="2169200"/>
          </a:xfrm>
        </p:spPr>
        <p:txBody>
          <a:bodyPr>
            <a:noAutofit/>
          </a:bodyPr>
          <a:lstStyle/>
          <a:p>
            <a:pPr marL="0" indent="0" fontAlgn="ctr">
              <a:buNone/>
              <a:tabLst>
                <a:tab pos="4691063" algn="r"/>
                <a:tab pos="4919663" algn="ctr"/>
                <a:tab pos="5148263" algn="l"/>
              </a:tabLst>
            </a:pPr>
            <a:r>
              <a:rPr lang="en-US" sz="2000" b="1" dirty="0" smtClean="0">
                <a:solidFill>
                  <a:srgbClr val="0070C0"/>
                </a:solidFill>
              </a:rPr>
              <a:t>	primary quantum </a:t>
            </a:r>
            <a:r>
              <a:rPr lang="en-US" sz="2000" b="1" dirty="0">
                <a:solidFill>
                  <a:srgbClr val="0070C0"/>
                </a:solidFill>
              </a:rPr>
              <a:t>number	=	</a:t>
            </a:r>
            <a:r>
              <a:rPr lang="en-US" sz="2000" b="1" dirty="0" smtClean="0">
                <a:solidFill>
                  <a:srgbClr val="0070C0"/>
                </a:solidFill>
              </a:rPr>
              <a:t>floor</a:t>
            </a:r>
            <a:endParaRPr lang="en-US" sz="2000" b="1" dirty="0">
              <a:solidFill>
                <a:srgbClr val="0070C0"/>
              </a:solidFill>
            </a:endParaRPr>
          </a:p>
          <a:p>
            <a:pPr marL="0" indent="0" fontAlgn="ctr">
              <a:buNone/>
              <a:tabLst>
                <a:tab pos="4691063" algn="r"/>
                <a:tab pos="4919663" algn="ctr"/>
                <a:tab pos="5148263" algn="l"/>
              </a:tabLst>
            </a:pPr>
            <a:r>
              <a:rPr lang="en-US" sz="2000" b="1" dirty="0">
                <a:solidFill>
                  <a:srgbClr val="0070C0"/>
                </a:solidFill>
              </a:rPr>
              <a:t>	</a:t>
            </a:r>
            <a:r>
              <a:rPr lang="en-US" sz="2000" b="1" dirty="0" err="1">
                <a:solidFill>
                  <a:srgbClr val="0070C0"/>
                </a:solidFill>
              </a:rPr>
              <a:t>Aufbau</a:t>
            </a:r>
            <a:r>
              <a:rPr lang="en-US" sz="2000" b="1" dirty="0">
                <a:solidFill>
                  <a:srgbClr val="0070C0"/>
                </a:solidFill>
              </a:rPr>
              <a:t> rule	=	fill from bottom to </a:t>
            </a:r>
            <a:r>
              <a:rPr lang="en-US" sz="2000" b="1" dirty="0" smtClean="0">
                <a:solidFill>
                  <a:srgbClr val="0070C0"/>
                </a:solidFill>
              </a:rPr>
              <a:t>top</a:t>
            </a:r>
            <a:endParaRPr lang="en-US" sz="2000" b="1" dirty="0">
              <a:solidFill>
                <a:srgbClr val="0070C0"/>
              </a:solidFill>
            </a:endParaRPr>
          </a:p>
          <a:p>
            <a:pPr marL="0" indent="0" fontAlgn="ctr">
              <a:buNone/>
              <a:tabLst>
                <a:tab pos="4691063" algn="r"/>
                <a:tab pos="4919663" algn="ctr"/>
                <a:tab pos="5148263" algn="l"/>
              </a:tabLst>
            </a:pPr>
            <a:r>
              <a:rPr lang="en-US" sz="2000" b="1" dirty="0">
                <a:solidFill>
                  <a:srgbClr val="0070C0"/>
                </a:solidFill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</a:rPr>
              <a:t>Pauli exclusion principle</a:t>
            </a:r>
            <a:r>
              <a:rPr lang="en-US" sz="2000" b="1" dirty="0">
                <a:solidFill>
                  <a:srgbClr val="0070C0"/>
                </a:solidFill>
              </a:rPr>
              <a:t>	=	only 1 car per parking spot</a:t>
            </a:r>
          </a:p>
          <a:p>
            <a:pPr marL="0" indent="0" fontAlgn="ctr">
              <a:buNone/>
              <a:tabLst>
                <a:tab pos="4691063" algn="r"/>
                <a:tab pos="4919663" algn="ctr"/>
                <a:tab pos="5148263" algn="l"/>
              </a:tabLst>
            </a:pPr>
            <a:r>
              <a:rPr lang="en-US" sz="2000" b="1" dirty="0">
                <a:solidFill>
                  <a:srgbClr val="0070C0"/>
                </a:solidFill>
              </a:rPr>
              <a:t>	</a:t>
            </a:r>
            <a:r>
              <a:rPr lang="en-US" sz="2000" b="1" dirty="0" err="1" smtClean="0">
                <a:solidFill>
                  <a:srgbClr val="0070C0"/>
                </a:solidFill>
              </a:rPr>
              <a:t>Hund's</a:t>
            </a:r>
            <a:r>
              <a:rPr lang="en-US" sz="2000" b="1" dirty="0" smtClean="0">
                <a:solidFill>
                  <a:srgbClr val="0070C0"/>
                </a:solidFill>
              </a:rPr>
              <a:t> rule</a:t>
            </a:r>
            <a:r>
              <a:rPr lang="en-US" sz="2000" b="1" dirty="0">
                <a:solidFill>
                  <a:srgbClr val="0070C0"/>
                </a:solidFill>
              </a:rPr>
              <a:t>	=	</a:t>
            </a:r>
            <a:r>
              <a:rPr lang="en-US" sz="2000" b="1" dirty="0" smtClean="0">
                <a:solidFill>
                  <a:srgbClr val="0070C0"/>
                </a:solidFill>
              </a:rPr>
              <a:t>skip a spot between cars</a:t>
            </a:r>
          </a:p>
          <a:p>
            <a:pPr marL="0" indent="0" fontAlgn="ctr">
              <a:buNone/>
              <a:tabLst>
                <a:tab pos="4691063" algn="r"/>
                <a:tab pos="4919663" algn="ctr"/>
                <a:tab pos="5148263" algn="l"/>
              </a:tabLst>
            </a:pPr>
            <a:r>
              <a:rPr lang="en-US" sz="2000" b="1" dirty="0" smtClean="0">
                <a:solidFill>
                  <a:srgbClr val="0070C0"/>
                </a:solidFill>
              </a:rPr>
              <a:t>	Electron configuration notation</a:t>
            </a:r>
            <a:r>
              <a:rPr lang="en-US" sz="2000" b="1" dirty="0">
                <a:solidFill>
                  <a:srgbClr val="0070C0"/>
                </a:solidFill>
              </a:rPr>
              <a:t>	=	</a:t>
            </a:r>
            <a:r>
              <a:rPr lang="en-US" sz="2000" b="1" dirty="0" smtClean="0">
                <a:solidFill>
                  <a:srgbClr val="0070C0"/>
                </a:solidFill>
              </a:rPr>
              <a:t>ticket for parking locations</a:t>
            </a:r>
            <a:endParaRPr lang="en-US" sz="2000" b="1" dirty="0">
              <a:solidFill>
                <a:srgbClr val="0070C0"/>
              </a:solidFill>
            </a:endParaRPr>
          </a:p>
          <a:p>
            <a:endParaRPr lang="en-US" sz="2000" dirty="0"/>
          </a:p>
        </p:txBody>
      </p:sp>
      <p:sp>
        <p:nvSpPr>
          <p:cNvPr id="4" name="Isosceles Triangle 3"/>
          <p:cNvSpPr/>
          <p:nvPr/>
        </p:nvSpPr>
        <p:spPr>
          <a:xfrm>
            <a:off x="4667796" y="3038270"/>
            <a:ext cx="639740" cy="348251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663275"/>
              </p:ext>
            </p:extLst>
          </p:nvPr>
        </p:nvGraphicFramePr>
        <p:xfrm>
          <a:off x="2502002" y="1187128"/>
          <a:ext cx="6506526" cy="3091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801"/>
                <a:gridCol w="618525"/>
                <a:gridCol w="618525"/>
                <a:gridCol w="618525"/>
                <a:gridCol w="618525"/>
                <a:gridCol w="618525"/>
                <a:gridCol w="618525"/>
                <a:gridCol w="618525"/>
                <a:gridCol w="618525"/>
                <a:gridCol w="618525"/>
              </a:tblGrid>
              <a:tr h="26952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section 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section p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83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5833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floor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583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5833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floor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583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rowSpan="2" gridSpan="6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Middle School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53166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floor 1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46106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rows: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3" descr="C:\Users\sundance235\AppData\Local\Microsoft\Windows\Temporary Internet Files\Content.IE5\HZI4HGLS\MC90044033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579" y="3621935"/>
            <a:ext cx="639740" cy="31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undance235\AppData\Local\Microsoft\Windows\Temporary Internet Files\Content.IE5\7O11MMJ6\MC90044035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579" y="3154487"/>
            <a:ext cx="639740" cy="25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sundance235\AppData\Local\Microsoft\Windows\Temporary Internet Files\Content.IE5\HZI4HGLS\MC900439793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849" y="3038270"/>
            <a:ext cx="639740" cy="49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sundance235\AppData\Local\Microsoft\Windows\Temporary Internet Files\Content.IE5\7O11MMJ6\MC900439791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138" y="2581550"/>
            <a:ext cx="639740" cy="49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sundance235\AppData\Local\Microsoft\Windows\Temporary Internet Files\Content.IE5\OK51TCCV\MC900439795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010" y="3610317"/>
            <a:ext cx="639740" cy="32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51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Draw the electron configuration orbital diagram for chlorine.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Write the electron configuration notation for chlorine.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1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872843" y="1196088"/>
            <a:ext cx="1867216" cy="1891254"/>
            <a:chOff x="5872843" y="1196088"/>
            <a:chExt cx="1867216" cy="189125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50" t="43750" r="21406" b="36944"/>
            <a:stretch/>
          </p:blipFill>
          <p:spPr bwMode="auto">
            <a:xfrm>
              <a:off x="6008586" y="1326975"/>
              <a:ext cx="1595730" cy="176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 rot="5400000">
              <a:off x="6716804" y="352127"/>
              <a:ext cx="179294" cy="18672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182880" y="0"/>
            <a:ext cx="8778240" cy="731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70C0"/>
                </a:solidFill>
              </a:rPr>
              <a:t>Do Now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10198" y="3668490"/>
            <a:ext cx="2987483" cy="2286000"/>
            <a:chOff x="5410198" y="3668490"/>
            <a:chExt cx="2987483" cy="2286000"/>
          </a:xfrm>
        </p:grpSpPr>
        <p:sp>
          <p:nvSpPr>
            <p:cNvPr id="7" name="Rectangle 18"/>
            <p:cNvSpPr>
              <a:spLocks noChangeArrowheads="1"/>
            </p:cNvSpPr>
            <p:nvPr/>
          </p:nvSpPr>
          <p:spPr bwMode="auto">
            <a:xfrm>
              <a:off x="5410198" y="3668490"/>
              <a:ext cx="2971800" cy="2286000"/>
            </a:xfrm>
            <a:prstGeom prst="rect">
              <a:avLst/>
            </a:prstGeom>
            <a:noFill/>
            <a:ln w="28575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563041" y="4149771"/>
              <a:ext cx="283464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1s</a:t>
              </a:r>
              <a:r>
                <a:rPr lang="en-US" sz="4000" b="1" baseline="30000" dirty="0" smtClean="0"/>
                <a:t>2</a:t>
              </a:r>
              <a:r>
                <a:rPr lang="en-US" sz="4000" b="1" dirty="0" smtClean="0"/>
                <a:t>, 2s</a:t>
              </a:r>
              <a:r>
                <a:rPr lang="en-US" sz="4000" b="1" baseline="30000" dirty="0" smtClean="0"/>
                <a:t>2</a:t>
              </a:r>
              <a:r>
                <a:rPr lang="en-US" sz="4000" b="1" dirty="0" smtClean="0"/>
                <a:t>, 2p</a:t>
              </a:r>
              <a:r>
                <a:rPr lang="en-US" sz="4000" b="1" baseline="30000" dirty="0" smtClean="0"/>
                <a:t>6</a:t>
              </a:r>
              <a:r>
                <a:rPr lang="en-US" sz="4000" b="1" dirty="0"/>
                <a:t>, </a:t>
              </a:r>
              <a:r>
                <a:rPr lang="en-US" sz="4000" b="1" dirty="0" smtClean="0"/>
                <a:t> 3s</a:t>
              </a:r>
              <a:r>
                <a:rPr lang="en-US" sz="4000" b="1" baseline="30000" dirty="0" smtClean="0"/>
                <a:t>2</a:t>
              </a:r>
              <a:r>
                <a:rPr lang="en-US" sz="4000" b="1" dirty="0"/>
                <a:t>, </a:t>
              </a:r>
              <a:r>
                <a:rPr lang="en-US" sz="4000" b="1" dirty="0" smtClean="0"/>
                <a:t>3p</a:t>
              </a:r>
              <a:r>
                <a:rPr lang="en-US" sz="4000" b="1" baseline="30000" dirty="0" smtClean="0"/>
                <a:t>5</a:t>
              </a:r>
              <a:endParaRPr lang="en-US" sz="40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238" y="1818804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38" y="3422814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38" y="5038254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20206" y="2870422"/>
            <a:ext cx="66236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2p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20206" y="1234029"/>
            <a:ext cx="66236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3p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spect="1"/>
          </p:cNvSpPr>
          <p:nvPr/>
        </p:nvSpPr>
        <p:spPr>
          <a:xfrm>
            <a:off x="698700" y="1724476"/>
            <a:ext cx="773430" cy="77343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ChangeAspect="1"/>
          </p:cNvSpPr>
          <p:nvPr/>
        </p:nvSpPr>
        <p:spPr>
          <a:xfrm>
            <a:off x="698700" y="3328486"/>
            <a:ext cx="773430" cy="77343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916838" y="1785436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253993" y="1785436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>
            <a:spLocks noChangeAspect="1"/>
          </p:cNvSpPr>
          <p:nvPr/>
        </p:nvSpPr>
        <p:spPr>
          <a:xfrm>
            <a:off x="698700" y="4943926"/>
            <a:ext cx="773430" cy="77343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16838" y="5010601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253993" y="5010601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>
            <a:spLocks noChangeAspect="1"/>
          </p:cNvSpPr>
          <p:nvPr/>
        </p:nvSpPr>
        <p:spPr>
          <a:xfrm>
            <a:off x="2316574" y="1139701"/>
            <a:ext cx="773430" cy="77343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>
            <a:spLocks noChangeAspect="1"/>
          </p:cNvSpPr>
          <p:nvPr/>
        </p:nvSpPr>
        <p:spPr>
          <a:xfrm>
            <a:off x="3090130" y="1139701"/>
            <a:ext cx="773430" cy="77343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3866700" y="1139701"/>
            <a:ext cx="773430" cy="77343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>
            <a:spLocks noChangeAspect="1"/>
          </p:cNvSpPr>
          <p:nvPr/>
        </p:nvSpPr>
        <p:spPr>
          <a:xfrm>
            <a:off x="2316574" y="2776094"/>
            <a:ext cx="773430" cy="77343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>
            <a:spLocks noChangeAspect="1"/>
          </p:cNvSpPr>
          <p:nvPr/>
        </p:nvSpPr>
        <p:spPr>
          <a:xfrm>
            <a:off x="3090130" y="2776094"/>
            <a:ext cx="773430" cy="77343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>
            <a:spLocks noChangeAspect="1"/>
          </p:cNvSpPr>
          <p:nvPr/>
        </p:nvSpPr>
        <p:spPr>
          <a:xfrm>
            <a:off x="3866700" y="2776094"/>
            <a:ext cx="773430" cy="77343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534711" y="1213994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871866" y="1213994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089317" y="1213994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426472" y="2842769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308267" y="1213994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645422" y="1213994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916838" y="3395161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253993" y="3395161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534711" y="2842769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871866" y="2842769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089317" y="2842769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3308267" y="2842769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645422" y="2842769"/>
            <a:ext cx="0" cy="64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86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Last Class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287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861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Practice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</a:t>
            </a:r>
            <a:r>
              <a:rPr lang="en-US" b="1" dirty="0" smtClean="0"/>
              <a:t>rite </a:t>
            </a:r>
            <a:r>
              <a:rPr lang="en-US" b="1" dirty="0"/>
              <a:t>the electron configuration notation for the following atoms</a:t>
            </a:r>
            <a:r>
              <a:rPr lang="en-US" b="1" dirty="0" smtClean="0"/>
              <a:t>:</a:t>
            </a:r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C</a:t>
            </a:r>
            <a:endParaRPr lang="en-US" sz="3200" b="1" dirty="0"/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Al</a:t>
            </a:r>
            <a:endParaRPr lang="en-US" sz="3200" b="1" dirty="0"/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Cl </a:t>
            </a:r>
            <a:r>
              <a:rPr lang="en-US" sz="4400" b="1" baseline="30000" dirty="0" smtClean="0"/>
              <a:t> </a:t>
            </a:r>
            <a:r>
              <a:rPr lang="en-US" sz="4400" b="1" baseline="30000" dirty="0"/>
              <a:t>̶</a:t>
            </a:r>
            <a:endParaRPr lang="en-US" sz="4400" b="1" baseline="30000" dirty="0" smtClean="0"/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Mg</a:t>
            </a:r>
            <a:r>
              <a:rPr lang="en-US" sz="4400" b="1" baseline="30000" dirty="0" smtClean="0"/>
              <a:t>+2</a:t>
            </a:r>
            <a:endParaRPr lang="en-US" sz="3600" b="1" baseline="30000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225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Practice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</a:t>
            </a:r>
            <a:r>
              <a:rPr lang="en-US" b="1" dirty="0" smtClean="0"/>
              <a:t>rite </a:t>
            </a:r>
            <a:r>
              <a:rPr lang="en-US" b="1" dirty="0"/>
              <a:t>the electron configuration notation for the following atoms</a:t>
            </a:r>
            <a:r>
              <a:rPr lang="en-US" b="1" dirty="0" smtClean="0"/>
              <a:t>:</a:t>
            </a:r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C		</a:t>
            </a:r>
            <a:r>
              <a:rPr lang="en-US" sz="3200" b="1" dirty="0" smtClean="0">
                <a:solidFill>
                  <a:srgbClr val="FF0000"/>
                </a:solidFill>
              </a:rPr>
              <a:t>1s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, 2s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, 2p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/>
              <a:t>      </a:t>
            </a:r>
            <a:endParaRPr lang="en-US" sz="3200" b="1" dirty="0"/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/>
              <a:t>Al		</a:t>
            </a:r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Cl </a:t>
            </a:r>
            <a:r>
              <a:rPr lang="en-US" sz="4400" b="1" baseline="50000" dirty="0" smtClean="0"/>
              <a:t> </a:t>
            </a:r>
            <a:r>
              <a:rPr lang="en-US" sz="3600" b="1" baseline="50000" dirty="0" smtClean="0"/>
              <a:t>̶</a:t>
            </a:r>
            <a:r>
              <a:rPr lang="en-US" sz="3600" b="1" baseline="50000" dirty="0"/>
              <a:t>	</a:t>
            </a:r>
            <a:r>
              <a:rPr lang="en-US" sz="3600" b="1" dirty="0"/>
              <a:t>	</a:t>
            </a:r>
            <a:endParaRPr lang="en-US" sz="4400" b="1" baseline="30000" dirty="0" smtClean="0"/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Mg</a:t>
            </a:r>
            <a:r>
              <a:rPr lang="en-US" sz="4400" b="1" baseline="30000" dirty="0" smtClean="0"/>
              <a:t>+2</a:t>
            </a:r>
            <a:r>
              <a:rPr lang="en-US" sz="3200" b="1" dirty="0"/>
              <a:t>	</a:t>
            </a:r>
            <a:endParaRPr lang="en-US" sz="3200" b="1" baseline="30000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621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Practice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</a:t>
            </a:r>
            <a:r>
              <a:rPr lang="en-US" b="1" dirty="0" smtClean="0"/>
              <a:t>rite </a:t>
            </a:r>
            <a:r>
              <a:rPr lang="en-US" b="1" dirty="0"/>
              <a:t>the electron configuration notation for the following atoms</a:t>
            </a:r>
            <a:r>
              <a:rPr lang="en-US" b="1" dirty="0" smtClean="0"/>
              <a:t>:</a:t>
            </a:r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C		</a:t>
            </a:r>
            <a:r>
              <a:rPr lang="en-US" sz="3200" b="1" dirty="0" smtClean="0">
                <a:solidFill>
                  <a:srgbClr val="FF0000"/>
                </a:solidFill>
              </a:rPr>
              <a:t>1s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, 2s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, 2p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/>
              <a:t>      </a:t>
            </a:r>
            <a:endParaRPr lang="en-US" sz="3200" b="1" dirty="0"/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/>
              <a:t>Al		</a:t>
            </a:r>
            <a:r>
              <a:rPr lang="en-US" sz="3200" b="1" dirty="0">
                <a:solidFill>
                  <a:srgbClr val="FF0000"/>
                </a:solidFill>
              </a:rPr>
              <a:t>1s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2p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6</a:t>
            </a:r>
            <a:r>
              <a:rPr lang="en-US" sz="3200" b="1" dirty="0" smtClean="0">
                <a:solidFill>
                  <a:srgbClr val="FF0000"/>
                </a:solidFill>
              </a:rPr>
              <a:t>, 3s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, 3p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1</a:t>
            </a:r>
            <a:r>
              <a:rPr lang="en-US" sz="3200" b="1" dirty="0" smtClean="0"/>
              <a:t> </a:t>
            </a:r>
            <a:endParaRPr lang="en-US" sz="3200" b="1" dirty="0"/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Cl </a:t>
            </a:r>
            <a:r>
              <a:rPr lang="en-US" sz="4400" b="1" baseline="50000" dirty="0" smtClean="0"/>
              <a:t> </a:t>
            </a:r>
            <a:r>
              <a:rPr lang="en-US" sz="3600" b="1" baseline="50000" dirty="0" smtClean="0"/>
              <a:t>̶</a:t>
            </a:r>
            <a:r>
              <a:rPr lang="en-US" sz="3600" b="1" baseline="50000" dirty="0"/>
              <a:t>	</a:t>
            </a:r>
            <a:r>
              <a:rPr lang="en-US" sz="3600" b="1" dirty="0"/>
              <a:t>	</a:t>
            </a:r>
            <a:endParaRPr lang="en-US" sz="4400" b="1" baseline="30000" dirty="0" smtClean="0"/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Mg</a:t>
            </a:r>
            <a:r>
              <a:rPr lang="en-US" sz="4400" b="1" baseline="30000" dirty="0" smtClean="0"/>
              <a:t>+2</a:t>
            </a:r>
            <a:r>
              <a:rPr lang="en-US" sz="3200" b="1" dirty="0"/>
              <a:t>	</a:t>
            </a:r>
            <a:endParaRPr lang="en-US" sz="3200" b="1" baseline="30000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621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Practice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</a:t>
            </a:r>
            <a:r>
              <a:rPr lang="en-US" b="1" dirty="0" smtClean="0"/>
              <a:t>rite </a:t>
            </a:r>
            <a:r>
              <a:rPr lang="en-US" b="1" dirty="0"/>
              <a:t>the electron configuration notation for the following atoms</a:t>
            </a:r>
            <a:r>
              <a:rPr lang="en-US" b="1" dirty="0" smtClean="0"/>
              <a:t>:</a:t>
            </a:r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C		</a:t>
            </a:r>
            <a:r>
              <a:rPr lang="en-US" sz="3200" b="1" dirty="0" smtClean="0">
                <a:solidFill>
                  <a:srgbClr val="FF0000"/>
                </a:solidFill>
              </a:rPr>
              <a:t>1s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, 2s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, 2p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/>
              <a:t>      </a:t>
            </a:r>
            <a:endParaRPr lang="en-US" sz="3200" b="1" dirty="0"/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/>
              <a:t>Al		</a:t>
            </a:r>
            <a:r>
              <a:rPr lang="en-US" sz="3200" b="1" dirty="0">
                <a:solidFill>
                  <a:srgbClr val="FF0000"/>
                </a:solidFill>
              </a:rPr>
              <a:t>1s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2p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6</a:t>
            </a:r>
            <a:r>
              <a:rPr lang="en-US" sz="3200" b="1" dirty="0" smtClean="0">
                <a:solidFill>
                  <a:srgbClr val="FF0000"/>
                </a:solidFill>
              </a:rPr>
              <a:t>, 3s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, 3p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1</a:t>
            </a:r>
            <a:r>
              <a:rPr lang="en-US" sz="3200" b="1" dirty="0" smtClean="0"/>
              <a:t> </a:t>
            </a:r>
            <a:endParaRPr lang="en-US" sz="3200" b="1" dirty="0"/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Cl </a:t>
            </a:r>
            <a:r>
              <a:rPr lang="en-US" sz="4400" b="1" baseline="50000" dirty="0" smtClean="0"/>
              <a:t> </a:t>
            </a:r>
            <a:r>
              <a:rPr lang="en-US" sz="3600" b="1" baseline="50000" dirty="0" smtClean="0"/>
              <a:t>̶</a:t>
            </a:r>
            <a:r>
              <a:rPr lang="en-US" sz="3600" b="1" baseline="50000" dirty="0"/>
              <a:t>	</a:t>
            </a:r>
            <a:r>
              <a:rPr lang="en-US" sz="3600" b="1" dirty="0"/>
              <a:t>	</a:t>
            </a:r>
            <a:r>
              <a:rPr lang="en-US" sz="3200" b="1" dirty="0" smtClean="0">
                <a:solidFill>
                  <a:srgbClr val="FF0000"/>
                </a:solidFill>
              </a:rPr>
              <a:t>1s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2p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6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>
                <a:solidFill>
                  <a:srgbClr val="FF0000"/>
                </a:solidFill>
              </a:rPr>
              <a:t>3s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3p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6</a:t>
            </a:r>
            <a:r>
              <a:rPr lang="en-US" sz="3200" b="1" dirty="0" smtClean="0"/>
              <a:t> </a:t>
            </a:r>
            <a:endParaRPr lang="en-US" sz="4400" b="1" baseline="30000" dirty="0" smtClean="0"/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Mg</a:t>
            </a:r>
            <a:r>
              <a:rPr lang="en-US" sz="4400" b="1" baseline="30000" dirty="0" smtClean="0"/>
              <a:t>+2</a:t>
            </a:r>
            <a:r>
              <a:rPr lang="en-US" sz="3200" b="1" dirty="0"/>
              <a:t>	</a:t>
            </a:r>
            <a:endParaRPr lang="en-US" sz="3200" b="1" baseline="30000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621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Practice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</a:t>
            </a:r>
            <a:r>
              <a:rPr lang="en-US" b="1" dirty="0" smtClean="0"/>
              <a:t>rite </a:t>
            </a:r>
            <a:r>
              <a:rPr lang="en-US" b="1" dirty="0"/>
              <a:t>the electron configuration notation for the following atoms</a:t>
            </a:r>
            <a:r>
              <a:rPr lang="en-US" b="1" dirty="0" smtClean="0"/>
              <a:t>:</a:t>
            </a:r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C		</a:t>
            </a:r>
            <a:r>
              <a:rPr lang="en-US" sz="3200" b="1" dirty="0" smtClean="0">
                <a:solidFill>
                  <a:srgbClr val="FF0000"/>
                </a:solidFill>
              </a:rPr>
              <a:t>1s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, 2s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, 2p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/>
              <a:t>      </a:t>
            </a:r>
            <a:endParaRPr lang="en-US" sz="3200" b="1" dirty="0"/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/>
              <a:t>Al		</a:t>
            </a:r>
            <a:r>
              <a:rPr lang="en-US" sz="3200" b="1" dirty="0">
                <a:solidFill>
                  <a:srgbClr val="FF0000"/>
                </a:solidFill>
              </a:rPr>
              <a:t>1s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2p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6</a:t>
            </a:r>
            <a:r>
              <a:rPr lang="en-US" sz="3200" b="1" dirty="0" smtClean="0">
                <a:solidFill>
                  <a:srgbClr val="FF0000"/>
                </a:solidFill>
              </a:rPr>
              <a:t>, 3s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, 3p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1</a:t>
            </a:r>
            <a:r>
              <a:rPr lang="en-US" sz="3200" b="1" dirty="0" smtClean="0"/>
              <a:t> </a:t>
            </a:r>
            <a:endParaRPr lang="en-US" sz="3200" b="1" dirty="0"/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Cl </a:t>
            </a:r>
            <a:r>
              <a:rPr lang="en-US" sz="4400" b="1" baseline="50000" dirty="0" smtClean="0"/>
              <a:t> </a:t>
            </a:r>
            <a:r>
              <a:rPr lang="en-US" sz="3600" b="1" baseline="50000" dirty="0" smtClean="0"/>
              <a:t>̶</a:t>
            </a:r>
            <a:r>
              <a:rPr lang="en-US" sz="3600" b="1" baseline="50000" dirty="0"/>
              <a:t>	</a:t>
            </a:r>
            <a:r>
              <a:rPr lang="en-US" sz="3600" b="1" dirty="0"/>
              <a:t>	</a:t>
            </a:r>
            <a:r>
              <a:rPr lang="en-US" sz="3200" b="1" dirty="0" smtClean="0">
                <a:solidFill>
                  <a:srgbClr val="FF0000"/>
                </a:solidFill>
              </a:rPr>
              <a:t>1s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2p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6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>
                <a:solidFill>
                  <a:srgbClr val="FF0000"/>
                </a:solidFill>
              </a:rPr>
              <a:t>3s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3p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6</a:t>
            </a:r>
            <a:r>
              <a:rPr lang="en-US" sz="3200" b="1" dirty="0" smtClean="0"/>
              <a:t> </a:t>
            </a:r>
            <a:endParaRPr lang="en-US" sz="4400" b="1" baseline="30000" dirty="0" smtClean="0"/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Mg</a:t>
            </a:r>
            <a:r>
              <a:rPr lang="en-US" sz="4400" b="1" baseline="30000" dirty="0" smtClean="0"/>
              <a:t>+2</a:t>
            </a:r>
            <a:r>
              <a:rPr lang="en-US" sz="3200" b="1" dirty="0"/>
              <a:t>	</a:t>
            </a:r>
            <a:r>
              <a:rPr lang="en-US" sz="3200" b="1" dirty="0" smtClean="0">
                <a:solidFill>
                  <a:srgbClr val="FF0000"/>
                </a:solidFill>
              </a:rPr>
              <a:t>1s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2p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6</a:t>
            </a:r>
            <a:r>
              <a:rPr lang="en-US" sz="3200" b="1" dirty="0" smtClean="0"/>
              <a:t> </a:t>
            </a:r>
            <a:endParaRPr lang="en-US" sz="3200" b="1" baseline="30000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9314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Individual Practice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Determine which element has the </a:t>
            </a:r>
            <a:r>
              <a:rPr lang="en-US" b="1" dirty="0"/>
              <a:t>electron configuration notation </a:t>
            </a:r>
            <a:r>
              <a:rPr lang="en-US" b="1" dirty="0" smtClean="0"/>
              <a:t>shown:</a:t>
            </a:r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1s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, 2s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				</a:t>
            </a:r>
            <a:endParaRPr lang="en-US" sz="3200" b="1" dirty="0">
              <a:solidFill>
                <a:srgbClr val="FF0000"/>
              </a:solidFill>
            </a:endParaRPr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1s</a:t>
            </a:r>
            <a:r>
              <a:rPr lang="en-US" sz="3200" b="1" baseline="30000" dirty="0" smtClean="0"/>
              <a:t>2</a:t>
            </a:r>
            <a:r>
              <a:rPr lang="en-US" sz="3200" b="1" dirty="0"/>
              <a:t>, 2s</a:t>
            </a:r>
            <a:r>
              <a:rPr lang="en-US" sz="3200" b="1" baseline="30000" dirty="0"/>
              <a:t>2</a:t>
            </a:r>
            <a:r>
              <a:rPr lang="en-US" sz="3200" b="1" dirty="0"/>
              <a:t>, </a:t>
            </a:r>
            <a:r>
              <a:rPr lang="en-US" sz="3200" b="1" dirty="0" smtClean="0"/>
              <a:t>2p</a:t>
            </a:r>
            <a:r>
              <a:rPr lang="en-US" sz="3200" b="1" baseline="30000" dirty="0" smtClean="0"/>
              <a:t>3</a:t>
            </a:r>
            <a:r>
              <a:rPr lang="en-US" sz="3200" b="1" dirty="0" smtClean="0"/>
              <a:t>			</a:t>
            </a:r>
            <a:endParaRPr lang="en-US" sz="3200" b="1" dirty="0"/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1s</a:t>
            </a:r>
            <a:r>
              <a:rPr lang="en-US" sz="3200" b="1" baseline="30000" dirty="0" smtClean="0"/>
              <a:t>2</a:t>
            </a:r>
            <a:r>
              <a:rPr lang="en-US" sz="3200" b="1" dirty="0"/>
              <a:t>, 2s</a:t>
            </a:r>
            <a:r>
              <a:rPr lang="en-US" sz="3200" b="1" baseline="30000" dirty="0"/>
              <a:t>2</a:t>
            </a:r>
            <a:r>
              <a:rPr lang="en-US" sz="3200" b="1" dirty="0"/>
              <a:t>, </a:t>
            </a:r>
            <a:r>
              <a:rPr lang="en-US" sz="3200" b="1" dirty="0" smtClean="0"/>
              <a:t>2p</a:t>
            </a:r>
            <a:r>
              <a:rPr lang="en-US" sz="3200" b="1" baseline="30000" dirty="0" smtClean="0"/>
              <a:t>6</a:t>
            </a:r>
            <a:r>
              <a:rPr lang="en-US" sz="3200" b="1" dirty="0" smtClean="0"/>
              <a:t>, 3s</a:t>
            </a:r>
            <a:r>
              <a:rPr lang="en-US" sz="3200" b="1" baseline="30000" dirty="0" smtClean="0"/>
              <a:t>1</a:t>
            </a:r>
            <a:r>
              <a:rPr lang="en-US" sz="3200" b="1" dirty="0" smtClean="0"/>
              <a:t>		</a:t>
            </a:r>
            <a:endParaRPr lang="en-US" sz="4400" b="1" baseline="30000" dirty="0" smtClean="0"/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/>
              <a:t>1s</a:t>
            </a:r>
            <a:r>
              <a:rPr lang="en-US" sz="3200" b="1" baseline="30000" dirty="0"/>
              <a:t>2</a:t>
            </a:r>
            <a:r>
              <a:rPr lang="en-US" sz="3200" b="1" dirty="0"/>
              <a:t>, 2s</a:t>
            </a:r>
            <a:r>
              <a:rPr lang="en-US" sz="3200" b="1" baseline="30000" dirty="0"/>
              <a:t>2</a:t>
            </a:r>
            <a:r>
              <a:rPr lang="en-US" sz="3200" b="1" dirty="0"/>
              <a:t>, 2p</a:t>
            </a:r>
            <a:r>
              <a:rPr lang="en-US" sz="3200" b="1" baseline="30000" dirty="0"/>
              <a:t>6</a:t>
            </a:r>
            <a:r>
              <a:rPr lang="en-US" sz="3200" b="1" dirty="0"/>
              <a:t>, 3s</a:t>
            </a:r>
            <a:r>
              <a:rPr lang="en-US" sz="3200" b="1" baseline="30000" dirty="0"/>
              <a:t>2</a:t>
            </a:r>
            <a:r>
              <a:rPr lang="en-US" sz="3200" b="1" dirty="0"/>
              <a:t>, </a:t>
            </a:r>
            <a:r>
              <a:rPr lang="en-US" sz="3200" b="1" dirty="0" smtClean="0"/>
              <a:t>3p</a:t>
            </a:r>
            <a:r>
              <a:rPr lang="en-US" sz="3200" b="1" baseline="30000" dirty="0" smtClean="0"/>
              <a:t>4</a:t>
            </a:r>
            <a:r>
              <a:rPr lang="en-US" sz="3200" b="1" dirty="0" smtClean="0"/>
              <a:t>	</a:t>
            </a:r>
            <a:endParaRPr lang="en-US" sz="3200" b="1" baseline="30000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06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"/>
            <a:ext cx="9144000" cy="649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8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Individual Practice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Determine which element has the </a:t>
            </a:r>
            <a:r>
              <a:rPr lang="en-US" b="1" dirty="0"/>
              <a:t>electron configuration notation </a:t>
            </a:r>
            <a:r>
              <a:rPr lang="en-US" b="1" dirty="0" smtClean="0"/>
              <a:t>shown:</a:t>
            </a:r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1s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, 2s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				</a:t>
            </a:r>
            <a:r>
              <a:rPr lang="en-US" sz="3200" b="1" dirty="0" smtClean="0">
                <a:solidFill>
                  <a:srgbClr val="FF0000"/>
                </a:solidFill>
              </a:rPr>
              <a:t>Be</a:t>
            </a:r>
            <a:endParaRPr lang="en-US" sz="3200" b="1" dirty="0">
              <a:solidFill>
                <a:srgbClr val="FF0000"/>
              </a:solidFill>
            </a:endParaRPr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1s</a:t>
            </a:r>
            <a:r>
              <a:rPr lang="en-US" sz="3200" b="1" baseline="30000" dirty="0" smtClean="0"/>
              <a:t>2</a:t>
            </a:r>
            <a:r>
              <a:rPr lang="en-US" sz="3200" b="1" dirty="0"/>
              <a:t>, 2s</a:t>
            </a:r>
            <a:r>
              <a:rPr lang="en-US" sz="3200" b="1" baseline="30000" dirty="0"/>
              <a:t>2</a:t>
            </a:r>
            <a:r>
              <a:rPr lang="en-US" sz="3200" b="1" dirty="0"/>
              <a:t>, </a:t>
            </a:r>
            <a:r>
              <a:rPr lang="en-US" sz="3200" b="1" dirty="0" smtClean="0"/>
              <a:t>2p</a:t>
            </a:r>
            <a:r>
              <a:rPr lang="en-US" sz="3200" b="1" baseline="30000" dirty="0" smtClean="0"/>
              <a:t>3</a:t>
            </a:r>
            <a:r>
              <a:rPr lang="en-US" sz="3200" b="1" dirty="0" smtClean="0"/>
              <a:t>			</a:t>
            </a:r>
            <a:endParaRPr lang="en-US" sz="3200" b="1" dirty="0"/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1s</a:t>
            </a:r>
            <a:r>
              <a:rPr lang="en-US" sz="3200" b="1" baseline="30000" dirty="0" smtClean="0"/>
              <a:t>2</a:t>
            </a:r>
            <a:r>
              <a:rPr lang="en-US" sz="3200" b="1" dirty="0"/>
              <a:t>, 2s</a:t>
            </a:r>
            <a:r>
              <a:rPr lang="en-US" sz="3200" b="1" baseline="30000" dirty="0"/>
              <a:t>2</a:t>
            </a:r>
            <a:r>
              <a:rPr lang="en-US" sz="3200" b="1" dirty="0"/>
              <a:t>, </a:t>
            </a:r>
            <a:r>
              <a:rPr lang="en-US" sz="3200" b="1" dirty="0" smtClean="0"/>
              <a:t>2p</a:t>
            </a:r>
            <a:r>
              <a:rPr lang="en-US" sz="3200" b="1" baseline="30000" dirty="0" smtClean="0"/>
              <a:t>6</a:t>
            </a:r>
            <a:r>
              <a:rPr lang="en-US" sz="3200" b="1" dirty="0" smtClean="0"/>
              <a:t>, 3s</a:t>
            </a:r>
            <a:r>
              <a:rPr lang="en-US" sz="3200" b="1" baseline="30000" dirty="0" smtClean="0"/>
              <a:t>1</a:t>
            </a:r>
            <a:r>
              <a:rPr lang="en-US" sz="3200" b="1" dirty="0" smtClean="0"/>
              <a:t>		</a:t>
            </a:r>
            <a:endParaRPr lang="en-US" sz="4400" b="1" baseline="30000" dirty="0" smtClean="0"/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/>
              <a:t>1s</a:t>
            </a:r>
            <a:r>
              <a:rPr lang="en-US" sz="3200" b="1" baseline="30000" dirty="0"/>
              <a:t>2</a:t>
            </a:r>
            <a:r>
              <a:rPr lang="en-US" sz="3200" b="1" dirty="0"/>
              <a:t>, 2s</a:t>
            </a:r>
            <a:r>
              <a:rPr lang="en-US" sz="3200" b="1" baseline="30000" dirty="0"/>
              <a:t>2</a:t>
            </a:r>
            <a:r>
              <a:rPr lang="en-US" sz="3200" b="1" dirty="0"/>
              <a:t>, 2p</a:t>
            </a:r>
            <a:r>
              <a:rPr lang="en-US" sz="3200" b="1" baseline="30000" dirty="0"/>
              <a:t>6</a:t>
            </a:r>
            <a:r>
              <a:rPr lang="en-US" sz="3200" b="1" dirty="0"/>
              <a:t>, 3s</a:t>
            </a:r>
            <a:r>
              <a:rPr lang="en-US" sz="3200" b="1" baseline="30000" dirty="0"/>
              <a:t>2</a:t>
            </a:r>
            <a:r>
              <a:rPr lang="en-US" sz="3200" b="1" dirty="0"/>
              <a:t>, </a:t>
            </a:r>
            <a:r>
              <a:rPr lang="en-US" sz="3200" b="1" dirty="0" smtClean="0"/>
              <a:t>3p</a:t>
            </a:r>
            <a:r>
              <a:rPr lang="en-US" sz="3200" b="1" baseline="30000" dirty="0" smtClean="0"/>
              <a:t>4</a:t>
            </a:r>
            <a:r>
              <a:rPr lang="en-US" sz="3200" b="1" dirty="0" smtClean="0"/>
              <a:t>	</a:t>
            </a:r>
            <a:endParaRPr lang="en-US" sz="3200" b="1" baseline="30000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620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Individual Practice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Determine which element has the </a:t>
            </a:r>
            <a:r>
              <a:rPr lang="en-US" b="1" dirty="0"/>
              <a:t>electron configuration notation </a:t>
            </a:r>
            <a:r>
              <a:rPr lang="en-US" b="1" dirty="0" smtClean="0"/>
              <a:t>shown:</a:t>
            </a:r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1s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, 2s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				</a:t>
            </a:r>
            <a:r>
              <a:rPr lang="en-US" sz="3200" b="1" dirty="0" smtClean="0">
                <a:solidFill>
                  <a:srgbClr val="FF0000"/>
                </a:solidFill>
              </a:rPr>
              <a:t>Be</a:t>
            </a:r>
            <a:endParaRPr lang="en-US" sz="3200" b="1" dirty="0">
              <a:solidFill>
                <a:srgbClr val="FF0000"/>
              </a:solidFill>
            </a:endParaRPr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1s</a:t>
            </a:r>
            <a:r>
              <a:rPr lang="en-US" sz="3200" b="1" baseline="30000" dirty="0" smtClean="0"/>
              <a:t>2</a:t>
            </a:r>
            <a:r>
              <a:rPr lang="en-US" sz="3200" b="1" dirty="0"/>
              <a:t>, 2s</a:t>
            </a:r>
            <a:r>
              <a:rPr lang="en-US" sz="3200" b="1" baseline="30000" dirty="0"/>
              <a:t>2</a:t>
            </a:r>
            <a:r>
              <a:rPr lang="en-US" sz="3200" b="1" dirty="0"/>
              <a:t>, </a:t>
            </a:r>
            <a:r>
              <a:rPr lang="en-US" sz="3200" b="1" dirty="0" smtClean="0"/>
              <a:t>2p</a:t>
            </a:r>
            <a:r>
              <a:rPr lang="en-US" sz="3200" b="1" baseline="30000" dirty="0" smtClean="0"/>
              <a:t>3</a:t>
            </a:r>
            <a:r>
              <a:rPr lang="en-US" sz="3200" b="1" dirty="0" smtClean="0"/>
              <a:t>			</a:t>
            </a:r>
            <a:r>
              <a:rPr lang="en-US" sz="3200" b="1" dirty="0" smtClean="0">
                <a:solidFill>
                  <a:srgbClr val="FF0000"/>
                </a:solidFill>
              </a:rPr>
              <a:t>N</a:t>
            </a:r>
            <a:r>
              <a:rPr lang="en-US" sz="3200" b="1" dirty="0" smtClean="0"/>
              <a:t> </a:t>
            </a:r>
            <a:endParaRPr lang="en-US" sz="3200" b="1" dirty="0"/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1s</a:t>
            </a:r>
            <a:r>
              <a:rPr lang="en-US" sz="3200" b="1" baseline="30000" dirty="0" smtClean="0"/>
              <a:t>2</a:t>
            </a:r>
            <a:r>
              <a:rPr lang="en-US" sz="3200" b="1" dirty="0"/>
              <a:t>, 2s</a:t>
            </a:r>
            <a:r>
              <a:rPr lang="en-US" sz="3200" b="1" baseline="30000" dirty="0"/>
              <a:t>2</a:t>
            </a:r>
            <a:r>
              <a:rPr lang="en-US" sz="3200" b="1" dirty="0"/>
              <a:t>, </a:t>
            </a:r>
            <a:r>
              <a:rPr lang="en-US" sz="3200" b="1" dirty="0" smtClean="0"/>
              <a:t>2p</a:t>
            </a:r>
            <a:r>
              <a:rPr lang="en-US" sz="3200" b="1" baseline="30000" dirty="0" smtClean="0"/>
              <a:t>6</a:t>
            </a:r>
            <a:r>
              <a:rPr lang="en-US" sz="3200" b="1" dirty="0" smtClean="0"/>
              <a:t>, 3s</a:t>
            </a:r>
            <a:r>
              <a:rPr lang="en-US" sz="3200" b="1" baseline="30000" dirty="0" smtClean="0"/>
              <a:t>1</a:t>
            </a:r>
            <a:r>
              <a:rPr lang="en-US" sz="3200" b="1" dirty="0" smtClean="0"/>
              <a:t>		</a:t>
            </a:r>
            <a:endParaRPr lang="en-US" sz="4400" b="1" baseline="30000" dirty="0" smtClean="0"/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/>
              <a:t>1s</a:t>
            </a:r>
            <a:r>
              <a:rPr lang="en-US" sz="3200" b="1" baseline="30000" dirty="0"/>
              <a:t>2</a:t>
            </a:r>
            <a:r>
              <a:rPr lang="en-US" sz="3200" b="1" dirty="0"/>
              <a:t>, 2s</a:t>
            </a:r>
            <a:r>
              <a:rPr lang="en-US" sz="3200" b="1" baseline="30000" dirty="0"/>
              <a:t>2</a:t>
            </a:r>
            <a:r>
              <a:rPr lang="en-US" sz="3200" b="1" dirty="0"/>
              <a:t>, 2p</a:t>
            </a:r>
            <a:r>
              <a:rPr lang="en-US" sz="3200" b="1" baseline="30000" dirty="0"/>
              <a:t>6</a:t>
            </a:r>
            <a:r>
              <a:rPr lang="en-US" sz="3200" b="1" dirty="0"/>
              <a:t>, 3s</a:t>
            </a:r>
            <a:r>
              <a:rPr lang="en-US" sz="3200" b="1" baseline="30000" dirty="0"/>
              <a:t>2</a:t>
            </a:r>
            <a:r>
              <a:rPr lang="en-US" sz="3200" b="1" dirty="0"/>
              <a:t>, </a:t>
            </a:r>
            <a:r>
              <a:rPr lang="en-US" sz="3200" b="1" dirty="0" smtClean="0"/>
              <a:t>3p</a:t>
            </a:r>
            <a:r>
              <a:rPr lang="en-US" sz="3200" b="1" baseline="30000" dirty="0" smtClean="0"/>
              <a:t>4</a:t>
            </a:r>
            <a:r>
              <a:rPr lang="en-US" sz="3200" b="1" dirty="0" smtClean="0"/>
              <a:t>	</a:t>
            </a:r>
            <a:endParaRPr lang="en-US" sz="3200" b="1" baseline="30000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620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Individual Practice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Determine which element has the </a:t>
            </a:r>
            <a:r>
              <a:rPr lang="en-US" b="1" dirty="0"/>
              <a:t>electron configuration notation </a:t>
            </a:r>
            <a:r>
              <a:rPr lang="en-US" b="1" dirty="0" smtClean="0"/>
              <a:t>shown:</a:t>
            </a:r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1s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, 2s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				</a:t>
            </a:r>
            <a:r>
              <a:rPr lang="en-US" sz="3200" b="1" dirty="0" smtClean="0">
                <a:solidFill>
                  <a:srgbClr val="FF0000"/>
                </a:solidFill>
              </a:rPr>
              <a:t>Be</a:t>
            </a:r>
            <a:endParaRPr lang="en-US" sz="3200" b="1" dirty="0">
              <a:solidFill>
                <a:srgbClr val="FF0000"/>
              </a:solidFill>
            </a:endParaRPr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1s</a:t>
            </a:r>
            <a:r>
              <a:rPr lang="en-US" sz="3200" b="1" baseline="30000" dirty="0" smtClean="0"/>
              <a:t>2</a:t>
            </a:r>
            <a:r>
              <a:rPr lang="en-US" sz="3200" b="1" dirty="0"/>
              <a:t>, 2s</a:t>
            </a:r>
            <a:r>
              <a:rPr lang="en-US" sz="3200" b="1" baseline="30000" dirty="0"/>
              <a:t>2</a:t>
            </a:r>
            <a:r>
              <a:rPr lang="en-US" sz="3200" b="1" dirty="0"/>
              <a:t>, </a:t>
            </a:r>
            <a:r>
              <a:rPr lang="en-US" sz="3200" b="1" dirty="0" smtClean="0"/>
              <a:t>2p</a:t>
            </a:r>
            <a:r>
              <a:rPr lang="en-US" sz="3200" b="1" baseline="30000" dirty="0" smtClean="0"/>
              <a:t>3</a:t>
            </a:r>
            <a:r>
              <a:rPr lang="en-US" sz="3200" b="1" dirty="0" smtClean="0"/>
              <a:t>			</a:t>
            </a:r>
            <a:r>
              <a:rPr lang="en-US" sz="3200" b="1" dirty="0" smtClean="0">
                <a:solidFill>
                  <a:srgbClr val="FF0000"/>
                </a:solidFill>
              </a:rPr>
              <a:t>N</a:t>
            </a:r>
            <a:r>
              <a:rPr lang="en-US" sz="3200" b="1" dirty="0" smtClean="0"/>
              <a:t> </a:t>
            </a:r>
            <a:endParaRPr lang="en-US" sz="3200" b="1" dirty="0"/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1s</a:t>
            </a:r>
            <a:r>
              <a:rPr lang="en-US" sz="3200" b="1" baseline="30000" dirty="0" smtClean="0"/>
              <a:t>2</a:t>
            </a:r>
            <a:r>
              <a:rPr lang="en-US" sz="3200" b="1" dirty="0"/>
              <a:t>, 2s</a:t>
            </a:r>
            <a:r>
              <a:rPr lang="en-US" sz="3200" b="1" baseline="30000" dirty="0"/>
              <a:t>2</a:t>
            </a:r>
            <a:r>
              <a:rPr lang="en-US" sz="3200" b="1" dirty="0"/>
              <a:t>, </a:t>
            </a:r>
            <a:r>
              <a:rPr lang="en-US" sz="3200" b="1" dirty="0" smtClean="0"/>
              <a:t>2p</a:t>
            </a:r>
            <a:r>
              <a:rPr lang="en-US" sz="3200" b="1" baseline="30000" dirty="0" smtClean="0"/>
              <a:t>6</a:t>
            </a:r>
            <a:r>
              <a:rPr lang="en-US" sz="3200" b="1" dirty="0" smtClean="0"/>
              <a:t>, 3s</a:t>
            </a:r>
            <a:r>
              <a:rPr lang="en-US" sz="3200" b="1" baseline="30000" dirty="0" smtClean="0"/>
              <a:t>1</a:t>
            </a:r>
            <a:r>
              <a:rPr lang="en-US" sz="3200" b="1" dirty="0" smtClean="0"/>
              <a:t>		</a:t>
            </a:r>
            <a:r>
              <a:rPr lang="en-US" sz="3200" b="1" dirty="0" smtClean="0">
                <a:solidFill>
                  <a:srgbClr val="FF0000"/>
                </a:solidFill>
              </a:rPr>
              <a:t>Na</a:t>
            </a:r>
            <a:r>
              <a:rPr lang="en-US" sz="3200" b="1" dirty="0" smtClean="0"/>
              <a:t> </a:t>
            </a:r>
            <a:endParaRPr lang="en-US" sz="4400" b="1" baseline="30000" dirty="0" smtClean="0"/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/>
              <a:t>1s</a:t>
            </a:r>
            <a:r>
              <a:rPr lang="en-US" sz="3200" b="1" baseline="30000" dirty="0"/>
              <a:t>2</a:t>
            </a:r>
            <a:r>
              <a:rPr lang="en-US" sz="3200" b="1" dirty="0"/>
              <a:t>, 2s</a:t>
            </a:r>
            <a:r>
              <a:rPr lang="en-US" sz="3200" b="1" baseline="30000" dirty="0"/>
              <a:t>2</a:t>
            </a:r>
            <a:r>
              <a:rPr lang="en-US" sz="3200" b="1" dirty="0"/>
              <a:t>, 2p</a:t>
            </a:r>
            <a:r>
              <a:rPr lang="en-US" sz="3200" b="1" baseline="30000" dirty="0"/>
              <a:t>6</a:t>
            </a:r>
            <a:r>
              <a:rPr lang="en-US" sz="3200" b="1" dirty="0"/>
              <a:t>, 3s</a:t>
            </a:r>
            <a:r>
              <a:rPr lang="en-US" sz="3200" b="1" baseline="30000" dirty="0"/>
              <a:t>2</a:t>
            </a:r>
            <a:r>
              <a:rPr lang="en-US" sz="3200" b="1" dirty="0"/>
              <a:t>, </a:t>
            </a:r>
            <a:r>
              <a:rPr lang="en-US" sz="3200" b="1" dirty="0" smtClean="0"/>
              <a:t>3p</a:t>
            </a:r>
            <a:r>
              <a:rPr lang="en-US" sz="3200" b="1" baseline="30000" dirty="0" smtClean="0"/>
              <a:t>4</a:t>
            </a:r>
            <a:r>
              <a:rPr lang="en-US" sz="3200" b="1" dirty="0" smtClean="0"/>
              <a:t>	</a:t>
            </a:r>
            <a:endParaRPr lang="en-US" sz="3200" b="1" baseline="30000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620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Individual Practice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Determine which element has the </a:t>
            </a:r>
            <a:r>
              <a:rPr lang="en-US" b="1" dirty="0"/>
              <a:t>electron configuration notation </a:t>
            </a:r>
            <a:r>
              <a:rPr lang="en-US" b="1" dirty="0" smtClean="0"/>
              <a:t>shown:</a:t>
            </a:r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1s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, 2s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				</a:t>
            </a:r>
            <a:r>
              <a:rPr lang="en-US" sz="3200" b="1" dirty="0" smtClean="0">
                <a:solidFill>
                  <a:srgbClr val="FF0000"/>
                </a:solidFill>
              </a:rPr>
              <a:t>Be</a:t>
            </a:r>
            <a:endParaRPr lang="en-US" sz="3200" b="1" dirty="0">
              <a:solidFill>
                <a:srgbClr val="FF0000"/>
              </a:solidFill>
            </a:endParaRPr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1s</a:t>
            </a:r>
            <a:r>
              <a:rPr lang="en-US" sz="3200" b="1" baseline="30000" dirty="0" smtClean="0"/>
              <a:t>2</a:t>
            </a:r>
            <a:r>
              <a:rPr lang="en-US" sz="3200" b="1" dirty="0"/>
              <a:t>, 2s</a:t>
            </a:r>
            <a:r>
              <a:rPr lang="en-US" sz="3200" b="1" baseline="30000" dirty="0"/>
              <a:t>2</a:t>
            </a:r>
            <a:r>
              <a:rPr lang="en-US" sz="3200" b="1" dirty="0"/>
              <a:t>, </a:t>
            </a:r>
            <a:r>
              <a:rPr lang="en-US" sz="3200" b="1" dirty="0" smtClean="0"/>
              <a:t>2p</a:t>
            </a:r>
            <a:r>
              <a:rPr lang="en-US" sz="3200" b="1" baseline="30000" dirty="0" smtClean="0"/>
              <a:t>3</a:t>
            </a:r>
            <a:r>
              <a:rPr lang="en-US" sz="3200" b="1" dirty="0" smtClean="0"/>
              <a:t>			</a:t>
            </a:r>
            <a:r>
              <a:rPr lang="en-US" sz="3200" b="1" dirty="0" smtClean="0">
                <a:solidFill>
                  <a:srgbClr val="FF0000"/>
                </a:solidFill>
              </a:rPr>
              <a:t>N</a:t>
            </a:r>
            <a:r>
              <a:rPr lang="en-US" sz="3200" b="1" dirty="0" smtClean="0"/>
              <a:t> </a:t>
            </a:r>
            <a:endParaRPr lang="en-US" sz="3200" b="1" dirty="0"/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1s</a:t>
            </a:r>
            <a:r>
              <a:rPr lang="en-US" sz="3200" b="1" baseline="30000" dirty="0" smtClean="0"/>
              <a:t>2</a:t>
            </a:r>
            <a:r>
              <a:rPr lang="en-US" sz="3200" b="1" dirty="0"/>
              <a:t>, 2s</a:t>
            </a:r>
            <a:r>
              <a:rPr lang="en-US" sz="3200" b="1" baseline="30000" dirty="0"/>
              <a:t>2</a:t>
            </a:r>
            <a:r>
              <a:rPr lang="en-US" sz="3200" b="1" dirty="0"/>
              <a:t>, </a:t>
            </a:r>
            <a:r>
              <a:rPr lang="en-US" sz="3200" b="1" dirty="0" smtClean="0"/>
              <a:t>2p</a:t>
            </a:r>
            <a:r>
              <a:rPr lang="en-US" sz="3200" b="1" baseline="30000" dirty="0" smtClean="0"/>
              <a:t>6</a:t>
            </a:r>
            <a:r>
              <a:rPr lang="en-US" sz="3200" b="1" dirty="0" smtClean="0"/>
              <a:t>, 3s</a:t>
            </a:r>
            <a:r>
              <a:rPr lang="en-US" sz="3200" b="1" baseline="30000" dirty="0" smtClean="0"/>
              <a:t>1</a:t>
            </a:r>
            <a:r>
              <a:rPr lang="en-US" sz="3200" b="1" dirty="0" smtClean="0"/>
              <a:t>		</a:t>
            </a:r>
            <a:r>
              <a:rPr lang="en-US" sz="3200" b="1" dirty="0" smtClean="0">
                <a:solidFill>
                  <a:srgbClr val="FF0000"/>
                </a:solidFill>
              </a:rPr>
              <a:t>Na</a:t>
            </a:r>
            <a:r>
              <a:rPr lang="en-US" sz="3200" b="1" dirty="0" smtClean="0"/>
              <a:t> </a:t>
            </a:r>
            <a:endParaRPr lang="en-US" sz="4400" b="1" baseline="30000" dirty="0" smtClean="0"/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/>
              <a:t>1s</a:t>
            </a:r>
            <a:r>
              <a:rPr lang="en-US" sz="3200" b="1" baseline="30000" dirty="0"/>
              <a:t>2</a:t>
            </a:r>
            <a:r>
              <a:rPr lang="en-US" sz="3200" b="1" dirty="0"/>
              <a:t>, 2s</a:t>
            </a:r>
            <a:r>
              <a:rPr lang="en-US" sz="3200" b="1" baseline="30000" dirty="0"/>
              <a:t>2</a:t>
            </a:r>
            <a:r>
              <a:rPr lang="en-US" sz="3200" b="1" dirty="0"/>
              <a:t>, 2p</a:t>
            </a:r>
            <a:r>
              <a:rPr lang="en-US" sz="3200" b="1" baseline="30000" dirty="0"/>
              <a:t>6</a:t>
            </a:r>
            <a:r>
              <a:rPr lang="en-US" sz="3200" b="1" dirty="0"/>
              <a:t>, 3s</a:t>
            </a:r>
            <a:r>
              <a:rPr lang="en-US" sz="3200" b="1" baseline="30000" dirty="0"/>
              <a:t>2</a:t>
            </a:r>
            <a:r>
              <a:rPr lang="en-US" sz="3200" b="1" dirty="0"/>
              <a:t>, </a:t>
            </a:r>
            <a:r>
              <a:rPr lang="en-US" sz="3200" b="1" dirty="0" smtClean="0"/>
              <a:t>3p</a:t>
            </a:r>
            <a:r>
              <a:rPr lang="en-US" sz="3200" b="1" baseline="30000" dirty="0" smtClean="0"/>
              <a:t>4</a:t>
            </a:r>
            <a:r>
              <a:rPr lang="en-US" sz="3200" b="1" dirty="0" smtClean="0"/>
              <a:t>	</a:t>
            </a:r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r>
              <a:rPr lang="en-US" sz="3200" b="1" dirty="0" smtClean="0"/>
              <a:t> </a:t>
            </a:r>
            <a:endParaRPr lang="en-US" sz="3200" b="1" baseline="30000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620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Individual Practice 3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</a:t>
            </a:r>
            <a:r>
              <a:rPr lang="en-US" b="1" dirty="0" smtClean="0"/>
              <a:t>rite </a:t>
            </a:r>
            <a:r>
              <a:rPr lang="en-US" b="1" dirty="0"/>
              <a:t>the electron configuration notation for the following atoms</a:t>
            </a:r>
            <a:r>
              <a:rPr lang="en-US" b="1" dirty="0" smtClean="0"/>
              <a:t>:</a:t>
            </a:r>
          </a:p>
          <a:p>
            <a:pPr marL="1885950" lvl="1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3200" b="1" dirty="0" smtClean="0"/>
              <a:t>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		</a:t>
            </a:r>
            <a:endParaRPr lang="en-US" sz="3200" b="1" dirty="0"/>
          </a:p>
          <a:p>
            <a:pPr marL="1885950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P		</a:t>
            </a:r>
            <a:endParaRPr lang="en-US" sz="3200" b="1" dirty="0"/>
          </a:p>
          <a:p>
            <a:pPr marL="1885950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/>
              <a:t>Li</a:t>
            </a:r>
            <a:r>
              <a:rPr lang="en-US" sz="4400" b="1" baseline="30000" dirty="0" smtClean="0"/>
              <a:t>+</a:t>
            </a:r>
            <a:r>
              <a:rPr lang="en-US" sz="3200" b="1" baseline="30000" dirty="0" smtClean="0"/>
              <a:t>		</a:t>
            </a:r>
            <a:endParaRPr lang="en-US" sz="4400" b="1" baseline="30000" dirty="0"/>
          </a:p>
          <a:p>
            <a:pPr marL="1885950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S</a:t>
            </a:r>
            <a:r>
              <a:rPr lang="en-US" sz="4400" b="1" baseline="30000" dirty="0" smtClean="0"/>
              <a:t>-2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		</a:t>
            </a:r>
            <a:endParaRPr lang="en-US" sz="3600" b="1" baseline="30000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242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Individual Practice 3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</a:t>
            </a:r>
            <a:r>
              <a:rPr lang="en-US" b="1" dirty="0" smtClean="0"/>
              <a:t>rite </a:t>
            </a:r>
            <a:r>
              <a:rPr lang="en-US" b="1" dirty="0"/>
              <a:t>the electron configuration notation for the following atoms</a:t>
            </a:r>
            <a:r>
              <a:rPr lang="en-US" b="1" dirty="0" smtClean="0"/>
              <a:t>:</a:t>
            </a:r>
          </a:p>
          <a:p>
            <a:pPr marL="1885950" lvl="1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3200" b="1" dirty="0" smtClean="0"/>
              <a:t>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		1s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2p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3</a:t>
            </a:r>
            <a:endParaRPr lang="en-US" sz="3200" b="1" dirty="0"/>
          </a:p>
          <a:p>
            <a:pPr marL="1885950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P		</a:t>
            </a:r>
            <a:endParaRPr lang="en-US" sz="3200" b="1" dirty="0"/>
          </a:p>
          <a:p>
            <a:pPr marL="1885950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/>
              <a:t>Li</a:t>
            </a:r>
            <a:r>
              <a:rPr lang="en-US" sz="4400" b="1" baseline="30000" dirty="0" smtClean="0"/>
              <a:t>+</a:t>
            </a:r>
            <a:r>
              <a:rPr lang="en-US" sz="3200" b="1" baseline="30000" dirty="0" smtClean="0"/>
              <a:t>		</a:t>
            </a:r>
            <a:endParaRPr lang="en-US" sz="4400" b="1" baseline="30000" dirty="0"/>
          </a:p>
          <a:p>
            <a:pPr marL="1885950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S</a:t>
            </a:r>
            <a:r>
              <a:rPr lang="en-US" sz="4400" b="1" baseline="30000" dirty="0" smtClean="0"/>
              <a:t>-2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		</a:t>
            </a:r>
            <a:endParaRPr lang="en-US" sz="3600" b="1" baseline="30000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495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Individual Practice 3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</a:t>
            </a:r>
            <a:r>
              <a:rPr lang="en-US" b="1" dirty="0" smtClean="0"/>
              <a:t>rite </a:t>
            </a:r>
            <a:r>
              <a:rPr lang="en-US" b="1" dirty="0"/>
              <a:t>the electron configuration notation for the following atoms</a:t>
            </a:r>
            <a:r>
              <a:rPr lang="en-US" b="1" dirty="0" smtClean="0"/>
              <a:t>:</a:t>
            </a:r>
          </a:p>
          <a:p>
            <a:pPr marL="1885950" lvl="1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3200" b="1" dirty="0" smtClean="0"/>
              <a:t>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		1s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2p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3</a:t>
            </a:r>
            <a:endParaRPr lang="en-US" sz="3200" b="1" dirty="0"/>
          </a:p>
          <a:p>
            <a:pPr marL="1885950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P		</a:t>
            </a:r>
            <a:r>
              <a:rPr lang="en-US" sz="3200" b="1" dirty="0">
                <a:solidFill>
                  <a:srgbClr val="FF0000"/>
                </a:solidFill>
              </a:rPr>
              <a:t> 1s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2p</a:t>
            </a:r>
            <a:r>
              <a:rPr lang="en-US" sz="3200" b="1" baseline="30000" dirty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</a:rPr>
              <a:t>, 3s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3p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3</a:t>
            </a:r>
            <a:r>
              <a:rPr lang="en-US" sz="3200" b="1" dirty="0" smtClean="0"/>
              <a:t> </a:t>
            </a:r>
            <a:endParaRPr lang="en-US" sz="3200" b="1" dirty="0"/>
          </a:p>
          <a:p>
            <a:pPr marL="1885950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/>
              <a:t>Li</a:t>
            </a:r>
            <a:r>
              <a:rPr lang="en-US" sz="4400" b="1" baseline="30000" dirty="0" smtClean="0"/>
              <a:t>+</a:t>
            </a:r>
            <a:r>
              <a:rPr lang="en-US" sz="3200" b="1" baseline="30000" dirty="0" smtClean="0"/>
              <a:t>		</a:t>
            </a:r>
            <a:endParaRPr lang="en-US" sz="4400" b="1" baseline="30000" dirty="0"/>
          </a:p>
          <a:p>
            <a:pPr marL="1885950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S</a:t>
            </a:r>
            <a:r>
              <a:rPr lang="en-US" sz="4400" b="1" baseline="30000" dirty="0" smtClean="0"/>
              <a:t>-2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		</a:t>
            </a:r>
            <a:endParaRPr lang="en-US" sz="3600" b="1" baseline="30000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410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Individual Practice 3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</a:t>
            </a:r>
            <a:r>
              <a:rPr lang="en-US" b="1" dirty="0" smtClean="0"/>
              <a:t>rite </a:t>
            </a:r>
            <a:r>
              <a:rPr lang="en-US" b="1" dirty="0"/>
              <a:t>the electron configuration notation for the following atoms</a:t>
            </a:r>
            <a:r>
              <a:rPr lang="en-US" b="1" dirty="0" smtClean="0"/>
              <a:t>:</a:t>
            </a:r>
          </a:p>
          <a:p>
            <a:pPr marL="1885950" lvl="1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3200" b="1" dirty="0" smtClean="0"/>
              <a:t>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		1s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2p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3</a:t>
            </a:r>
            <a:endParaRPr lang="en-US" sz="3200" b="1" dirty="0"/>
          </a:p>
          <a:p>
            <a:pPr marL="1885950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P		</a:t>
            </a:r>
            <a:r>
              <a:rPr lang="en-US" sz="3200" b="1" dirty="0">
                <a:solidFill>
                  <a:srgbClr val="FF0000"/>
                </a:solidFill>
              </a:rPr>
              <a:t> 1s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2p</a:t>
            </a:r>
            <a:r>
              <a:rPr lang="en-US" sz="3200" b="1" baseline="30000" dirty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</a:rPr>
              <a:t>, 3s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3p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3</a:t>
            </a:r>
            <a:r>
              <a:rPr lang="en-US" sz="3200" b="1" dirty="0" smtClean="0"/>
              <a:t> </a:t>
            </a:r>
            <a:endParaRPr lang="en-US" sz="3200" b="1" dirty="0"/>
          </a:p>
          <a:p>
            <a:pPr marL="1885950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/>
              <a:t>Li</a:t>
            </a:r>
            <a:r>
              <a:rPr lang="en-US" sz="4400" b="1" baseline="30000" dirty="0" smtClean="0"/>
              <a:t>+</a:t>
            </a:r>
            <a:r>
              <a:rPr lang="en-US" sz="3200" b="1" baseline="30000" dirty="0" smtClean="0"/>
              <a:t>		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1s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endParaRPr lang="en-US" sz="4400" b="1" baseline="30000" dirty="0"/>
          </a:p>
          <a:p>
            <a:pPr marL="1885950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S</a:t>
            </a:r>
            <a:r>
              <a:rPr lang="en-US" sz="4400" b="1" baseline="30000" dirty="0" smtClean="0"/>
              <a:t>-2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		</a:t>
            </a:r>
            <a:endParaRPr lang="en-US" sz="3600" b="1" baseline="30000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410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Individual Practice 3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</a:t>
            </a:r>
            <a:r>
              <a:rPr lang="en-US" b="1" dirty="0" smtClean="0"/>
              <a:t>rite </a:t>
            </a:r>
            <a:r>
              <a:rPr lang="en-US" b="1" dirty="0"/>
              <a:t>the electron configuration notation for the following atoms</a:t>
            </a:r>
            <a:r>
              <a:rPr lang="en-US" b="1" dirty="0" smtClean="0"/>
              <a:t>:</a:t>
            </a:r>
          </a:p>
          <a:p>
            <a:pPr marL="1885950" lvl="1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3200" b="1" dirty="0" smtClean="0"/>
              <a:t>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		1s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2p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3</a:t>
            </a:r>
            <a:endParaRPr lang="en-US" sz="3200" b="1" dirty="0"/>
          </a:p>
          <a:p>
            <a:pPr marL="1885950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P		</a:t>
            </a:r>
            <a:r>
              <a:rPr lang="en-US" sz="3200" b="1" dirty="0">
                <a:solidFill>
                  <a:srgbClr val="FF0000"/>
                </a:solidFill>
              </a:rPr>
              <a:t> 1s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2p</a:t>
            </a:r>
            <a:r>
              <a:rPr lang="en-US" sz="3200" b="1" baseline="30000" dirty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</a:rPr>
              <a:t>, 3s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3p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3</a:t>
            </a:r>
            <a:r>
              <a:rPr lang="en-US" sz="3200" b="1" dirty="0" smtClean="0"/>
              <a:t> </a:t>
            </a:r>
            <a:endParaRPr lang="en-US" sz="3200" b="1" dirty="0"/>
          </a:p>
          <a:p>
            <a:pPr marL="1885950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/>
              <a:t>Li</a:t>
            </a:r>
            <a:r>
              <a:rPr lang="en-US" sz="4400" b="1" baseline="30000" dirty="0" smtClean="0"/>
              <a:t>+</a:t>
            </a:r>
            <a:r>
              <a:rPr lang="en-US" sz="3200" b="1" baseline="30000" dirty="0" smtClean="0"/>
              <a:t>		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1s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endParaRPr lang="en-US" sz="4400" b="1" baseline="30000" dirty="0"/>
          </a:p>
          <a:p>
            <a:pPr marL="1885950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S</a:t>
            </a:r>
            <a:r>
              <a:rPr lang="en-US" sz="4400" b="1" baseline="30000" dirty="0" smtClean="0"/>
              <a:t>-2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		</a:t>
            </a:r>
            <a:r>
              <a:rPr lang="en-US" sz="3200" b="1" dirty="0" smtClean="0">
                <a:solidFill>
                  <a:srgbClr val="FF0000"/>
                </a:solidFill>
              </a:rPr>
              <a:t>1s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2p</a:t>
            </a:r>
            <a:r>
              <a:rPr lang="en-US" sz="3200" b="1" baseline="30000" dirty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</a:rPr>
              <a:t>, 3s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3p</a:t>
            </a:r>
            <a:r>
              <a:rPr lang="en-US" sz="3200" b="1" baseline="30000" dirty="0">
                <a:solidFill>
                  <a:srgbClr val="FF0000"/>
                </a:solidFill>
              </a:rPr>
              <a:t>6</a:t>
            </a:r>
            <a:r>
              <a:rPr lang="en-US" sz="3600" b="1" dirty="0"/>
              <a:t> </a:t>
            </a:r>
            <a:endParaRPr lang="en-US" sz="3600" b="1" baseline="30000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410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Switch to </a:t>
            </a:r>
            <a:r>
              <a:rPr lang="en-US" sz="6000" b="1" dirty="0" smtClean="0">
                <a:solidFill>
                  <a:schemeClr val="bg1"/>
                </a:solidFill>
              </a:rPr>
              <a:t>0515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5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9270" y="0"/>
            <a:ext cx="7230291" cy="696686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Energy of the Orbitals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14344" name="Picture 8" descr="http://upload.wikimedia.org/math/2/7/7/27734849d22b4b26bd85be1a1435ba2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24" y="824425"/>
            <a:ext cx="5233902" cy="73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5146769" y="2612562"/>
            <a:ext cx="3997231" cy="193899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spAutoFit/>
          </a:bodyPr>
          <a:lstStyle>
            <a:lvl1pPr marL="346075" indent="-346075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18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i="1" dirty="0" smtClean="0">
                <a:solidFill>
                  <a:srgbClr val="FF0000"/>
                </a:solidFill>
              </a:rPr>
              <a:t>The </a:t>
            </a:r>
            <a:r>
              <a:rPr lang="en-US" sz="2400" b="1" i="1" dirty="0">
                <a:solidFill>
                  <a:srgbClr val="FF0000"/>
                </a:solidFill>
              </a:rPr>
              <a:t>Schrödinger </a:t>
            </a:r>
            <a:r>
              <a:rPr lang="en-US" sz="2400" b="1" i="1" dirty="0" smtClean="0">
                <a:solidFill>
                  <a:srgbClr val="FF0000"/>
                </a:solidFill>
              </a:rPr>
              <a:t>Equation also provides us with the </a:t>
            </a:r>
            <a:r>
              <a:rPr lang="en-US" sz="2400" b="1" i="1" u="sng" dirty="0" smtClean="0"/>
              <a:t>relative energy levels</a:t>
            </a:r>
            <a:r>
              <a:rPr lang="en-US" sz="2400" b="1" i="1" dirty="0" smtClean="0">
                <a:solidFill>
                  <a:srgbClr val="FF0000"/>
                </a:solidFill>
              </a:rPr>
              <a:t> of the different orbitals</a:t>
            </a:r>
          </a:p>
          <a:p>
            <a:pPr marL="0" indent="0" algn="r">
              <a:buNone/>
            </a:pPr>
            <a:r>
              <a:rPr lang="en-US" sz="1400" b="1" i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426422" y="1769833"/>
            <a:ext cx="2198907" cy="751114"/>
            <a:chOff x="1785265" y="2383952"/>
            <a:chExt cx="2198907" cy="936191"/>
          </a:xfrm>
          <a:solidFill>
            <a:srgbClr val="0070C0"/>
          </a:solidFill>
        </p:grpSpPr>
        <p:sp>
          <p:nvSpPr>
            <p:cNvPr id="10" name="Down Arrow 9"/>
            <p:cNvSpPr/>
            <p:nvPr/>
          </p:nvSpPr>
          <p:spPr>
            <a:xfrm>
              <a:off x="1785265" y="2383952"/>
              <a:ext cx="620485" cy="936191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2574476" y="2383952"/>
              <a:ext cx="620485" cy="936191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3363687" y="2383952"/>
              <a:ext cx="620485" cy="936191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26422" y="3773594"/>
            <a:ext cx="2198907" cy="751114"/>
            <a:chOff x="1785265" y="2383952"/>
            <a:chExt cx="2198907" cy="936191"/>
          </a:xfrm>
          <a:solidFill>
            <a:srgbClr val="0070C0"/>
          </a:solidFill>
        </p:grpSpPr>
        <p:sp>
          <p:nvSpPr>
            <p:cNvPr id="14" name="Down Arrow 13"/>
            <p:cNvSpPr/>
            <p:nvPr/>
          </p:nvSpPr>
          <p:spPr>
            <a:xfrm>
              <a:off x="1785265" y="2383952"/>
              <a:ext cx="620485" cy="936191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2574476" y="2383952"/>
              <a:ext cx="620485" cy="936191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3363687" y="2383952"/>
              <a:ext cx="620485" cy="936191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91829" y="2731772"/>
            <a:ext cx="2868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numbers</a:t>
            </a:r>
          </a:p>
          <a:p>
            <a:pPr algn="ctr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n,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 l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en-US" sz="32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l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b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3200" b="1" baseline="-25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70" y="4629150"/>
            <a:ext cx="29718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20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http://www.chem1.com/acad/webtut/atomic/OrbEnergyCh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14" y="1303844"/>
            <a:ext cx="7358565" cy="489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Orbital Diagram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8266" y="4969911"/>
            <a:ext cx="325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Each box holds two electrons with opposite spins</a:t>
            </a:r>
          </a:p>
        </p:txBody>
      </p:sp>
      <p:sp>
        <p:nvSpPr>
          <p:cNvPr id="8" name="Up Arrow Callout 7"/>
          <p:cNvSpPr/>
          <p:nvPr/>
        </p:nvSpPr>
        <p:spPr>
          <a:xfrm>
            <a:off x="93133" y="1625581"/>
            <a:ext cx="1109134" cy="4588956"/>
          </a:xfrm>
          <a:prstGeom prst="upArrowCallout">
            <a:avLst>
              <a:gd name="adj1" fmla="val 35687"/>
              <a:gd name="adj2" fmla="val 30343"/>
              <a:gd name="adj3" fmla="val 41031"/>
              <a:gd name="adj4" fmla="val 31332"/>
            </a:avLst>
          </a:prstGeom>
          <a:gradFill>
            <a:gsLst>
              <a:gs pos="65000">
                <a:schemeClr val="bg1"/>
              </a:gs>
              <a:gs pos="0">
                <a:srgbClr val="C00000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Energy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of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Orbital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93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8317" y="4016830"/>
            <a:ext cx="2460169" cy="2197708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061" name="Picture 5" descr="http://www.chem1.com/acad/webtut/atomic/OrbEnergyCh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14" y="1303844"/>
            <a:ext cx="7358565" cy="489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Orbital Diagram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8266" y="4969911"/>
            <a:ext cx="325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Each box holds two electrons with opposite spins</a:t>
            </a:r>
          </a:p>
        </p:txBody>
      </p:sp>
      <p:sp>
        <p:nvSpPr>
          <p:cNvPr id="8" name="Up Arrow Callout 7"/>
          <p:cNvSpPr/>
          <p:nvPr/>
        </p:nvSpPr>
        <p:spPr>
          <a:xfrm>
            <a:off x="93133" y="1625581"/>
            <a:ext cx="1109134" cy="4588956"/>
          </a:xfrm>
          <a:prstGeom prst="upArrowCallout">
            <a:avLst>
              <a:gd name="adj1" fmla="val 35687"/>
              <a:gd name="adj2" fmla="val 30343"/>
              <a:gd name="adj3" fmla="val 41031"/>
              <a:gd name="adj4" fmla="val 31332"/>
            </a:avLst>
          </a:prstGeom>
          <a:gradFill>
            <a:gsLst>
              <a:gs pos="65000">
                <a:schemeClr val="bg1"/>
              </a:gs>
              <a:gs pos="0">
                <a:srgbClr val="C00000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Energy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of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Orbital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02267" y="1208314"/>
            <a:ext cx="7431012" cy="2808514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061" name="Picture 5" descr="http://www.chem1.com/acad/webtut/atomic/OrbEnergyCh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14" y="1303844"/>
            <a:ext cx="7358565" cy="489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Orbital Diagram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8266" y="4969911"/>
            <a:ext cx="325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Each box holds two electrons with opposite spins</a:t>
            </a:r>
          </a:p>
        </p:txBody>
      </p:sp>
      <p:sp>
        <p:nvSpPr>
          <p:cNvPr id="8" name="Up Arrow Callout 7"/>
          <p:cNvSpPr/>
          <p:nvPr/>
        </p:nvSpPr>
        <p:spPr>
          <a:xfrm>
            <a:off x="93133" y="1625581"/>
            <a:ext cx="1109134" cy="4588956"/>
          </a:xfrm>
          <a:prstGeom prst="upArrowCallout">
            <a:avLst>
              <a:gd name="adj1" fmla="val 35687"/>
              <a:gd name="adj2" fmla="val 30343"/>
              <a:gd name="adj3" fmla="val 41031"/>
              <a:gd name="adj4" fmla="val 31332"/>
            </a:avLst>
          </a:prstGeom>
          <a:gradFill>
            <a:gsLst>
              <a:gs pos="65000">
                <a:schemeClr val="bg1"/>
              </a:gs>
              <a:gs pos="0">
                <a:srgbClr val="C00000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Energy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of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Orbital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9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02267" y="3886200"/>
            <a:ext cx="7643614" cy="952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1" name="Picture 5" descr="http://www.chem1.com/acad/webtut/atomic/OrbEnergyChart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16" r="36552" b="44674"/>
          <a:stretch/>
        </p:blipFill>
        <p:spPr bwMode="auto">
          <a:xfrm>
            <a:off x="1274715" y="2867025"/>
            <a:ext cx="757116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4s is lower than 3d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8266" y="4969911"/>
            <a:ext cx="325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Each box holds two electrons with opposite spins</a:t>
            </a:r>
          </a:p>
        </p:txBody>
      </p:sp>
      <p:sp>
        <p:nvSpPr>
          <p:cNvPr id="8" name="Up Arrow Callout 7"/>
          <p:cNvSpPr/>
          <p:nvPr/>
        </p:nvSpPr>
        <p:spPr>
          <a:xfrm>
            <a:off x="93133" y="1625581"/>
            <a:ext cx="1109134" cy="4588956"/>
          </a:xfrm>
          <a:prstGeom prst="upArrowCallout">
            <a:avLst>
              <a:gd name="adj1" fmla="val 35687"/>
              <a:gd name="adj2" fmla="val 30343"/>
              <a:gd name="adj3" fmla="val 41031"/>
              <a:gd name="adj4" fmla="val 31332"/>
            </a:avLst>
          </a:prstGeom>
          <a:gradFill>
            <a:gsLst>
              <a:gs pos="65000">
                <a:schemeClr val="bg1"/>
              </a:gs>
              <a:gs pos="0">
                <a:srgbClr val="C00000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Energy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of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Orbital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7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02267" y="2371725"/>
            <a:ext cx="7643614" cy="952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1" name="Picture 5" descr="http://www.chem1.com/acad/webtut/atomic/OrbEnergyChart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8" t="13253" b="73494"/>
          <a:stretch/>
        </p:blipFill>
        <p:spPr bwMode="auto">
          <a:xfrm>
            <a:off x="1266054" y="1625582"/>
            <a:ext cx="7367226" cy="97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5d is lower than 4f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8266" y="4969911"/>
            <a:ext cx="325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Each box holds two electrons with opposite spins</a:t>
            </a:r>
          </a:p>
        </p:txBody>
      </p:sp>
      <p:sp>
        <p:nvSpPr>
          <p:cNvPr id="8" name="Up Arrow Callout 7"/>
          <p:cNvSpPr/>
          <p:nvPr/>
        </p:nvSpPr>
        <p:spPr>
          <a:xfrm>
            <a:off x="93133" y="1625581"/>
            <a:ext cx="1109134" cy="4588956"/>
          </a:xfrm>
          <a:prstGeom prst="upArrowCallout">
            <a:avLst>
              <a:gd name="adj1" fmla="val 35687"/>
              <a:gd name="adj2" fmla="val 30343"/>
              <a:gd name="adj3" fmla="val 41031"/>
              <a:gd name="adj4" fmla="val 31332"/>
            </a:avLst>
          </a:prstGeom>
          <a:gradFill>
            <a:gsLst>
              <a:gs pos="65000">
                <a:schemeClr val="bg1"/>
              </a:gs>
              <a:gs pos="0">
                <a:srgbClr val="C00000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Energy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of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Orbital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7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" y="2456180"/>
            <a:ext cx="3200400" cy="2139744"/>
          </a:xfrm>
        </p:spPr>
        <p:txBody>
          <a:bodyPr/>
          <a:lstStyle/>
          <a:p>
            <a:r>
              <a:rPr lang="en-US" sz="2800" dirty="0" smtClean="0">
                <a:solidFill>
                  <a:srgbClr val="006600"/>
                </a:solidFill>
              </a:rPr>
              <a:t>The way we think it should be</a:t>
            </a:r>
            <a:endParaRPr lang="en-US" sz="2800" dirty="0">
              <a:solidFill>
                <a:srgbClr val="0066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870960" y="1036320"/>
            <a:ext cx="5029200" cy="0"/>
          </a:xfrm>
          <a:prstGeom prst="straightConnector1">
            <a:avLst/>
          </a:prstGeom>
          <a:ln w="76200">
            <a:solidFill>
              <a:srgbClr val="92D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870960" y="1861820"/>
            <a:ext cx="5029200" cy="0"/>
          </a:xfrm>
          <a:prstGeom prst="straightConnector1">
            <a:avLst/>
          </a:prstGeom>
          <a:ln w="76200">
            <a:solidFill>
              <a:srgbClr val="92D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870960" y="2687320"/>
            <a:ext cx="5029200" cy="0"/>
          </a:xfrm>
          <a:prstGeom prst="straightConnector1">
            <a:avLst/>
          </a:prstGeom>
          <a:ln w="76200">
            <a:solidFill>
              <a:srgbClr val="92D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870960" y="3512820"/>
            <a:ext cx="5029200" cy="0"/>
          </a:xfrm>
          <a:prstGeom prst="straightConnector1">
            <a:avLst/>
          </a:prstGeom>
          <a:ln w="76200">
            <a:solidFill>
              <a:srgbClr val="92D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870960" y="4338320"/>
            <a:ext cx="3931920" cy="0"/>
          </a:xfrm>
          <a:prstGeom prst="straightConnector1">
            <a:avLst/>
          </a:prstGeom>
          <a:ln w="76200">
            <a:solidFill>
              <a:srgbClr val="92D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870960" y="5163820"/>
            <a:ext cx="2834640" cy="0"/>
          </a:xfrm>
          <a:prstGeom prst="straightConnector1">
            <a:avLst/>
          </a:prstGeom>
          <a:ln w="76200">
            <a:solidFill>
              <a:srgbClr val="92D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870960" y="5989320"/>
            <a:ext cx="1737360" cy="0"/>
          </a:xfrm>
          <a:prstGeom prst="straightConnector1">
            <a:avLst/>
          </a:prstGeom>
          <a:ln w="76200">
            <a:solidFill>
              <a:srgbClr val="92D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/>
          <p:cNvSpPr txBox="1">
            <a:spLocks/>
          </p:cNvSpPr>
          <p:nvPr/>
        </p:nvSpPr>
        <p:spPr>
          <a:xfrm>
            <a:off x="289560" y="144780"/>
            <a:ext cx="2754086" cy="2139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0070C0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Energy Levels of Orbitals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2207227"/>
              </p:ext>
            </p:extLst>
          </p:nvPr>
        </p:nvGraphicFramePr>
        <p:xfrm>
          <a:off x="4053726" y="607402"/>
          <a:ext cx="4389436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359"/>
                <a:gridCol w="1097359"/>
                <a:gridCol w="1097359"/>
                <a:gridCol w="1097359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7s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7p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6s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6p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6d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5s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5p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5d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5f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4s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4p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4d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4f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3s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3p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2s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1s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75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144780"/>
            <a:ext cx="2754086" cy="2139744"/>
          </a:xfrm>
        </p:spPr>
        <p:txBody>
          <a:bodyPr/>
          <a:lstStyle/>
          <a:p>
            <a:r>
              <a:rPr lang="en-US" dirty="0" smtClean="0"/>
              <a:t>Energy Levels of Orbitals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973330" y="5475639"/>
            <a:ext cx="4506685" cy="3363686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973330" y="4642080"/>
            <a:ext cx="4506685" cy="3363686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973330" y="3808524"/>
            <a:ext cx="4506685" cy="3363686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973330" y="2974968"/>
            <a:ext cx="4506685" cy="3363686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973330" y="2141412"/>
            <a:ext cx="4506685" cy="3363686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973330" y="1307856"/>
            <a:ext cx="4506685" cy="3363686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055370" y="474300"/>
            <a:ext cx="4506685" cy="3363686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973330" y="474300"/>
            <a:ext cx="4506685" cy="3363686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 rot="3180000">
            <a:off x="6392422" y="2864866"/>
            <a:ext cx="4191000" cy="7160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706908"/>
              </p:ext>
            </p:extLst>
          </p:nvPr>
        </p:nvGraphicFramePr>
        <p:xfrm>
          <a:off x="4053726" y="607402"/>
          <a:ext cx="4389436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359"/>
                <a:gridCol w="1097359"/>
                <a:gridCol w="1097359"/>
                <a:gridCol w="1097359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7s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7p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6s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6p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6d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5s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5p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5d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5f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4s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4p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4d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4f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3s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3p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2s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1s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48260" y="2456180"/>
            <a:ext cx="3200400" cy="2139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0070C0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FF0000"/>
                </a:solidFill>
              </a:rPr>
              <a:t>The way it is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4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roup 178"/>
          <p:cNvGrpSpPr/>
          <p:nvPr/>
        </p:nvGrpSpPr>
        <p:grpSpPr>
          <a:xfrm>
            <a:off x="153254" y="1368904"/>
            <a:ext cx="7922896" cy="4904802"/>
            <a:chOff x="153254" y="1368904"/>
            <a:chExt cx="7922896" cy="4904802"/>
          </a:xfrm>
        </p:grpSpPr>
        <p:grpSp>
          <p:nvGrpSpPr>
            <p:cNvPr id="180" name="Group 179"/>
            <p:cNvGrpSpPr/>
            <p:nvPr/>
          </p:nvGrpSpPr>
          <p:grpSpPr>
            <a:xfrm>
              <a:off x="2513607" y="4043914"/>
              <a:ext cx="1650672" cy="548640"/>
              <a:chOff x="2513607" y="4043914"/>
              <a:chExt cx="1650672" cy="548640"/>
            </a:xfrm>
          </p:grpSpPr>
          <p:sp>
            <p:nvSpPr>
              <p:cNvPr id="207" name="Rectangle 206"/>
              <p:cNvSpPr>
                <a:spLocks noChangeAspect="1"/>
              </p:cNvSpPr>
              <p:nvPr/>
            </p:nvSpPr>
            <p:spPr>
              <a:xfrm>
                <a:off x="2513607" y="4043914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/>
              <p:cNvSpPr>
                <a:spLocks noChangeAspect="1"/>
              </p:cNvSpPr>
              <p:nvPr/>
            </p:nvSpPr>
            <p:spPr>
              <a:xfrm>
                <a:off x="3064623" y="4043914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/>
              <p:cNvSpPr>
                <a:spLocks noChangeAspect="1"/>
              </p:cNvSpPr>
              <p:nvPr/>
            </p:nvSpPr>
            <p:spPr>
              <a:xfrm>
                <a:off x="3615639" y="4043914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2513607" y="2715442"/>
              <a:ext cx="1650672" cy="548640"/>
              <a:chOff x="2513607" y="2715442"/>
              <a:chExt cx="1650672" cy="548640"/>
            </a:xfrm>
          </p:grpSpPr>
          <p:sp>
            <p:nvSpPr>
              <p:cNvPr id="204" name="Rectangle 203"/>
              <p:cNvSpPr>
                <a:spLocks noChangeAspect="1"/>
              </p:cNvSpPr>
              <p:nvPr/>
            </p:nvSpPr>
            <p:spPr>
              <a:xfrm>
                <a:off x="2513607" y="2715442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/>
              <p:cNvSpPr>
                <a:spLocks noChangeAspect="1"/>
              </p:cNvSpPr>
              <p:nvPr/>
            </p:nvSpPr>
            <p:spPr>
              <a:xfrm>
                <a:off x="3064623" y="2715442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/>
              <p:cNvSpPr>
                <a:spLocks noChangeAspect="1"/>
              </p:cNvSpPr>
              <p:nvPr/>
            </p:nvSpPr>
            <p:spPr>
              <a:xfrm>
                <a:off x="3615639" y="2715442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2" name="Group 181"/>
            <p:cNvGrpSpPr/>
            <p:nvPr/>
          </p:nvGrpSpPr>
          <p:grpSpPr>
            <a:xfrm>
              <a:off x="2513607" y="1386971"/>
              <a:ext cx="1650672" cy="548640"/>
              <a:chOff x="2513607" y="1386971"/>
              <a:chExt cx="1650672" cy="548640"/>
            </a:xfrm>
          </p:grpSpPr>
          <p:sp>
            <p:nvSpPr>
              <p:cNvPr id="201" name="Rectangle 200"/>
              <p:cNvSpPr>
                <a:spLocks noChangeAspect="1"/>
              </p:cNvSpPr>
              <p:nvPr/>
            </p:nvSpPr>
            <p:spPr>
              <a:xfrm>
                <a:off x="2513607" y="1386971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>
                <a:spLocks noChangeAspect="1"/>
              </p:cNvSpPr>
              <p:nvPr/>
            </p:nvSpPr>
            <p:spPr>
              <a:xfrm>
                <a:off x="3064623" y="1386971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/>
              <p:cNvSpPr>
                <a:spLocks noChangeAspect="1"/>
              </p:cNvSpPr>
              <p:nvPr/>
            </p:nvSpPr>
            <p:spPr>
              <a:xfrm>
                <a:off x="3615639" y="1386971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3" name="Group 182"/>
            <p:cNvGrpSpPr/>
            <p:nvPr/>
          </p:nvGrpSpPr>
          <p:grpSpPr>
            <a:xfrm>
              <a:off x="5308374" y="1649566"/>
              <a:ext cx="2767776" cy="548640"/>
              <a:chOff x="5308374" y="1649566"/>
              <a:chExt cx="2767776" cy="548640"/>
            </a:xfrm>
          </p:grpSpPr>
          <p:sp>
            <p:nvSpPr>
              <p:cNvPr id="196" name="Rectangle 195"/>
              <p:cNvSpPr>
                <a:spLocks noChangeAspect="1"/>
              </p:cNvSpPr>
              <p:nvPr/>
            </p:nvSpPr>
            <p:spPr>
              <a:xfrm>
                <a:off x="5308374" y="1649566"/>
                <a:ext cx="548640" cy="548640"/>
              </a:xfrm>
              <a:prstGeom prst="rect">
                <a:avLst/>
              </a:prstGeom>
              <a:solidFill>
                <a:srgbClr val="CC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/>
              <p:cNvSpPr>
                <a:spLocks noChangeAspect="1"/>
              </p:cNvSpPr>
              <p:nvPr/>
            </p:nvSpPr>
            <p:spPr>
              <a:xfrm>
                <a:off x="5863158" y="1649566"/>
                <a:ext cx="548640" cy="548640"/>
              </a:xfrm>
              <a:prstGeom prst="rect">
                <a:avLst/>
              </a:prstGeom>
              <a:solidFill>
                <a:srgbClr val="CC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/>
              <p:cNvSpPr>
                <a:spLocks noChangeAspect="1"/>
              </p:cNvSpPr>
              <p:nvPr/>
            </p:nvSpPr>
            <p:spPr>
              <a:xfrm>
                <a:off x="6417942" y="1649566"/>
                <a:ext cx="548640" cy="548640"/>
              </a:xfrm>
              <a:prstGeom prst="rect">
                <a:avLst/>
              </a:prstGeom>
              <a:solidFill>
                <a:srgbClr val="CC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/>
              <p:cNvSpPr>
                <a:spLocks noChangeAspect="1"/>
              </p:cNvSpPr>
              <p:nvPr/>
            </p:nvSpPr>
            <p:spPr>
              <a:xfrm>
                <a:off x="6972726" y="1649566"/>
                <a:ext cx="548640" cy="548640"/>
              </a:xfrm>
              <a:prstGeom prst="rect">
                <a:avLst/>
              </a:prstGeom>
              <a:solidFill>
                <a:srgbClr val="CC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/>
              <p:cNvSpPr>
                <a:spLocks noChangeAspect="1"/>
              </p:cNvSpPr>
              <p:nvPr/>
            </p:nvSpPr>
            <p:spPr>
              <a:xfrm>
                <a:off x="7527510" y="1649566"/>
                <a:ext cx="548640" cy="548640"/>
              </a:xfrm>
              <a:prstGeom prst="rect">
                <a:avLst/>
              </a:prstGeom>
              <a:solidFill>
                <a:srgbClr val="CC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4" name="TextBox 183"/>
            <p:cNvSpPr txBox="1"/>
            <p:nvPr/>
          </p:nvSpPr>
          <p:spPr>
            <a:xfrm>
              <a:off x="153254" y="5688931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Rectangle 184"/>
            <p:cNvSpPr>
              <a:spLocks noChangeAspect="1"/>
            </p:cNvSpPr>
            <p:nvPr/>
          </p:nvSpPr>
          <p:spPr>
            <a:xfrm>
              <a:off x="811261" y="5706998"/>
              <a:ext cx="548640" cy="54864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53254" y="4421470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Rectangle 186"/>
            <p:cNvSpPr>
              <a:spLocks noChangeAspect="1"/>
            </p:cNvSpPr>
            <p:nvPr/>
          </p:nvSpPr>
          <p:spPr>
            <a:xfrm>
              <a:off x="811261" y="4439537"/>
              <a:ext cx="548640" cy="54864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153254" y="3154008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Rectangle 188"/>
            <p:cNvSpPr>
              <a:spLocks noChangeAspect="1"/>
            </p:cNvSpPr>
            <p:nvPr/>
          </p:nvSpPr>
          <p:spPr>
            <a:xfrm>
              <a:off x="811261" y="3172075"/>
              <a:ext cx="548640" cy="54864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153254" y="1886546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Rectangle 190"/>
            <p:cNvSpPr>
              <a:spLocks noChangeAspect="1"/>
            </p:cNvSpPr>
            <p:nvPr/>
          </p:nvSpPr>
          <p:spPr>
            <a:xfrm>
              <a:off x="811261" y="1904613"/>
              <a:ext cx="548640" cy="54864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4632823" y="1631499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3d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1828446" y="4025847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1828446" y="2697375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828446" y="1368904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Electron Configuration for K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36772" y="2796694"/>
            <a:ext cx="4028252" cy="9709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The 4s orbital is lower in energy than the 3d orbital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80504" y="5752718"/>
            <a:ext cx="210155" cy="457200"/>
            <a:chOff x="6582943" y="5065886"/>
            <a:chExt cx="210155" cy="457200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6582943" y="5065886"/>
              <a:ext cx="0" cy="4572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6793098" y="5065886"/>
              <a:ext cx="0" cy="4572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980504" y="4485257"/>
            <a:ext cx="210155" cy="457200"/>
            <a:chOff x="6582943" y="5065886"/>
            <a:chExt cx="210155" cy="457200"/>
          </a:xfrm>
        </p:grpSpPr>
        <p:cxnSp>
          <p:nvCxnSpPr>
            <p:cNvPr id="58" name="Straight Arrow Connector 57"/>
            <p:cNvCxnSpPr/>
            <p:nvPr/>
          </p:nvCxnSpPr>
          <p:spPr>
            <a:xfrm flipV="1">
              <a:off x="6582943" y="5065886"/>
              <a:ext cx="0" cy="4572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6793098" y="5065886"/>
              <a:ext cx="0" cy="4572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80504" y="3217795"/>
            <a:ext cx="210155" cy="457200"/>
            <a:chOff x="6582943" y="5065886"/>
            <a:chExt cx="210155" cy="457200"/>
          </a:xfrm>
        </p:grpSpPr>
        <p:cxnSp>
          <p:nvCxnSpPr>
            <p:cNvPr id="63" name="Straight Arrow Connector 62"/>
            <p:cNvCxnSpPr/>
            <p:nvPr/>
          </p:nvCxnSpPr>
          <p:spPr>
            <a:xfrm flipV="1">
              <a:off x="6582943" y="5065886"/>
              <a:ext cx="0" cy="4572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6793098" y="5065886"/>
              <a:ext cx="0" cy="4572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Arrow Connector 67"/>
          <p:cNvCxnSpPr/>
          <p:nvPr/>
        </p:nvCxnSpPr>
        <p:spPr>
          <a:xfrm flipV="1">
            <a:off x="980504" y="1950333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59" name="Group 14358"/>
          <p:cNvGrpSpPr/>
          <p:nvPr/>
        </p:nvGrpSpPr>
        <p:grpSpPr>
          <a:xfrm>
            <a:off x="2682850" y="4089634"/>
            <a:ext cx="1312187" cy="457200"/>
            <a:chOff x="2682850" y="4089634"/>
            <a:chExt cx="1312187" cy="457200"/>
          </a:xfrm>
        </p:grpSpPr>
        <p:grpSp>
          <p:nvGrpSpPr>
            <p:cNvPr id="77" name="Group 76"/>
            <p:cNvGrpSpPr/>
            <p:nvPr/>
          </p:nvGrpSpPr>
          <p:grpSpPr>
            <a:xfrm>
              <a:off x="2682850" y="4089634"/>
              <a:ext cx="210155" cy="457200"/>
              <a:chOff x="6582943" y="5065886"/>
              <a:chExt cx="210155" cy="457200"/>
            </a:xfrm>
          </p:grpSpPr>
          <p:cxnSp>
            <p:nvCxnSpPr>
              <p:cNvPr id="78" name="Straight Arrow Connector 77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/>
          </p:nvGrpSpPr>
          <p:grpSpPr>
            <a:xfrm>
              <a:off x="3233866" y="4089634"/>
              <a:ext cx="210155" cy="457200"/>
              <a:chOff x="6582943" y="5065886"/>
              <a:chExt cx="210155" cy="457200"/>
            </a:xfrm>
          </p:grpSpPr>
          <p:cxnSp>
            <p:nvCxnSpPr>
              <p:cNvPr id="103" name="Straight Arrow Connector 102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oup 106"/>
            <p:cNvGrpSpPr/>
            <p:nvPr/>
          </p:nvGrpSpPr>
          <p:grpSpPr>
            <a:xfrm>
              <a:off x="3784882" y="4089634"/>
              <a:ext cx="210155" cy="457200"/>
              <a:chOff x="6582943" y="5065886"/>
              <a:chExt cx="210155" cy="457200"/>
            </a:xfrm>
          </p:grpSpPr>
          <p:cxnSp>
            <p:nvCxnSpPr>
              <p:cNvPr id="108" name="Straight Arrow Connector 107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3" name="Group 122"/>
          <p:cNvGrpSpPr/>
          <p:nvPr/>
        </p:nvGrpSpPr>
        <p:grpSpPr>
          <a:xfrm>
            <a:off x="2682850" y="2761162"/>
            <a:ext cx="210155" cy="457200"/>
            <a:chOff x="6582943" y="5065886"/>
            <a:chExt cx="210155" cy="457200"/>
          </a:xfrm>
        </p:grpSpPr>
        <p:cxnSp>
          <p:nvCxnSpPr>
            <p:cNvPr id="124" name="Straight Arrow Connector 123"/>
            <p:cNvCxnSpPr/>
            <p:nvPr/>
          </p:nvCxnSpPr>
          <p:spPr>
            <a:xfrm flipV="1">
              <a:off x="6582943" y="5065886"/>
              <a:ext cx="0" cy="4572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>
              <a:off x="6793098" y="5065886"/>
              <a:ext cx="0" cy="4572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3233866" y="2761162"/>
            <a:ext cx="210155" cy="457200"/>
            <a:chOff x="6582943" y="5065886"/>
            <a:chExt cx="210155" cy="457200"/>
          </a:xfrm>
        </p:grpSpPr>
        <p:cxnSp>
          <p:nvCxnSpPr>
            <p:cNvPr id="120" name="Straight Arrow Connector 119"/>
            <p:cNvCxnSpPr/>
            <p:nvPr/>
          </p:nvCxnSpPr>
          <p:spPr>
            <a:xfrm flipV="1">
              <a:off x="6582943" y="5065886"/>
              <a:ext cx="0" cy="4572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6793098" y="5065886"/>
              <a:ext cx="0" cy="4572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3784882" y="2761162"/>
            <a:ext cx="210155" cy="457200"/>
            <a:chOff x="6582943" y="5065886"/>
            <a:chExt cx="210155" cy="457200"/>
          </a:xfrm>
        </p:grpSpPr>
        <p:cxnSp>
          <p:nvCxnSpPr>
            <p:cNvPr id="116" name="Straight Arrow Connector 115"/>
            <p:cNvCxnSpPr/>
            <p:nvPr/>
          </p:nvCxnSpPr>
          <p:spPr>
            <a:xfrm flipV="1">
              <a:off x="6582943" y="5065886"/>
              <a:ext cx="0" cy="4572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6793098" y="5065886"/>
              <a:ext cx="0" cy="4572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2671944" y="5274570"/>
            <a:ext cx="56364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Configuration Notation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</a:t>
            </a:r>
            <a:r>
              <a:rPr lang="en-US" sz="2800" b="1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2s</a:t>
            </a:r>
            <a:r>
              <a:rPr lang="en-US" sz="28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2p</a:t>
            </a:r>
            <a:r>
              <a:rPr lang="en-US" sz="28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3s</a:t>
            </a:r>
            <a:r>
              <a:rPr lang="en-US" sz="28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3p</a:t>
            </a:r>
            <a:r>
              <a:rPr lang="en-US" sz="28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4s</a:t>
            </a:r>
            <a:r>
              <a:rPr lang="en-US" sz="2800" b="1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59901" y="2307771"/>
            <a:ext cx="5214250" cy="261257"/>
            <a:chOff x="1359901" y="2318657"/>
            <a:chExt cx="5214250" cy="261257"/>
          </a:xfrm>
        </p:grpSpPr>
        <p:sp>
          <p:nvSpPr>
            <p:cNvPr id="8" name="Rectangle 7"/>
            <p:cNvSpPr/>
            <p:nvPr/>
          </p:nvSpPr>
          <p:spPr>
            <a:xfrm>
              <a:off x="1359901" y="2318657"/>
              <a:ext cx="5214250" cy="2612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rot="5400000">
              <a:off x="3968111" y="-156755"/>
              <a:ext cx="0" cy="5212080"/>
            </a:xfrm>
            <a:prstGeom prst="line">
              <a:avLst/>
            </a:prstGeom>
            <a:ln w="571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546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2470273" y="2057393"/>
            <a:ext cx="2834640" cy="261257"/>
            <a:chOff x="1359901" y="2318657"/>
            <a:chExt cx="5214250" cy="261257"/>
          </a:xfrm>
        </p:grpSpPr>
        <p:sp>
          <p:nvSpPr>
            <p:cNvPr id="75" name="Rectangle 74"/>
            <p:cNvSpPr/>
            <p:nvPr/>
          </p:nvSpPr>
          <p:spPr>
            <a:xfrm>
              <a:off x="1359901" y="2318657"/>
              <a:ext cx="5214250" cy="2612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/>
            <p:nvPr/>
          </p:nvCxnSpPr>
          <p:spPr>
            <a:xfrm rot="5400000">
              <a:off x="3968111" y="-156755"/>
              <a:ext cx="0" cy="5212080"/>
            </a:xfrm>
            <a:prstGeom prst="line">
              <a:avLst/>
            </a:prstGeom>
            <a:ln w="571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178"/>
          <p:cNvGrpSpPr/>
          <p:nvPr/>
        </p:nvGrpSpPr>
        <p:grpSpPr>
          <a:xfrm>
            <a:off x="153254" y="1368904"/>
            <a:ext cx="7922896" cy="4904802"/>
            <a:chOff x="153254" y="1368904"/>
            <a:chExt cx="7922896" cy="4904802"/>
          </a:xfrm>
        </p:grpSpPr>
        <p:sp>
          <p:nvSpPr>
            <p:cNvPr id="191" name="Rectangle 190"/>
            <p:cNvSpPr>
              <a:spLocks noChangeAspect="1"/>
            </p:cNvSpPr>
            <p:nvPr/>
          </p:nvSpPr>
          <p:spPr>
            <a:xfrm>
              <a:off x="811261" y="1904613"/>
              <a:ext cx="548640" cy="54864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0" name="Group 179"/>
            <p:cNvGrpSpPr/>
            <p:nvPr/>
          </p:nvGrpSpPr>
          <p:grpSpPr>
            <a:xfrm>
              <a:off x="2513607" y="4043914"/>
              <a:ext cx="1650672" cy="548640"/>
              <a:chOff x="2513607" y="4043914"/>
              <a:chExt cx="1650672" cy="548640"/>
            </a:xfrm>
          </p:grpSpPr>
          <p:sp>
            <p:nvSpPr>
              <p:cNvPr id="207" name="Rectangle 206"/>
              <p:cNvSpPr>
                <a:spLocks noChangeAspect="1"/>
              </p:cNvSpPr>
              <p:nvPr/>
            </p:nvSpPr>
            <p:spPr>
              <a:xfrm>
                <a:off x="2513607" y="4043914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/>
              <p:cNvSpPr>
                <a:spLocks noChangeAspect="1"/>
              </p:cNvSpPr>
              <p:nvPr/>
            </p:nvSpPr>
            <p:spPr>
              <a:xfrm>
                <a:off x="3064623" y="4043914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/>
              <p:cNvSpPr>
                <a:spLocks noChangeAspect="1"/>
              </p:cNvSpPr>
              <p:nvPr/>
            </p:nvSpPr>
            <p:spPr>
              <a:xfrm>
                <a:off x="3615639" y="4043914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2513607" y="2715442"/>
              <a:ext cx="1650672" cy="548640"/>
              <a:chOff x="2513607" y="2715442"/>
              <a:chExt cx="1650672" cy="548640"/>
            </a:xfrm>
          </p:grpSpPr>
          <p:sp>
            <p:nvSpPr>
              <p:cNvPr id="204" name="Rectangle 203"/>
              <p:cNvSpPr>
                <a:spLocks noChangeAspect="1"/>
              </p:cNvSpPr>
              <p:nvPr/>
            </p:nvSpPr>
            <p:spPr>
              <a:xfrm>
                <a:off x="2513607" y="2715442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/>
              <p:cNvSpPr>
                <a:spLocks noChangeAspect="1"/>
              </p:cNvSpPr>
              <p:nvPr/>
            </p:nvSpPr>
            <p:spPr>
              <a:xfrm>
                <a:off x="3064623" y="2715442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/>
              <p:cNvSpPr>
                <a:spLocks noChangeAspect="1"/>
              </p:cNvSpPr>
              <p:nvPr/>
            </p:nvSpPr>
            <p:spPr>
              <a:xfrm>
                <a:off x="3615639" y="2715442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2" name="Group 181"/>
            <p:cNvGrpSpPr/>
            <p:nvPr/>
          </p:nvGrpSpPr>
          <p:grpSpPr>
            <a:xfrm>
              <a:off x="2513607" y="1386971"/>
              <a:ext cx="1650672" cy="548640"/>
              <a:chOff x="2513607" y="1386971"/>
              <a:chExt cx="1650672" cy="548640"/>
            </a:xfrm>
          </p:grpSpPr>
          <p:sp>
            <p:nvSpPr>
              <p:cNvPr id="201" name="Rectangle 200"/>
              <p:cNvSpPr>
                <a:spLocks noChangeAspect="1"/>
              </p:cNvSpPr>
              <p:nvPr/>
            </p:nvSpPr>
            <p:spPr>
              <a:xfrm>
                <a:off x="2513607" y="1386971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>
                <a:spLocks noChangeAspect="1"/>
              </p:cNvSpPr>
              <p:nvPr/>
            </p:nvSpPr>
            <p:spPr>
              <a:xfrm>
                <a:off x="3064623" y="1386971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/>
              <p:cNvSpPr>
                <a:spLocks noChangeAspect="1"/>
              </p:cNvSpPr>
              <p:nvPr/>
            </p:nvSpPr>
            <p:spPr>
              <a:xfrm>
                <a:off x="3615639" y="1386971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3" name="Group 182"/>
            <p:cNvGrpSpPr/>
            <p:nvPr/>
          </p:nvGrpSpPr>
          <p:grpSpPr>
            <a:xfrm>
              <a:off x="5308374" y="1649566"/>
              <a:ext cx="2767776" cy="548640"/>
              <a:chOff x="5308374" y="1649566"/>
              <a:chExt cx="2767776" cy="548640"/>
            </a:xfrm>
          </p:grpSpPr>
          <p:sp>
            <p:nvSpPr>
              <p:cNvPr id="196" name="Rectangle 195"/>
              <p:cNvSpPr>
                <a:spLocks noChangeAspect="1"/>
              </p:cNvSpPr>
              <p:nvPr/>
            </p:nvSpPr>
            <p:spPr>
              <a:xfrm>
                <a:off x="5308374" y="1649566"/>
                <a:ext cx="548640" cy="548640"/>
              </a:xfrm>
              <a:prstGeom prst="rect">
                <a:avLst/>
              </a:prstGeom>
              <a:solidFill>
                <a:srgbClr val="CC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/>
              <p:cNvSpPr>
                <a:spLocks noChangeAspect="1"/>
              </p:cNvSpPr>
              <p:nvPr/>
            </p:nvSpPr>
            <p:spPr>
              <a:xfrm>
                <a:off x="5863158" y="1649566"/>
                <a:ext cx="548640" cy="548640"/>
              </a:xfrm>
              <a:prstGeom prst="rect">
                <a:avLst/>
              </a:prstGeom>
              <a:solidFill>
                <a:srgbClr val="CC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/>
              <p:cNvSpPr>
                <a:spLocks noChangeAspect="1"/>
              </p:cNvSpPr>
              <p:nvPr/>
            </p:nvSpPr>
            <p:spPr>
              <a:xfrm>
                <a:off x="6417942" y="1649566"/>
                <a:ext cx="548640" cy="548640"/>
              </a:xfrm>
              <a:prstGeom prst="rect">
                <a:avLst/>
              </a:prstGeom>
              <a:solidFill>
                <a:srgbClr val="CC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/>
              <p:cNvSpPr>
                <a:spLocks noChangeAspect="1"/>
              </p:cNvSpPr>
              <p:nvPr/>
            </p:nvSpPr>
            <p:spPr>
              <a:xfrm>
                <a:off x="6972726" y="1649566"/>
                <a:ext cx="548640" cy="548640"/>
              </a:xfrm>
              <a:prstGeom prst="rect">
                <a:avLst/>
              </a:prstGeom>
              <a:solidFill>
                <a:srgbClr val="CC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/>
              <p:cNvSpPr>
                <a:spLocks noChangeAspect="1"/>
              </p:cNvSpPr>
              <p:nvPr/>
            </p:nvSpPr>
            <p:spPr>
              <a:xfrm>
                <a:off x="7527510" y="1649566"/>
                <a:ext cx="548640" cy="548640"/>
              </a:xfrm>
              <a:prstGeom prst="rect">
                <a:avLst/>
              </a:prstGeom>
              <a:solidFill>
                <a:srgbClr val="CC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4" name="TextBox 183"/>
            <p:cNvSpPr txBox="1"/>
            <p:nvPr/>
          </p:nvSpPr>
          <p:spPr>
            <a:xfrm>
              <a:off x="153254" y="5688931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Rectangle 184"/>
            <p:cNvSpPr>
              <a:spLocks noChangeAspect="1"/>
            </p:cNvSpPr>
            <p:nvPr/>
          </p:nvSpPr>
          <p:spPr>
            <a:xfrm>
              <a:off x="811261" y="5706998"/>
              <a:ext cx="548640" cy="54864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53254" y="4421470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Rectangle 186"/>
            <p:cNvSpPr>
              <a:spLocks noChangeAspect="1"/>
            </p:cNvSpPr>
            <p:nvPr/>
          </p:nvSpPr>
          <p:spPr>
            <a:xfrm>
              <a:off x="811261" y="4439537"/>
              <a:ext cx="548640" cy="54864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153254" y="3154008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Rectangle 188"/>
            <p:cNvSpPr>
              <a:spLocks noChangeAspect="1"/>
            </p:cNvSpPr>
            <p:nvPr/>
          </p:nvSpPr>
          <p:spPr>
            <a:xfrm>
              <a:off x="811261" y="3172075"/>
              <a:ext cx="548640" cy="54864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153254" y="1886546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4632823" y="1631499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3d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1828446" y="4025847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1828446" y="2697375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828446" y="1368904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Electron Configuration for V</a:t>
            </a:r>
            <a:endParaRPr lang="en-US" sz="4000" b="1" dirty="0">
              <a:solidFill>
                <a:srgbClr val="7030A0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980504" y="1950333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980504" y="2761162"/>
            <a:ext cx="3014533" cy="3448756"/>
            <a:chOff x="980504" y="2761162"/>
            <a:chExt cx="3014533" cy="3448756"/>
          </a:xfrm>
        </p:grpSpPr>
        <p:grpSp>
          <p:nvGrpSpPr>
            <p:cNvPr id="5" name="Group 4"/>
            <p:cNvGrpSpPr/>
            <p:nvPr/>
          </p:nvGrpSpPr>
          <p:grpSpPr>
            <a:xfrm>
              <a:off x="980504" y="5752718"/>
              <a:ext cx="210155" cy="457200"/>
              <a:chOff x="6582943" y="5065886"/>
              <a:chExt cx="210155" cy="457200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980504" y="4485257"/>
              <a:ext cx="210155" cy="457200"/>
              <a:chOff x="6582943" y="5065886"/>
              <a:chExt cx="210155" cy="457200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980504" y="3217795"/>
              <a:ext cx="210155" cy="457200"/>
              <a:chOff x="6582943" y="5065886"/>
              <a:chExt cx="210155" cy="457200"/>
            </a:xfrm>
          </p:grpSpPr>
          <p:cxnSp>
            <p:nvCxnSpPr>
              <p:cNvPr id="63" name="Straight Arrow Connector 62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59" name="Group 14358"/>
            <p:cNvGrpSpPr/>
            <p:nvPr/>
          </p:nvGrpSpPr>
          <p:grpSpPr>
            <a:xfrm>
              <a:off x="2682850" y="4089634"/>
              <a:ext cx="1312187" cy="457200"/>
              <a:chOff x="2682850" y="4089634"/>
              <a:chExt cx="1312187" cy="457200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2682850" y="4089634"/>
                <a:ext cx="210155" cy="457200"/>
                <a:chOff x="6582943" y="5065886"/>
                <a:chExt cx="210155" cy="457200"/>
              </a:xfrm>
            </p:grpSpPr>
            <p:cxnSp>
              <p:nvCxnSpPr>
                <p:cNvPr id="78" name="Straight Arrow Connector 77"/>
                <p:cNvCxnSpPr/>
                <p:nvPr/>
              </p:nvCxnSpPr>
              <p:spPr>
                <a:xfrm flipV="1">
                  <a:off x="6582943" y="5065886"/>
                  <a:ext cx="0" cy="457200"/>
                </a:xfrm>
                <a:prstGeom prst="straightConnector1">
                  <a:avLst/>
                </a:prstGeom>
                <a:ln w="50800">
                  <a:solidFill>
                    <a:srgbClr val="FF000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/>
                <p:cNvCxnSpPr/>
                <p:nvPr/>
              </p:nvCxnSpPr>
              <p:spPr>
                <a:xfrm>
                  <a:off x="6793098" y="5065886"/>
                  <a:ext cx="0" cy="457200"/>
                </a:xfrm>
                <a:prstGeom prst="straightConnector1">
                  <a:avLst/>
                </a:prstGeom>
                <a:ln w="50800">
                  <a:solidFill>
                    <a:srgbClr val="FF000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" name="Group 101"/>
              <p:cNvGrpSpPr/>
              <p:nvPr/>
            </p:nvGrpSpPr>
            <p:grpSpPr>
              <a:xfrm>
                <a:off x="3233866" y="4089634"/>
                <a:ext cx="210155" cy="457200"/>
                <a:chOff x="6582943" y="5065886"/>
                <a:chExt cx="210155" cy="457200"/>
              </a:xfrm>
            </p:grpSpPr>
            <p:cxnSp>
              <p:nvCxnSpPr>
                <p:cNvPr id="103" name="Straight Arrow Connector 102"/>
                <p:cNvCxnSpPr/>
                <p:nvPr/>
              </p:nvCxnSpPr>
              <p:spPr>
                <a:xfrm flipV="1">
                  <a:off x="6582943" y="5065886"/>
                  <a:ext cx="0" cy="457200"/>
                </a:xfrm>
                <a:prstGeom prst="straightConnector1">
                  <a:avLst/>
                </a:prstGeom>
                <a:ln w="50800">
                  <a:solidFill>
                    <a:srgbClr val="FF000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Arrow Connector 103"/>
                <p:cNvCxnSpPr/>
                <p:nvPr/>
              </p:nvCxnSpPr>
              <p:spPr>
                <a:xfrm>
                  <a:off x="6793098" y="5065886"/>
                  <a:ext cx="0" cy="457200"/>
                </a:xfrm>
                <a:prstGeom prst="straightConnector1">
                  <a:avLst/>
                </a:prstGeom>
                <a:ln w="50800">
                  <a:solidFill>
                    <a:srgbClr val="FF000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Group 106"/>
              <p:cNvGrpSpPr/>
              <p:nvPr/>
            </p:nvGrpSpPr>
            <p:grpSpPr>
              <a:xfrm>
                <a:off x="3784882" y="4089634"/>
                <a:ext cx="210155" cy="457200"/>
                <a:chOff x="6582943" y="5065886"/>
                <a:chExt cx="210155" cy="457200"/>
              </a:xfrm>
            </p:grpSpPr>
            <p:cxnSp>
              <p:nvCxnSpPr>
                <p:cNvPr id="108" name="Straight Arrow Connector 107"/>
                <p:cNvCxnSpPr/>
                <p:nvPr/>
              </p:nvCxnSpPr>
              <p:spPr>
                <a:xfrm flipV="1">
                  <a:off x="6582943" y="5065886"/>
                  <a:ext cx="0" cy="457200"/>
                </a:xfrm>
                <a:prstGeom prst="straightConnector1">
                  <a:avLst/>
                </a:prstGeom>
                <a:ln w="50800">
                  <a:solidFill>
                    <a:srgbClr val="FF000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Arrow Connector 108"/>
                <p:cNvCxnSpPr/>
                <p:nvPr/>
              </p:nvCxnSpPr>
              <p:spPr>
                <a:xfrm>
                  <a:off x="6793098" y="5065886"/>
                  <a:ext cx="0" cy="457200"/>
                </a:xfrm>
                <a:prstGeom prst="straightConnector1">
                  <a:avLst/>
                </a:prstGeom>
                <a:ln w="50800">
                  <a:solidFill>
                    <a:srgbClr val="FF000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3" name="Group 122"/>
            <p:cNvGrpSpPr/>
            <p:nvPr/>
          </p:nvGrpSpPr>
          <p:grpSpPr>
            <a:xfrm>
              <a:off x="2682850" y="2761162"/>
              <a:ext cx="210155" cy="457200"/>
              <a:chOff x="6582943" y="5065886"/>
              <a:chExt cx="210155" cy="457200"/>
            </a:xfrm>
          </p:grpSpPr>
          <p:cxnSp>
            <p:nvCxnSpPr>
              <p:cNvPr id="124" name="Straight Arrow Connector 123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up 118"/>
            <p:cNvGrpSpPr/>
            <p:nvPr/>
          </p:nvGrpSpPr>
          <p:grpSpPr>
            <a:xfrm>
              <a:off x="3233866" y="2761162"/>
              <a:ext cx="210155" cy="457200"/>
              <a:chOff x="6582943" y="5065886"/>
              <a:chExt cx="210155" cy="457200"/>
            </a:xfrm>
          </p:grpSpPr>
          <p:cxnSp>
            <p:nvCxnSpPr>
              <p:cNvPr id="120" name="Straight Arrow Connector 119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oup 114"/>
            <p:cNvGrpSpPr/>
            <p:nvPr/>
          </p:nvGrpSpPr>
          <p:grpSpPr>
            <a:xfrm>
              <a:off x="3784882" y="2761162"/>
              <a:ext cx="210155" cy="457200"/>
              <a:chOff x="6582943" y="5065886"/>
              <a:chExt cx="210155" cy="457200"/>
            </a:xfrm>
          </p:grpSpPr>
          <p:cxnSp>
            <p:nvCxnSpPr>
              <p:cNvPr id="116" name="Straight Arrow Connector 115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6" name="Straight Arrow Connector 65"/>
          <p:cNvCxnSpPr/>
          <p:nvPr/>
        </p:nvCxnSpPr>
        <p:spPr>
          <a:xfrm flipV="1">
            <a:off x="5477617" y="1695286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6032401" y="1695286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6587185" y="1695286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1190659" y="1950333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ontent Placeholder 2"/>
          <p:cNvSpPr>
            <a:spLocks noGrp="1"/>
          </p:cNvSpPr>
          <p:nvPr>
            <p:ph sz="half" idx="2"/>
          </p:nvPr>
        </p:nvSpPr>
        <p:spPr>
          <a:xfrm>
            <a:off x="5019903" y="2267695"/>
            <a:ext cx="3177047" cy="4499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i="1" dirty="0" smtClean="0">
                <a:solidFill>
                  <a:srgbClr val="7030A0"/>
                </a:solidFill>
              </a:rPr>
              <a:t>Don't forget </a:t>
            </a:r>
            <a:r>
              <a:rPr lang="en-US" sz="2000" b="1" i="1" dirty="0" err="1" smtClean="0">
                <a:solidFill>
                  <a:srgbClr val="7030A0"/>
                </a:solidFill>
              </a:rPr>
              <a:t>Hund's</a:t>
            </a:r>
            <a:r>
              <a:rPr lang="en-US" sz="2000" b="1" i="1" dirty="0" smtClean="0">
                <a:solidFill>
                  <a:srgbClr val="7030A0"/>
                </a:solidFill>
              </a:rPr>
              <a:t> Rule</a:t>
            </a:r>
          </a:p>
        </p:txBody>
      </p:sp>
      <p:sp>
        <p:nvSpPr>
          <p:cNvPr id="71" name="Content Placeholder 2"/>
          <p:cNvSpPr>
            <a:spLocks noGrp="1"/>
          </p:cNvSpPr>
          <p:nvPr>
            <p:ph sz="half" idx="2"/>
          </p:nvPr>
        </p:nvSpPr>
        <p:spPr>
          <a:xfrm>
            <a:off x="4636772" y="2796694"/>
            <a:ext cx="4028252" cy="9709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The 3d orbital is lower in energy than the 4p orbital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671944" y="5274570"/>
            <a:ext cx="57903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Configuration Notation</a:t>
            </a:r>
          </a:p>
          <a:p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</a:t>
            </a:r>
            <a:r>
              <a:rPr lang="en-US" sz="2800" b="1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2s</a:t>
            </a:r>
            <a:r>
              <a:rPr lang="en-US" sz="28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2p</a:t>
            </a:r>
            <a:r>
              <a:rPr lang="en-US" sz="28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3s</a:t>
            </a:r>
            <a:r>
              <a:rPr lang="en-US" sz="28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3p</a:t>
            </a:r>
            <a:r>
              <a:rPr lang="en-US" sz="28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4s</a:t>
            </a:r>
            <a:r>
              <a:rPr lang="en-US" sz="28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</a:t>
            </a:r>
            <a:r>
              <a:rPr lang="en-US" sz="2800" b="1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60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uild="p"/>
      <p:bldP spid="71" grpId="0" build="p"/>
      <p:bldP spid="7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roup 178"/>
          <p:cNvGrpSpPr/>
          <p:nvPr/>
        </p:nvGrpSpPr>
        <p:grpSpPr>
          <a:xfrm>
            <a:off x="153254" y="1368904"/>
            <a:ext cx="7922896" cy="4904802"/>
            <a:chOff x="153254" y="1368904"/>
            <a:chExt cx="7922896" cy="4904802"/>
          </a:xfrm>
        </p:grpSpPr>
        <p:grpSp>
          <p:nvGrpSpPr>
            <p:cNvPr id="180" name="Group 179"/>
            <p:cNvGrpSpPr/>
            <p:nvPr/>
          </p:nvGrpSpPr>
          <p:grpSpPr>
            <a:xfrm>
              <a:off x="2513607" y="4043914"/>
              <a:ext cx="1650672" cy="548640"/>
              <a:chOff x="2513607" y="4043914"/>
              <a:chExt cx="1650672" cy="548640"/>
            </a:xfrm>
          </p:grpSpPr>
          <p:sp>
            <p:nvSpPr>
              <p:cNvPr id="207" name="Rectangle 206"/>
              <p:cNvSpPr>
                <a:spLocks noChangeAspect="1"/>
              </p:cNvSpPr>
              <p:nvPr/>
            </p:nvSpPr>
            <p:spPr>
              <a:xfrm>
                <a:off x="2513607" y="4043914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/>
              <p:cNvSpPr>
                <a:spLocks noChangeAspect="1"/>
              </p:cNvSpPr>
              <p:nvPr/>
            </p:nvSpPr>
            <p:spPr>
              <a:xfrm>
                <a:off x="3064623" y="4043914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/>
              <p:cNvSpPr>
                <a:spLocks noChangeAspect="1"/>
              </p:cNvSpPr>
              <p:nvPr/>
            </p:nvSpPr>
            <p:spPr>
              <a:xfrm>
                <a:off x="3615639" y="4043914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2513607" y="2715442"/>
              <a:ext cx="1650672" cy="548640"/>
              <a:chOff x="2513607" y="2715442"/>
              <a:chExt cx="1650672" cy="548640"/>
            </a:xfrm>
          </p:grpSpPr>
          <p:sp>
            <p:nvSpPr>
              <p:cNvPr id="204" name="Rectangle 203"/>
              <p:cNvSpPr>
                <a:spLocks noChangeAspect="1"/>
              </p:cNvSpPr>
              <p:nvPr/>
            </p:nvSpPr>
            <p:spPr>
              <a:xfrm>
                <a:off x="2513607" y="2715442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/>
              <p:cNvSpPr>
                <a:spLocks noChangeAspect="1"/>
              </p:cNvSpPr>
              <p:nvPr/>
            </p:nvSpPr>
            <p:spPr>
              <a:xfrm>
                <a:off x="3064623" y="2715442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/>
              <p:cNvSpPr>
                <a:spLocks noChangeAspect="1"/>
              </p:cNvSpPr>
              <p:nvPr/>
            </p:nvSpPr>
            <p:spPr>
              <a:xfrm>
                <a:off x="3615639" y="2715442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2" name="Group 181"/>
            <p:cNvGrpSpPr/>
            <p:nvPr/>
          </p:nvGrpSpPr>
          <p:grpSpPr>
            <a:xfrm>
              <a:off x="2513607" y="1386971"/>
              <a:ext cx="1650672" cy="548640"/>
              <a:chOff x="2513607" y="1386971"/>
              <a:chExt cx="1650672" cy="548640"/>
            </a:xfrm>
          </p:grpSpPr>
          <p:sp>
            <p:nvSpPr>
              <p:cNvPr id="201" name="Rectangle 200"/>
              <p:cNvSpPr>
                <a:spLocks noChangeAspect="1"/>
              </p:cNvSpPr>
              <p:nvPr/>
            </p:nvSpPr>
            <p:spPr>
              <a:xfrm>
                <a:off x="2513607" y="1386971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>
                <a:spLocks noChangeAspect="1"/>
              </p:cNvSpPr>
              <p:nvPr/>
            </p:nvSpPr>
            <p:spPr>
              <a:xfrm>
                <a:off x="3064623" y="1386971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/>
              <p:cNvSpPr>
                <a:spLocks noChangeAspect="1"/>
              </p:cNvSpPr>
              <p:nvPr/>
            </p:nvSpPr>
            <p:spPr>
              <a:xfrm>
                <a:off x="3615639" y="1386971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3" name="Group 182"/>
            <p:cNvGrpSpPr/>
            <p:nvPr/>
          </p:nvGrpSpPr>
          <p:grpSpPr>
            <a:xfrm>
              <a:off x="5308374" y="1649566"/>
              <a:ext cx="2767776" cy="548640"/>
              <a:chOff x="5308374" y="1649566"/>
              <a:chExt cx="2767776" cy="548640"/>
            </a:xfrm>
          </p:grpSpPr>
          <p:sp>
            <p:nvSpPr>
              <p:cNvPr id="196" name="Rectangle 195"/>
              <p:cNvSpPr>
                <a:spLocks noChangeAspect="1"/>
              </p:cNvSpPr>
              <p:nvPr/>
            </p:nvSpPr>
            <p:spPr>
              <a:xfrm>
                <a:off x="5308374" y="1649566"/>
                <a:ext cx="548640" cy="548640"/>
              </a:xfrm>
              <a:prstGeom prst="rect">
                <a:avLst/>
              </a:prstGeom>
              <a:solidFill>
                <a:srgbClr val="CC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/>
              <p:cNvSpPr>
                <a:spLocks noChangeAspect="1"/>
              </p:cNvSpPr>
              <p:nvPr/>
            </p:nvSpPr>
            <p:spPr>
              <a:xfrm>
                <a:off x="5863158" y="1649566"/>
                <a:ext cx="548640" cy="548640"/>
              </a:xfrm>
              <a:prstGeom prst="rect">
                <a:avLst/>
              </a:prstGeom>
              <a:solidFill>
                <a:srgbClr val="CC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/>
              <p:cNvSpPr>
                <a:spLocks noChangeAspect="1"/>
              </p:cNvSpPr>
              <p:nvPr/>
            </p:nvSpPr>
            <p:spPr>
              <a:xfrm>
                <a:off x="6417942" y="1649566"/>
                <a:ext cx="548640" cy="548640"/>
              </a:xfrm>
              <a:prstGeom prst="rect">
                <a:avLst/>
              </a:prstGeom>
              <a:solidFill>
                <a:srgbClr val="CC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/>
              <p:cNvSpPr>
                <a:spLocks noChangeAspect="1"/>
              </p:cNvSpPr>
              <p:nvPr/>
            </p:nvSpPr>
            <p:spPr>
              <a:xfrm>
                <a:off x="6972726" y="1649566"/>
                <a:ext cx="548640" cy="548640"/>
              </a:xfrm>
              <a:prstGeom prst="rect">
                <a:avLst/>
              </a:prstGeom>
              <a:solidFill>
                <a:srgbClr val="CC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/>
              <p:cNvSpPr>
                <a:spLocks noChangeAspect="1"/>
              </p:cNvSpPr>
              <p:nvPr/>
            </p:nvSpPr>
            <p:spPr>
              <a:xfrm>
                <a:off x="7527510" y="1649566"/>
                <a:ext cx="548640" cy="548640"/>
              </a:xfrm>
              <a:prstGeom prst="rect">
                <a:avLst/>
              </a:prstGeom>
              <a:solidFill>
                <a:srgbClr val="CC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4" name="TextBox 183"/>
            <p:cNvSpPr txBox="1"/>
            <p:nvPr/>
          </p:nvSpPr>
          <p:spPr>
            <a:xfrm>
              <a:off x="153254" y="5688931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Rectangle 184"/>
            <p:cNvSpPr>
              <a:spLocks noChangeAspect="1"/>
            </p:cNvSpPr>
            <p:nvPr/>
          </p:nvSpPr>
          <p:spPr>
            <a:xfrm>
              <a:off x="811261" y="5706998"/>
              <a:ext cx="548640" cy="54864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53254" y="4421470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Rectangle 186"/>
            <p:cNvSpPr>
              <a:spLocks noChangeAspect="1"/>
            </p:cNvSpPr>
            <p:nvPr/>
          </p:nvSpPr>
          <p:spPr>
            <a:xfrm>
              <a:off x="811261" y="4439537"/>
              <a:ext cx="548640" cy="54864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153254" y="3154008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Rectangle 188"/>
            <p:cNvSpPr>
              <a:spLocks noChangeAspect="1"/>
            </p:cNvSpPr>
            <p:nvPr/>
          </p:nvSpPr>
          <p:spPr>
            <a:xfrm>
              <a:off x="811261" y="3172075"/>
              <a:ext cx="548640" cy="54864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153254" y="1886546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Rectangle 190"/>
            <p:cNvSpPr>
              <a:spLocks noChangeAspect="1"/>
            </p:cNvSpPr>
            <p:nvPr/>
          </p:nvSpPr>
          <p:spPr>
            <a:xfrm>
              <a:off x="811261" y="1904613"/>
              <a:ext cx="548640" cy="54864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4632823" y="1631499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3d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1828446" y="4025847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1828446" y="2697375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828446" y="1368904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8A3E"/>
                </a:solidFill>
              </a:rPr>
              <a:t>Electron Configuration for Ge</a:t>
            </a:r>
            <a:endParaRPr lang="en-US" sz="4000" b="1" dirty="0">
              <a:solidFill>
                <a:srgbClr val="008A3E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980504" y="1950333"/>
            <a:ext cx="210155" cy="457200"/>
            <a:chOff x="6582943" y="5065886"/>
            <a:chExt cx="210155" cy="457200"/>
          </a:xfrm>
        </p:grpSpPr>
        <p:cxnSp>
          <p:nvCxnSpPr>
            <p:cNvPr id="68" name="Straight Arrow Connector 67"/>
            <p:cNvCxnSpPr/>
            <p:nvPr/>
          </p:nvCxnSpPr>
          <p:spPr>
            <a:xfrm flipV="1">
              <a:off x="6582943" y="5065886"/>
              <a:ext cx="0" cy="4572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6793098" y="5065886"/>
              <a:ext cx="0" cy="4572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5477617" y="1695286"/>
            <a:ext cx="2429291" cy="457200"/>
            <a:chOff x="5477617" y="1695286"/>
            <a:chExt cx="2429291" cy="457200"/>
          </a:xfrm>
        </p:grpSpPr>
        <p:grpSp>
          <p:nvGrpSpPr>
            <p:cNvPr id="72" name="Group 71"/>
            <p:cNvGrpSpPr/>
            <p:nvPr/>
          </p:nvGrpSpPr>
          <p:grpSpPr>
            <a:xfrm>
              <a:off x="5477617" y="1695286"/>
              <a:ext cx="210155" cy="457200"/>
              <a:chOff x="6582943" y="5065886"/>
              <a:chExt cx="210155" cy="457200"/>
            </a:xfrm>
          </p:grpSpPr>
          <p:cxnSp>
            <p:nvCxnSpPr>
              <p:cNvPr id="73" name="Straight Arrow Connector 72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/>
            <p:cNvGrpSpPr/>
            <p:nvPr/>
          </p:nvGrpSpPr>
          <p:grpSpPr>
            <a:xfrm>
              <a:off x="6032401" y="1695286"/>
              <a:ext cx="210155" cy="457200"/>
              <a:chOff x="6582943" y="5065886"/>
              <a:chExt cx="210155" cy="457200"/>
            </a:xfrm>
          </p:grpSpPr>
          <p:cxnSp>
            <p:nvCxnSpPr>
              <p:cNvPr id="83" name="Straight Arrow Connector 82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86"/>
            <p:cNvGrpSpPr/>
            <p:nvPr/>
          </p:nvGrpSpPr>
          <p:grpSpPr>
            <a:xfrm>
              <a:off x="6587185" y="1695286"/>
              <a:ext cx="210155" cy="457200"/>
              <a:chOff x="6582943" y="5065886"/>
              <a:chExt cx="210155" cy="457200"/>
            </a:xfrm>
          </p:grpSpPr>
          <p:cxnSp>
            <p:nvCxnSpPr>
              <p:cNvPr id="88" name="Straight Arrow Connector 87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/>
            <p:cNvGrpSpPr/>
            <p:nvPr/>
          </p:nvGrpSpPr>
          <p:grpSpPr>
            <a:xfrm>
              <a:off x="7141969" y="1695286"/>
              <a:ext cx="210155" cy="457200"/>
              <a:chOff x="6582943" y="5065886"/>
              <a:chExt cx="210155" cy="457200"/>
            </a:xfrm>
          </p:grpSpPr>
          <p:cxnSp>
            <p:nvCxnSpPr>
              <p:cNvPr id="93" name="Straight Arrow Connector 92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>
            <a:xfrm>
              <a:off x="7696753" y="1695286"/>
              <a:ext cx="210155" cy="457200"/>
              <a:chOff x="6582943" y="5065886"/>
              <a:chExt cx="210155" cy="457200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/>
          <p:nvPr/>
        </p:nvGrpSpPr>
        <p:grpSpPr>
          <a:xfrm>
            <a:off x="980504" y="2761162"/>
            <a:ext cx="3014533" cy="3448756"/>
            <a:chOff x="980504" y="2761162"/>
            <a:chExt cx="3014533" cy="3448756"/>
          </a:xfrm>
        </p:grpSpPr>
        <p:grpSp>
          <p:nvGrpSpPr>
            <p:cNvPr id="5" name="Group 4"/>
            <p:cNvGrpSpPr/>
            <p:nvPr/>
          </p:nvGrpSpPr>
          <p:grpSpPr>
            <a:xfrm>
              <a:off x="980504" y="5752718"/>
              <a:ext cx="210155" cy="457200"/>
              <a:chOff x="6582943" y="5065886"/>
              <a:chExt cx="210155" cy="457200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980504" y="4485257"/>
              <a:ext cx="210155" cy="457200"/>
              <a:chOff x="6582943" y="5065886"/>
              <a:chExt cx="210155" cy="457200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980504" y="3217795"/>
              <a:ext cx="210155" cy="457200"/>
              <a:chOff x="6582943" y="5065886"/>
              <a:chExt cx="210155" cy="457200"/>
            </a:xfrm>
          </p:grpSpPr>
          <p:cxnSp>
            <p:nvCxnSpPr>
              <p:cNvPr id="63" name="Straight Arrow Connector 62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2682850" y="4089634"/>
              <a:ext cx="210155" cy="457200"/>
              <a:chOff x="6582943" y="5065886"/>
              <a:chExt cx="210155" cy="457200"/>
            </a:xfrm>
          </p:grpSpPr>
          <p:cxnSp>
            <p:nvCxnSpPr>
              <p:cNvPr id="78" name="Straight Arrow Connector 77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/>
          </p:nvGrpSpPr>
          <p:grpSpPr>
            <a:xfrm>
              <a:off x="3233866" y="4089634"/>
              <a:ext cx="210155" cy="457200"/>
              <a:chOff x="6582943" y="5065886"/>
              <a:chExt cx="210155" cy="457200"/>
            </a:xfrm>
          </p:grpSpPr>
          <p:cxnSp>
            <p:nvCxnSpPr>
              <p:cNvPr id="103" name="Straight Arrow Connector 102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oup 106"/>
            <p:cNvGrpSpPr/>
            <p:nvPr/>
          </p:nvGrpSpPr>
          <p:grpSpPr>
            <a:xfrm>
              <a:off x="3784882" y="4089634"/>
              <a:ext cx="210155" cy="457200"/>
              <a:chOff x="6582943" y="5065886"/>
              <a:chExt cx="210155" cy="457200"/>
            </a:xfrm>
          </p:grpSpPr>
          <p:cxnSp>
            <p:nvCxnSpPr>
              <p:cNvPr id="108" name="Straight Arrow Connector 107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 122"/>
            <p:cNvGrpSpPr/>
            <p:nvPr/>
          </p:nvGrpSpPr>
          <p:grpSpPr>
            <a:xfrm>
              <a:off x="2682850" y="2761162"/>
              <a:ext cx="210155" cy="457200"/>
              <a:chOff x="6582943" y="5065886"/>
              <a:chExt cx="210155" cy="457200"/>
            </a:xfrm>
          </p:grpSpPr>
          <p:cxnSp>
            <p:nvCxnSpPr>
              <p:cNvPr id="124" name="Straight Arrow Connector 123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up 118"/>
            <p:cNvGrpSpPr/>
            <p:nvPr/>
          </p:nvGrpSpPr>
          <p:grpSpPr>
            <a:xfrm>
              <a:off x="3233866" y="2761162"/>
              <a:ext cx="210155" cy="457200"/>
              <a:chOff x="6582943" y="5065886"/>
              <a:chExt cx="210155" cy="457200"/>
            </a:xfrm>
          </p:grpSpPr>
          <p:cxnSp>
            <p:nvCxnSpPr>
              <p:cNvPr id="120" name="Straight Arrow Connector 119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oup 114"/>
            <p:cNvGrpSpPr/>
            <p:nvPr/>
          </p:nvGrpSpPr>
          <p:grpSpPr>
            <a:xfrm>
              <a:off x="3784882" y="2761162"/>
              <a:ext cx="210155" cy="457200"/>
              <a:chOff x="6582943" y="5065886"/>
              <a:chExt cx="210155" cy="457200"/>
            </a:xfrm>
          </p:grpSpPr>
          <p:cxnSp>
            <p:nvCxnSpPr>
              <p:cNvPr id="116" name="Straight Arrow Connector 115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0" name="Straight Arrow Connector 139"/>
          <p:cNvCxnSpPr/>
          <p:nvPr/>
        </p:nvCxnSpPr>
        <p:spPr>
          <a:xfrm flipV="1">
            <a:off x="2682850" y="1432691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V="1">
            <a:off x="3233866" y="1432691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ontent Placeholder 2"/>
          <p:cNvSpPr>
            <a:spLocks noGrp="1"/>
          </p:cNvSpPr>
          <p:nvPr>
            <p:ph sz="half" idx="2"/>
          </p:nvPr>
        </p:nvSpPr>
        <p:spPr>
          <a:xfrm>
            <a:off x="4636772" y="2796694"/>
            <a:ext cx="4028252" cy="9709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008A3E"/>
                </a:solidFill>
              </a:rPr>
              <a:t>Once 3d is full,    electrons start filling 4p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671944" y="5274570"/>
            <a:ext cx="60564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u="sng" dirty="0" smtClean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Configuration Notation</a:t>
            </a:r>
          </a:p>
          <a:p>
            <a:r>
              <a:rPr lang="en-US" sz="2800" b="1" dirty="0" smtClean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</a:t>
            </a:r>
            <a:r>
              <a:rPr lang="en-US" sz="2800" b="1" baseline="30000" dirty="0" smtClean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2s</a:t>
            </a:r>
            <a:r>
              <a:rPr lang="en-US" sz="2800" b="1" baseline="30000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2p</a:t>
            </a:r>
            <a:r>
              <a:rPr lang="en-US" sz="2800" b="1" baseline="30000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3s</a:t>
            </a:r>
            <a:r>
              <a:rPr lang="en-US" sz="2800" b="1" baseline="30000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3p</a:t>
            </a:r>
            <a:r>
              <a:rPr lang="en-US" sz="2800" b="1" baseline="30000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4s</a:t>
            </a:r>
            <a:r>
              <a:rPr lang="en-US" sz="2800" b="1" baseline="30000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3d</a:t>
            </a:r>
            <a:r>
              <a:rPr lang="en-US" sz="2800" b="1" baseline="30000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smtClean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4p</a:t>
            </a:r>
            <a:r>
              <a:rPr lang="en-US" sz="2800" b="1" baseline="30000" dirty="0" smtClean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98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uild="p"/>
      <p:bldP spid="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Energy Levels of Orbitals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43842" y="4969911"/>
            <a:ext cx="5278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C00000"/>
                </a:solidFill>
              </a:rPr>
              <a:t>How are the electrons arranged in these orbitals?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3133" y="1303844"/>
            <a:ext cx="8540146" cy="4910693"/>
            <a:chOff x="93133" y="1303844"/>
            <a:chExt cx="8540146" cy="4910693"/>
          </a:xfrm>
        </p:grpSpPr>
        <p:pic>
          <p:nvPicPr>
            <p:cNvPr id="45061" name="Picture 5" descr="http://www.chem1.com/acad/webtut/atomic/OrbEnergyChart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4714" y="1303844"/>
              <a:ext cx="7358565" cy="4891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Up Arrow Callout 7"/>
            <p:cNvSpPr/>
            <p:nvPr/>
          </p:nvSpPr>
          <p:spPr>
            <a:xfrm>
              <a:off x="93133" y="1625581"/>
              <a:ext cx="1109134" cy="4588956"/>
            </a:xfrm>
            <a:prstGeom prst="upArrowCallout">
              <a:avLst>
                <a:gd name="adj1" fmla="val 35687"/>
                <a:gd name="adj2" fmla="val 30343"/>
                <a:gd name="adj3" fmla="val 41031"/>
                <a:gd name="adj4" fmla="val 31332"/>
              </a:avLst>
            </a:prstGeom>
            <a:gradFill>
              <a:gsLst>
                <a:gs pos="65000">
                  <a:schemeClr val="bg1"/>
                </a:gs>
                <a:gs pos="0">
                  <a:srgbClr val="C00000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</a:rPr>
                <a:t>Energy</a:t>
              </a:r>
            </a:p>
            <a:p>
              <a:pPr algn="ctr"/>
              <a:r>
                <a:rPr lang="en-US" sz="2400" b="1" dirty="0" smtClean="0">
                  <a:solidFill>
                    <a:srgbClr val="C00000"/>
                  </a:solidFill>
                </a:rPr>
                <a:t>of</a:t>
              </a:r>
            </a:p>
            <a:p>
              <a:pPr algn="ctr"/>
              <a:r>
                <a:rPr lang="en-US" sz="2400" b="1" dirty="0" smtClean="0">
                  <a:solidFill>
                    <a:srgbClr val="C00000"/>
                  </a:solidFill>
                </a:rPr>
                <a:t>Orbital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95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Individual Practice 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</a:t>
            </a:r>
            <a:r>
              <a:rPr lang="en-US" b="1" dirty="0" smtClean="0"/>
              <a:t>rite </a:t>
            </a:r>
            <a:r>
              <a:rPr lang="en-US" b="1" dirty="0"/>
              <a:t>the electron configuration notation for the following atoms</a:t>
            </a:r>
            <a:r>
              <a:rPr lang="en-US" b="1" dirty="0" smtClean="0"/>
              <a:t>:</a:t>
            </a:r>
          </a:p>
          <a:p>
            <a:pPr marL="742950" lvl="1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3200" b="1" dirty="0" smtClean="0"/>
              <a:t>Co	</a:t>
            </a:r>
            <a:endParaRPr lang="en-US" sz="3200" b="1" baseline="30000" dirty="0">
              <a:solidFill>
                <a:srgbClr val="FF0000"/>
              </a:solidFill>
            </a:endParaRPr>
          </a:p>
          <a:p>
            <a:pPr marL="742950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As</a:t>
            </a:r>
            <a:endParaRPr lang="en-US" sz="3200" b="1" dirty="0"/>
          </a:p>
          <a:p>
            <a:pPr marL="742950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Ca</a:t>
            </a:r>
            <a:endParaRPr lang="en-US" sz="4400" b="1" baseline="30000" dirty="0"/>
          </a:p>
        </p:txBody>
      </p:sp>
    </p:spTree>
    <p:extLst>
      <p:ext uri="{BB962C8B-B14F-4D97-AF65-F5344CB8AC3E}">
        <p14:creationId xmlns:p14="http://schemas.microsoft.com/office/powerpoint/2010/main" val="231899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Individual Practice 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</a:t>
            </a:r>
            <a:r>
              <a:rPr lang="en-US" b="1" dirty="0" smtClean="0"/>
              <a:t>rite </a:t>
            </a:r>
            <a:r>
              <a:rPr lang="en-US" b="1" dirty="0"/>
              <a:t>the electron configuration notation for the following atoms</a:t>
            </a:r>
            <a:r>
              <a:rPr lang="en-US" b="1" dirty="0" smtClean="0"/>
              <a:t>:</a:t>
            </a:r>
          </a:p>
          <a:p>
            <a:pPr marL="742950" lvl="1" indent="-514350">
              <a:spcBef>
                <a:spcPts val="1800"/>
              </a:spcBef>
              <a:buFont typeface="+mj-lt"/>
              <a:buAutoNum type="arabicParenR"/>
              <a:tabLst>
                <a:tab pos="1654175" algn="l"/>
              </a:tabLst>
            </a:pPr>
            <a:r>
              <a:rPr lang="en-US" sz="3200" b="1" dirty="0" smtClean="0"/>
              <a:t>Co	</a:t>
            </a:r>
            <a:r>
              <a:rPr lang="en-US" sz="3200" b="1" dirty="0" smtClean="0">
                <a:solidFill>
                  <a:srgbClr val="FF0000"/>
                </a:solidFill>
              </a:rPr>
              <a:t>1s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2p</a:t>
            </a:r>
            <a:r>
              <a:rPr lang="en-US" sz="3200" b="1" baseline="30000" dirty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</a:rPr>
              <a:t>, 3s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3p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6</a:t>
            </a:r>
            <a:r>
              <a:rPr lang="en-US" sz="3200" b="1" dirty="0" smtClean="0">
                <a:solidFill>
                  <a:srgbClr val="FF0000"/>
                </a:solidFill>
              </a:rPr>
              <a:t>, 4s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, 3d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7</a:t>
            </a:r>
            <a:endParaRPr lang="en-US" sz="3200" b="1" baseline="30000" dirty="0">
              <a:solidFill>
                <a:srgbClr val="FF0000"/>
              </a:solidFill>
            </a:endParaRPr>
          </a:p>
          <a:p>
            <a:pPr marL="742950" lvl="1" indent="-514350">
              <a:spcBef>
                <a:spcPts val="4200"/>
              </a:spcBef>
              <a:buFont typeface="+mj-lt"/>
              <a:buAutoNum type="arabicParenR"/>
              <a:tabLst>
                <a:tab pos="1654175" algn="l"/>
              </a:tabLst>
            </a:pPr>
            <a:r>
              <a:rPr lang="en-US" sz="3200" b="1" dirty="0" smtClean="0"/>
              <a:t>As	</a:t>
            </a:r>
            <a:r>
              <a:rPr lang="en-US" sz="3200" b="1" dirty="0" smtClean="0">
                <a:solidFill>
                  <a:srgbClr val="FF0000"/>
                </a:solidFill>
              </a:rPr>
              <a:t>1s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2p</a:t>
            </a:r>
            <a:r>
              <a:rPr lang="en-US" sz="3200" b="1" baseline="30000" dirty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</a:rPr>
              <a:t>, 3s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3p</a:t>
            </a:r>
            <a:r>
              <a:rPr lang="en-US" sz="3200" b="1" baseline="30000" dirty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</a:rPr>
              <a:t>, 4s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3d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10</a:t>
            </a:r>
            <a:r>
              <a:rPr lang="en-US" sz="3200" b="1" dirty="0" smtClean="0">
                <a:solidFill>
                  <a:srgbClr val="FF0000"/>
                </a:solidFill>
              </a:rPr>
              <a:t>, 4p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3</a:t>
            </a:r>
            <a:endParaRPr lang="en-US" sz="3200" b="1" dirty="0"/>
          </a:p>
          <a:p>
            <a:pPr marL="742950" lvl="1" indent="-514350">
              <a:spcBef>
                <a:spcPts val="4200"/>
              </a:spcBef>
              <a:buFont typeface="+mj-lt"/>
              <a:buAutoNum type="arabicParenR"/>
              <a:tabLst>
                <a:tab pos="1654175" algn="l"/>
              </a:tabLst>
            </a:pPr>
            <a:r>
              <a:rPr lang="en-US" sz="3200" b="1" dirty="0" smtClean="0"/>
              <a:t>Ca	</a:t>
            </a:r>
            <a:r>
              <a:rPr lang="en-US" sz="3200" b="1" dirty="0">
                <a:solidFill>
                  <a:srgbClr val="FF0000"/>
                </a:solidFill>
              </a:rPr>
              <a:t> 1s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2p</a:t>
            </a:r>
            <a:r>
              <a:rPr lang="en-US" sz="3200" b="1" baseline="30000" dirty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</a:rPr>
              <a:t>, 3s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3p</a:t>
            </a:r>
            <a:r>
              <a:rPr lang="en-US" sz="3200" b="1" baseline="30000" dirty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4s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endParaRPr lang="en-US" sz="3200" b="1" baseline="30000" dirty="0"/>
          </a:p>
        </p:txBody>
      </p:sp>
    </p:spTree>
    <p:extLst>
      <p:ext uri="{BB962C8B-B14F-4D97-AF65-F5344CB8AC3E}">
        <p14:creationId xmlns:p14="http://schemas.microsoft.com/office/powerpoint/2010/main" val="256592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Electron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112" y="1539740"/>
            <a:ext cx="8231777" cy="488577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b="1" dirty="0" err="1" smtClean="0"/>
              <a:t>Aufbau</a:t>
            </a:r>
            <a:r>
              <a:rPr lang="en-US" b="1" dirty="0" smtClean="0"/>
              <a:t> Rule</a:t>
            </a:r>
          </a:p>
          <a:p>
            <a:pPr lvl="1"/>
            <a:r>
              <a:rPr lang="en-US" sz="2800" dirty="0" smtClean="0"/>
              <a:t>Electrons occupy the lowest possible energy level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b="1" dirty="0" smtClean="0"/>
              <a:t>Pauli Exclusion Principle</a:t>
            </a:r>
          </a:p>
          <a:p>
            <a:pPr lvl="1"/>
            <a:r>
              <a:rPr lang="en-US" sz="2800" dirty="0" smtClean="0"/>
              <a:t>Only two electrons of opposite spin can occupy an orbital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b="1" dirty="0" err="1" smtClean="0"/>
              <a:t>Hund's</a:t>
            </a:r>
            <a:r>
              <a:rPr lang="en-US" b="1" dirty="0" smtClean="0"/>
              <a:t> Rule</a:t>
            </a:r>
          </a:p>
          <a:p>
            <a:pPr lvl="1"/>
            <a:r>
              <a:rPr lang="en-US" sz="2800" dirty="0" smtClean="0"/>
              <a:t>Put a single electron into all equivalent orbitals before doubling up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 rot="20014867">
            <a:off x="1137558" y="3136613"/>
            <a:ext cx="6868884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These cover most elements, but not all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4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94360" y="217720"/>
            <a:ext cx="7955280" cy="6609383"/>
            <a:chOff x="594360" y="217720"/>
            <a:chExt cx="7955280" cy="660938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" y="217720"/>
              <a:ext cx="7955280" cy="6142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513116" y="5519053"/>
              <a:ext cx="6930102" cy="1308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500"/>
                </a:spcBef>
              </a:pPr>
              <a:r>
                <a:rPr lang="en-US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Increased stability from half-filled or completely filled orbitals</a:t>
              </a:r>
            </a:p>
            <a:p>
              <a:pPr>
                <a:spcBef>
                  <a:spcPts val="1500"/>
                </a:spcBef>
              </a:pPr>
              <a:r>
                <a:rPr lang="en-US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Reason for exception not known</a:t>
              </a:r>
            </a:p>
            <a:p>
              <a:pPr>
                <a:spcBef>
                  <a:spcPts val="1500"/>
                </a:spcBef>
              </a:pPr>
              <a:r>
                <a:rPr lang="en-US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Anions and cations are often exceptions</a:t>
              </a:r>
              <a:endPara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7262949" cy="731520"/>
          </a:xfrm>
        </p:spPr>
        <p:txBody>
          <a:bodyPr/>
          <a:lstStyle/>
          <a:p>
            <a:r>
              <a:rPr lang="en-US" dirty="0" smtClean="0"/>
              <a:t>Exceptions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4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Electron Configurations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950" y="1297460"/>
            <a:ext cx="8176101" cy="512805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SWBAT explain and use the rules governing electron configurations and represent these configurations using diagrams &amp; notation.</a:t>
            </a:r>
            <a:endParaRPr lang="en-US" sz="2400" b="1" i="1" dirty="0" smtClean="0">
              <a:solidFill>
                <a:srgbClr val="008A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67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99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w.m2c3.com/c101/chemistry_in_contextx/ch2/simple_electron_configuration/elecfi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530350"/>
            <a:ext cx="5288264" cy="46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Energy Levels of Orbitals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8151" y="1600200"/>
            <a:ext cx="4695824" cy="4525963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 smtClean="0"/>
              <a:t>Orbitals do not fill according to the quantum number</a:t>
            </a:r>
            <a:endParaRPr lang="en-US" dirty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marL="0" indent="0" algn="r">
              <a:buNone/>
            </a:pPr>
            <a:endParaRPr lang="en-US" sz="4000" dirty="0" smtClean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spcBef>
                <a:spcPts val="0"/>
              </a:spcBef>
              <a:buNone/>
            </a:pPr>
            <a:r>
              <a:rPr lang="en-US" dirty="0" smtClean="0"/>
              <a:t>Orbitals fill according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dirty="0" smtClean="0"/>
              <a:t>to the pattern shown 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035" y="251460"/>
            <a:ext cx="8583930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</a:rPr>
              <a:t>Get an inverted version of </a:t>
            </a:r>
            <a:r>
              <a:rPr lang="en-US" sz="5400" b="1" smtClean="0">
                <a:solidFill>
                  <a:srgbClr val="7030A0"/>
                </a:solidFill>
              </a:rPr>
              <a:t>this diagram</a:t>
            </a:r>
            <a:endParaRPr lang="en-US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7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98"/>
            <a:ext cx="9144000" cy="648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44016" y="4547001"/>
            <a:ext cx="325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Each box holds two electrons with opposite spins</a:t>
            </a:r>
          </a:p>
        </p:txBody>
      </p:sp>
    </p:spTree>
    <p:extLst>
      <p:ext uri="{BB962C8B-B14F-4D97-AF65-F5344CB8AC3E}">
        <p14:creationId xmlns:p14="http://schemas.microsoft.com/office/powerpoint/2010/main" val="376019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upload.wikimedia.org/wikipedia/commons/thumb/9/98/Atomic_orbital_energy_levels.svg/503px-Atomic_orbital_energy_level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803"/>
            <a:ext cx="9144000" cy="552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97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85725"/>
            <a:ext cx="897890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83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280" y="1297460"/>
            <a:ext cx="7203440" cy="5128054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u="sng" dirty="0" smtClean="0"/>
              <a:t>electron configuration</a:t>
            </a:r>
            <a:r>
              <a:rPr lang="en-US" dirty="0" smtClean="0"/>
              <a:t> is the arrangement of electrons in an atom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96200" y="0"/>
            <a:ext cx="1447798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3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186" y="228600"/>
            <a:ext cx="6245629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49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49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3415"/>
            <a:ext cx="9144000" cy="501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49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grandinetti.org/resources/Teaching/Chem121/Lectures/MultiElectronAtoms/mneumoni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86" y="0"/>
            <a:ext cx="85338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6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70" y="0"/>
            <a:ext cx="67982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66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chem1.com/acad/webtut/atomic/OrbEnergyCh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" y="0"/>
            <a:ext cx="8823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41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Practice with a Partner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769" y="1297460"/>
            <a:ext cx="7404463" cy="5128054"/>
          </a:xfrm>
        </p:spPr>
        <p:txBody>
          <a:bodyPr/>
          <a:lstStyle/>
          <a:p>
            <a:pPr marL="514350" indent="-514350">
              <a:spcBef>
                <a:spcPts val="3000"/>
              </a:spcBef>
              <a:buFont typeface="+mj-lt"/>
              <a:buAutoNum type="arabicParenR"/>
            </a:pPr>
            <a:r>
              <a:rPr lang="en-US" b="1" dirty="0" smtClean="0">
                <a:solidFill>
                  <a:srgbClr val="FFFF00"/>
                </a:solidFill>
              </a:rPr>
              <a:t>Choose a partner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arenR"/>
            </a:pPr>
            <a:r>
              <a:rPr lang="en-US" b="1" dirty="0" smtClean="0">
                <a:solidFill>
                  <a:srgbClr val="FFFF00"/>
                </a:solidFill>
              </a:rPr>
              <a:t>Write a question for your partner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arenR"/>
            </a:pPr>
            <a:r>
              <a:rPr lang="en-US" b="1" dirty="0" smtClean="0">
                <a:solidFill>
                  <a:srgbClr val="FFFF00"/>
                </a:solidFill>
              </a:rPr>
              <a:t>Answer the question your partner wrote for you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arenR"/>
            </a:pPr>
            <a:r>
              <a:rPr lang="en-US" b="1" dirty="0" smtClean="0">
                <a:solidFill>
                  <a:srgbClr val="FFFF00"/>
                </a:solidFill>
              </a:rPr>
              <a:t>Grade your partner's answer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arenR"/>
            </a:pPr>
            <a:r>
              <a:rPr lang="en-US" b="1" dirty="0" smtClean="0">
                <a:solidFill>
                  <a:srgbClr val="FFFF00"/>
                </a:solidFill>
              </a:rPr>
              <a:t>Compare results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17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"/>
            <a:ext cx="9144000" cy="649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85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Filling the Orbitals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4467" y="1447335"/>
            <a:ext cx="4222447" cy="4724407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Hydrogen has an atomic number of 1</a:t>
            </a:r>
          </a:p>
          <a:p>
            <a:r>
              <a:rPr lang="en-US" sz="2400" b="1" dirty="0" smtClean="0"/>
              <a:t>That means it has 1 proton</a:t>
            </a:r>
          </a:p>
          <a:p>
            <a:r>
              <a:rPr lang="en-US" sz="2400" b="1" dirty="0" smtClean="0"/>
              <a:t>It is neutral, so it has the same number of electrons (e.g. 1)</a:t>
            </a:r>
          </a:p>
          <a:p>
            <a:r>
              <a:rPr lang="en-US" sz="2400" b="1" dirty="0" smtClean="0"/>
              <a:t>The electron occupies the lowest energy level</a:t>
            </a:r>
          </a:p>
          <a:p>
            <a:r>
              <a:rPr lang="en-US" sz="2400" b="1" dirty="0" smtClean="0"/>
              <a:t>It is represented by an up arrow to indicate its spin</a:t>
            </a:r>
            <a:endParaRPr lang="en-US" sz="2400" b="1" dirty="0"/>
          </a:p>
        </p:txBody>
      </p:sp>
      <p:grpSp>
        <p:nvGrpSpPr>
          <p:cNvPr id="14339" name="Group 14338"/>
          <p:cNvGrpSpPr/>
          <p:nvPr/>
        </p:nvGrpSpPr>
        <p:grpSpPr>
          <a:xfrm>
            <a:off x="15238" y="1520711"/>
            <a:ext cx="4624892" cy="4577655"/>
            <a:chOff x="15238" y="1446877"/>
            <a:chExt cx="4624892" cy="4577655"/>
          </a:xfrm>
        </p:grpSpPr>
        <p:sp>
          <p:nvSpPr>
            <p:cNvPr id="8" name="TextBox 7"/>
            <p:cNvSpPr txBox="1"/>
            <p:nvPr/>
          </p:nvSpPr>
          <p:spPr>
            <a:xfrm>
              <a:off x="15238" y="2125980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38" y="3729990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238" y="5345430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20206" y="3177598"/>
              <a:ext cx="6623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20206" y="1541205"/>
              <a:ext cx="6623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698700" y="2031652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916838" y="2098327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253993" y="2098327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698700" y="3635662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916838" y="3702337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253993" y="3702337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>
              <a:spLocks noChangeAspect="1"/>
            </p:cNvSpPr>
            <p:nvPr/>
          </p:nvSpPr>
          <p:spPr>
            <a:xfrm>
              <a:off x="698700" y="5251102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916838" y="5317777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253993" y="5317777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>
              <a:spLocks noChangeAspect="1"/>
            </p:cNvSpPr>
            <p:nvPr/>
          </p:nvSpPr>
          <p:spPr>
            <a:xfrm>
              <a:off x="2316574" y="1446877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090130" y="1446877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3866700" y="1446877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2534711" y="1513552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2871866" y="1513552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3308267" y="1513552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3645422" y="1513552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4084837" y="1513552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4421992" y="1513552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>
              <a:spLocks noChangeAspect="1"/>
            </p:cNvSpPr>
            <p:nvPr/>
          </p:nvSpPr>
          <p:spPr>
            <a:xfrm>
              <a:off x="2316574" y="3083270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>
              <a:spLocks noChangeAspect="1"/>
            </p:cNvSpPr>
            <p:nvPr/>
          </p:nvSpPr>
          <p:spPr>
            <a:xfrm>
              <a:off x="3090130" y="3083270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>
              <a:spLocks noChangeAspect="1"/>
            </p:cNvSpPr>
            <p:nvPr/>
          </p:nvSpPr>
          <p:spPr>
            <a:xfrm>
              <a:off x="3866700" y="3083270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V="1">
              <a:off x="2534711" y="3149945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2871866" y="3149945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3308267" y="3149945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3645422" y="3149945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4084837" y="3149945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4421992" y="3149945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407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14339" name="Group 14338"/>
          <p:cNvGrpSpPr/>
          <p:nvPr/>
        </p:nvGrpSpPr>
        <p:grpSpPr>
          <a:xfrm>
            <a:off x="15238" y="1520711"/>
            <a:ext cx="4624892" cy="4577655"/>
            <a:chOff x="15238" y="1446877"/>
            <a:chExt cx="4624892" cy="4577655"/>
          </a:xfrm>
        </p:grpSpPr>
        <p:sp>
          <p:nvSpPr>
            <p:cNvPr id="8" name="TextBox 7"/>
            <p:cNvSpPr txBox="1"/>
            <p:nvPr/>
          </p:nvSpPr>
          <p:spPr>
            <a:xfrm>
              <a:off x="15238" y="2125980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38" y="3729990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238" y="5345430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20206" y="3177598"/>
              <a:ext cx="6623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20206" y="1541205"/>
              <a:ext cx="6623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698700" y="2031652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916838" y="2098327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253993" y="2098327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698700" y="3635662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916838" y="3702337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253993" y="3702337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>
              <a:spLocks noChangeAspect="1"/>
            </p:cNvSpPr>
            <p:nvPr/>
          </p:nvSpPr>
          <p:spPr>
            <a:xfrm>
              <a:off x="698700" y="5251102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916838" y="5317777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253993" y="5317777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>
              <a:spLocks noChangeAspect="1"/>
            </p:cNvSpPr>
            <p:nvPr/>
          </p:nvSpPr>
          <p:spPr>
            <a:xfrm>
              <a:off x="2316574" y="1446877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090130" y="1446877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3866700" y="1446877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2534711" y="1513552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2871866" y="1513552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3308267" y="1513552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3645422" y="1513552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4084837" y="1513552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4421992" y="1513552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>
              <a:spLocks noChangeAspect="1"/>
            </p:cNvSpPr>
            <p:nvPr/>
          </p:nvSpPr>
          <p:spPr>
            <a:xfrm>
              <a:off x="2316574" y="3083270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>
              <a:spLocks noChangeAspect="1"/>
            </p:cNvSpPr>
            <p:nvPr/>
          </p:nvSpPr>
          <p:spPr>
            <a:xfrm>
              <a:off x="3090130" y="3083270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>
              <a:spLocks noChangeAspect="1"/>
            </p:cNvSpPr>
            <p:nvPr/>
          </p:nvSpPr>
          <p:spPr>
            <a:xfrm>
              <a:off x="3866700" y="3083270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V="1">
              <a:off x="2534711" y="3149945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2871866" y="3149945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3308267" y="3149945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3645422" y="3149945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4084837" y="3149945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4421992" y="3149945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Electron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112" y="1539740"/>
            <a:ext cx="8231777" cy="488577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b="1" dirty="0" err="1" smtClean="0"/>
              <a:t>Aufbau</a:t>
            </a:r>
            <a:r>
              <a:rPr lang="en-US" b="1" dirty="0" smtClean="0"/>
              <a:t> Rule</a:t>
            </a:r>
          </a:p>
          <a:p>
            <a:pPr lvl="1"/>
            <a:r>
              <a:rPr lang="en-US" sz="2800" dirty="0" smtClean="0"/>
              <a:t>Electrons occupy the lowest possible energy level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b="1" dirty="0" smtClean="0"/>
              <a:t>Pauli Exclusion Principle</a:t>
            </a:r>
          </a:p>
          <a:p>
            <a:pPr lvl="1"/>
            <a:r>
              <a:rPr lang="en-US" sz="2800" dirty="0" smtClean="0"/>
              <a:t>Only two electrons of opposite spin can occupy an orbital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b="1" dirty="0" err="1" smtClean="0"/>
              <a:t>Hund's</a:t>
            </a:r>
            <a:r>
              <a:rPr lang="en-US" b="1" dirty="0" smtClean="0"/>
              <a:t> Rule</a:t>
            </a:r>
          </a:p>
          <a:p>
            <a:pPr lvl="1"/>
            <a:r>
              <a:rPr lang="en-US" sz="2800" dirty="0" smtClean="0"/>
              <a:t>Put a single electron into all equivalent orbitals before doubling up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696200" y="1124243"/>
            <a:ext cx="1447798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7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14339" name="Group 14338"/>
          <p:cNvGrpSpPr/>
          <p:nvPr/>
        </p:nvGrpSpPr>
        <p:grpSpPr>
          <a:xfrm>
            <a:off x="15238" y="1520711"/>
            <a:ext cx="4624892" cy="4577655"/>
            <a:chOff x="15238" y="1446877"/>
            <a:chExt cx="4624892" cy="4577655"/>
          </a:xfrm>
        </p:grpSpPr>
        <p:sp>
          <p:nvSpPr>
            <p:cNvPr id="8" name="TextBox 7"/>
            <p:cNvSpPr txBox="1"/>
            <p:nvPr/>
          </p:nvSpPr>
          <p:spPr>
            <a:xfrm>
              <a:off x="15238" y="2125980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38" y="3729990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238" y="5345430"/>
              <a:ext cx="6399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20206" y="3177598"/>
              <a:ext cx="6623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20206" y="1541205"/>
              <a:ext cx="6623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698700" y="2031652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916838" y="2098327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253993" y="2098327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698700" y="3635662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916838" y="3702337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253993" y="3702337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>
              <a:spLocks noChangeAspect="1"/>
            </p:cNvSpPr>
            <p:nvPr/>
          </p:nvSpPr>
          <p:spPr>
            <a:xfrm>
              <a:off x="698700" y="5251102"/>
              <a:ext cx="773430" cy="77343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916838" y="5317777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253993" y="5317777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>
              <a:spLocks noChangeAspect="1"/>
            </p:cNvSpPr>
            <p:nvPr/>
          </p:nvSpPr>
          <p:spPr>
            <a:xfrm>
              <a:off x="2316574" y="1446877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090130" y="1446877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3866700" y="1446877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2534711" y="1513552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2871866" y="1513552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3308267" y="1513552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3645422" y="1513552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4084837" y="1513552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4421992" y="1513552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>
              <a:spLocks noChangeAspect="1"/>
            </p:cNvSpPr>
            <p:nvPr/>
          </p:nvSpPr>
          <p:spPr>
            <a:xfrm>
              <a:off x="2316574" y="3083270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>
              <a:spLocks noChangeAspect="1"/>
            </p:cNvSpPr>
            <p:nvPr/>
          </p:nvSpPr>
          <p:spPr>
            <a:xfrm>
              <a:off x="3090130" y="3083270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>
              <a:spLocks noChangeAspect="1"/>
            </p:cNvSpPr>
            <p:nvPr/>
          </p:nvSpPr>
          <p:spPr>
            <a:xfrm>
              <a:off x="3866700" y="3083270"/>
              <a:ext cx="773430" cy="7734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V="1">
              <a:off x="2534711" y="3149945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2871866" y="3149945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3308267" y="3149945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3645422" y="3149945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4084837" y="3149945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4421992" y="3149945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8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38" y="0"/>
            <a:ext cx="4624892" cy="4577655"/>
            <a:chOff x="15238" y="1520711"/>
            <a:chExt cx="4624892" cy="4577655"/>
          </a:xfrm>
        </p:grpSpPr>
        <p:sp>
          <p:nvSpPr>
            <p:cNvPr id="8" name="TextBox 7"/>
            <p:cNvSpPr txBox="1"/>
            <p:nvPr/>
          </p:nvSpPr>
          <p:spPr>
            <a:xfrm>
              <a:off x="15238" y="219981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38" y="380382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238" y="541926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20206" y="3251432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20206" y="1615039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698700" y="2105486"/>
              <a:ext cx="773430" cy="77343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916838" y="2172161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253993" y="2172161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698700" y="3709496"/>
              <a:ext cx="773430" cy="77343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916838" y="3776171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253993" y="3776171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>
              <a:spLocks noChangeAspect="1"/>
            </p:cNvSpPr>
            <p:nvPr/>
          </p:nvSpPr>
          <p:spPr>
            <a:xfrm>
              <a:off x="698700" y="5324936"/>
              <a:ext cx="773430" cy="77343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916838" y="5391611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253993" y="5391611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>
              <a:spLocks noChangeAspect="1"/>
            </p:cNvSpPr>
            <p:nvPr/>
          </p:nvSpPr>
          <p:spPr>
            <a:xfrm>
              <a:off x="2316574" y="1520711"/>
              <a:ext cx="773430" cy="77343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090130" y="1520711"/>
              <a:ext cx="773430" cy="77343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3866700" y="1520711"/>
              <a:ext cx="773430" cy="77343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2534711" y="1587386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3308267" y="1587386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4084837" y="1587386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>
              <a:spLocks noChangeAspect="1"/>
            </p:cNvSpPr>
            <p:nvPr/>
          </p:nvSpPr>
          <p:spPr>
            <a:xfrm>
              <a:off x="2316574" y="3157104"/>
              <a:ext cx="773430" cy="77343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>
              <a:spLocks noChangeAspect="1"/>
            </p:cNvSpPr>
            <p:nvPr/>
          </p:nvSpPr>
          <p:spPr>
            <a:xfrm>
              <a:off x="3090130" y="3157104"/>
              <a:ext cx="773430" cy="77343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>
              <a:spLocks noChangeAspect="1"/>
            </p:cNvSpPr>
            <p:nvPr/>
          </p:nvSpPr>
          <p:spPr>
            <a:xfrm>
              <a:off x="3866700" y="3157104"/>
              <a:ext cx="773430" cy="77343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V="1">
              <a:off x="2534711" y="322377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2871866" y="322377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3308267" y="322377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3645422" y="322377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4084837" y="322377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4421992" y="3223779"/>
              <a:ext cx="0" cy="64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519108" y="2280345"/>
            <a:ext cx="4624892" cy="4577655"/>
            <a:chOff x="4519108" y="2280345"/>
            <a:chExt cx="4624892" cy="4577655"/>
          </a:xfrm>
        </p:grpSpPr>
        <p:sp>
          <p:nvSpPr>
            <p:cNvPr id="43" name="TextBox 42"/>
            <p:cNvSpPr txBox="1"/>
            <p:nvPr/>
          </p:nvSpPr>
          <p:spPr>
            <a:xfrm>
              <a:off x="4519108" y="2959448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519108" y="4563458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519108" y="6178898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124076" y="4011066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124076" y="2374673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5202570" y="2865120"/>
              <a:ext cx="773430" cy="77343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>
              <a:spLocks noChangeAspect="1"/>
            </p:cNvSpPr>
            <p:nvPr/>
          </p:nvSpPr>
          <p:spPr>
            <a:xfrm>
              <a:off x="5202570" y="4469130"/>
              <a:ext cx="773430" cy="77343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>
              <a:spLocks noChangeAspect="1"/>
            </p:cNvSpPr>
            <p:nvPr/>
          </p:nvSpPr>
          <p:spPr>
            <a:xfrm>
              <a:off x="5202570" y="6084570"/>
              <a:ext cx="773430" cy="77343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>
              <a:spLocks noChangeAspect="1"/>
            </p:cNvSpPr>
            <p:nvPr/>
          </p:nvSpPr>
          <p:spPr>
            <a:xfrm>
              <a:off x="6820444" y="2280345"/>
              <a:ext cx="773430" cy="77343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>
              <a:spLocks noChangeAspect="1"/>
            </p:cNvSpPr>
            <p:nvPr/>
          </p:nvSpPr>
          <p:spPr>
            <a:xfrm>
              <a:off x="7594000" y="2280345"/>
              <a:ext cx="773430" cy="77343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>
              <a:spLocks noChangeAspect="1"/>
            </p:cNvSpPr>
            <p:nvPr/>
          </p:nvSpPr>
          <p:spPr>
            <a:xfrm>
              <a:off x="8370570" y="2280345"/>
              <a:ext cx="773430" cy="77343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>
              <a:spLocks noChangeAspect="1"/>
            </p:cNvSpPr>
            <p:nvPr/>
          </p:nvSpPr>
          <p:spPr>
            <a:xfrm>
              <a:off x="6820444" y="3916738"/>
              <a:ext cx="773430" cy="77343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>
              <a:spLocks noChangeAspect="1"/>
            </p:cNvSpPr>
            <p:nvPr/>
          </p:nvSpPr>
          <p:spPr>
            <a:xfrm>
              <a:off x="7594000" y="3916738"/>
              <a:ext cx="773430" cy="77343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>
              <a:spLocks noChangeAspect="1"/>
            </p:cNvSpPr>
            <p:nvPr/>
          </p:nvSpPr>
          <p:spPr>
            <a:xfrm>
              <a:off x="8370570" y="3916738"/>
              <a:ext cx="773430" cy="77343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567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Levels of Orbitals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068869"/>
              </p:ext>
            </p:extLst>
          </p:nvPr>
        </p:nvGraphicFramePr>
        <p:xfrm>
          <a:off x="182563" y="1296988"/>
          <a:ext cx="877887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359"/>
                <a:gridCol w="1097359"/>
                <a:gridCol w="1097359"/>
                <a:gridCol w="1097359"/>
                <a:gridCol w="1097359"/>
                <a:gridCol w="1097359"/>
                <a:gridCol w="1097359"/>
                <a:gridCol w="10973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18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roup 178"/>
          <p:cNvGrpSpPr/>
          <p:nvPr/>
        </p:nvGrpSpPr>
        <p:grpSpPr>
          <a:xfrm>
            <a:off x="153254" y="1368904"/>
            <a:ext cx="7922896" cy="4904802"/>
            <a:chOff x="153254" y="1368904"/>
            <a:chExt cx="7922896" cy="4904802"/>
          </a:xfrm>
        </p:grpSpPr>
        <p:grpSp>
          <p:nvGrpSpPr>
            <p:cNvPr id="180" name="Group 179"/>
            <p:cNvGrpSpPr/>
            <p:nvPr/>
          </p:nvGrpSpPr>
          <p:grpSpPr>
            <a:xfrm>
              <a:off x="2513607" y="4043914"/>
              <a:ext cx="1650672" cy="548640"/>
              <a:chOff x="2513607" y="4043914"/>
              <a:chExt cx="1650672" cy="548640"/>
            </a:xfrm>
          </p:grpSpPr>
          <p:sp>
            <p:nvSpPr>
              <p:cNvPr id="207" name="Rectangle 206"/>
              <p:cNvSpPr>
                <a:spLocks noChangeAspect="1"/>
              </p:cNvSpPr>
              <p:nvPr/>
            </p:nvSpPr>
            <p:spPr>
              <a:xfrm>
                <a:off x="2513607" y="4043914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/>
              <p:cNvSpPr>
                <a:spLocks noChangeAspect="1"/>
              </p:cNvSpPr>
              <p:nvPr/>
            </p:nvSpPr>
            <p:spPr>
              <a:xfrm>
                <a:off x="3064623" y="4043914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/>
              <p:cNvSpPr>
                <a:spLocks noChangeAspect="1"/>
              </p:cNvSpPr>
              <p:nvPr/>
            </p:nvSpPr>
            <p:spPr>
              <a:xfrm>
                <a:off x="3615639" y="4043914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2513607" y="2715442"/>
              <a:ext cx="1650672" cy="548640"/>
              <a:chOff x="2513607" y="2715442"/>
              <a:chExt cx="1650672" cy="548640"/>
            </a:xfrm>
          </p:grpSpPr>
          <p:sp>
            <p:nvSpPr>
              <p:cNvPr id="204" name="Rectangle 203"/>
              <p:cNvSpPr>
                <a:spLocks noChangeAspect="1"/>
              </p:cNvSpPr>
              <p:nvPr/>
            </p:nvSpPr>
            <p:spPr>
              <a:xfrm>
                <a:off x="2513607" y="2715442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/>
              <p:cNvSpPr>
                <a:spLocks noChangeAspect="1"/>
              </p:cNvSpPr>
              <p:nvPr/>
            </p:nvSpPr>
            <p:spPr>
              <a:xfrm>
                <a:off x="3064623" y="2715442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/>
              <p:cNvSpPr>
                <a:spLocks noChangeAspect="1"/>
              </p:cNvSpPr>
              <p:nvPr/>
            </p:nvSpPr>
            <p:spPr>
              <a:xfrm>
                <a:off x="3615639" y="2715442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2" name="Group 181"/>
            <p:cNvGrpSpPr/>
            <p:nvPr/>
          </p:nvGrpSpPr>
          <p:grpSpPr>
            <a:xfrm>
              <a:off x="2513607" y="1386971"/>
              <a:ext cx="1650672" cy="548640"/>
              <a:chOff x="2513607" y="1386971"/>
              <a:chExt cx="1650672" cy="548640"/>
            </a:xfrm>
          </p:grpSpPr>
          <p:sp>
            <p:nvSpPr>
              <p:cNvPr id="201" name="Rectangle 200"/>
              <p:cNvSpPr>
                <a:spLocks noChangeAspect="1"/>
              </p:cNvSpPr>
              <p:nvPr/>
            </p:nvSpPr>
            <p:spPr>
              <a:xfrm>
                <a:off x="2513607" y="1386971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>
                <a:spLocks noChangeAspect="1"/>
              </p:cNvSpPr>
              <p:nvPr/>
            </p:nvSpPr>
            <p:spPr>
              <a:xfrm>
                <a:off x="3064623" y="1386971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/>
              <p:cNvSpPr>
                <a:spLocks noChangeAspect="1"/>
              </p:cNvSpPr>
              <p:nvPr/>
            </p:nvSpPr>
            <p:spPr>
              <a:xfrm>
                <a:off x="3615639" y="1386971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3" name="Group 182"/>
            <p:cNvGrpSpPr/>
            <p:nvPr/>
          </p:nvGrpSpPr>
          <p:grpSpPr>
            <a:xfrm>
              <a:off x="5308374" y="1649566"/>
              <a:ext cx="2767776" cy="548640"/>
              <a:chOff x="5308374" y="1649566"/>
              <a:chExt cx="2767776" cy="548640"/>
            </a:xfrm>
          </p:grpSpPr>
          <p:sp>
            <p:nvSpPr>
              <p:cNvPr id="196" name="Rectangle 195"/>
              <p:cNvSpPr>
                <a:spLocks noChangeAspect="1"/>
              </p:cNvSpPr>
              <p:nvPr/>
            </p:nvSpPr>
            <p:spPr>
              <a:xfrm>
                <a:off x="5308374" y="1649566"/>
                <a:ext cx="548640" cy="548640"/>
              </a:xfrm>
              <a:prstGeom prst="rect">
                <a:avLst/>
              </a:prstGeom>
              <a:solidFill>
                <a:srgbClr val="CC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/>
              <p:cNvSpPr>
                <a:spLocks noChangeAspect="1"/>
              </p:cNvSpPr>
              <p:nvPr/>
            </p:nvSpPr>
            <p:spPr>
              <a:xfrm>
                <a:off x="5863158" y="1649566"/>
                <a:ext cx="548640" cy="548640"/>
              </a:xfrm>
              <a:prstGeom prst="rect">
                <a:avLst/>
              </a:prstGeom>
              <a:solidFill>
                <a:srgbClr val="CC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/>
              <p:cNvSpPr>
                <a:spLocks noChangeAspect="1"/>
              </p:cNvSpPr>
              <p:nvPr/>
            </p:nvSpPr>
            <p:spPr>
              <a:xfrm>
                <a:off x="6417942" y="1649566"/>
                <a:ext cx="548640" cy="548640"/>
              </a:xfrm>
              <a:prstGeom prst="rect">
                <a:avLst/>
              </a:prstGeom>
              <a:solidFill>
                <a:srgbClr val="CC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/>
              <p:cNvSpPr>
                <a:spLocks noChangeAspect="1"/>
              </p:cNvSpPr>
              <p:nvPr/>
            </p:nvSpPr>
            <p:spPr>
              <a:xfrm>
                <a:off x="6972726" y="1649566"/>
                <a:ext cx="548640" cy="548640"/>
              </a:xfrm>
              <a:prstGeom prst="rect">
                <a:avLst/>
              </a:prstGeom>
              <a:solidFill>
                <a:srgbClr val="CC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/>
              <p:cNvSpPr>
                <a:spLocks noChangeAspect="1"/>
              </p:cNvSpPr>
              <p:nvPr/>
            </p:nvSpPr>
            <p:spPr>
              <a:xfrm>
                <a:off x="7527510" y="1649566"/>
                <a:ext cx="548640" cy="548640"/>
              </a:xfrm>
              <a:prstGeom prst="rect">
                <a:avLst/>
              </a:prstGeom>
              <a:solidFill>
                <a:srgbClr val="CC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4" name="TextBox 183"/>
            <p:cNvSpPr txBox="1"/>
            <p:nvPr/>
          </p:nvSpPr>
          <p:spPr>
            <a:xfrm>
              <a:off x="153254" y="5688931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Rectangle 184"/>
            <p:cNvSpPr>
              <a:spLocks noChangeAspect="1"/>
            </p:cNvSpPr>
            <p:nvPr/>
          </p:nvSpPr>
          <p:spPr>
            <a:xfrm>
              <a:off x="811261" y="5706998"/>
              <a:ext cx="548640" cy="54864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53254" y="4421470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Rectangle 186"/>
            <p:cNvSpPr>
              <a:spLocks noChangeAspect="1"/>
            </p:cNvSpPr>
            <p:nvPr/>
          </p:nvSpPr>
          <p:spPr>
            <a:xfrm>
              <a:off x="811261" y="4439537"/>
              <a:ext cx="548640" cy="54864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153254" y="3154008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Rectangle 188"/>
            <p:cNvSpPr>
              <a:spLocks noChangeAspect="1"/>
            </p:cNvSpPr>
            <p:nvPr/>
          </p:nvSpPr>
          <p:spPr>
            <a:xfrm>
              <a:off x="811261" y="3172075"/>
              <a:ext cx="548640" cy="54864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153254" y="1886546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Rectangle 190"/>
            <p:cNvSpPr>
              <a:spLocks noChangeAspect="1"/>
            </p:cNvSpPr>
            <p:nvPr/>
          </p:nvSpPr>
          <p:spPr>
            <a:xfrm>
              <a:off x="811261" y="1904613"/>
              <a:ext cx="548640" cy="54864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4632823" y="1631499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3d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1828446" y="4025847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1828446" y="2697375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828446" y="1368904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906908" y="4610380"/>
            <a:ext cx="4038600" cy="1490663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14358" name="Group 14357"/>
          <p:cNvGrpSpPr/>
          <p:nvPr/>
        </p:nvGrpSpPr>
        <p:grpSpPr>
          <a:xfrm>
            <a:off x="980504" y="1432691"/>
            <a:ext cx="6926404" cy="4777227"/>
            <a:chOff x="980504" y="1432691"/>
            <a:chExt cx="6926404" cy="4777227"/>
          </a:xfrm>
        </p:grpSpPr>
        <p:grpSp>
          <p:nvGrpSpPr>
            <p:cNvPr id="5" name="Group 4"/>
            <p:cNvGrpSpPr/>
            <p:nvPr/>
          </p:nvGrpSpPr>
          <p:grpSpPr>
            <a:xfrm>
              <a:off x="980504" y="5752718"/>
              <a:ext cx="210155" cy="457200"/>
              <a:chOff x="6582943" y="5065886"/>
              <a:chExt cx="210155" cy="457200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980504" y="4485257"/>
              <a:ext cx="210155" cy="457200"/>
              <a:chOff x="6582943" y="5065886"/>
              <a:chExt cx="210155" cy="457200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980504" y="3217795"/>
              <a:ext cx="210155" cy="457200"/>
              <a:chOff x="6582943" y="5065886"/>
              <a:chExt cx="210155" cy="457200"/>
            </a:xfrm>
          </p:grpSpPr>
          <p:cxnSp>
            <p:nvCxnSpPr>
              <p:cNvPr id="63" name="Straight Arrow Connector 62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/>
            <p:cNvGrpSpPr/>
            <p:nvPr/>
          </p:nvGrpSpPr>
          <p:grpSpPr>
            <a:xfrm>
              <a:off x="980504" y="1950333"/>
              <a:ext cx="210155" cy="457200"/>
              <a:chOff x="6582943" y="5065886"/>
              <a:chExt cx="210155" cy="457200"/>
            </a:xfrm>
          </p:grpSpPr>
          <p:cxnSp>
            <p:nvCxnSpPr>
              <p:cNvPr id="68" name="Straight Arrow Connector 67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5477617" y="1695286"/>
              <a:ext cx="210155" cy="457200"/>
              <a:chOff x="6582943" y="5065886"/>
              <a:chExt cx="210155" cy="457200"/>
            </a:xfrm>
          </p:grpSpPr>
          <p:cxnSp>
            <p:nvCxnSpPr>
              <p:cNvPr id="73" name="Straight Arrow Connector 72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/>
            <p:cNvGrpSpPr/>
            <p:nvPr/>
          </p:nvGrpSpPr>
          <p:grpSpPr>
            <a:xfrm>
              <a:off x="6032401" y="1695286"/>
              <a:ext cx="210155" cy="457200"/>
              <a:chOff x="6582943" y="5065886"/>
              <a:chExt cx="210155" cy="457200"/>
            </a:xfrm>
          </p:grpSpPr>
          <p:cxnSp>
            <p:nvCxnSpPr>
              <p:cNvPr id="83" name="Straight Arrow Connector 82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86"/>
            <p:cNvGrpSpPr/>
            <p:nvPr/>
          </p:nvGrpSpPr>
          <p:grpSpPr>
            <a:xfrm>
              <a:off x="6587185" y="1695286"/>
              <a:ext cx="210155" cy="457200"/>
              <a:chOff x="6582943" y="5065886"/>
              <a:chExt cx="210155" cy="457200"/>
            </a:xfrm>
          </p:grpSpPr>
          <p:cxnSp>
            <p:nvCxnSpPr>
              <p:cNvPr id="88" name="Straight Arrow Connector 87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/>
            <p:cNvGrpSpPr/>
            <p:nvPr/>
          </p:nvGrpSpPr>
          <p:grpSpPr>
            <a:xfrm>
              <a:off x="7141969" y="1695286"/>
              <a:ext cx="210155" cy="457200"/>
              <a:chOff x="6582943" y="5065886"/>
              <a:chExt cx="210155" cy="457200"/>
            </a:xfrm>
          </p:grpSpPr>
          <p:cxnSp>
            <p:nvCxnSpPr>
              <p:cNvPr id="93" name="Straight Arrow Connector 92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>
            <a:xfrm>
              <a:off x="7696753" y="1695286"/>
              <a:ext cx="210155" cy="457200"/>
              <a:chOff x="6582943" y="5065886"/>
              <a:chExt cx="210155" cy="457200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2682850" y="4089634"/>
              <a:ext cx="210155" cy="457200"/>
              <a:chOff x="6582943" y="5065886"/>
              <a:chExt cx="210155" cy="457200"/>
            </a:xfrm>
          </p:grpSpPr>
          <p:cxnSp>
            <p:nvCxnSpPr>
              <p:cNvPr id="78" name="Straight Arrow Connector 77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/>
          </p:nvGrpSpPr>
          <p:grpSpPr>
            <a:xfrm>
              <a:off x="3233866" y="4089634"/>
              <a:ext cx="210155" cy="457200"/>
              <a:chOff x="6582943" y="5065886"/>
              <a:chExt cx="210155" cy="457200"/>
            </a:xfrm>
          </p:grpSpPr>
          <p:cxnSp>
            <p:nvCxnSpPr>
              <p:cNvPr id="103" name="Straight Arrow Connector 102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oup 106"/>
            <p:cNvGrpSpPr/>
            <p:nvPr/>
          </p:nvGrpSpPr>
          <p:grpSpPr>
            <a:xfrm>
              <a:off x="3784882" y="4089634"/>
              <a:ext cx="210155" cy="457200"/>
              <a:chOff x="6582943" y="5065886"/>
              <a:chExt cx="210155" cy="457200"/>
            </a:xfrm>
          </p:grpSpPr>
          <p:cxnSp>
            <p:nvCxnSpPr>
              <p:cNvPr id="108" name="Straight Arrow Connector 107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 122"/>
            <p:cNvGrpSpPr/>
            <p:nvPr/>
          </p:nvGrpSpPr>
          <p:grpSpPr>
            <a:xfrm>
              <a:off x="2682850" y="2761162"/>
              <a:ext cx="210155" cy="457200"/>
              <a:chOff x="6582943" y="5065886"/>
              <a:chExt cx="210155" cy="457200"/>
            </a:xfrm>
          </p:grpSpPr>
          <p:cxnSp>
            <p:nvCxnSpPr>
              <p:cNvPr id="124" name="Straight Arrow Connector 123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up 118"/>
            <p:cNvGrpSpPr/>
            <p:nvPr/>
          </p:nvGrpSpPr>
          <p:grpSpPr>
            <a:xfrm>
              <a:off x="3233866" y="2761162"/>
              <a:ext cx="210155" cy="457200"/>
              <a:chOff x="6582943" y="5065886"/>
              <a:chExt cx="210155" cy="457200"/>
            </a:xfrm>
          </p:grpSpPr>
          <p:cxnSp>
            <p:nvCxnSpPr>
              <p:cNvPr id="120" name="Straight Arrow Connector 119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oup 114"/>
            <p:cNvGrpSpPr/>
            <p:nvPr/>
          </p:nvGrpSpPr>
          <p:grpSpPr>
            <a:xfrm>
              <a:off x="3784882" y="2761162"/>
              <a:ext cx="210155" cy="457200"/>
              <a:chOff x="6582943" y="5065886"/>
              <a:chExt cx="210155" cy="457200"/>
            </a:xfrm>
          </p:grpSpPr>
          <p:cxnSp>
            <p:nvCxnSpPr>
              <p:cNvPr id="116" name="Straight Arrow Connector 115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50" name="Group 14349"/>
            <p:cNvGrpSpPr/>
            <p:nvPr/>
          </p:nvGrpSpPr>
          <p:grpSpPr>
            <a:xfrm>
              <a:off x="2682850" y="1432691"/>
              <a:ext cx="210155" cy="457200"/>
              <a:chOff x="2682850" y="1432691"/>
              <a:chExt cx="210155" cy="457200"/>
            </a:xfrm>
          </p:grpSpPr>
          <p:cxnSp>
            <p:nvCxnSpPr>
              <p:cNvPr id="140" name="Straight Arrow Connector 139"/>
              <p:cNvCxnSpPr/>
              <p:nvPr/>
            </p:nvCxnSpPr>
            <p:spPr>
              <a:xfrm flipV="1">
                <a:off x="2682850" y="1432691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/>
              <p:cNvCxnSpPr/>
              <p:nvPr/>
            </p:nvCxnSpPr>
            <p:spPr>
              <a:xfrm>
                <a:off x="2893005" y="1432691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51" name="Group 14350"/>
            <p:cNvGrpSpPr/>
            <p:nvPr/>
          </p:nvGrpSpPr>
          <p:grpSpPr>
            <a:xfrm>
              <a:off x="3233866" y="1432691"/>
              <a:ext cx="210155" cy="457200"/>
              <a:chOff x="3233866" y="1432691"/>
              <a:chExt cx="210155" cy="457200"/>
            </a:xfrm>
          </p:grpSpPr>
          <p:cxnSp>
            <p:nvCxnSpPr>
              <p:cNvPr id="136" name="Straight Arrow Connector 135"/>
              <p:cNvCxnSpPr/>
              <p:nvPr/>
            </p:nvCxnSpPr>
            <p:spPr>
              <a:xfrm flipV="1">
                <a:off x="3233866" y="1432691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/>
              <p:nvPr/>
            </p:nvCxnSpPr>
            <p:spPr>
              <a:xfrm>
                <a:off x="3444021" y="1432691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52" name="Group 14351"/>
            <p:cNvGrpSpPr/>
            <p:nvPr/>
          </p:nvGrpSpPr>
          <p:grpSpPr>
            <a:xfrm>
              <a:off x="3784882" y="1432691"/>
              <a:ext cx="210155" cy="457200"/>
              <a:chOff x="3784882" y="1432691"/>
              <a:chExt cx="210155" cy="457200"/>
            </a:xfrm>
          </p:grpSpPr>
          <p:cxnSp>
            <p:nvCxnSpPr>
              <p:cNvPr id="132" name="Straight Arrow Connector 131"/>
              <p:cNvCxnSpPr/>
              <p:nvPr/>
            </p:nvCxnSpPr>
            <p:spPr>
              <a:xfrm flipV="1">
                <a:off x="3784882" y="1432691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/>
              <p:nvPr/>
            </p:nvCxnSpPr>
            <p:spPr>
              <a:xfrm>
                <a:off x="3995037" y="1432691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4595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45585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257175"/>
            <a:ext cx="9144000" cy="73152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Absorption of Light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1411923"/>
            <a:ext cx="4184725" cy="544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3837798" y="3477301"/>
            <a:ext cx="5224946" cy="2274570"/>
            <a:chOff x="3837798" y="3477301"/>
            <a:chExt cx="5224946" cy="2274570"/>
          </a:xfrm>
        </p:grpSpPr>
        <p:sp>
          <p:nvSpPr>
            <p:cNvPr id="14" name="Cloud Callout 13"/>
            <p:cNvSpPr/>
            <p:nvPr/>
          </p:nvSpPr>
          <p:spPr>
            <a:xfrm rot="357406">
              <a:off x="3837798" y="3477301"/>
              <a:ext cx="5224946" cy="2274570"/>
            </a:xfrm>
            <a:prstGeom prst="cloudCallout">
              <a:avLst>
                <a:gd name="adj1" fmla="val -53633"/>
                <a:gd name="adj2" fmla="val 68214"/>
              </a:avLst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83430" y="3897629"/>
              <a:ext cx="3806191" cy="12926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is the ground state of the electrons in a given element?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099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the Electrons?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an element absorbs light, an electron moves from its ground state energy level to an excited state energy level.</a:t>
            </a:r>
          </a:p>
          <a:p>
            <a:r>
              <a:rPr lang="en-US" dirty="0" smtClean="0"/>
              <a:t>Hydrogen has just one electron, but all other elements have many electrons.  </a:t>
            </a:r>
          </a:p>
          <a:p>
            <a:r>
              <a:rPr lang="en-US" dirty="0" smtClean="0"/>
              <a:t>What is the ground state energy level for each electron in an element?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2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13773</TotalTime>
  <Words>1962</Words>
  <Application>Microsoft Office PowerPoint</Application>
  <PresentationFormat>On-screen Show (4:3)</PresentationFormat>
  <Paragraphs>626</Paragraphs>
  <Slides>96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97" baseType="lpstr">
      <vt:lpstr>Office Theme</vt:lpstr>
      <vt:lpstr>Do Now</vt:lpstr>
      <vt:lpstr>Electron Configurations</vt:lpstr>
      <vt:lpstr>Last Class</vt:lpstr>
      <vt:lpstr>Description of the Orbitals</vt:lpstr>
      <vt:lpstr>PowerPoint Presentation</vt:lpstr>
      <vt:lpstr>Energy of the Orbitals</vt:lpstr>
      <vt:lpstr>Relative Energy Levels of Orbitals</vt:lpstr>
      <vt:lpstr>Electron Configuration</vt:lpstr>
      <vt:lpstr>Rules for Electron Configurations</vt:lpstr>
      <vt:lpstr>Relative Energy Levels of Orbitals</vt:lpstr>
      <vt:lpstr>Rules for Electron Configurations</vt:lpstr>
      <vt:lpstr>1)  Aufbau Rule</vt:lpstr>
      <vt:lpstr>2)  Pauli Exclusion Principle</vt:lpstr>
      <vt:lpstr>PowerPoint Presentation</vt:lpstr>
      <vt:lpstr>Rules for Electron Configurations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Electron Configuration Notation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From Notation to Atom</vt:lpstr>
      <vt:lpstr>From Notation to Cation or Anion</vt:lpstr>
      <vt:lpstr>Parking Garage Analogy</vt:lpstr>
      <vt:lpstr>Do Now</vt:lpstr>
      <vt:lpstr>PowerPoint Presentation</vt:lpstr>
      <vt:lpstr>Last Class</vt:lpstr>
      <vt:lpstr>Individual Practice 1</vt:lpstr>
      <vt:lpstr>Individual Practice 1</vt:lpstr>
      <vt:lpstr>Individual Practice 1</vt:lpstr>
      <vt:lpstr>Individual Practice 1</vt:lpstr>
      <vt:lpstr>Individual Practice 1</vt:lpstr>
      <vt:lpstr>Individual Practice 2</vt:lpstr>
      <vt:lpstr>Individual Practice 2</vt:lpstr>
      <vt:lpstr>Individual Practice 2</vt:lpstr>
      <vt:lpstr>Individual Practice 2</vt:lpstr>
      <vt:lpstr>Individual Practice 2</vt:lpstr>
      <vt:lpstr>Individual Practice 3</vt:lpstr>
      <vt:lpstr>Individual Practice 3</vt:lpstr>
      <vt:lpstr>Individual Practice 3</vt:lpstr>
      <vt:lpstr>Individual Practice 3</vt:lpstr>
      <vt:lpstr>Individual Practice 3</vt:lpstr>
      <vt:lpstr>Switch to 0515</vt:lpstr>
      <vt:lpstr>Orbital Diagram</vt:lpstr>
      <vt:lpstr>Orbital Diagram</vt:lpstr>
      <vt:lpstr>Orbital Diagram</vt:lpstr>
      <vt:lpstr>4s is lower than 3d</vt:lpstr>
      <vt:lpstr>5d is lower than 4f</vt:lpstr>
      <vt:lpstr>The way we think it should be</vt:lpstr>
      <vt:lpstr>Energy Levels of Orbitals</vt:lpstr>
      <vt:lpstr>Electron Configuration for K</vt:lpstr>
      <vt:lpstr>Electron Configuration for V</vt:lpstr>
      <vt:lpstr>Electron Configuration for Ge</vt:lpstr>
      <vt:lpstr>Individual Practice 3</vt:lpstr>
      <vt:lpstr>Individual Practice 3</vt:lpstr>
      <vt:lpstr>Rules for Electron Configurations</vt:lpstr>
      <vt:lpstr>Exceptions</vt:lpstr>
      <vt:lpstr>Electron Configurations</vt:lpstr>
      <vt:lpstr>Backup Slides</vt:lpstr>
      <vt:lpstr>Energy Levels of Orbitals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with a Partner</vt:lpstr>
      <vt:lpstr>PowerPoint Presentation</vt:lpstr>
      <vt:lpstr>Filling the Orbitals</vt:lpstr>
      <vt:lpstr>PowerPoint Presentation</vt:lpstr>
      <vt:lpstr>PowerPoint Presentation</vt:lpstr>
      <vt:lpstr>PowerPoint Presentation</vt:lpstr>
      <vt:lpstr>Energy Levels of Orbitals</vt:lpstr>
      <vt:lpstr>PowerPoint Presentation</vt:lpstr>
      <vt:lpstr>PowerPoint Presentation</vt:lpstr>
      <vt:lpstr>Absorption of Light</vt:lpstr>
      <vt:lpstr>Where are the Electrons?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sundance235</dc:creator>
  <cp:lastModifiedBy>sundance235</cp:lastModifiedBy>
  <cp:revision>822</cp:revision>
  <cp:lastPrinted>2014-04-03T20:29:13Z</cp:lastPrinted>
  <dcterms:created xsi:type="dcterms:W3CDTF">2012-09-15T16:31:25Z</dcterms:created>
  <dcterms:modified xsi:type="dcterms:W3CDTF">2016-01-24T19:41:10Z</dcterms:modified>
</cp:coreProperties>
</file>