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826" r:id="rId2"/>
    <p:sldId id="937" r:id="rId3"/>
    <p:sldId id="938" r:id="rId4"/>
    <p:sldId id="935" r:id="rId5"/>
    <p:sldId id="936" r:id="rId6"/>
    <p:sldId id="896" r:id="rId7"/>
    <p:sldId id="897" r:id="rId8"/>
    <p:sldId id="898" r:id="rId9"/>
    <p:sldId id="686" r:id="rId10"/>
    <p:sldId id="837" r:id="rId11"/>
    <p:sldId id="827" r:id="rId12"/>
    <p:sldId id="796" r:id="rId13"/>
    <p:sldId id="828" r:id="rId14"/>
    <p:sldId id="797" r:id="rId15"/>
    <p:sldId id="833" r:id="rId16"/>
    <p:sldId id="829" r:id="rId17"/>
    <p:sldId id="798" r:id="rId18"/>
    <p:sldId id="895" r:id="rId19"/>
    <p:sldId id="830" r:id="rId20"/>
    <p:sldId id="799" r:id="rId21"/>
    <p:sldId id="831" r:id="rId22"/>
    <p:sldId id="838" r:id="rId23"/>
    <p:sldId id="877" r:id="rId24"/>
    <p:sldId id="892" r:id="rId25"/>
    <p:sldId id="874" r:id="rId26"/>
    <p:sldId id="884" r:id="rId27"/>
    <p:sldId id="885" r:id="rId28"/>
    <p:sldId id="886" r:id="rId29"/>
    <p:sldId id="878" r:id="rId30"/>
    <p:sldId id="894" r:id="rId31"/>
    <p:sldId id="879" r:id="rId32"/>
    <p:sldId id="880" r:id="rId33"/>
    <p:sldId id="844" r:id="rId34"/>
    <p:sldId id="839" r:id="rId35"/>
    <p:sldId id="854" r:id="rId36"/>
    <p:sldId id="846" r:id="rId37"/>
    <p:sldId id="853" r:id="rId38"/>
    <p:sldId id="847" r:id="rId39"/>
    <p:sldId id="848" r:id="rId40"/>
    <p:sldId id="849" r:id="rId41"/>
    <p:sldId id="850" r:id="rId42"/>
    <p:sldId id="927" r:id="rId43"/>
    <p:sldId id="921" r:id="rId44"/>
    <p:sldId id="922" r:id="rId45"/>
    <p:sldId id="910" r:id="rId46"/>
    <p:sldId id="911" r:id="rId47"/>
    <p:sldId id="835" r:id="rId48"/>
    <p:sldId id="855" r:id="rId49"/>
    <p:sldId id="887" r:id="rId50"/>
    <p:sldId id="856" r:id="rId51"/>
    <p:sldId id="888" r:id="rId52"/>
    <p:sldId id="889" r:id="rId53"/>
    <p:sldId id="890" r:id="rId54"/>
    <p:sldId id="857" r:id="rId55"/>
    <p:sldId id="858" r:id="rId56"/>
    <p:sldId id="869" r:id="rId57"/>
    <p:sldId id="870" r:id="rId58"/>
    <p:sldId id="871" r:id="rId59"/>
    <p:sldId id="861" r:id="rId60"/>
    <p:sldId id="862" r:id="rId61"/>
    <p:sldId id="912" r:id="rId62"/>
    <p:sldId id="913" r:id="rId63"/>
    <p:sldId id="914" r:id="rId64"/>
    <p:sldId id="863" r:id="rId65"/>
    <p:sldId id="864" r:id="rId66"/>
    <p:sldId id="865" r:id="rId67"/>
    <p:sldId id="866" r:id="rId68"/>
    <p:sldId id="867" r:id="rId69"/>
    <p:sldId id="872" r:id="rId70"/>
    <p:sldId id="915" r:id="rId71"/>
    <p:sldId id="923" r:id="rId72"/>
    <p:sldId id="924" r:id="rId73"/>
    <p:sldId id="925" r:id="rId74"/>
    <p:sldId id="926" r:id="rId75"/>
    <p:sldId id="873" r:id="rId76"/>
    <p:sldId id="868" r:id="rId77"/>
    <p:sldId id="792" r:id="rId78"/>
    <p:sldId id="832" r:id="rId79"/>
    <p:sldId id="825" r:id="rId80"/>
    <p:sldId id="824" r:id="rId81"/>
    <p:sldId id="919" r:id="rId82"/>
    <p:sldId id="906" r:id="rId83"/>
    <p:sldId id="901" r:id="rId84"/>
    <p:sldId id="907" r:id="rId85"/>
    <p:sldId id="904" r:id="rId86"/>
    <p:sldId id="908" r:id="rId87"/>
    <p:sldId id="932" r:id="rId88"/>
    <p:sldId id="933" r:id="rId89"/>
    <p:sldId id="930" r:id="rId90"/>
    <p:sldId id="931" r:id="rId91"/>
    <p:sldId id="934" r:id="rId92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4FF"/>
    <a:srgbClr val="006600"/>
    <a:srgbClr val="FFE499"/>
    <a:srgbClr val="FFF2CD"/>
    <a:srgbClr val="008A3E"/>
    <a:srgbClr val="0066FF"/>
    <a:srgbClr val="663300"/>
    <a:srgbClr val="CDCDCD"/>
    <a:srgbClr val="E4EBF6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86375" autoAdjust="0"/>
  </p:normalViewPr>
  <p:slideViewPr>
    <p:cSldViewPr snapToGrid="0">
      <p:cViewPr>
        <p:scale>
          <a:sx n="67" d="100"/>
          <a:sy n="67" d="100"/>
        </p:scale>
        <p:origin x="-1771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50215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10" y="0"/>
            <a:ext cx="3066732" cy="450215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74688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52522"/>
            <a:ext cx="3066732" cy="450215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10" y="8552522"/>
            <a:ext cx="3066732" cy="450215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270" y="0"/>
            <a:ext cx="7230291" cy="696686"/>
          </a:xfrm>
        </p:spPr>
        <p:txBody>
          <a:bodyPr/>
          <a:lstStyle/>
          <a:p>
            <a:r>
              <a:rPr lang="en-US" sz="3600" dirty="0" smtClean="0"/>
              <a:t>Where do we go from here?</a:t>
            </a:r>
            <a:endParaRPr lang="en-US" sz="3600" dirty="0"/>
          </a:p>
        </p:txBody>
      </p:sp>
      <p:pic>
        <p:nvPicPr>
          <p:cNvPr id="14344" name="Picture 8" descr="http://upload.wikimedia.org/math/2/7/7/27734849d22b4b26bd85be1a1435b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4" y="824425"/>
            <a:ext cx="5233902" cy="7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146769" y="2612562"/>
            <a:ext cx="3997231" cy="163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From the </a:t>
            </a:r>
            <a:r>
              <a:rPr lang="en-US" sz="2400" b="1" i="1" dirty="0">
                <a:solidFill>
                  <a:srgbClr val="0070C0"/>
                </a:solidFill>
              </a:rPr>
              <a:t>Schrödinger Equation</a:t>
            </a:r>
            <a:r>
              <a:rPr lang="en-US" sz="2400" b="1" i="1" dirty="0" smtClean="0">
                <a:solidFill>
                  <a:srgbClr val="0070C0"/>
                </a:solidFill>
              </a:rPr>
              <a:t>, we get our most complete description of electron orbitals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26422" y="1769833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0" name="Down Arrow 9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6422" y="3773594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4" name="Down Arrow 13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1829" y="2731772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numbers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0" y="462915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8463"/>
            <a:ext cx="8778240" cy="731520"/>
          </a:xfrm>
        </p:spPr>
        <p:txBody>
          <a:bodyPr/>
          <a:lstStyle/>
          <a:p>
            <a:r>
              <a:rPr lang="en-US" dirty="0" smtClean="0"/>
              <a:t>Electron Quantum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309851"/>
              </p:ext>
            </p:extLst>
          </p:nvPr>
        </p:nvGraphicFramePr>
        <p:xfrm>
          <a:off x="182563" y="1420813"/>
          <a:ext cx="85953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463040"/>
                <a:gridCol w="2926080"/>
                <a:gridCol w="21031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describes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baseline="-25000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376" y="0"/>
            <a:ext cx="2714624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Principal Quantum Number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460"/>
            <a:ext cx="8229600" cy="5128054"/>
          </a:xfrm>
        </p:spPr>
        <p:txBody>
          <a:bodyPr/>
          <a:lstStyle/>
          <a:p>
            <a:r>
              <a:rPr lang="en-US" b="1" dirty="0" smtClean="0"/>
              <a:t>n</a:t>
            </a:r>
          </a:p>
          <a:p>
            <a:r>
              <a:rPr lang="en-US" b="1" dirty="0" smtClean="0"/>
              <a:t>describes the orbital size &amp; energy</a:t>
            </a:r>
          </a:p>
          <a:p>
            <a:r>
              <a:rPr lang="en-US" b="1" dirty="0" smtClean="0"/>
              <a:t>average distance from the nucleus</a:t>
            </a:r>
          </a:p>
          <a:p>
            <a:r>
              <a:rPr lang="en-US" b="1" dirty="0" smtClean="0"/>
              <a:t>can be any positive integer</a:t>
            </a:r>
          </a:p>
          <a:p>
            <a:pPr lvl="1"/>
            <a:r>
              <a:rPr lang="en-US" b="1" dirty="0" smtClean="0"/>
              <a:t>e.g. 1, 2, 3,...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72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8463"/>
            <a:ext cx="8778240" cy="731520"/>
          </a:xfrm>
        </p:spPr>
        <p:txBody>
          <a:bodyPr/>
          <a:lstStyle/>
          <a:p>
            <a:r>
              <a:rPr lang="en-US" dirty="0" smtClean="0"/>
              <a:t>Electron Quantum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366053"/>
              </p:ext>
            </p:extLst>
          </p:nvPr>
        </p:nvGraphicFramePr>
        <p:xfrm>
          <a:off x="182563" y="1420813"/>
          <a:ext cx="85953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463040"/>
                <a:gridCol w="2926080"/>
                <a:gridCol w="21031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describes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size and energy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baseline="-25000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376" y="0"/>
            <a:ext cx="2714624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Angular Momentum Quantum Number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460"/>
            <a:ext cx="8229600" cy="3198340"/>
          </a:xfrm>
        </p:spPr>
        <p:txBody>
          <a:bodyPr/>
          <a:lstStyle/>
          <a:p>
            <a:r>
              <a:rPr lang="en-US" b="1" dirty="0" smtClean="0">
                <a:latin typeface="Script MT Bold" panose="03040602040607080904" pitchFamily="66" charset="0"/>
              </a:rPr>
              <a:t>l</a:t>
            </a:r>
          </a:p>
          <a:p>
            <a:r>
              <a:rPr lang="en-US" b="1" dirty="0" smtClean="0"/>
              <a:t>describes orbital shape</a:t>
            </a:r>
          </a:p>
          <a:p>
            <a:r>
              <a:rPr lang="en-US" b="1" dirty="0" smtClean="0"/>
              <a:t>different numbers for different shapes</a:t>
            </a:r>
          </a:p>
          <a:p>
            <a:r>
              <a:rPr lang="en-US" b="1" dirty="0" smtClean="0"/>
              <a:t>can be an integer from 0 to n-1</a:t>
            </a:r>
          </a:p>
          <a:p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33109"/>
              </p:ext>
            </p:extLst>
          </p:nvPr>
        </p:nvGraphicFramePr>
        <p:xfrm>
          <a:off x="2870200" y="3868055"/>
          <a:ext cx="3403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Script MT Bold" panose="03040602040607080904" pitchFamily="66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designation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43651" y="5514975"/>
            <a:ext cx="2714624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 bwMode="auto">
          <a:xfrm>
            <a:off x="0" y="745718"/>
            <a:ext cx="9144000" cy="14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8"/>
          <a:stretch/>
        </p:blipFill>
        <p:spPr bwMode="auto">
          <a:xfrm>
            <a:off x="0" y="4724400"/>
            <a:ext cx="9144000" cy="138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0"/>
            <a:ext cx="2592977" cy="2114550"/>
          </a:xfrm>
        </p:spPr>
        <p:txBody>
          <a:bodyPr/>
          <a:lstStyle/>
          <a:p>
            <a:r>
              <a:rPr lang="en-US" dirty="0" smtClean="0"/>
              <a:t>Shape of Electron Orbitals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8" b="25861"/>
          <a:stretch/>
        </p:blipFill>
        <p:spPr bwMode="auto">
          <a:xfrm>
            <a:off x="0" y="3438524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9" b="49822"/>
          <a:stretch/>
        </p:blipFill>
        <p:spPr bwMode="auto">
          <a:xfrm>
            <a:off x="0" y="2181224"/>
            <a:ext cx="9144000" cy="12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7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8463"/>
            <a:ext cx="8778240" cy="731520"/>
          </a:xfrm>
        </p:spPr>
        <p:txBody>
          <a:bodyPr/>
          <a:lstStyle/>
          <a:p>
            <a:r>
              <a:rPr lang="en-US" dirty="0" smtClean="0"/>
              <a:t>Electron Quantum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347059"/>
              </p:ext>
            </p:extLst>
          </p:nvPr>
        </p:nvGraphicFramePr>
        <p:xfrm>
          <a:off x="182563" y="1420813"/>
          <a:ext cx="85953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463040"/>
                <a:gridCol w="2926080"/>
                <a:gridCol w="21031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describes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size and 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angular momentum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 from 0 to (n-1)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shape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baseline="-25000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376" y="0"/>
            <a:ext cx="2714624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Magnetic Quantum Number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460"/>
            <a:ext cx="8229600" cy="5128054"/>
          </a:xfrm>
        </p:spPr>
        <p:txBody>
          <a:bodyPr/>
          <a:lstStyle/>
          <a:p>
            <a:r>
              <a:rPr lang="en-US" b="1" dirty="0" smtClean="0"/>
              <a:t>m</a:t>
            </a:r>
            <a:r>
              <a:rPr lang="en-US" sz="4400" b="1" baseline="-25000" dirty="0" smtClean="0">
                <a:latin typeface="Script MT Bold" panose="03040602040607080904" pitchFamily="66" charset="0"/>
              </a:rPr>
              <a:t>l</a:t>
            </a:r>
            <a:endParaRPr lang="en-US" b="1" baseline="-25000" dirty="0" smtClean="0">
              <a:latin typeface="Script MT Bold" panose="03040602040607080904" pitchFamily="66" charset="0"/>
            </a:endParaRPr>
          </a:p>
          <a:p>
            <a:r>
              <a:rPr lang="en-US" b="1" dirty="0" smtClean="0"/>
              <a:t>describes orientation of orbitals</a:t>
            </a:r>
          </a:p>
          <a:p>
            <a:r>
              <a:rPr lang="en-US" b="1" dirty="0" smtClean="0"/>
              <a:t>each number indicates how the orbital is tilted in space</a:t>
            </a:r>
          </a:p>
          <a:p>
            <a:r>
              <a:rPr lang="en-US" b="1" dirty="0" smtClean="0"/>
              <a:t>values are integers from - </a:t>
            </a:r>
            <a:r>
              <a:rPr lang="en-US" b="1" dirty="0" smtClean="0">
                <a:latin typeface="Script MT Bold" panose="03040602040607080904" pitchFamily="66" charset="0"/>
              </a:rPr>
              <a:t>l</a:t>
            </a:r>
            <a:r>
              <a:rPr lang="en-US" b="1" dirty="0" smtClean="0"/>
              <a:t> to + </a:t>
            </a:r>
            <a:r>
              <a:rPr lang="en-US" b="1" dirty="0" smtClean="0">
                <a:latin typeface="Script MT Bold" panose="03040602040607080904" pitchFamily="66" charset="0"/>
              </a:rPr>
              <a:t>l</a:t>
            </a:r>
          </a:p>
          <a:p>
            <a:pPr lvl="1"/>
            <a:r>
              <a:rPr lang="en-US" b="1" dirty="0" smtClean="0"/>
              <a:t>e.g. -1, 0, 1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76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of p-Orbitals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26749" r="27250" b="49822"/>
          <a:stretch/>
        </p:blipFill>
        <p:spPr bwMode="auto">
          <a:xfrm>
            <a:off x="49161" y="2039302"/>
            <a:ext cx="9045678" cy="27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3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8463"/>
            <a:ext cx="8778240" cy="731520"/>
          </a:xfrm>
        </p:spPr>
        <p:txBody>
          <a:bodyPr/>
          <a:lstStyle/>
          <a:p>
            <a:r>
              <a:rPr lang="en-US" dirty="0" smtClean="0"/>
              <a:t>Electron Quantum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480307"/>
              </p:ext>
            </p:extLst>
          </p:nvPr>
        </p:nvGraphicFramePr>
        <p:xfrm>
          <a:off x="182563" y="1420813"/>
          <a:ext cx="85953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463040"/>
                <a:gridCol w="2926080"/>
                <a:gridCol w="21031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describes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size and 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angular momentum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 from 0 to (n-1)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shape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3200" b="1" baseline="-25000" dirty="0">
                        <a:solidFill>
                          <a:srgbClr val="FF0000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integers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‒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orientation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376" y="0"/>
            <a:ext cx="2714624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480458"/>
            <a:ext cx="7223760" cy="4125687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Quantum Energy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Bohr Atom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Wave-Particle Duality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Heisenberg Uncertainty Principle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>
                <a:cs typeface="Arial" panose="020B0604020202020204" pitchFamily="34" charset="0"/>
              </a:rPr>
              <a:t>Schrödinger 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586" y="5473281"/>
            <a:ext cx="7826828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You need to be able to explain each of these concepts and how they contributed to the evolution of the electron theory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sz="3600" dirty="0" smtClean="0"/>
              <a:t>Spin Quantum Number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971550"/>
            <a:ext cx="4703444" cy="49149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m</a:t>
            </a:r>
            <a:r>
              <a:rPr lang="en-US" sz="3600" b="1" baseline="-25000" dirty="0" err="1" smtClean="0"/>
              <a:t>s</a:t>
            </a:r>
            <a:endParaRPr lang="en-US" sz="2400" b="1" baseline="-25000" dirty="0" smtClean="0"/>
          </a:p>
          <a:p>
            <a:r>
              <a:rPr lang="en-US" sz="2400" b="1" dirty="0" smtClean="0"/>
              <a:t>an electron spins along its axis</a:t>
            </a:r>
          </a:p>
          <a:p>
            <a:r>
              <a:rPr lang="en-US" sz="2400" b="1" dirty="0" smtClean="0"/>
              <a:t>this spin induces a magnetic field</a:t>
            </a:r>
          </a:p>
          <a:p>
            <a:r>
              <a:rPr lang="en-US" sz="2400" b="1" dirty="0" smtClean="0"/>
              <a:t>clockwise spin induces the opposite magnetic polarity as counter-clockwise spin</a:t>
            </a:r>
          </a:p>
          <a:p>
            <a:r>
              <a:rPr lang="en-US" sz="2400" b="1" dirty="0" err="1" smtClean="0"/>
              <a:t>m</a:t>
            </a:r>
            <a:r>
              <a:rPr lang="en-US" sz="3600" b="1" baseline="-25000" dirty="0" err="1" smtClean="0"/>
              <a:t>s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describes the electron spin</a:t>
            </a:r>
          </a:p>
          <a:p>
            <a:r>
              <a:rPr lang="en-US" sz="2400" b="1" dirty="0" smtClean="0"/>
              <a:t>can be - </a:t>
            </a:r>
            <a:r>
              <a:rPr lang="en-US" sz="2400" b="1" dirty="0"/>
              <a:t>½ or + </a:t>
            </a:r>
            <a:r>
              <a:rPr lang="en-US" sz="2400" b="1" dirty="0" smtClean="0"/>
              <a:t>½ </a:t>
            </a:r>
          </a:p>
          <a:p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700213"/>
            <a:ext cx="40481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5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8463"/>
            <a:ext cx="8778240" cy="731520"/>
          </a:xfrm>
        </p:spPr>
        <p:txBody>
          <a:bodyPr/>
          <a:lstStyle/>
          <a:p>
            <a:r>
              <a:rPr lang="en-US" dirty="0" smtClean="0"/>
              <a:t>Electron Quantum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609482"/>
              </p:ext>
            </p:extLst>
          </p:nvPr>
        </p:nvGraphicFramePr>
        <p:xfrm>
          <a:off x="182563" y="1420813"/>
          <a:ext cx="85953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463040"/>
                <a:gridCol w="2926080"/>
                <a:gridCol w="21031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describes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size and 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angular momentum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 from 0 to (n-1)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shape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3200" b="1" baseline="-25000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integers 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US" sz="2400" b="1" dirty="0" smtClean="0"/>
                        <a:t>‒</a:t>
                      </a:r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</a:t>
                      </a:r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orientation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‒½ or +½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spin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376" y="0"/>
            <a:ext cx="2714624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270" y="0"/>
            <a:ext cx="7230291" cy="696686"/>
          </a:xfrm>
        </p:spPr>
        <p:txBody>
          <a:bodyPr/>
          <a:lstStyle/>
          <a:p>
            <a:r>
              <a:rPr lang="en-US" sz="3600" dirty="0" smtClean="0"/>
              <a:t>Where do we go from here?</a:t>
            </a:r>
            <a:endParaRPr lang="en-US" sz="3600" dirty="0"/>
          </a:p>
        </p:txBody>
      </p:sp>
      <p:pic>
        <p:nvPicPr>
          <p:cNvPr id="14344" name="Picture 8" descr="http://upload.wikimedia.org/math/2/7/7/27734849d22b4b26bd85be1a1435b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4" y="824425"/>
            <a:ext cx="5233902" cy="7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146769" y="2612562"/>
            <a:ext cx="3997231" cy="163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From the </a:t>
            </a:r>
            <a:r>
              <a:rPr lang="en-US" sz="2400" b="1" i="1" dirty="0">
                <a:solidFill>
                  <a:srgbClr val="0070C0"/>
                </a:solidFill>
              </a:rPr>
              <a:t>Schrödinger Equation</a:t>
            </a:r>
            <a:r>
              <a:rPr lang="en-US" sz="2400" b="1" i="1" dirty="0" smtClean="0">
                <a:solidFill>
                  <a:srgbClr val="0070C0"/>
                </a:solidFill>
              </a:rPr>
              <a:t>, we get our most complete description of electron orbitals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26422" y="1769833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0" name="Down Arrow 9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6422" y="3773594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4" name="Down Arrow 13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1829" y="2731772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numbers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0" y="462915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517"/>
            <a:ext cx="4004321" cy="300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8769" y="1700133"/>
            <a:ext cx="2868093" cy="1792936"/>
            <a:chOff x="2091829" y="2731772"/>
            <a:chExt cx="2868093" cy="1792936"/>
          </a:xfrm>
        </p:grpSpPr>
        <p:grpSp>
          <p:nvGrpSpPr>
            <p:cNvPr id="12" name="Group 11"/>
            <p:cNvGrpSpPr/>
            <p:nvPr/>
          </p:nvGrpSpPr>
          <p:grpSpPr>
            <a:xfrm>
              <a:off x="2426422" y="3773594"/>
              <a:ext cx="2198907" cy="751114"/>
              <a:chOff x="1785265" y="2383952"/>
              <a:chExt cx="2198907" cy="936191"/>
            </a:xfrm>
            <a:solidFill>
              <a:srgbClr val="0070C0"/>
            </a:solidFill>
          </p:grpSpPr>
          <p:sp>
            <p:nvSpPr>
              <p:cNvPr id="14" name="Down Arrow 13"/>
              <p:cNvSpPr/>
              <p:nvPr/>
            </p:nvSpPr>
            <p:spPr>
              <a:xfrm>
                <a:off x="1785265" y="2383952"/>
                <a:ext cx="620485" cy="936191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2574476" y="2383952"/>
                <a:ext cx="620485" cy="936191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3363687" y="2383952"/>
                <a:ext cx="620485" cy="936191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091829" y="2731772"/>
              <a:ext cx="28680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quantum numbers</a:t>
              </a:r>
            </a:p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n,</a:t>
              </a:r>
              <a:r>
                <a:rPr lang="en-US" sz="2400" b="1" dirty="0" smtClean="0">
                  <a:latin typeface="Script MT Bold" panose="03040602040607080904" pitchFamily="66" charset="0"/>
                  <a:cs typeface="Arial" panose="020B0604020202020204" pitchFamily="34" charset="0"/>
                </a:rPr>
                <a:t> l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m</a:t>
              </a:r>
              <a:r>
                <a:rPr lang="en-US" sz="3200" b="1" baseline="-25000" dirty="0" smtClean="0">
                  <a:latin typeface="Script MT Bold" panose="03040602040607080904" pitchFamily="66" charset="0"/>
                  <a:cs typeface="Arial" panose="020B0604020202020204" pitchFamily="34" charset="0"/>
                </a:rPr>
                <a:t>l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3200" b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Building Electron Orbitals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89070" y="1654415"/>
            <a:ext cx="5006340" cy="4217670"/>
          </a:xfrm>
        </p:spPr>
        <p:txBody>
          <a:bodyPr/>
          <a:lstStyle/>
          <a:p>
            <a:r>
              <a:rPr lang="en-US" b="1" dirty="0" smtClean="0"/>
              <a:t>An electron's quantum state is described by      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n, </a:t>
            </a:r>
            <a:r>
              <a:rPr lang="en-US" b="1" dirty="0" smtClean="0">
                <a:solidFill>
                  <a:srgbClr val="FF000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,  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en-US" sz="3600" b="1" baseline="-25000" dirty="0">
                <a:solidFill>
                  <a:srgbClr val="FF000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endParaRPr lang="en-US" sz="3600" b="1" baseline="-25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b="1" dirty="0" smtClean="0"/>
              <a:t>No two electrons can have identical quantum numbers</a:t>
            </a:r>
          </a:p>
          <a:p>
            <a:r>
              <a:rPr lang="en-US" b="1" dirty="0" smtClean="0"/>
              <a:t>What are the names of the orbitals and how many electrons can they hold?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87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4790" y="1600200"/>
            <a:ext cx="4972050" cy="4525963"/>
          </a:xfrm>
        </p:spPr>
        <p:txBody>
          <a:bodyPr/>
          <a:lstStyle/>
          <a:p>
            <a:r>
              <a:rPr lang="en-US" b="1" dirty="0" smtClean="0"/>
              <a:t>We are going to derive the allowable orbitals and the number of electrons</a:t>
            </a:r>
          </a:p>
          <a:p>
            <a:r>
              <a:rPr lang="en-US" b="1" dirty="0" smtClean="0"/>
              <a:t>On an empty sheet of paper, you need to start a table where you can </a:t>
            </a:r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Write these column headings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902936"/>
            <a:ext cx="3668892" cy="392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362995"/>
              </p:ext>
            </p:extLst>
          </p:nvPr>
        </p:nvGraphicFramePr>
        <p:xfrm>
          <a:off x="285750" y="211138"/>
          <a:ext cx="859536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2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= 1: </a:t>
            </a:r>
            <a:r>
              <a:rPr lang="en-US" i="1" dirty="0" smtClean="0"/>
              <a:t>s</a:t>
            </a:r>
            <a:r>
              <a:rPr lang="en-US" dirty="0" smtClean="0"/>
              <a:t>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675158"/>
              </p:ext>
            </p:extLst>
          </p:nvPr>
        </p:nvGraphicFramePr>
        <p:xfrm>
          <a:off x="274320" y="1296988"/>
          <a:ext cx="859536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= 1: </a:t>
            </a:r>
            <a:r>
              <a:rPr lang="en-US" i="1" dirty="0" smtClean="0"/>
              <a:t>s</a:t>
            </a:r>
            <a:r>
              <a:rPr lang="en-US" dirty="0" smtClean="0"/>
              <a:t>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637004"/>
              </p:ext>
            </p:extLst>
          </p:nvPr>
        </p:nvGraphicFramePr>
        <p:xfrm>
          <a:off x="274320" y="1296988"/>
          <a:ext cx="859536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6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= 1: </a:t>
            </a:r>
            <a:r>
              <a:rPr lang="en-US" i="1" dirty="0" smtClean="0"/>
              <a:t>s</a:t>
            </a:r>
            <a:r>
              <a:rPr lang="en-US" dirty="0" smtClean="0"/>
              <a:t>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216378"/>
              </p:ext>
            </p:extLst>
          </p:nvPr>
        </p:nvGraphicFramePr>
        <p:xfrm>
          <a:off x="274320" y="1296988"/>
          <a:ext cx="859536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6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= 1: </a:t>
            </a:r>
            <a:r>
              <a:rPr lang="en-US" i="1" dirty="0" smtClean="0"/>
              <a:t>s</a:t>
            </a:r>
            <a:r>
              <a:rPr lang="en-US" dirty="0" smtClean="0"/>
              <a:t>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77403"/>
              </p:ext>
            </p:extLst>
          </p:nvPr>
        </p:nvGraphicFramePr>
        <p:xfrm>
          <a:off x="274320" y="1296988"/>
          <a:ext cx="859536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6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= 1: </a:t>
            </a:r>
            <a:r>
              <a:rPr lang="en-US" i="1" dirty="0" smtClean="0"/>
              <a:t>s</a:t>
            </a:r>
            <a:r>
              <a:rPr lang="en-US" dirty="0" smtClean="0"/>
              <a:t>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379753"/>
              </p:ext>
            </p:extLst>
          </p:nvPr>
        </p:nvGraphicFramePr>
        <p:xfrm>
          <a:off x="274320" y="1296988"/>
          <a:ext cx="859536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ANY QUESTIONS??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254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686800" cy="731520"/>
          </a:xfrm>
        </p:spPr>
        <p:txBody>
          <a:bodyPr/>
          <a:lstStyle/>
          <a:p>
            <a:r>
              <a:rPr lang="en-US" dirty="0" smtClean="0"/>
              <a:t>Orbital Notation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66085"/>
              </p:ext>
            </p:extLst>
          </p:nvPr>
        </p:nvGraphicFramePr>
        <p:xfrm>
          <a:off x="4963160" y="2445847"/>
          <a:ext cx="3403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Script MT Bold" panose="03040602040607080904" pitchFamily="66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designation</a:t>
                      </a:r>
                      <a:endParaRPr lang="en-US" sz="24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5987" y="2138755"/>
            <a:ext cx="1483099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820" y="2138755"/>
            <a:ext cx="1843774" cy="1200329"/>
          </a:xfrm>
          <a:prstGeom prst="rect">
            <a:avLst/>
          </a:prstGeom>
          <a:noFill/>
          <a:ln w="28575">
            <a:solidFill>
              <a:srgbClr val="008A3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</a:p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</a:p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8463" y="500220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490" y="5002208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6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006" y="3847481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7114" y="3847481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A3E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 </a:t>
            </a:r>
            <a:r>
              <a:rPr lang="en-US" sz="36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endParaRPr lang="en-US" sz="36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6320" y="0"/>
            <a:ext cx="175767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= 1: </a:t>
            </a:r>
            <a:r>
              <a:rPr lang="en-US" i="1" dirty="0" smtClean="0"/>
              <a:t>s</a:t>
            </a:r>
            <a:r>
              <a:rPr lang="en-US" dirty="0" smtClean="0"/>
              <a:t>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55114"/>
              </p:ext>
            </p:extLst>
          </p:nvPr>
        </p:nvGraphicFramePr>
        <p:xfrm>
          <a:off x="274320" y="1296988"/>
          <a:ext cx="859536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= 1: </a:t>
            </a:r>
            <a:r>
              <a:rPr lang="en-US" i="1" dirty="0" smtClean="0"/>
              <a:t>s</a:t>
            </a:r>
            <a:r>
              <a:rPr lang="en-US" dirty="0" smtClean="0"/>
              <a:t>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899922"/>
              </p:ext>
            </p:extLst>
          </p:nvPr>
        </p:nvGraphicFramePr>
        <p:xfrm>
          <a:off x="274320" y="1296988"/>
          <a:ext cx="859536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5609" y="3813155"/>
            <a:ext cx="665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#1:  quantum numbers = 1, 0, 0, –½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5609" y="4377035"/>
            <a:ext cx="665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#2:  quantum numbers = 1, 0, 0, +½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= 1: </a:t>
            </a:r>
            <a:r>
              <a:rPr lang="en-US" i="1" dirty="0" smtClean="0"/>
              <a:t>s</a:t>
            </a:r>
            <a:r>
              <a:rPr lang="en-US" dirty="0" smtClean="0"/>
              <a:t>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987906"/>
              </p:ext>
            </p:extLst>
          </p:nvPr>
        </p:nvGraphicFramePr>
        <p:xfrm>
          <a:off x="274320" y="1296988"/>
          <a:ext cx="8595360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1863090" y="2857500"/>
            <a:ext cx="5977890" cy="1143000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spin quantum number values are usually shown on the same line to save space</a:t>
            </a:r>
          </a:p>
        </p:txBody>
      </p:sp>
    </p:spTree>
    <p:extLst>
      <p:ext uri="{BB962C8B-B14F-4D97-AF65-F5344CB8AC3E}">
        <p14:creationId xmlns:p14="http://schemas.microsoft.com/office/powerpoint/2010/main" val="37898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 = 2:</a:t>
            </a:r>
            <a:r>
              <a:rPr lang="en-US" i="1" dirty="0" smtClean="0">
                <a:solidFill>
                  <a:srgbClr val="7030A0"/>
                </a:solidFill>
              </a:rPr>
              <a:t> s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orbitals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298093"/>
              </p:ext>
            </p:extLst>
          </p:nvPr>
        </p:nvGraphicFramePr>
        <p:xfrm>
          <a:off x="274320" y="1296988"/>
          <a:ext cx="85953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95677" y="5192486"/>
            <a:ext cx="615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allowable values of </a:t>
            </a:r>
            <a:r>
              <a:rPr lang="en-US" sz="2800" b="1" dirty="0" smtClean="0">
                <a:solidFill>
                  <a:srgbClr val="7030A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 = 2:</a:t>
            </a:r>
            <a:r>
              <a:rPr lang="en-US" i="1" dirty="0" smtClean="0">
                <a:solidFill>
                  <a:srgbClr val="7030A0"/>
                </a:solidFill>
              </a:rPr>
              <a:t> s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orbitals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226311"/>
              </p:ext>
            </p:extLst>
          </p:nvPr>
        </p:nvGraphicFramePr>
        <p:xfrm>
          <a:off x="274320" y="1296988"/>
          <a:ext cx="85953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5324" y="5192486"/>
            <a:ext cx="781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allowable values of m</a:t>
            </a:r>
            <a:r>
              <a:rPr lang="en-US" sz="3600" b="1" baseline="-25000" dirty="0" smtClean="0">
                <a:solidFill>
                  <a:srgbClr val="7030A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baseline="-25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 = 2:</a:t>
            </a:r>
            <a:r>
              <a:rPr lang="en-US" i="1" dirty="0" smtClean="0">
                <a:solidFill>
                  <a:srgbClr val="7030A0"/>
                </a:solidFill>
              </a:rPr>
              <a:t> s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orbitals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705210"/>
              </p:ext>
            </p:extLst>
          </p:nvPr>
        </p:nvGraphicFramePr>
        <p:xfrm>
          <a:off x="274320" y="1296988"/>
          <a:ext cx="85953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3614" y="5192486"/>
            <a:ext cx="57967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orbital notation?</a:t>
            </a:r>
          </a:p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electrons can it hold?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 = 2:</a:t>
            </a:r>
            <a:r>
              <a:rPr lang="en-US" i="1" dirty="0" smtClean="0">
                <a:solidFill>
                  <a:srgbClr val="7030A0"/>
                </a:solidFill>
              </a:rPr>
              <a:t> s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orbitals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575536"/>
              </p:ext>
            </p:extLst>
          </p:nvPr>
        </p:nvGraphicFramePr>
        <p:xfrm>
          <a:off x="274320" y="1296988"/>
          <a:ext cx="85953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6178" y="5192486"/>
            <a:ext cx="6471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allowable values of m</a:t>
            </a:r>
            <a:r>
              <a:rPr lang="en-US" sz="4000" b="1" baseline="-25000" dirty="0" smtClean="0">
                <a:solidFill>
                  <a:srgbClr val="7030A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 = 2:</a:t>
            </a:r>
            <a:r>
              <a:rPr lang="en-US" i="1" dirty="0" smtClean="0">
                <a:solidFill>
                  <a:srgbClr val="7030A0"/>
                </a:solidFill>
              </a:rPr>
              <a:t> s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orbitals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926933"/>
              </p:ext>
            </p:extLst>
          </p:nvPr>
        </p:nvGraphicFramePr>
        <p:xfrm>
          <a:off x="274320" y="1296988"/>
          <a:ext cx="85953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3699" y="5192486"/>
            <a:ext cx="655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allowable values of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baseline="-25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 = 2:</a:t>
            </a:r>
            <a:r>
              <a:rPr lang="en-US" i="1" dirty="0" smtClean="0">
                <a:solidFill>
                  <a:srgbClr val="7030A0"/>
                </a:solidFill>
              </a:rPr>
              <a:t> s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orbitals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010154"/>
              </p:ext>
            </p:extLst>
          </p:nvPr>
        </p:nvGraphicFramePr>
        <p:xfrm>
          <a:off x="274320" y="1296988"/>
          <a:ext cx="85953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3526" y="5192486"/>
            <a:ext cx="503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orbital notation?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 Note Quiz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What is a quantum?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/>
              <a:t>What is the Bohr model of the atom?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/>
              <a:t>What is wave-particle duality?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/>
              <a:t>What impact does the Heisenberg Uncertainty Principle have on electron theory?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/>
              <a:t>What is the Schr</a:t>
            </a:r>
            <a:r>
              <a:rPr lang="en-US" sz="2800" b="1" dirty="0"/>
              <a:t>ö</a:t>
            </a:r>
            <a:r>
              <a:rPr lang="en-US" sz="2800" b="1" dirty="0" smtClean="0"/>
              <a:t>dinger Equation?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26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 = 2:</a:t>
            </a:r>
            <a:r>
              <a:rPr lang="en-US" i="1" dirty="0" smtClean="0">
                <a:solidFill>
                  <a:srgbClr val="7030A0"/>
                </a:solidFill>
              </a:rPr>
              <a:t> s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orbitals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084367"/>
              </p:ext>
            </p:extLst>
          </p:nvPr>
        </p:nvGraphicFramePr>
        <p:xfrm>
          <a:off x="274320" y="1296988"/>
          <a:ext cx="85953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3616" y="5192486"/>
            <a:ext cx="5796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electrons can it hold?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 = 2:</a:t>
            </a:r>
            <a:r>
              <a:rPr lang="en-US" i="1" dirty="0" smtClean="0">
                <a:solidFill>
                  <a:srgbClr val="7030A0"/>
                </a:solidFill>
              </a:rPr>
              <a:t> s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orbitals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027434"/>
              </p:ext>
            </p:extLst>
          </p:nvPr>
        </p:nvGraphicFramePr>
        <p:xfrm>
          <a:off x="274320" y="1296988"/>
          <a:ext cx="85953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1554480"/>
                <a:gridCol w="1554480"/>
                <a:gridCol w="1737360"/>
                <a:gridCol w="146304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9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Set-Up for 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454503"/>
              </p:ext>
            </p:extLst>
          </p:nvPr>
        </p:nvGraphicFramePr>
        <p:xfrm>
          <a:off x="182563" y="1296988"/>
          <a:ext cx="8778875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25"/>
                <a:gridCol w="1254125"/>
                <a:gridCol w="1254125"/>
                <a:gridCol w="1254125"/>
                <a:gridCol w="1254125"/>
                <a:gridCol w="1254125"/>
                <a:gridCol w="1254125"/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Student</a:t>
                      </a:r>
                      <a:r>
                        <a:rPr lang="en-US" sz="2000" baseline="0" dirty="0" smtClean="0"/>
                        <a:t> Name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Level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Section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Row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Seat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Energy</a:t>
                      </a:r>
                      <a:endParaRPr lang="en-US" sz="2000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1/14/15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1/14/15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lowest</a:t>
                      </a:r>
                      <a:endParaRPr lang="en-US" sz="2000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1/14/15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highest</a:t>
                      </a:r>
                      <a:endParaRPr lang="en-US" sz="2000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1/14/15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baseline="0" dirty="0" smtClean="0"/>
                        <a:t> highest</a:t>
                      </a:r>
                      <a:endParaRPr lang="en-US" sz="2000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1/15/15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782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12333" r="126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2480310" cy="73152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9370" y="1520190"/>
            <a:ext cx="2331151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Energy Levels</a:t>
            </a:r>
            <a:r>
              <a:rPr lang="en-US" sz="2400" b="1" i="1" dirty="0" smtClean="0">
                <a:solidFill>
                  <a:srgbClr val="FF0000"/>
                </a:solidFill>
              </a:rPr>
              <a:t>???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94410"/>
            <a:ext cx="8778240" cy="5556834"/>
          </a:xfrm>
        </p:spPr>
        <p:txBody>
          <a:bodyPr>
            <a:noAutofit/>
          </a:bodyPr>
          <a:lstStyle/>
          <a:p>
            <a:r>
              <a:rPr lang="en-US" dirty="0" smtClean="0"/>
              <a:t>Electrons are weird</a:t>
            </a:r>
          </a:p>
          <a:p>
            <a:r>
              <a:rPr lang="en-US" dirty="0" smtClean="0"/>
              <a:t>Solution of </a:t>
            </a:r>
            <a:r>
              <a:rPr lang="en-US" dirty="0"/>
              <a:t>Schrödinger </a:t>
            </a:r>
            <a:r>
              <a:rPr lang="en-US" dirty="0" smtClean="0"/>
              <a:t>Equation generates quantum numbers</a:t>
            </a:r>
          </a:p>
          <a:p>
            <a:r>
              <a:rPr lang="en-US" dirty="0" smtClean="0"/>
              <a:t>These quantum number give us orbitals, the allowed locations and energy levels for electrons around an atom</a:t>
            </a:r>
          </a:p>
          <a:p>
            <a:r>
              <a:rPr lang="en-US" dirty="0" smtClean="0"/>
              <a:t>These orbitals are like parking spots for electrons around an atom</a:t>
            </a:r>
          </a:p>
          <a:p>
            <a:r>
              <a:rPr lang="en-US" dirty="0" smtClean="0"/>
              <a:t>Each electron must have a unique set of quantum numbers </a:t>
            </a:r>
            <a:r>
              <a:rPr lang="en-US" sz="2800" i="1" dirty="0" smtClean="0"/>
              <a:t>(e.g. Do Now)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122534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4736" y="3953066"/>
            <a:ext cx="540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allowable values of  </a:t>
            </a:r>
            <a:r>
              <a:rPr lang="en-US" sz="2800" b="1" dirty="0" smtClean="0">
                <a:solidFill>
                  <a:srgbClr val="C0000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617730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8179" y="1929955"/>
            <a:ext cx="4492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allowable values of m</a:t>
            </a:r>
            <a:r>
              <a:rPr lang="en-US" sz="3600" b="1" baseline="-25000" dirty="0">
                <a:solidFill>
                  <a:srgbClr val="C0000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15790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6310" y="2602014"/>
            <a:ext cx="4377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orbital notation &amp; the number of  electrons can it hold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533145"/>
              </p:ext>
            </p:extLst>
          </p:nvPr>
        </p:nvGraphicFramePr>
        <p:xfrm>
          <a:off x="233363" y="228600"/>
          <a:ext cx="8595360" cy="640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6080"/>
                <a:gridCol w="5669280"/>
              </a:tblGrid>
              <a:tr h="360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Summary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Quantum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atoms, electrons can only absorb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specific amounts of energy (quanta).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Bohr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model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says electrons orbit the nucleus like planets orbit the sun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Wave-Particle Duality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 have properties of both particles and waves.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</a:tr>
              <a:tr h="9000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Heisenberg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Uncertainty Principle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Exact position and speed of electron can't be known, so we need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talk about "electron clouds".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Schrödinger Equation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 mathematical equation that describes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orbitals.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409" marR="9240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9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055426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0282" y="3124146"/>
            <a:ext cx="6274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orbitals for n = 3, </a:t>
            </a:r>
            <a:r>
              <a:rPr lang="en-US" sz="2800" b="1" dirty="0" smtClean="0">
                <a:solidFill>
                  <a:srgbClr val="C0000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148588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395391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771120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312963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0282" y="5192486"/>
            <a:ext cx="6274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orbitals for n = 3, </a:t>
            </a:r>
            <a:r>
              <a:rPr lang="en-US" sz="2800" b="1" dirty="0" smtClean="0">
                <a:solidFill>
                  <a:srgbClr val="C0000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564278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6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689541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452770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 = 3:</a:t>
            </a:r>
            <a:r>
              <a:rPr lang="en-US" i="1" dirty="0" smtClean="0">
                <a:solidFill>
                  <a:srgbClr val="C00000"/>
                </a:solidFill>
              </a:rPr>
              <a:t> s, p and d</a:t>
            </a:r>
            <a:r>
              <a:rPr lang="en-US" dirty="0" smtClean="0">
                <a:solidFill>
                  <a:srgbClr val="C00000"/>
                </a:solidFill>
              </a:rPr>
              <a:t> orbitals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437602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 </a:t>
            </a:r>
            <a:r>
              <a:rPr lang="en-US" i="1" dirty="0" smtClean="0">
                <a:solidFill>
                  <a:srgbClr val="006600"/>
                </a:solidFill>
              </a:rPr>
              <a:t>s, p, d </a:t>
            </a:r>
            <a:r>
              <a:rPr lang="en-US" dirty="0" smtClean="0">
                <a:solidFill>
                  <a:srgbClr val="006600"/>
                </a:solidFill>
              </a:rPr>
              <a:t>and</a:t>
            </a:r>
            <a:r>
              <a:rPr lang="en-US" i="1" dirty="0" smtClean="0">
                <a:solidFill>
                  <a:srgbClr val="006600"/>
                </a:solidFill>
              </a:rPr>
              <a:t>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912179"/>
              </p:ext>
            </p:extLst>
          </p:nvPr>
        </p:nvGraphicFramePr>
        <p:xfrm>
          <a:off x="182563" y="894744"/>
          <a:ext cx="8779524" cy="588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1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24613" y="4015196"/>
            <a:ext cx="510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allowed values of </a:t>
            </a:r>
            <a:r>
              <a:rPr lang="en-US" sz="2800" b="1" dirty="0" smtClean="0">
                <a:solidFill>
                  <a:srgbClr val="00660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4300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71550"/>
            <a:ext cx="8595360" cy="5636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Make a drawing based on these instructions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Draw a horizontal line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Draw four rectangles next to each other</a:t>
            </a:r>
          </a:p>
          <a:p>
            <a:pPr marL="1027113" lvl="1" indent="-514350">
              <a:buFont typeface="+mj-lt"/>
              <a:buAutoNum type="alphaLcParenR"/>
            </a:pPr>
            <a:r>
              <a:rPr lang="en-US" b="1" dirty="0" smtClean="0"/>
              <a:t>long side vertical</a:t>
            </a:r>
          </a:p>
          <a:p>
            <a:pPr marL="1027113" lvl="1" indent="-514350">
              <a:buFont typeface="+mj-lt"/>
              <a:buAutoNum type="alphaLcParenR"/>
            </a:pPr>
            <a:r>
              <a:rPr lang="en-US" b="1" dirty="0" smtClean="0"/>
              <a:t>each touches the line</a:t>
            </a:r>
          </a:p>
          <a:p>
            <a:pPr marL="1027113" lvl="1" indent="-514350">
              <a:buFont typeface="+mj-lt"/>
              <a:buAutoNum type="alphaLcParenR"/>
            </a:pPr>
            <a:r>
              <a:rPr lang="en-US" b="1" dirty="0" smtClean="0"/>
              <a:t>the group is above and centered on the line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Draw 3 circles next to each other</a:t>
            </a:r>
          </a:p>
          <a:p>
            <a:pPr marL="1027113" lvl="1" indent="-514350">
              <a:buFont typeface="+mj-lt"/>
              <a:buAutoNum type="alphaLcParenR"/>
            </a:pPr>
            <a:r>
              <a:rPr lang="en-US" b="1" dirty="0" smtClean="0"/>
              <a:t>each touches 2 rectangles</a:t>
            </a:r>
          </a:p>
          <a:p>
            <a:pPr marL="1027113" lvl="1" indent="-514350">
              <a:buFont typeface="+mj-lt"/>
              <a:buAutoNum type="alphaLcParenR"/>
            </a:pPr>
            <a:r>
              <a:rPr lang="en-US" b="1" dirty="0" smtClean="0"/>
              <a:t>the group is above and centered on the rectangles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Draw an upside-down triangle</a:t>
            </a:r>
          </a:p>
          <a:p>
            <a:pPr marL="1027113" lvl="1" indent="-514350">
              <a:buFont typeface="+mj-lt"/>
              <a:buAutoNum type="alphaLcParenR"/>
            </a:pPr>
            <a:r>
              <a:rPr lang="en-US" b="1" dirty="0" smtClean="0"/>
              <a:t>touching the middle circle</a:t>
            </a:r>
          </a:p>
          <a:p>
            <a:pPr marL="1027113" lvl="1" indent="-514350">
              <a:buFont typeface="+mj-lt"/>
              <a:buAutoNum type="alphaLcParenR"/>
            </a:pPr>
            <a:r>
              <a:rPr lang="en-US" b="1" dirty="0" smtClean="0"/>
              <a:t>above </a:t>
            </a:r>
            <a:r>
              <a:rPr lang="en-US" b="1" dirty="0"/>
              <a:t>and centered on the middle circle</a:t>
            </a:r>
          </a:p>
        </p:txBody>
      </p:sp>
    </p:spTree>
    <p:extLst>
      <p:ext uri="{BB962C8B-B14F-4D97-AF65-F5344CB8AC3E}">
        <p14:creationId xmlns:p14="http://schemas.microsoft.com/office/powerpoint/2010/main" val="6872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 </a:t>
            </a:r>
            <a:r>
              <a:rPr lang="en-US" i="1" dirty="0" smtClean="0">
                <a:solidFill>
                  <a:srgbClr val="006600"/>
                </a:solidFill>
              </a:rPr>
              <a:t>s, p, d </a:t>
            </a:r>
            <a:r>
              <a:rPr lang="en-US" dirty="0" smtClean="0">
                <a:solidFill>
                  <a:srgbClr val="006600"/>
                </a:solidFill>
              </a:rPr>
              <a:t>and</a:t>
            </a:r>
            <a:r>
              <a:rPr lang="en-US" i="1" dirty="0" smtClean="0">
                <a:solidFill>
                  <a:srgbClr val="006600"/>
                </a:solidFill>
              </a:rPr>
              <a:t>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161320"/>
              </p:ext>
            </p:extLst>
          </p:nvPr>
        </p:nvGraphicFramePr>
        <p:xfrm>
          <a:off x="182563" y="894744"/>
          <a:ext cx="8779524" cy="588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1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942984" y="1923772"/>
            <a:ext cx="5640946" cy="1459869"/>
            <a:chOff x="2942984" y="1923772"/>
            <a:chExt cx="5640946" cy="1459869"/>
          </a:xfrm>
        </p:grpSpPr>
        <p:grpSp>
          <p:nvGrpSpPr>
            <p:cNvPr id="8" name="Group 7"/>
            <p:cNvGrpSpPr/>
            <p:nvPr/>
          </p:nvGrpSpPr>
          <p:grpSpPr>
            <a:xfrm>
              <a:off x="2942984" y="1923772"/>
              <a:ext cx="1944061" cy="1459869"/>
              <a:chOff x="2942984" y="1729462"/>
              <a:chExt cx="1944061" cy="1459869"/>
            </a:xfrm>
          </p:grpSpPr>
          <p:sp>
            <p:nvSpPr>
              <p:cNvPr id="9" name="Notched Right Arrow 8"/>
              <p:cNvSpPr/>
              <p:nvPr/>
            </p:nvSpPr>
            <p:spPr>
              <a:xfrm>
                <a:off x="2946826" y="2905022"/>
                <a:ext cx="1940219" cy="284309"/>
              </a:xfrm>
              <a:prstGeom prst="notchedRightArrow">
                <a:avLst>
                  <a:gd name="adj1" fmla="val 44595"/>
                  <a:gd name="adj2" fmla="val 71621"/>
                </a:avLst>
              </a:prstGeom>
              <a:solidFill>
                <a:srgbClr val="006600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Notched Right Arrow 13"/>
              <p:cNvSpPr/>
              <p:nvPr/>
            </p:nvSpPr>
            <p:spPr>
              <a:xfrm>
                <a:off x="2946826" y="2317242"/>
                <a:ext cx="1940219" cy="284309"/>
              </a:xfrm>
              <a:prstGeom prst="notchedRightArrow">
                <a:avLst>
                  <a:gd name="adj1" fmla="val 44595"/>
                  <a:gd name="adj2" fmla="val 71621"/>
                </a:avLst>
              </a:prstGeom>
              <a:solidFill>
                <a:srgbClr val="006600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Notched Right Arrow 14"/>
              <p:cNvSpPr/>
              <p:nvPr/>
            </p:nvSpPr>
            <p:spPr>
              <a:xfrm>
                <a:off x="2942984" y="1729462"/>
                <a:ext cx="1940219" cy="284309"/>
              </a:xfrm>
              <a:prstGeom prst="notchedRightArrow">
                <a:avLst>
                  <a:gd name="adj1" fmla="val 44595"/>
                  <a:gd name="adj2" fmla="val 71621"/>
                </a:avLst>
              </a:prstGeom>
              <a:solidFill>
                <a:srgbClr val="006600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740445" y="2208081"/>
              <a:ext cx="28434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 these three orbitals</a:t>
              </a:r>
              <a:endPara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</a:t>
            </a:r>
            <a:r>
              <a:rPr lang="en-US" i="1" dirty="0" smtClean="0">
                <a:solidFill>
                  <a:srgbClr val="006600"/>
                </a:solidFill>
              </a:rPr>
              <a:t> s, p, d and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778691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</a:t>
            </a:r>
            <a:r>
              <a:rPr lang="en-US" i="1" dirty="0" smtClean="0">
                <a:solidFill>
                  <a:srgbClr val="006600"/>
                </a:solidFill>
              </a:rPr>
              <a:t> s, p, d and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671851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4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4128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</a:t>
            </a:r>
            <a:r>
              <a:rPr lang="en-US" i="1" dirty="0" smtClean="0">
                <a:solidFill>
                  <a:srgbClr val="006600"/>
                </a:solidFill>
              </a:rPr>
              <a:t> s, p, d and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19981"/>
              </p:ext>
            </p:extLst>
          </p:nvPr>
        </p:nvGraphicFramePr>
        <p:xfrm>
          <a:off x="182563" y="1096963"/>
          <a:ext cx="87795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2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 </a:t>
            </a:r>
            <a:r>
              <a:rPr lang="en-US" i="1" dirty="0" smtClean="0">
                <a:solidFill>
                  <a:srgbClr val="006600"/>
                </a:solidFill>
              </a:rPr>
              <a:t>s, p, d </a:t>
            </a:r>
            <a:r>
              <a:rPr lang="en-US" dirty="0" smtClean="0">
                <a:solidFill>
                  <a:srgbClr val="006600"/>
                </a:solidFill>
              </a:rPr>
              <a:t>and</a:t>
            </a:r>
            <a:r>
              <a:rPr lang="en-US" i="1" dirty="0" smtClean="0">
                <a:solidFill>
                  <a:srgbClr val="006600"/>
                </a:solidFill>
              </a:rPr>
              <a:t>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52555"/>
              </p:ext>
            </p:extLst>
          </p:nvPr>
        </p:nvGraphicFramePr>
        <p:xfrm>
          <a:off x="182563" y="894744"/>
          <a:ext cx="8779524" cy="588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1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942984" y="1923772"/>
            <a:ext cx="1944061" cy="1459869"/>
            <a:chOff x="2942984" y="1729462"/>
            <a:chExt cx="1944061" cy="1459869"/>
          </a:xfrm>
        </p:grpSpPr>
        <p:sp>
          <p:nvSpPr>
            <p:cNvPr id="10" name="Notched Right Arrow 9"/>
            <p:cNvSpPr/>
            <p:nvPr/>
          </p:nvSpPr>
          <p:spPr>
            <a:xfrm>
              <a:off x="2946826" y="290502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2946826" y="231724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Notched Right Arrow 11"/>
            <p:cNvSpPr/>
            <p:nvPr/>
          </p:nvSpPr>
          <p:spPr>
            <a:xfrm>
              <a:off x="2942984" y="172946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87531" y="4838156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rest of this chart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 </a:t>
            </a:r>
            <a:r>
              <a:rPr lang="en-US" i="1" dirty="0" smtClean="0">
                <a:solidFill>
                  <a:srgbClr val="006600"/>
                </a:solidFill>
              </a:rPr>
              <a:t>s, p, d </a:t>
            </a:r>
            <a:r>
              <a:rPr lang="en-US" dirty="0" smtClean="0">
                <a:solidFill>
                  <a:srgbClr val="006600"/>
                </a:solidFill>
              </a:rPr>
              <a:t>and</a:t>
            </a:r>
            <a:r>
              <a:rPr lang="en-US" i="1" dirty="0" smtClean="0">
                <a:solidFill>
                  <a:srgbClr val="006600"/>
                </a:solidFill>
              </a:rPr>
              <a:t>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677094"/>
              </p:ext>
            </p:extLst>
          </p:nvPr>
        </p:nvGraphicFramePr>
        <p:xfrm>
          <a:off x="182563" y="894744"/>
          <a:ext cx="8779524" cy="588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1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942984" y="1923772"/>
            <a:ext cx="1944061" cy="1459869"/>
            <a:chOff x="2942984" y="1729462"/>
            <a:chExt cx="1944061" cy="1459869"/>
          </a:xfrm>
        </p:grpSpPr>
        <p:sp>
          <p:nvSpPr>
            <p:cNvPr id="10" name="Notched Right Arrow 9"/>
            <p:cNvSpPr/>
            <p:nvPr/>
          </p:nvSpPr>
          <p:spPr>
            <a:xfrm>
              <a:off x="2946826" y="290502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2946826" y="231724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Notched Right Arrow 11"/>
            <p:cNvSpPr/>
            <p:nvPr/>
          </p:nvSpPr>
          <p:spPr>
            <a:xfrm>
              <a:off x="2942984" y="172946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 </a:t>
            </a:r>
            <a:r>
              <a:rPr lang="en-US" i="1" dirty="0" smtClean="0">
                <a:solidFill>
                  <a:srgbClr val="006600"/>
                </a:solidFill>
              </a:rPr>
              <a:t>s, p, d </a:t>
            </a:r>
            <a:r>
              <a:rPr lang="en-US" dirty="0" smtClean="0">
                <a:solidFill>
                  <a:srgbClr val="006600"/>
                </a:solidFill>
              </a:rPr>
              <a:t>and</a:t>
            </a:r>
            <a:r>
              <a:rPr lang="en-US" i="1" dirty="0" smtClean="0">
                <a:solidFill>
                  <a:srgbClr val="006600"/>
                </a:solidFill>
              </a:rPr>
              <a:t>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032293"/>
              </p:ext>
            </p:extLst>
          </p:nvPr>
        </p:nvGraphicFramePr>
        <p:xfrm>
          <a:off x="182563" y="894744"/>
          <a:ext cx="8779524" cy="588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1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942984" y="1923772"/>
            <a:ext cx="1944061" cy="1459869"/>
            <a:chOff x="2942984" y="1729462"/>
            <a:chExt cx="1944061" cy="1459869"/>
          </a:xfrm>
        </p:grpSpPr>
        <p:sp>
          <p:nvSpPr>
            <p:cNvPr id="10" name="Notched Right Arrow 9"/>
            <p:cNvSpPr/>
            <p:nvPr/>
          </p:nvSpPr>
          <p:spPr>
            <a:xfrm>
              <a:off x="2946826" y="290502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2946826" y="231724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Notched Right Arrow 11"/>
            <p:cNvSpPr/>
            <p:nvPr/>
          </p:nvSpPr>
          <p:spPr>
            <a:xfrm>
              <a:off x="2942984" y="172946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 </a:t>
            </a:r>
            <a:r>
              <a:rPr lang="en-US" i="1" dirty="0" smtClean="0">
                <a:solidFill>
                  <a:srgbClr val="006600"/>
                </a:solidFill>
              </a:rPr>
              <a:t>s, p, d </a:t>
            </a:r>
            <a:r>
              <a:rPr lang="en-US" dirty="0" smtClean="0">
                <a:solidFill>
                  <a:srgbClr val="006600"/>
                </a:solidFill>
              </a:rPr>
              <a:t>and</a:t>
            </a:r>
            <a:r>
              <a:rPr lang="en-US" i="1" dirty="0" smtClean="0">
                <a:solidFill>
                  <a:srgbClr val="006600"/>
                </a:solidFill>
              </a:rPr>
              <a:t>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79585"/>
              </p:ext>
            </p:extLst>
          </p:nvPr>
        </p:nvGraphicFramePr>
        <p:xfrm>
          <a:off x="182563" y="894744"/>
          <a:ext cx="8779524" cy="588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1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942984" y="1923772"/>
            <a:ext cx="1944061" cy="1459869"/>
            <a:chOff x="2942984" y="1729462"/>
            <a:chExt cx="1944061" cy="1459869"/>
          </a:xfrm>
        </p:grpSpPr>
        <p:sp>
          <p:nvSpPr>
            <p:cNvPr id="10" name="Notched Right Arrow 9"/>
            <p:cNvSpPr/>
            <p:nvPr/>
          </p:nvSpPr>
          <p:spPr>
            <a:xfrm>
              <a:off x="2946826" y="290502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2946826" y="231724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Notched Right Arrow 11"/>
            <p:cNvSpPr/>
            <p:nvPr/>
          </p:nvSpPr>
          <p:spPr>
            <a:xfrm>
              <a:off x="2942984" y="172946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 = 4: </a:t>
            </a:r>
            <a:r>
              <a:rPr lang="en-US" i="1" dirty="0" smtClean="0">
                <a:solidFill>
                  <a:srgbClr val="006600"/>
                </a:solidFill>
              </a:rPr>
              <a:t>s, p, d </a:t>
            </a:r>
            <a:r>
              <a:rPr lang="en-US" dirty="0" smtClean="0">
                <a:solidFill>
                  <a:srgbClr val="006600"/>
                </a:solidFill>
              </a:rPr>
              <a:t>and</a:t>
            </a:r>
            <a:r>
              <a:rPr lang="en-US" i="1" dirty="0" smtClean="0">
                <a:solidFill>
                  <a:srgbClr val="006600"/>
                </a:solidFill>
              </a:rPr>
              <a:t> f</a:t>
            </a:r>
            <a:r>
              <a:rPr lang="en-US" dirty="0" smtClean="0">
                <a:solidFill>
                  <a:srgbClr val="006600"/>
                </a:solidFill>
              </a:rPr>
              <a:t> orbitals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808321"/>
              </p:ext>
            </p:extLst>
          </p:nvPr>
        </p:nvGraphicFramePr>
        <p:xfrm>
          <a:off x="182563" y="894744"/>
          <a:ext cx="8779524" cy="588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1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942984" y="1923772"/>
            <a:ext cx="1944061" cy="1459869"/>
            <a:chOff x="2942984" y="1729462"/>
            <a:chExt cx="1944061" cy="1459869"/>
          </a:xfrm>
        </p:grpSpPr>
        <p:sp>
          <p:nvSpPr>
            <p:cNvPr id="10" name="Notched Right Arrow 9"/>
            <p:cNvSpPr/>
            <p:nvPr/>
          </p:nvSpPr>
          <p:spPr>
            <a:xfrm>
              <a:off x="2946826" y="290502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2946826" y="231724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Notched Right Arrow 11"/>
            <p:cNvSpPr/>
            <p:nvPr/>
          </p:nvSpPr>
          <p:spPr>
            <a:xfrm>
              <a:off x="2942984" y="1729462"/>
              <a:ext cx="1940219" cy="284309"/>
            </a:xfrm>
            <a:prstGeom prst="notchedRightArrow">
              <a:avLst>
                <a:gd name="adj1" fmla="val 44595"/>
                <a:gd name="adj2" fmla="val 71621"/>
              </a:avLst>
            </a:prstGeom>
            <a:solidFill>
              <a:srgbClr val="006600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8580"/>
            <a:ext cx="8778240" cy="85725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Electron Orbitals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(n = 1- 4)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396035"/>
              </p:ext>
            </p:extLst>
          </p:nvPr>
        </p:nvGraphicFramePr>
        <p:xfrm>
          <a:off x="698718" y="1146204"/>
          <a:ext cx="7746565" cy="557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2885"/>
                <a:gridCol w="2194560"/>
                <a:gridCol w="2194560"/>
                <a:gridCol w="2194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orbitals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present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electrons per orbital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488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48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5488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48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548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5488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48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548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548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2400" y="0"/>
            <a:ext cx="13716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31595" y="1511618"/>
            <a:ext cx="6480810" cy="3834765"/>
            <a:chOff x="1331595" y="1511618"/>
            <a:chExt cx="6480810" cy="3834765"/>
          </a:xfrm>
        </p:grpSpPr>
        <p:cxnSp>
          <p:nvCxnSpPr>
            <p:cNvPr id="3" name="Straight Connector 2"/>
            <p:cNvCxnSpPr/>
            <p:nvPr/>
          </p:nvCxnSpPr>
          <p:spPr>
            <a:xfrm rot="16200000">
              <a:off x="4572000" y="2105978"/>
              <a:ext cx="0" cy="6480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2314575" y="3357562"/>
              <a:ext cx="845820" cy="19831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37585" y="3357562"/>
              <a:ext cx="845820" cy="19831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60595" y="3357562"/>
              <a:ext cx="845820" cy="19831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83605" y="3357562"/>
              <a:ext cx="845820" cy="19831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91790" y="2426018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14800" y="2426018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37810" y="2426018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flipV="1">
              <a:off x="4041648" y="1511618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9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Create a Table for n=5, </a:t>
            </a:r>
            <a:r>
              <a:rPr lang="en-US" dirty="0" smtClean="0">
                <a:solidFill>
                  <a:schemeClr val="tx1"/>
                </a:solidFill>
                <a:latin typeface="Script MT Bold" panose="03040602040607080904" pitchFamily="66" charset="0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45062"/>
              </p:ext>
            </p:extLst>
          </p:nvPr>
        </p:nvGraphicFramePr>
        <p:xfrm>
          <a:off x="182563" y="894744"/>
          <a:ext cx="8779524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9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Create a Table for n=5, </a:t>
            </a:r>
            <a:r>
              <a:rPr lang="en-US" dirty="0" smtClean="0">
                <a:solidFill>
                  <a:schemeClr val="tx1"/>
                </a:solidFill>
                <a:latin typeface="Script MT Bold" panose="03040602040607080904" pitchFamily="66" charset="0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22422"/>
              </p:ext>
            </p:extLst>
          </p:nvPr>
        </p:nvGraphicFramePr>
        <p:xfrm>
          <a:off x="182563" y="894744"/>
          <a:ext cx="8779524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7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Create a Table for n=5, </a:t>
            </a:r>
            <a:r>
              <a:rPr lang="en-US" dirty="0" smtClean="0">
                <a:solidFill>
                  <a:schemeClr val="tx1"/>
                </a:solidFill>
                <a:latin typeface="Script MT Bold" panose="03040602040607080904" pitchFamily="66" charset="0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556567"/>
              </p:ext>
            </p:extLst>
          </p:nvPr>
        </p:nvGraphicFramePr>
        <p:xfrm>
          <a:off x="182563" y="894744"/>
          <a:ext cx="8779524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4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Create a Table for n=5, </a:t>
            </a:r>
            <a:r>
              <a:rPr lang="en-US" dirty="0" smtClean="0">
                <a:solidFill>
                  <a:schemeClr val="tx1"/>
                </a:solidFill>
                <a:latin typeface="Script MT Bold" panose="03040602040607080904" pitchFamily="66" charset="0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79870"/>
              </p:ext>
            </p:extLst>
          </p:nvPr>
        </p:nvGraphicFramePr>
        <p:xfrm>
          <a:off x="182563" y="894744"/>
          <a:ext cx="8779524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2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5730"/>
            <a:ext cx="8778240" cy="6204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Create a Table for n=5, </a:t>
            </a:r>
            <a:r>
              <a:rPr lang="en-US" dirty="0" smtClean="0">
                <a:solidFill>
                  <a:schemeClr val="tx1"/>
                </a:solidFill>
                <a:latin typeface="Script MT Bold" panose="03040602040607080904" pitchFamily="66" charset="0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074162"/>
              </p:ext>
            </p:extLst>
          </p:nvPr>
        </p:nvGraphicFramePr>
        <p:xfrm>
          <a:off x="182563" y="894744"/>
          <a:ext cx="8779524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0395"/>
                <a:gridCol w="1587786"/>
                <a:gridCol w="1587786"/>
                <a:gridCol w="1774585"/>
                <a:gridCol w="1494387"/>
                <a:gridCol w="17745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(–½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orbital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notation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electrons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+½</a:t>
                      </a: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399" marR="933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4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"/>
            <a:ext cx="914400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8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270" y="0"/>
            <a:ext cx="7230291" cy="696686"/>
          </a:xfrm>
        </p:spPr>
        <p:txBody>
          <a:bodyPr/>
          <a:lstStyle/>
          <a:p>
            <a:r>
              <a:rPr lang="en-US" sz="3600" dirty="0" smtClean="0"/>
              <a:t>Where do we go from here?</a:t>
            </a:r>
            <a:endParaRPr lang="en-US" sz="3600" dirty="0"/>
          </a:p>
        </p:txBody>
      </p:sp>
      <p:pic>
        <p:nvPicPr>
          <p:cNvPr id="14344" name="Picture 8" descr="http://upload.wikimedia.org/math/2/7/7/27734849d22b4b26bd85be1a1435b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4" y="824425"/>
            <a:ext cx="5233902" cy="7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146769" y="2612562"/>
            <a:ext cx="3997231" cy="163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From the </a:t>
            </a:r>
            <a:r>
              <a:rPr lang="en-US" sz="2400" b="1" i="1" dirty="0">
                <a:solidFill>
                  <a:srgbClr val="0070C0"/>
                </a:solidFill>
              </a:rPr>
              <a:t>Schrödinger Equation</a:t>
            </a:r>
            <a:r>
              <a:rPr lang="en-US" sz="2400" b="1" i="1" dirty="0" smtClean="0">
                <a:solidFill>
                  <a:srgbClr val="0070C0"/>
                </a:solidFill>
              </a:rPr>
              <a:t>, we get our most complete description of electron orbitals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4"/>
          <a:stretch/>
        </p:blipFill>
        <p:spPr bwMode="auto">
          <a:xfrm>
            <a:off x="1794926" y="4735534"/>
            <a:ext cx="3461898" cy="21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26422" y="1769833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0" name="Down Arrow 9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6422" y="3773594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4" name="Down Arrow 13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1829" y="2731772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numbers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8463"/>
            <a:ext cx="8778240" cy="731520"/>
          </a:xfrm>
        </p:spPr>
        <p:txBody>
          <a:bodyPr/>
          <a:lstStyle/>
          <a:p>
            <a:r>
              <a:rPr lang="en-US" dirty="0" smtClean="0"/>
              <a:t>Electron Quantum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356288"/>
              </p:ext>
            </p:extLst>
          </p:nvPr>
        </p:nvGraphicFramePr>
        <p:xfrm>
          <a:off x="182563" y="1420813"/>
          <a:ext cx="85953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463040"/>
                <a:gridCol w="2926080"/>
                <a:gridCol w="21031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describes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size and 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angular momentum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 from 0 to (n-1)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shape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3200" b="1" baseline="-25000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integers 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US" sz="2400" b="1" dirty="0" smtClean="0"/>
                        <a:t>‒</a:t>
                      </a:r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</a:t>
                      </a:r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orientation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‒½ or +½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spin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376" y="0"/>
            <a:ext cx="2714624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718"/>
            <a:ext cx="9144000" cy="536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0"/>
            <a:ext cx="2592977" cy="2114550"/>
          </a:xfrm>
        </p:spPr>
        <p:txBody>
          <a:bodyPr/>
          <a:lstStyle/>
          <a:p>
            <a:r>
              <a:rPr lang="en-US" dirty="0" smtClean="0"/>
              <a:t>Shape of Electron Orbitals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45936" y="780487"/>
            <a:ext cx="3525356" cy="3118818"/>
            <a:chOff x="908924" y="824425"/>
            <a:chExt cx="5233902" cy="3700283"/>
          </a:xfrm>
        </p:grpSpPr>
        <p:pic>
          <p:nvPicPr>
            <p:cNvPr id="14344" name="Picture 8" descr="http://upload.wikimedia.org/math/2/7/7/27734849d22b4b26bd85be1a1435ba2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924" y="824425"/>
              <a:ext cx="5233902" cy="734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426422" y="1769833"/>
              <a:ext cx="2198907" cy="751114"/>
              <a:chOff x="1785265" y="2383952"/>
              <a:chExt cx="2198907" cy="936191"/>
            </a:xfrm>
            <a:solidFill>
              <a:srgbClr val="0070C0"/>
            </a:solidFill>
          </p:grpSpPr>
          <p:sp>
            <p:nvSpPr>
              <p:cNvPr id="10" name="Down Arrow 9"/>
              <p:cNvSpPr/>
              <p:nvPr/>
            </p:nvSpPr>
            <p:spPr>
              <a:xfrm>
                <a:off x="1785265" y="2383952"/>
                <a:ext cx="620485" cy="936191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2574476" y="2383952"/>
                <a:ext cx="620485" cy="936191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3363687" y="2383952"/>
                <a:ext cx="620485" cy="936191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426422" y="3773594"/>
              <a:ext cx="2198907" cy="751114"/>
              <a:chOff x="1785265" y="2383952"/>
              <a:chExt cx="2198907" cy="936191"/>
            </a:xfrm>
            <a:solidFill>
              <a:srgbClr val="0070C0"/>
            </a:solidFill>
          </p:grpSpPr>
          <p:sp>
            <p:nvSpPr>
              <p:cNvPr id="14" name="Down Arrow 13"/>
              <p:cNvSpPr/>
              <p:nvPr/>
            </p:nvSpPr>
            <p:spPr>
              <a:xfrm>
                <a:off x="1785265" y="2383952"/>
                <a:ext cx="620485" cy="936191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2574476" y="2383952"/>
                <a:ext cx="620485" cy="936191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3363687" y="2383952"/>
                <a:ext cx="620485" cy="936191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091829" y="2731772"/>
              <a:ext cx="28680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quantum numbers</a:t>
              </a: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n,</a:t>
              </a: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cript MT Bold" panose="03040602040607080904" pitchFamily="66" charset="0"/>
                  <a:cs typeface="Arial" panose="020B0604020202020204" pitchFamily="34" charset="0"/>
                </a:rPr>
                <a:t> l</a:t>
              </a: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</a:t>
              </a:r>
              <a:r>
                <a:rPr lang="en-US" sz="3200" b="1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cript MT Bold" panose="03040602040607080904" pitchFamily="66" charset="0"/>
                  <a:cs typeface="Arial" panose="020B0604020202020204" pitchFamily="34" charset="0"/>
                </a:rPr>
                <a:t>l</a:t>
              </a: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3200" b="1" baseline="-25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2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75" y="4046220"/>
            <a:ext cx="3638479" cy="213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41540" y="4241893"/>
            <a:ext cx="3529076" cy="1928813"/>
            <a:chOff x="1331595" y="1511618"/>
            <a:chExt cx="6480810" cy="3834765"/>
          </a:xfrm>
        </p:grpSpPr>
        <p:cxnSp>
          <p:nvCxnSpPr>
            <p:cNvPr id="20" name="Straight Connector 19"/>
            <p:cNvCxnSpPr/>
            <p:nvPr/>
          </p:nvCxnSpPr>
          <p:spPr>
            <a:xfrm rot="16200000">
              <a:off x="4572000" y="2105978"/>
              <a:ext cx="0" cy="6480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314575" y="3357562"/>
              <a:ext cx="845820" cy="19831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37585" y="3357562"/>
              <a:ext cx="845820" cy="19831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0595" y="3357562"/>
              <a:ext cx="845820" cy="19831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83605" y="3357562"/>
              <a:ext cx="845820" cy="19831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91790" y="2426018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114800" y="2426018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37810" y="2426018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flipV="1">
              <a:off x="4041648" y="1511618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78" y="327639"/>
            <a:ext cx="3657600" cy="3661181"/>
            <a:chOff x="577278" y="327639"/>
            <a:chExt cx="3657600" cy="36611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699" y="3328556"/>
              <a:ext cx="1900759" cy="660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78" y="327639"/>
              <a:ext cx="3657600" cy="274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49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731520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 Note Quiz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" y="960120"/>
            <a:ext cx="8778240" cy="546539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i="1" dirty="0" smtClean="0">
                <a:solidFill>
                  <a:srgbClr val="0070C0"/>
                </a:solidFill>
              </a:rPr>
              <a:t>On a blank piece of paper, write your name and answer these 5 questions.  Do not write the questions.  Put your paper in the red basket when done.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What is a quantum?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/>
              <a:t>What is the Bohr model of the atom?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/>
              <a:t>What is wave-particle duality?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/>
              <a:t>What impact does the Heisenberg Uncertainty Principle have on electron theory?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b="1" dirty="0" smtClean="0"/>
              <a:t>What is the Schr</a:t>
            </a:r>
            <a:r>
              <a:rPr lang="en-US" sz="2800" b="1" dirty="0"/>
              <a:t>ö</a:t>
            </a:r>
            <a:r>
              <a:rPr lang="en-US" sz="2800" b="1" dirty="0" smtClean="0"/>
              <a:t>dinger Equation?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93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7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63170"/>
            <a:ext cx="877824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many outcomes are possible for the following events: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roll a die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 2 times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roll a die 2 times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 4 times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coin, roll a die, toss another coin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1099" y="23911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1099" y="30366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6213" y="43277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6213" y="36821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5765" y="3682170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5765" y="432770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How many possible outcomes?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19175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75138" y="865188"/>
          <a:ext cx="4389436" cy="569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59"/>
                <a:gridCol w="1097359"/>
                <a:gridCol w="1097359"/>
                <a:gridCol w="1097359"/>
              </a:tblGrid>
              <a:tr h="3352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Trial 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Trial 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Trial 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Trial 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4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9563" y="2887663"/>
          <a:ext cx="3382962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14"/>
                <a:gridCol w="1554334"/>
                <a:gridCol w="914314"/>
              </a:tblGrid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 ● 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 ● 2 ● 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 ● 2 ● 2 ● 2</a:t>
                      </a: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6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63170"/>
            <a:ext cx="877824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many outcomes are possible for the following events: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roll a die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 2 times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roll a die 2 times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 4 times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coin, roll a die, toss another coin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1099" y="23911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1099" y="30366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6213" y="43277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6213" y="36821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5765" y="3682170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5765" y="432770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6213" y="49732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5765" y="4973238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x 2 x 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How many possible outcomes?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273050" y="1051560"/>
            <a:ext cx="2286000" cy="4754563"/>
            <a:chOff x="193749" y="1018761"/>
            <a:chExt cx="2286000" cy="4754880"/>
          </a:xfrm>
        </p:grpSpPr>
        <p:pic>
          <p:nvPicPr>
            <p:cNvPr id="287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49" y="1018761"/>
              <a:ext cx="2286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9" name="Picture 4" descr="http://3.bp.blogspot.com/-tj95SdTuPLg/UZqOUISFSsI/AAAAAAAADxQ/BgqIQRVi18A/s320/di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49" y="2692541"/>
              <a:ext cx="2286000" cy="140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6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49" y="4630641"/>
              <a:ext cx="2286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40000"/>
              </p:ext>
            </p:extLst>
          </p:nvPr>
        </p:nvGraphicFramePr>
        <p:xfrm>
          <a:off x="2997200" y="1051560"/>
          <a:ext cx="2743200" cy="475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36">
                <a:tc rowSpan="1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481593"/>
              </p:ext>
            </p:extLst>
          </p:nvPr>
        </p:nvGraphicFramePr>
        <p:xfrm>
          <a:off x="6178550" y="1051560"/>
          <a:ext cx="2743200" cy="475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Trial 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36">
                <a:tc rowSpan="1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1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63170"/>
            <a:ext cx="877824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many outcomes are possible for the following events: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roll a die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 2 times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roll a die 2 times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 4 times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toss a coin, roll a die, toss another coin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1099" y="23911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1099" y="30366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6213" y="43277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6213" y="36821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5765" y="3682170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5765" y="432770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6213" y="49732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5765" y="4973238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x 2 x 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6213" y="6131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5765" y="6131478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6 x 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8463"/>
            <a:ext cx="8778240" cy="731520"/>
          </a:xfrm>
        </p:spPr>
        <p:txBody>
          <a:bodyPr/>
          <a:lstStyle/>
          <a:p>
            <a:r>
              <a:rPr lang="en-US" dirty="0" smtClean="0"/>
              <a:t>Electron Quantum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402162"/>
              </p:ext>
            </p:extLst>
          </p:nvPr>
        </p:nvGraphicFramePr>
        <p:xfrm>
          <a:off x="182563" y="1420813"/>
          <a:ext cx="85953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463040"/>
                <a:gridCol w="2926080"/>
                <a:gridCol w="21031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describes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baseline="-25000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7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8463"/>
            <a:ext cx="8778240" cy="731520"/>
          </a:xfrm>
        </p:spPr>
        <p:txBody>
          <a:bodyPr/>
          <a:lstStyle/>
          <a:p>
            <a:r>
              <a:rPr lang="en-US" dirty="0" smtClean="0"/>
              <a:t>Electron Quantum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958634"/>
              </p:ext>
            </p:extLst>
          </p:nvPr>
        </p:nvGraphicFramePr>
        <p:xfrm>
          <a:off x="182563" y="1420813"/>
          <a:ext cx="85953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463040"/>
                <a:gridCol w="2926080"/>
                <a:gridCol w="21031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describes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size and 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angular momentum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 from 0 to (n-1)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shape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3200" b="1" baseline="-25000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integers 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US" sz="2400" b="1" dirty="0" smtClean="0"/>
                        <a:t>‒</a:t>
                      </a:r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+</a:t>
                      </a:r>
                      <a:r>
                        <a:rPr lang="en-US" sz="2400" b="1" dirty="0" smtClean="0">
                          <a:latin typeface="Script MT Bold" panose="03040602040607080904" pitchFamily="66" charset="0"/>
                          <a:cs typeface="Arial" panose="020B0604020202020204" pitchFamily="34" charset="0"/>
                        </a:rPr>
                        <a:t>l</a:t>
                      </a:r>
                      <a:endParaRPr lang="en-US" sz="2400" b="1" dirty="0">
                        <a:latin typeface="Script MT Bold" panose="03040602040607080904" pitchFamily="66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orientation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‒½ or +½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spin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0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Angular Momentum Quantum Number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942422"/>
              </p:ext>
            </p:extLst>
          </p:nvPr>
        </p:nvGraphicFramePr>
        <p:xfrm>
          <a:off x="2468880" y="1615440"/>
          <a:ext cx="420624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052"/>
                <a:gridCol w="251118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Script MT Bold" panose="03040602040607080904" pitchFamily="66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designation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5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 Orbitals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1297460"/>
            <a:ext cx="8526780" cy="51280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SWBAT explain electron quantum numbers and how electron orbitals are derived from them.</a:t>
            </a:r>
            <a:endParaRPr lang="en-US" sz="2400" b="1" i="1" dirty="0" smtClean="0">
              <a:solidFill>
                <a:srgbClr val="008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6320" y="3204503"/>
            <a:ext cx="175767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Angular Momentum Quantum Number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16569"/>
              </p:ext>
            </p:extLst>
          </p:nvPr>
        </p:nvGraphicFramePr>
        <p:xfrm>
          <a:off x="2468880" y="1615440"/>
          <a:ext cx="420624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052"/>
                <a:gridCol w="251118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Script MT Bold" panose="03040602040607080904" pitchFamily="66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designation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74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upload.wikimedia.org/math/2/7/7/27734849d22b4b26bd85be1a1435b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4" y="24325"/>
            <a:ext cx="5233902" cy="7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146769" y="1812462"/>
            <a:ext cx="3997231" cy="163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From the </a:t>
            </a:r>
            <a:r>
              <a:rPr lang="en-US" sz="2400" b="1" i="1" dirty="0">
                <a:solidFill>
                  <a:srgbClr val="0070C0"/>
                </a:solidFill>
              </a:rPr>
              <a:t>Schrödinger Equation</a:t>
            </a:r>
            <a:r>
              <a:rPr lang="en-US" sz="2400" b="1" i="1" dirty="0" smtClean="0">
                <a:solidFill>
                  <a:srgbClr val="0070C0"/>
                </a:solidFill>
              </a:rPr>
              <a:t>, we get our most complete description of electron orbitals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4"/>
          <a:stretch/>
        </p:blipFill>
        <p:spPr bwMode="auto">
          <a:xfrm>
            <a:off x="1051976" y="3889714"/>
            <a:ext cx="4971978" cy="304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26422" y="969733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0" name="Down Arrow 9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6422" y="2973494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4" name="Down Arrow 13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1829" y="1931672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numbers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14226</TotalTime>
  <Words>3796</Words>
  <Application>Microsoft Office PowerPoint</Application>
  <PresentationFormat>On-screen Show (4:3)</PresentationFormat>
  <Paragraphs>1471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Last Class</vt:lpstr>
      <vt:lpstr>Outline</vt:lpstr>
      <vt:lpstr>ANY QUESTIONS??</vt:lpstr>
      <vt:lpstr>Open Note Quiz</vt:lpstr>
      <vt:lpstr>PowerPoint Presentation</vt:lpstr>
      <vt:lpstr>Do Now</vt:lpstr>
      <vt:lpstr>PowerPoint Presentation</vt:lpstr>
      <vt:lpstr>PowerPoint Presentation</vt:lpstr>
      <vt:lpstr>Electron Orbitals</vt:lpstr>
      <vt:lpstr>Where do we go from here?</vt:lpstr>
      <vt:lpstr>Electron Quantum Numbers</vt:lpstr>
      <vt:lpstr>Principal Quantum Number</vt:lpstr>
      <vt:lpstr>Electron Quantum Numbers</vt:lpstr>
      <vt:lpstr>Angular Momentum Quantum Number</vt:lpstr>
      <vt:lpstr>Shape of Electron Orbitals</vt:lpstr>
      <vt:lpstr>Electron Quantum Numbers</vt:lpstr>
      <vt:lpstr>Magnetic Quantum Number</vt:lpstr>
      <vt:lpstr>Orientation of p-Orbitals</vt:lpstr>
      <vt:lpstr>Electron Quantum Numbers</vt:lpstr>
      <vt:lpstr>Spin Quantum Number</vt:lpstr>
      <vt:lpstr>Electron Quantum Numbers</vt:lpstr>
      <vt:lpstr>Where do we go from here?</vt:lpstr>
      <vt:lpstr>Building Electron Orbitals</vt:lpstr>
      <vt:lpstr>PowerPoint Presentation</vt:lpstr>
      <vt:lpstr>n = 1: s orbitals</vt:lpstr>
      <vt:lpstr>n = 1: s orbitals</vt:lpstr>
      <vt:lpstr>n = 1: s orbitals</vt:lpstr>
      <vt:lpstr>n = 1: s orbitals</vt:lpstr>
      <vt:lpstr>n = 1: s orbitals</vt:lpstr>
      <vt:lpstr>Orbital Notation</vt:lpstr>
      <vt:lpstr>n = 1: s orbitals</vt:lpstr>
      <vt:lpstr>n = 1: s orbitals</vt:lpstr>
      <vt:lpstr>n = 1: s orbitals</vt:lpstr>
      <vt:lpstr>n = 2: s and p orbitals</vt:lpstr>
      <vt:lpstr>n = 2: s and p orbitals</vt:lpstr>
      <vt:lpstr>n = 2: s and p orbitals</vt:lpstr>
      <vt:lpstr>n = 2: s and p orbitals</vt:lpstr>
      <vt:lpstr>n = 2: s and p orbitals</vt:lpstr>
      <vt:lpstr>n = 2: s and p orbitals</vt:lpstr>
      <vt:lpstr>n = 2: s and p orbitals</vt:lpstr>
      <vt:lpstr>n = 2: s and p orbitals</vt:lpstr>
      <vt:lpstr>Set-Up for Do Now</vt:lpstr>
      <vt:lpstr>Do Now</vt:lpstr>
      <vt:lpstr>PowerPoint Presentation</vt:lpstr>
      <vt:lpstr>Review</vt:lpstr>
      <vt:lpstr>Last Class</vt:lpstr>
      <vt:lpstr>n = 3: s, p and d orbitals</vt:lpstr>
      <vt:lpstr>n = 3: s, p and d orbitals</vt:lpstr>
      <vt:lpstr>n = 3: s, p and d orbitals</vt:lpstr>
      <vt:lpstr>n = 3: s, p and d orbitals</vt:lpstr>
      <vt:lpstr>n = 3: s, p and d orbitals</vt:lpstr>
      <vt:lpstr>n = 3: s, p and d orbitals</vt:lpstr>
      <vt:lpstr>n = 3: s, p and d orbitals</vt:lpstr>
      <vt:lpstr>n = 3: s, p and d orbitals</vt:lpstr>
      <vt:lpstr>n = 3: s, p and d orbitals</vt:lpstr>
      <vt:lpstr>n = 3: s, p and d orbitals</vt:lpstr>
      <vt:lpstr>n = 3: s, p and d orbitals</vt:lpstr>
      <vt:lpstr>n = 3: s, p and d orbitals</vt:lpstr>
      <vt:lpstr>n = 4: s, p, d and f orbitals</vt:lpstr>
      <vt:lpstr>n = 4: s, p, d and f orbitals</vt:lpstr>
      <vt:lpstr>n = 4: s, p, d and f orbitals</vt:lpstr>
      <vt:lpstr>n = 4: s, p, d and f orbitals</vt:lpstr>
      <vt:lpstr>n = 4: s, p, d and f orbitals</vt:lpstr>
      <vt:lpstr>n = 4: s, p, d and f orbitals</vt:lpstr>
      <vt:lpstr>n = 4: s, p, d and f orbitals</vt:lpstr>
      <vt:lpstr>n = 4: s, p, d and f orbitals</vt:lpstr>
      <vt:lpstr>n = 4: s, p, d and f orbitals</vt:lpstr>
      <vt:lpstr>n = 4: s, p, d and f orbitals</vt:lpstr>
      <vt:lpstr>Electron Orbitals (n = 1- 4)</vt:lpstr>
      <vt:lpstr>Create a Table for n=5, l = 4 </vt:lpstr>
      <vt:lpstr>Create a Table for n=5, l = 4 </vt:lpstr>
      <vt:lpstr>Create a Table for n=5, l = 4 </vt:lpstr>
      <vt:lpstr>Create a Table for n=5, l = 4 </vt:lpstr>
      <vt:lpstr>Create a Table for n=5, l = 4 </vt:lpstr>
      <vt:lpstr>PowerPoint Presentation</vt:lpstr>
      <vt:lpstr>Where do we go from here?</vt:lpstr>
      <vt:lpstr>Backups</vt:lpstr>
      <vt:lpstr>Electron Quantum Numbers</vt:lpstr>
      <vt:lpstr>Shape of Electron Orbitals</vt:lpstr>
      <vt:lpstr>Open Note Quiz</vt:lpstr>
      <vt:lpstr>PowerPoint Presentation</vt:lpstr>
      <vt:lpstr>Do Now</vt:lpstr>
      <vt:lpstr>How many possible outcomes?</vt:lpstr>
      <vt:lpstr>Do Now</vt:lpstr>
      <vt:lpstr>How many possible outcomes?</vt:lpstr>
      <vt:lpstr>Do Now</vt:lpstr>
      <vt:lpstr>Electron Quantum Numbers</vt:lpstr>
      <vt:lpstr>Electron Quantum Numbers</vt:lpstr>
      <vt:lpstr>Angular Momentum Quantum Number</vt:lpstr>
      <vt:lpstr>Angular Momentum Quantum Number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790</cp:revision>
  <cp:lastPrinted>2015-02-06T12:39:06Z</cp:lastPrinted>
  <dcterms:created xsi:type="dcterms:W3CDTF">2012-09-15T16:31:25Z</dcterms:created>
  <dcterms:modified xsi:type="dcterms:W3CDTF">2016-01-24T20:08:21Z</dcterms:modified>
</cp:coreProperties>
</file>