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7"/>
  </p:notesMasterIdLst>
  <p:sldIdLst>
    <p:sldId id="856" r:id="rId2"/>
    <p:sldId id="858" r:id="rId3"/>
    <p:sldId id="857" r:id="rId4"/>
    <p:sldId id="860" r:id="rId5"/>
    <p:sldId id="859" r:id="rId6"/>
    <p:sldId id="861" r:id="rId7"/>
    <p:sldId id="863" r:id="rId8"/>
    <p:sldId id="864" r:id="rId9"/>
    <p:sldId id="686" r:id="rId10"/>
    <p:sldId id="834" r:id="rId11"/>
    <p:sldId id="835" r:id="rId12"/>
    <p:sldId id="775" r:id="rId13"/>
    <p:sldId id="776" r:id="rId14"/>
    <p:sldId id="840" r:id="rId15"/>
    <p:sldId id="841" r:id="rId16"/>
    <p:sldId id="844" r:id="rId17"/>
    <p:sldId id="842" r:id="rId18"/>
    <p:sldId id="774" r:id="rId19"/>
    <p:sldId id="848" r:id="rId20"/>
    <p:sldId id="847" r:id="rId21"/>
    <p:sldId id="846" r:id="rId22"/>
    <p:sldId id="849" r:id="rId23"/>
    <p:sldId id="773" r:id="rId24"/>
    <p:sldId id="777" r:id="rId25"/>
    <p:sldId id="781" r:id="rId26"/>
    <p:sldId id="782" r:id="rId27"/>
    <p:sldId id="783" r:id="rId28"/>
    <p:sldId id="904" r:id="rId29"/>
    <p:sldId id="867" r:id="rId30"/>
    <p:sldId id="865" r:id="rId31"/>
    <p:sldId id="868" r:id="rId32"/>
    <p:sldId id="869" r:id="rId33"/>
    <p:sldId id="870" r:id="rId34"/>
    <p:sldId id="871" r:id="rId35"/>
    <p:sldId id="872" r:id="rId36"/>
    <p:sldId id="873" r:id="rId37"/>
    <p:sldId id="874" r:id="rId38"/>
    <p:sldId id="875" r:id="rId39"/>
    <p:sldId id="876" r:id="rId40"/>
    <p:sldId id="877" r:id="rId41"/>
    <p:sldId id="878" r:id="rId42"/>
    <p:sldId id="890" r:id="rId43"/>
    <p:sldId id="880" r:id="rId44"/>
    <p:sldId id="899" r:id="rId45"/>
    <p:sldId id="881" r:id="rId46"/>
    <p:sldId id="882" r:id="rId47"/>
    <p:sldId id="883" r:id="rId48"/>
    <p:sldId id="900" r:id="rId49"/>
    <p:sldId id="884" r:id="rId50"/>
    <p:sldId id="885" r:id="rId51"/>
    <p:sldId id="886" r:id="rId52"/>
    <p:sldId id="887" r:id="rId53"/>
    <p:sldId id="901" r:id="rId54"/>
    <p:sldId id="888" r:id="rId55"/>
    <p:sldId id="889" r:id="rId56"/>
    <p:sldId id="862" r:id="rId57"/>
    <p:sldId id="879" r:id="rId58"/>
    <p:sldId id="891" r:id="rId59"/>
    <p:sldId id="892" r:id="rId60"/>
    <p:sldId id="893" r:id="rId61"/>
    <p:sldId id="894" r:id="rId62"/>
    <p:sldId id="896" r:id="rId63"/>
    <p:sldId id="902" r:id="rId64"/>
    <p:sldId id="903" r:id="rId65"/>
    <p:sldId id="895" r:id="rId66"/>
  </p:sldIdLst>
  <p:sldSz cx="9144000" cy="6858000" type="screen4x3"/>
  <p:notesSz cx="7026275" cy="9312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66FF"/>
    <a:srgbClr val="FFFFAB"/>
    <a:srgbClr val="E2C4A6"/>
    <a:srgbClr val="996633"/>
    <a:srgbClr val="00FF00"/>
    <a:srgbClr val="FF6699"/>
    <a:srgbClr val="101D34"/>
    <a:srgbClr val="13223D"/>
    <a:srgbClr val="1326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4368" autoAdjust="0"/>
    <p:restoredTop sz="99750" autoAdjust="0"/>
  </p:normalViewPr>
  <p:slideViewPr>
    <p:cSldViewPr snapToGrid="0">
      <p:cViewPr>
        <p:scale>
          <a:sx n="80" d="100"/>
          <a:sy n="80" d="100"/>
        </p:scale>
        <p:origin x="-1286" y="-110"/>
      </p:cViewPr>
      <p:guideLst>
        <p:guide orient="horz" pos="2160"/>
        <p:guide pos="2880"/>
      </p:guideLst>
    </p:cSldViewPr>
  </p:slideViewPr>
  <p:outlineViewPr>
    <p:cViewPr>
      <p:scale>
        <a:sx n="33" d="100"/>
        <a:sy n="33" d="100"/>
      </p:scale>
      <p:origin x="0" y="35789"/>
    </p:cViewPr>
  </p:outlineViewPr>
  <p:notesTextViewPr>
    <p:cViewPr>
      <p:scale>
        <a:sx n="1" d="1"/>
        <a:sy n="1" d="1"/>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719" cy="465614"/>
          </a:xfrm>
          <a:prstGeom prst="rect">
            <a:avLst/>
          </a:prstGeom>
        </p:spPr>
        <p:txBody>
          <a:bodyPr vert="horz" lIns="93320" tIns="46660" rIns="93320" bIns="46660" rtlCol="0"/>
          <a:lstStyle>
            <a:lvl1pPr algn="l">
              <a:defRPr sz="1200"/>
            </a:lvl1pPr>
          </a:lstStyle>
          <a:p>
            <a:endParaRPr lang="en-US"/>
          </a:p>
        </p:txBody>
      </p:sp>
      <p:sp>
        <p:nvSpPr>
          <p:cNvPr id="3" name="Date Placeholder 2"/>
          <p:cNvSpPr>
            <a:spLocks noGrp="1"/>
          </p:cNvSpPr>
          <p:nvPr>
            <p:ph type="dt" idx="1"/>
          </p:nvPr>
        </p:nvSpPr>
        <p:spPr>
          <a:xfrm>
            <a:off x="3979934" y="0"/>
            <a:ext cx="3044719" cy="465614"/>
          </a:xfrm>
          <a:prstGeom prst="rect">
            <a:avLst/>
          </a:prstGeom>
        </p:spPr>
        <p:txBody>
          <a:bodyPr vert="horz" lIns="93320" tIns="46660" rIns="93320" bIns="46660" rtlCol="0"/>
          <a:lstStyle>
            <a:lvl1pPr algn="r">
              <a:defRPr sz="1200"/>
            </a:lvl1pPr>
          </a:lstStyle>
          <a:p>
            <a:fld id="{169CBA31-FBA6-4B3A-ADEC-DB1447EE8D3B}" type="datetimeFigureOut">
              <a:rPr lang="en-US" smtClean="0"/>
              <a:t>2/14/2017</a:t>
            </a:fld>
            <a:endParaRPr lang="en-US"/>
          </a:p>
        </p:txBody>
      </p:sp>
      <p:sp>
        <p:nvSpPr>
          <p:cNvPr id="4" name="Slide Image Placeholder 3"/>
          <p:cNvSpPr>
            <a:spLocks noGrp="1" noRot="1" noChangeAspect="1"/>
          </p:cNvSpPr>
          <p:nvPr>
            <p:ph type="sldImg" idx="2"/>
          </p:nvPr>
        </p:nvSpPr>
        <p:spPr>
          <a:xfrm>
            <a:off x="1185863" y="698500"/>
            <a:ext cx="4654550" cy="3492500"/>
          </a:xfrm>
          <a:prstGeom prst="rect">
            <a:avLst/>
          </a:prstGeom>
          <a:noFill/>
          <a:ln w="12700">
            <a:solidFill>
              <a:prstClr val="black"/>
            </a:solidFill>
          </a:ln>
        </p:spPr>
        <p:txBody>
          <a:bodyPr vert="horz" lIns="93320" tIns="46660" rIns="93320" bIns="46660" rtlCol="0" anchor="ctr"/>
          <a:lstStyle/>
          <a:p>
            <a:endParaRPr lang="en-US"/>
          </a:p>
        </p:txBody>
      </p:sp>
      <p:sp>
        <p:nvSpPr>
          <p:cNvPr id="5" name="Notes Placeholder 4"/>
          <p:cNvSpPr>
            <a:spLocks noGrp="1"/>
          </p:cNvSpPr>
          <p:nvPr>
            <p:ph type="body" sz="quarter" idx="3"/>
          </p:nvPr>
        </p:nvSpPr>
        <p:spPr>
          <a:xfrm>
            <a:off x="702628" y="4423331"/>
            <a:ext cx="5621020" cy="4190524"/>
          </a:xfrm>
          <a:prstGeom prst="rect">
            <a:avLst/>
          </a:prstGeom>
        </p:spPr>
        <p:txBody>
          <a:bodyPr vert="horz" lIns="93320" tIns="46660" rIns="93320" bIns="4666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5045"/>
            <a:ext cx="3044719" cy="465614"/>
          </a:xfrm>
          <a:prstGeom prst="rect">
            <a:avLst/>
          </a:prstGeom>
        </p:spPr>
        <p:txBody>
          <a:bodyPr vert="horz" lIns="93320" tIns="46660" rIns="93320" bIns="46660" rtlCol="0" anchor="b"/>
          <a:lstStyle>
            <a:lvl1pPr algn="l">
              <a:defRPr sz="1200"/>
            </a:lvl1pPr>
          </a:lstStyle>
          <a:p>
            <a:endParaRPr lang="en-US"/>
          </a:p>
        </p:txBody>
      </p:sp>
      <p:sp>
        <p:nvSpPr>
          <p:cNvPr id="7" name="Slide Number Placeholder 6"/>
          <p:cNvSpPr>
            <a:spLocks noGrp="1"/>
          </p:cNvSpPr>
          <p:nvPr>
            <p:ph type="sldNum" sz="quarter" idx="5"/>
          </p:nvPr>
        </p:nvSpPr>
        <p:spPr>
          <a:xfrm>
            <a:off x="3979934" y="8845045"/>
            <a:ext cx="3044719" cy="465614"/>
          </a:xfrm>
          <a:prstGeom prst="rect">
            <a:avLst/>
          </a:prstGeom>
        </p:spPr>
        <p:txBody>
          <a:bodyPr vert="horz" lIns="93320" tIns="46660" rIns="93320" bIns="46660" rtlCol="0" anchor="b"/>
          <a:lstStyle>
            <a:lvl1pPr algn="r">
              <a:defRPr sz="1200"/>
            </a:lvl1pPr>
          </a:lstStyle>
          <a:p>
            <a:fld id="{456893B1-E79D-408E-AFE0-A9919F430694}" type="slidenum">
              <a:rPr lang="en-US" smtClean="0"/>
              <a:t>‹#›</a:t>
            </a:fld>
            <a:endParaRPr lang="en-US"/>
          </a:p>
        </p:txBody>
      </p:sp>
    </p:spTree>
    <p:extLst>
      <p:ext uri="{BB962C8B-B14F-4D97-AF65-F5344CB8AC3E}">
        <p14:creationId xmlns:p14="http://schemas.microsoft.com/office/powerpoint/2010/main" val="17613804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258194203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F7A66DC-BBC2-4234-85A0-1CEC632D6AB5}" type="datetimeFigureOut">
              <a:rPr lang="en-US" smtClean="0"/>
              <a:t>2/14/2017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41C1741-E327-40A1-9C39-EEEC0F71DD3F}" type="slidenum">
              <a:rPr lang="en-US" smtClean="0"/>
              <a:t>‹#›</a:t>
            </a:fld>
            <a:endParaRPr lang="en-US"/>
          </a:p>
        </p:txBody>
      </p:sp>
    </p:spTree>
    <p:extLst>
      <p:ext uri="{BB962C8B-B14F-4D97-AF65-F5344CB8AC3E}">
        <p14:creationId xmlns:p14="http://schemas.microsoft.com/office/powerpoint/2010/main" val="15612670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F7A66DC-BBC2-4234-85A0-1CEC632D6AB5}" type="datetimeFigureOut">
              <a:rPr lang="en-US" smtClean="0"/>
              <a:t>2/14/2017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41C1741-E327-40A1-9C39-EEEC0F71DD3F}" type="slidenum">
              <a:rPr lang="en-US" smtClean="0"/>
              <a:t>‹#›</a:t>
            </a:fld>
            <a:endParaRPr lang="en-US"/>
          </a:p>
        </p:txBody>
      </p:sp>
    </p:spTree>
    <p:extLst>
      <p:ext uri="{BB962C8B-B14F-4D97-AF65-F5344CB8AC3E}">
        <p14:creationId xmlns:p14="http://schemas.microsoft.com/office/powerpoint/2010/main" val="20983648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b="1">
                <a:solidFill>
                  <a:srgbClr val="0070C0"/>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marL="346075" indent="-346075">
              <a:spcBef>
                <a:spcPts val="1200"/>
              </a:spcBef>
              <a:buFont typeface="Arial" pitchFamily="34" charset="0"/>
              <a:buChar char="•"/>
              <a:defRPr sz="3200">
                <a:solidFill>
                  <a:schemeClr val="tx1"/>
                </a:solidFill>
              </a:defRPr>
            </a:lvl1pPr>
            <a:lvl2pPr marL="630238" indent="-227013">
              <a:spcBef>
                <a:spcPts val="300"/>
              </a:spcBef>
              <a:defRPr sz="2400">
                <a:solidFill>
                  <a:schemeClr val="tx1"/>
                </a:solidFill>
              </a:defRPr>
            </a:lvl2pPr>
            <a:lvl3pPr marL="912813" indent="-222250">
              <a:spcBef>
                <a:spcPts val="0"/>
              </a:spcBef>
              <a:buFont typeface="Arial" pitchFamily="34" charset="0"/>
              <a:buChar char="»"/>
              <a:defRPr sz="2000" i="1">
                <a:solidFill>
                  <a:schemeClr val="tx1"/>
                </a:solidFill>
              </a:defRPr>
            </a:lvl3pPr>
            <a:lvl4pPr marL="1254125" indent="-234950" defTabSz="1087438">
              <a:spcBef>
                <a:spcPts val="0"/>
              </a:spcBef>
              <a:defRPr sz="1800">
                <a:solidFill>
                  <a:schemeClr val="tx1"/>
                </a:solidFill>
              </a:defRPr>
            </a:lvl4pPr>
            <a:lvl5pPr marL="1600200" indent="-220663">
              <a:spcBef>
                <a:spcPts val="0"/>
              </a:spcBef>
              <a:defRPr sz="1800" i="1">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02318433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96076857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F7A66DC-BBC2-4234-85A0-1CEC632D6AB5}" type="datetimeFigureOut">
              <a:rPr lang="en-US" smtClean="0"/>
              <a:t>2/14/2017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41C1741-E327-40A1-9C39-EEEC0F71DD3F}" type="slidenum">
              <a:rPr lang="en-US" smtClean="0"/>
              <a:t>‹#›</a:t>
            </a:fld>
            <a:endParaRPr lang="en-US"/>
          </a:p>
        </p:txBody>
      </p:sp>
    </p:spTree>
    <p:extLst>
      <p:ext uri="{BB962C8B-B14F-4D97-AF65-F5344CB8AC3E}">
        <p14:creationId xmlns:p14="http://schemas.microsoft.com/office/powerpoint/2010/main" val="2770241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6F7A66DC-BBC2-4234-85A0-1CEC632D6AB5}" type="datetimeFigureOut">
              <a:rPr lang="en-US" smtClean="0"/>
              <a:t>2/14/2017</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341C1741-E327-40A1-9C39-EEEC0F71DD3F}" type="slidenum">
              <a:rPr lang="en-US" smtClean="0"/>
              <a:t>‹#›</a:t>
            </a:fld>
            <a:endParaRPr lang="en-US"/>
          </a:p>
        </p:txBody>
      </p:sp>
    </p:spTree>
    <p:extLst>
      <p:ext uri="{BB962C8B-B14F-4D97-AF65-F5344CB8AC3E}">
        <p14:creationId xmlns:p14="http://schemas.microsoft.com/office/powerpoint/2010/main" val="13919249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b="1">
                <a:solidFill>
                  <a:srgbClr val="0070C0"/>
                </a:solidFill>
              </a:defRPr>
            </a:lvl1pPr>
          </a:lstStyle>
          <a:p>
            <a:r>
              <a:rPr lang="en-US" smtClean="0"/>
              <a:t>Click to edit Master title style</a:t>
            </a:r>
            <a:endParaRPr lang="en-US"/>
          </a:p>
        </p:txBody>
      </p:sp>
    </p:spTree>
    <p:extLst>
      <p:ext uri="{BB962C8B-B14F-4D97-AF65-F5344CB8AC3E}">
        <p14:creationId xmlns:p14="http://schemas.microsoft.com/office/powerpoint/2010/main" val="352852716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6F7A66DC-BBC2-4234-85A0-1CEC632D6AB5}" type="datetimeFigureOut">
              <a:rPr lang="en-US" smtClean="0"/>
              <a:t>2/14/2017</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341C1741-E327-40A1-9C39-EEEC0F71DD3F}" type="slidenum">
              <a:rPr lang="en-US" smtClean="0"/>
              <a:t>‹#›</a:t>
            </a:fld>
            <a:endParaRPr lang="en-US"/>
          </a:p>
        </p:txBody>
      </p:sp>
    </p:spTree>
    <p:extLst>
      <p:ext uri="{BB962C8B-B14F-4D97-AF65-F5344CB8AC3E}">
        <p14:creationId xmlns:p14="http://schemas.microsoft.com/office/powerpoint/2010/main" val="25498772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F7A66DC-BBC2-4234-85A0-1CEC632D6AB5}" type="datetimeFigureOut">
              <a:rPr lang="en-US" smtClean="0"/>
              <a:t>2/14/2017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41C1741-E327-40A1-9C39-EEEC0F71DD3F}" type="slidenum">
              <a:rPr lang="en-US" smtClean="0"/>
              <a:t>‹#›</a:t>
            </a:fld>
            <a:endParaRPr lang="en-US"/>
          </a:p>
        </p:txBody>
      </p:sp>
    </p:spTree>
    <p:extLst>
      <p:ext uri="{BB962C8B-B14F-4D97-AF65-F5344CB8AC3E}">
        <p14:creationId xmlns:p14="http://schemas.microsoft.com/office/powerpoint/2010/main" val="34635796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F7A66DC-BBC2-4234-85A0-1CEC632D6AB5}" type="datetimeFigureOut">
              <a:rPr lang="en-US" smtClean="0"/>
              <a:t>2/14/2017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41C1741-E327-40A1-9C39-EEEC0F71DD3F}" type="slidenum">
              <a:rPr lang="en-US" smtClean="0"/>
              <a:t>‹#›</a:t>
            </a:fld>
            <a:endParaRPr lang="en-US"/>
          </a:p>
        </p:txBody>
      </p:sp>
    </p:spTree>
    <p:extLst>
      <p:ext uri="{BB962C8B-B14F-4D97-AF65-F5344CB8AC3E}">
        <p14:creationId xmlns:p14="http://schemas.microsoft.com/office/powerpoint/2010/main" val="2155562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2880" y="274638"/>
            <a:ext cx="8778240" cy="731520"/>
          </a:xfrm>
          <a:prstGeom prst="rect">
            <a:avLst/>
          </a:prstGeom>
        </p:spPr>
        <p:txBody>
          <a:bodyPr vert="horz" lIns="91440" tIns="45720" rIns="91440" bIns="45720" rtlCol="0" anchor="ctr">
            <a:noAutofit/>
          </a:bodyPr>
          <a:lstStyle/>
          <a:p>
            <a:r>
              <a:rPr lang="en-US" smtClean="0"/>
              <a:t>Click to edit Master title style</a:t>
            </a:r>
            <a:endParaRPr lang="en-US"/>
          </a:p>
        </p:txBody>
      </p:sp>
      <p:sp>
        <p:nvSpPr>
          <p:cNvPr id="3" name="Text Placeholder 2"/>
          <p:cNvSpPr>
            <a:spLocks noGrp="1"/>
          </p:cNvSpPr>
          <p:nvPr>
            <p:ph type="body" idx="1"/>
          </p:nvPr>
        </p:nvSpPr>
        <p:spPr>
          <a:xfrm>
            <a:off x="182880" y="1297460"/>
            <a:ext cx="8778240" cy="5128054"/>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Box 6"/>
          <p:cNvSpPr txBox="1"/>
          <p:nvPr userDrawn="1"/>
        </p:nvSpPr>
        <p:spPr>
          <a:xfrm>
            <a:off x="8457594" y="6596390"/>
            <a:ext cx="686406" cy="261610"/>
          </a:xfrm>
          <a:prstGeom prst="rect">
            <a:avLst/>
          </a:prstGeom>
          <a:noFill/>
        </p:spPr>
        <p:txBody>
          <a:bodyPr wrap="none" rtlCol="0">
            <a:spAutoFit/>
          </a:bodyPr>
          <a:lstStyle/>
          <a:p>
            <a:pPr algn="r"/>
            <a:r>
              <a:rPr lang="en-US" sz="1100" dirty="0" smtClean="0">
                <a:latin typeface="Arial" pitchFamily="34" charset="0"/>
                <a:cs typeface="Arial" pitchFamily="34" charset="0"/>
              </a:rPr>
              <a:t>slide </a:t>
            </a:r>
            <a:fld id="{6ABBB7C1-35F2-45E0-95DF-06E8CFB61640}" type="slidenum">
              <a:rPr lang="en-US" sz="1100" smtClean="0">
                <a:latin typeface="Arial" pitchFamily="34" charset="0"/>
                <a:cs typeface="Arial" pitchFamily="34" charset="0"/>
              </a:rPr>
              <a:pPr algn="r"/>
              <a:t>‹#›</a:t>
            </a:fld>
            <a:endParaRPr lang="en-US" sz="1100" dirty="0">
              <a:latin typeface="Arial" pitchFamily="34" charset="0"/>
              <a:cs typeface="Arial" pitchFamily="34" charset="0"/>
            </a:endParaRPr>
          </a:p>
        </p:txBody>
      </p:sp>
    </p:spTree>
    <p:extLst>
      <p:ext uri="{BB962C8B-B14F-4D97-AF65-F5344CB8AC3E}">
        <p14:creationId xmlns:p14="http://schemas.microsoft.com/office/powerpoint/2010/main" val="36066051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baseline="0">
          <a:solidFill>
            <a:schemeClr val="tx1"/>
          </a:solidFill>
          <a:latin typeface="Arial" pitchFamily="34" charset="0"/>
          <a:ea typeface="+mj-ea"/>
          <a:cs typeface="+mj-cs"/>
        </a:defRPr>
      </a:lvl1pPr>
    </p:titleStyle>
    <p:bodyStyle>
      <a:lvl1pPr marL="342900" indent="-342900" algn="l" defTabSz="914400" rtl="0" eaLnBrk="1" latinLnBrk="0" hangingPunct="1">
        <a:spcBef>
          <a:spcPts val="1200"/>
        </a:spcBef>
        <a:buFont typeface="Wingdings" pitchFamily="2" charset="2"/>
        <a:buChar char="Ø"/>
        <a:defRPr sz="3200" kern="1200" baseline="0">
          <a:solidFill>
            <a:schemeClr val="tx1"/>
          </a:solidFill>
          <a:latin typeface="Arial" pitchFamily="34" charset="0"/>
          <a:ea typeface="+mn-ea"/>
          <a:cs typeface="+mn-cs"/>
        </a:defRPr>
      </a:lvl1pPr>
      <a:lvl2pPr marL="631825" indent="-228600" algn="l" defTabSz="914400" rtl="0" eaLnBrk="1" latinLnBrk="0" hangingPunct="1">
        <a:spcBef>
          <a:spcPts val="0"/>
        </a:spcBef>
        <a:buFont typeface="Arial" pitchFamily="34" charset="0"/>
        <a:buChar char="–"/>
        <a:defRPr sz="2800" kern="1200" baseline="0">
          <a:solidFill>
            <a:schemeClr val="tx1"/>
          </a:solidFill>
          <a:latin typeface="Arial" pitchFamily="34" charset="0"/>
          <a:ea typeface="+mn-ea"/>
          <a:cs typeface="+mn-cs"/>
        </a:defRPr>
      </a:lvl2pPr>
      <a:lvl3pPr marL="914400" indent="-228600" algn="l" defTabSz="914400" rtl="0" eaLnBrk="1" latinLnBrk="0" hangingPunct="1">
        <a:spcBef>
          <a:spcPts val="0"/>
        </a:spcBef>
        <a:buFont typeface="Arial" pitchFamily="34" charset="0"/>
        <a:buChar char="•"/>
        <a:defRPr sz="2400" i="1" kern="1200" baseline="0">
          <a:solidFill>
            <a:schemeClr val="tx1"/>
          </a:solidFill>
          <a:latin typeface="Arial" pitchFamily="34" charset="0"/>
          <a:ea typeface="+mn-ea"/>
          <a:cs typeface="+mn-cs"/>
        </a:defRPr>
      </a:lvl3pPr>
      <a:lvl4pPr marL="1257300" indent="-228600" algn="l" defTabSz="914400" rtl="0" eaLnBrk="1" latinLnBrk="0" hangingPunct="1">
        <a:spcBef>
          <a:spcPts val="0"/>
        </a:spcBef>
        <a:buFont typeface="Arial" pitchFamily="34" charset="0"/>
        <a:buChar char="–"/>
        <a:defRPr sz="2000" kern="1200" baseline="0">
          <a:solidFill>
            <a:schemeClr val="tx1"/>
          </a:solidFill>
          <a:latin typeface="Arial" pitchFamily="34" charset="0"/>
          <a:ea typeface="+mn-ea"/>
          <a:cs typeface="+mn-cs"/>
        </a:defRPr>
      </a:lvl4pPr>
      <a:lvl5pPr marL="1600200" indent="-228600" algn="l" defTabSz="914400" rtl="0" eaLnBrk="1" latinLnBrk="0" hangingPunct="1">
        <a:spcBef>
          <a:spcPts val="0"/>
        </a:spcBef>
        <a:buFont typeface="Arial" pitchFamily="34" charset="0"/>
        <a:buChar char="»"/>
        <a:tabLst/>
        <a:defRPr sz="2000" i="1" kern="1200" baseline="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2ZlhRChr_Bw" TargetMode="External"/><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gif"/><Relationship Id="rId1" Type="http://schemas.openxmlformats.org/officeDocument/2006/relationships/slideLayout" Target="../slideLayouts/slideLayout6.xml"/><Relationship Id="rId4" Type="http://schemas.openxmlformats.org/officeDocument/2006/relationships/hyperlink" Target="https://www.youtube.com/watch?v=-gr7KmTOrx0" TargetMode="External"/></Relationships>
</file>

<file path=ppt/slides/_rels/slide4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hyperlink" Target="https://www.youtube.com/watch?v=j-zczJXSxnw"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4.xml"/><Relationship Id="rId4" Type="http://schemas.openxmlformats.org/officeDocument/2006/relationships/image" Target="../media/image30.png"/></Relationships>
</file>

<file path=ppt/slides/_rels/slide47.xml.rels><?xml version="1.0" encoding="UTF-8" standalone="yes"?>
<Relationships xmlns="http://schemas.openxmlformats.org/package/2006/relationships"><Relationship Id="rId3" Type="http://schemas.openxmlformats.org/officeDocument/2006/relationships/image" Target="../media/image400.pn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4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hyperlink" Target="https://www.youtube.com/watch?v=QEDKcIzJAnI" TargetMode="External"/><Relationship Id="rId2" Type="http://schemas.openxmlformats.org/officeDocument/2006/relationships/hyperlink" Target="https://www.youtube.com/watch?v=kS3VPlR6Ifg" TargetMode="External"/><Relationship Id="rId1" Type="http://schemas.openxmlformats.org/officeDocument/2006/relationships/slideLayout" Target="../slideLayouts/slideLayout2.xml"/><Relationship Id="rId6" Type="http://schemas.openxmlformats.org/officeDocument/2006/relationships/hyperlink" Target="https://www.youtube.com/watch?v=j-zczJXSxnw" TargetMode="External"/><Relationship Id="rId5" Type="http://schemas.openxmlformats.org/officeDocument/2006/relationships/hyperlink" Target="https://www.youtube.com/watch?v=RcDqsf2f7u4" TargetMode="External"/><Relationship Id="rId4" Type="http://schemas.openxmlformats.org/officeDocument/2006/relationships/hyperlink" Target="https://www.youtube.com/watch?v=VmGWvuqFqxQ" TargetMode="External"/></Relationships>
</file>

<file path=ppt/slides/_rels/slide5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41614" y="6150429"/>
            <a:ext cx="7260772" cy="620485"/>
          </a:xfrm>
          <a:prstGeom prst="rect">
            <a:avLst/>
          </a:prstGeom>
          <a:solidFill>
            <a:srgbClr val="FFFF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Do Now</a:t>
            </a:r>
            <a:endParaRPr lang="en-US" dirty="0"/>
          </a:p>
        </p:txBody>
      </p:sp>
      <p:sp>
        <p:nvSpPr>
          <p:cNvPr id="3" name="Content Placeholder 2"/>
          <p:cNvSpPr>
            <a:spLocks noGrp="1"/>
          </p:cNvSpPr>
          <p:nvPr>
            <p:ph idx="1"/>
          </p:nvPr>
        </p:nvSpPr>
        <p:spPr>
          <a:xfrm>
            <a:off x="182880" y="2024742"/>
            <a:ext cx="8778240" cy="4757056"/>
          </a:xfrm>
        </p:spPr>
        <p:txBody>
          <a:bodyPr>
            <a:normAutofit/>
          </a:bodyPr>
          <a:lstStyle/>
          <a:p>
            <a:pPr marL="514350" indent="-514350">
              <a:buFont typeface="+mj-lt"/>
              <a:buAutoNum type="arabicParenR"/>
            </a:pPr>
            <a:r>
              <a:rPr lang="en-US" sz="2800" b="1" dirty="0" smtClean="0"/>
              <a:t>Get a spectroscope from the front table</a:t>
            </a:r>
          </a:p>
          <a:p>
            <a:pPr marL="1036638" lvl="1" indent="-341313"/>
            <a:r>
              <a:rPr lang="en-US" b="1" i="1" dirty="0" smtClean="0">
                <a:solidFill>
                  <a:schemeClr val="accent6">
                    <a:lumMod val="50000"/>
                  </a:schemeClr>
                </a:solidFill>
              </a:rPr>
              <a:t>Need to share</a:t>
            </a:r>
          </a:p>
          <a:p>
            <a:pPr marL="514350" indent="-514350">
              <a:buFont typeface="+mj-lt"/>
              <a:buAutoNum type="arabicParenR"/>
            </a:pPr>
            <a:r>
              <a:rPr lang="en-US" sz="2800" b="1" dirty="0" smtClean="0"/>
              <a:t>Hold it with the pink sticker up</a:t>
            </a:r>
          </a:p>
          <a:p>
            <a:pPr marL="514350" indent="-514350">
              <a:buFont typeface="+mj-lt"/>
              <a:buAutoNum type="arabicParenR"/>
            </a:pPr>
            <a:r>
              <a:rPr lang="en-US" sz="2800" b="1" dirty="0" smtClean="0"/>
              <a:t>Look through the narrow end</a:t>
            </a:r>
          </a:p>
          <a:p>
            <a:pPr marL="514350" indent="-514350">
              <a:buFont typeface="+mj-lt"/>
              <a:buAutoNum type="arabicParenR"/>
            </a:pPr>
            <a:r>
              <a:rPr lang="en-US" sz="2800" b="1" dirty="0" smtClean="0"/>
              <a:t>Point the wide end at one of the ceiling lights</a:t>
            </a:r>
          </a:p>
          <a:p>
            <a:pPr marL="1036638" lvl="1" indent="-231775"/>
            <a:r>
              <a:rPr lang="en-US" b="1" i="1" dirty="0" smtClean="0">
                <a:solidFill>
                  <a:schemeClr val="accent6">
                    <a:lumMod val="50000"/>
                  </a:schemeClr>
                </a:solidFill>
              </a:rPr>
              <a:t>You need to see the light through the slit opening</a:t>
            </a:r>
          </a:p>
          <a:p>
            <a:pPr marL="514350" indent="-514350">
              <a:buFont typeface="+mj-lt"/>
              <a:buAutoNum type="arabicParenR"/>
            </a:pPr>
            <a:r>
              <a:rPr lang="en-US" sz="2800" b="1" dirty="0" smtClean="0"/>
              <a:t>Write down a description of what you see to </a:t>
            </a:r>
            <a:r>
              <a:rPr lang="en-US" sz="2800" b="1" smtClean="0"/>
              <a:t>the right </a:t>
            </a:r>
            <a:r>
              <a:rPr lang="en-US" sz="2800" b="1" dirty="0" smtClean="0"/>
              <a:t>of the slit</a:t>
            </a:r>
          </a:p>
          <a:p>
            <a:pPr marL="0" indent="0" algn="ctr">
              <a:spcBef>
                <a:spcPts val="1800"/>
              </a:spcBef>
              <a:buNone/>
            </a:pPr>
            <a:r>
              <a:rPr lang="en-US" sz="2800" b="1" dirty="0" smtClean="0">
                <a:solidFill>
                  <a:srgbClr val="FF0000"/>
                </a:solidFill>
              </a:rPr>
              <a:t>DO NOT POINT THE SCOPE AT THE SUN</a:t>
            </a:r>
            <a:endParaRPr lang="en-US" sz="2800" b="1" dirty="0">
              <a:solidFill>
                <a:srgbClr val="FF0000"/>
              </a:solidFill>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29019" y="0"/>
            <a:ext cx="2414981" cy="198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roup 6"/>
          <p:cNvGrpSpPr/>
          <p:nvPr/>
        </p:nvGrpSpPr>
        <p:grpSpPr>
          <a:xfrm>
            <a:off x="0" y="0"/>
            <a:ext cx="3320917" cy="1984248"/>
            <a:chOff x="0" y="0"/>
            <a:chExt cx="3320917" cy="1984248"/>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320917" cy="1984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Parallelogram 5"/>
            <p:cNvSpPr/>
            <p:nvPr/>
          </p:nvSpPr>
          <p:spPr>
            <a:xfrm rot="3603949">
              <a:off x="1150298" y="461985"/>
              <a:ext cx="513818" cy="277671"/>
            </a:xfrm>
            <a:prstGeom prst="parallelogram">
              <a:avLst>
                <a:gd name="adj" fmla="val 30990"/>
              </a:avLst>
            </a:prstGeom>
            <a:solidFill>
              <a:srgbClr val="FF66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993701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960120" y="1480458"/>
            <a:ext cx="7223760" cy="4125687"/>
          </a:xfrm>
        </p:spPr>
        <p:txBody>
          <a:bodyPr/>
          <a:lstStyle/>
          <a:p>
            <a:pPr marL="514350" indent="-514350">
              <a:spcBef>
                <a:spcPts val="2400"/>
              </a:spcBef>
              <a:buFont typeface="+mj-lt"/>
              <a:buAutoNum type="arabicParenR"/>
            </a:pPr>
            <a:r>
              <a:rPr lang="en-US" dirty="0" smtClean="0"/>
              <a:t>Quantum Energy</a:t>
            </a:r>
          </a:p>
          <a:p>
            <a:pPr marL="514350" indent="-514350">
              <a:spcBef>
                <a:spcPts val="2400"/>
              </a:spcBef>
              <a:buFont typeface="+mj-lt"/>
              <a:buAutoNum type="arabicParenR"/>
            </a:pPr>
            <a:r>
              <a:rPr lang="en-US" dirty="0" smtClean="0"/>
              <a:t>Bohr Atom</a:t>
            </a:r>
          </a:p>
          <a:p>
            <a:pPr marL="514350" indent="-514350">
              <a:spcBef>
                <a:spcPts val="2400"/>
              </a:spcBef>
              <a:buFont typeface="+mj-lt"/>
              <a:buAutoNum type="arabicParenR"/>
            </a:pPr>
            <a:r>
              <a:rPr lang="en-US" dirty="0" smtClean="0"/>
              <a:t>Wave-Particle Duality</a:t>
            </a:r>
          </a:p>
          <a:p>
            <a:pPr marL="514350" indent="-514350">
              <a:spcBef>
                <a:spcPts val="2400"/>
              </a:spcBef>
              <a:buFont typeface="+mj-lt"/>
              <a:buAutoNum type="arabicParenR"/>
            </a:pPr>
            <a:r>
              <a:rPr lang="en-US" dirty="0" smtClean="0"/>
              <a:t>Heisenberg Uncertainty Principle</a:t>
            </a:r>
          </a:p>
          <a:p>
            <a:pPr marL="514350" indent="-514350">
              <a:spcBef>
                <a:spcPts val="2400"/>
              </a:spcBef>
              <a:buFont typeface="+mj-lt"/>
              <a:buAutoNum type="arabicParenR"/>
            </a:pPr>
            <a:r>
              <a:rPr lang="en-US" dirty="0">
                <a:cs typeface="Arial" panose="020B0604020202020204" pitchFamily="34" charset="0"/>
              </a:rPr>
              <a:t>Schrödinger Equation</a:t>
            </a:r>
          </a:p>
        </p:txBody>
      </p:sp>
      <p:sp>
        <p:nvSpPr>
          <p:cNvPr id="4" name="TextBox 3"/>
          <p:cNvSpPr txBox="1"/>
          <p:nvPr/>
        </p:nvSpPr>
        <p:spPr>
          <a:xfrm>
            <a:off x="658586" y="5473281"/>
            <a:ext cx="7826828" cy="830997"/>
          </a:xfrm>
          <a:prstGeom prst="rect">
            <a:avLst/>
          </a:prstGeom>
          <a:solidFill>
            <a:srgbClr val="FFFF00"/>
          </a:solidFill>
          <a:ln w="28575">
            <a:solidFill>
              <a:srgbClr val="FF0000"/>
            </a:solidFill>
          </a:ln>
        </p:spPr>
        <p:txBody>
          <a:bodyPr wrap="square" rtlCol="0">
            <a:spAutoFit/>
          </a:bodyPr>
          <a:lstStyle/>
          <a:p>
            <a:pPr algn="ctr"/>
            <a:r>
              <a:rPr lang="en-US" sz="2400" b="1" i="1" dirty="0" smtClean="0">
                <a:solidFill>
                  <a:srgbClr val="FF0000"/>
                </a:solidFill>
              </a:rPr>
              <a:t>You need to be able to explain each of these concepts and how they contributed to the evolution of the electron theory</a:t>
            </a:r>
            <a:endParaRPr lang="en-US" sz="2400" b="1" i="1" dirty="0">
              <a:solidFill>
                <a:srgbClr val="FF0000"/>
              </a:solidFill>
            </a:endParaRPr>
          </a:p>
        </p:txBody>
      </p:sp>
      <p:sp>
        <p:nvSpPr>
          <p:cNvPr id="5" name="TextBox 4"/>
          <p:cNvSpPr txBox="1"/>
          <p:nvPr/>
        </p:nvSpPr>
        <p:spPr>
          <a:xfrm>
            <a:off x="8175171" y="0"/>
            <a:ext cx="968828" cy="738664"/>
          </a:xfrm>
          <a:prstGeom prst="rect">
            <a:avLst/>
          </a:prstGeom>
          <a:solidFill>
            <a:srgbClr val="FFFF00"/>
          </a:solidFill>
          <a:ln w="28575">
            <a:solidFill>
              <a:srgbClr val="FF0000"/>
            </a:solidFill>
          </a:ln>
        </p:spPr>
        <p:txBody>
          <a:bodyPr wrap="square" rtlCol="0">
            <a:spAutoFit/>
          </a:bodyPr>
          <a:lstStyle/>
          <a:p>
            <a:pPr algn="ctr"/>
            <a:r>
              <a:rPr lang="en-US" sz="1400" b="1" dirty="0" smtClean="0">
                <a:solidFill>
                  <a:srgbClr val="FF0000"/>
                </a:solidFill>
              </a:rPr>
              <a:t>Write this in your notes</a:t>
            </a:r>
            <a:endParaRPr lang="en-US" sz="1400" b="1" dirty="0">
              <a:solidFill>
                <a:srgbClr val="FF0000"/>
              </a:solidFill>
            </a:endParaRPr>
          </a:p>
        </p:txBody>
      </p:sp>
    </p:spTree>
    <p:extLst>
      <p:ext uri="{BB962C8B-B14F-4D97-AF65-F5344CB8AC3E}">
        <p14:creationId xmlns:p14="http://schemas.microsoft.com/office/powerpoint/2010/main" val="33064932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947057" y="1447798"/>
            <a:ext cx="4114800" cy="640080"/>
          </a:xfrm>
          <a:prstGeom prst="roundRect">
            <a:avLst/>
          </a:prstGeom>
          <a:solidFill>
            <a:srgbClr val="FFFF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960120" y="1480458"/>
            <a:ext cx="7223760" cy="4125687"/>
          </a:xfrm>
        </p:spPr>
        <p:txBody>
          <a:bodyPr/>
          <a:lstStyle/>
          <a:p>
            <a:pPr marL="514350" indent="-514350">
              <a:spcBef>
                <a:spcPts val="2400"/>
              </a:spcBef>
              <a:buFont typeface="+mj-lt"/>
              <a:buAutoNum type="arabicParenR"/>
            </a:pPr>
            <a:r>
              <a:rPr lang="en-US" b="1" dirty="0" smtClean="0">
                <a:solidFill>
                  <a:srgbClr val="FF0000"/>
                </a:solidFill>
              </a:rPr>
              <a:t>Quantum Energy</a:t>
            </a:r>
          </a:p>
          <a:p>
            <a:pPr marL="514350" indent="-514350">
              <a:spcBef>
                <a:spcPts val="2400"/>
              </a:spcBef>
              <a:buFont typeface="+mj-lt"/>
              <a:buAutoNum type="arabicParenR"/>
            </a:pPr>
            <a:r>
              <a:rPr lang="en-US" dirty="0" smtClean="0"/>
              <a:t>Bohr Atom</a:t>
            </a:r>
          </a:p>
          <a:p>
            <a:pPr marL="514350" indent="-514350">
              <a:spcBef>
                <a:spcPts val="2400"/>
              </a:spcBef>
              <a:buFont typeface="+mj-lt"/>
              <a:buAutoNum type="arabicParenR"/>
            </a:pPr>
            <a:r>
              <a:rPr lang="en-US" dirty="0" smtClean="0"/>
              <a:t>Wave-Particle Duality</a:t>
            </a:r>
          </a:p>
          <a:p>
            <a:pPr marL="514350" indent="-514350">
              <a:spcBef>
                <a:spcPts val="2400"/>
              </a:spcBef>
              <a:buFont typeface="+mj-lt"/>
              <a:buAutoNum type="arabicParenR"/>
            </a:pPr>
            <a:r>
              <a:rPr lang="en-US" dirty="0" smtClean="0"/>
              <a:t>Heisenberg Uncertainty Principle</a:t>
            </a:r>
          </a:p>
          <a:p>
            <a:pPr marL="514350" indent="-514350">
              <a:spcBef>
                <a:spcPts val="2400"/>
              </a:spcBef>
              <a:buFont typeface="+mj-lt"/>
              <a:buAutoNum type="arabicParenR"/>
            </a:pPr>
            <a:r>
              <a:rPr lang="en-US" dirty="0">
                <a:cs typeface="Arial" panose="020B0604020202020204" pitchFamily="34" charset="0"/>
              </a:rPr>
              <a:t>Schrödinger Equation</a:t>
            </a:r>
          </a:p>
        </p:txBody>
      </p:sp>
    </p:spTree>
    <p:extLst>
      <p:ext uri="{BB962C8B-B14F-4D97-AF65-F5344CB8AC3E}">
        <p14:creationId xmlns:p14="http://schemas.microsoft.com/office/powerpoint/2010/main" val="17851988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94944"/>
            <a:ext cx="9144000" cy="6163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3"/>
          <p:cNvSpPr>
            <a:spLocks noGrp="1"/>
          </p:cNvSpPr>
          <p:nvPr>
            <p:ph type="title"/>
          </p:nvPr>
        </p:nvSpPr>
        <p:spPr>
          <a:xfrm>
            <a:off x="-13335" y="0"/>
            <a:ext cx="9170670" cy="876300"/>
          </a:xfrm>
          <a:solidFill>
            <a:schemeClr val="tx1"/>
          </a:solidFill>
        </p:spPr>
        <p:txBody>
          <a:bodyPr/>
          <a:lstStyle/>
          <a:p>
            <a:r>
              <a:rPr lang="en-US" dirty="0" smtClean="0">
                <a:solidFill>
                  <a:srgbClr val="FFFF00"/>
                </a:solidFill>
              </a:rPr>
              <a:t>Effect of a Prism on Sunlight</a:t>
            </a:r>
            <a:endParaRPr lang="en-US" dirty="0">
              <a:solidFill>
                <a:srgbClr val="FFFF00"/>
              </a:solidFill>
            </a:endParaRPr>
          </a:p>
        </p:txBody>
      </p:sp>
    </p:spTree>
    <p:extLst>
      <p:ext uri="{BB962C8B-B14F-4D97-AF65-F5344CB8AC3E}">
        <p14:creationId xmlns:p14="http://schemas.microsoft.com/office/powerpoint/2010/main" val="4223610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wipe(right)">
                                      <p:cBhvr>
                                        <p:cTn id="7" dur="30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9762" y="1556648"/>
            <a:ext cx="8624477" cy="430887"/>
          </a:xfrm>
          <a:prstGeom prst="rect">
            <a:avLst/>
          </a:prstGeom>
          <a:noFill/>
        </p:spPr>
        <p:txBody>
          <a:bodyPr wrap="none" rtlCol="0">
            <a:spAutoFit/>
          </a:bodyPr>
          <a:lstStyle/>
          <a:p>
            <a:pPr algn="ctr"/>
            <a:r>
              <a:rPr lang="en-US" sz="2200" b="1" i="1" dirty="0" smtClean="0">
                <a:latin typeface="Arial" panose="020B0604020202020204" pitchFamily="34" charset="0"/>
                <a:cs typeface="Arial" panose="020B0604020202020204" pitchFamily="34" charset="0"/>
              </a:rPr>
              <a:t>But our eyes can only see some of the light present in sunlight</a:t>
            </a:r>
            <a:endParaRPr lang="en-US" sz="2200" b="1" i="1" dirty="0">
              <a:latin typeface="Arial" panose="020B0604020202020204" pitchFamily="34" charset="0"/>
              <a:cs typeface="Arial" panose="020B0604020202020204" pitchFamily="34" charset="0"/>
            </a:endParaRPr>
          </a:p>
        </p:txBody>
      </p:sp>
      <p:sp>
        <p:nvSpPr>
          <p:cNvPr id="2" name="Title 1"/>
          <p:cNvSpPr>
            <a:spLocks noGrp="1"/>
          </p:cNvSpPr>
          <p:nvPr>
            <p:ph type="title"/>
          </p:nvPr>
        </p:nvSpPr>
        <p:spPr/>
        <p:txBody>
          <a:bodyPr/>
          <a:lstStyle/>
          <a:p>
            <a:r>
              <a:rPr lang="en-US" dirty="0" smtClean="0"/>
              <a:t>Electromagnetic Spectrum</a:t>
            </a:r>
            <a:endParaRPr lang="en-US" dirty="0"/>
          </a:p>
        </p:txBody>
      </p:sp>
      <p:pic>
        <p:nvPicPr>
          <p:cNvPr id="4100" name="Picture 4" descr="http://www.pion.cz/_sites/pion/upload/images/a14cf10a5583d19f7cfdebd63cf64382_electromagnetic-spectrum.png"/>
          <p:cNvPicPr>
            <a:picLocks noChangeAspect="1" noChangeArrowheads="1"/>
          </p:cNvPicPr>
          <p:nvPr/>
        </p:nvPicPr>
        <p:blipFill rotWithShape="1">
          <a:blip r:embed="rId2">
            <a:extLst>
              <a:ext uri="{28A0092B-C50C-407E-A947-70E740481C1C}">
                <a14:useLocalDpi xmlns:a14="http://schemas.microsoft.com/office/drawing/2010/main" val="0"/>
              </a:ext>
            </a:extLst>
          </a:blip>
          <a:srcRect t="46378" b="11727"/>
          <a:stretch/>
        </p:blipFill>
        <p:spPr bwMode="auto">
          <a:xfrm>
            <a:off x="0" y="3635838"/>
            <a:ext cx="9144000" cy="227510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53807"/>
          <a:stretch/>
        </p:blipFill>
        <p:spPr bwMode="auto">
          <a:xfrm>
            <a:off x="0" y="1126456"/>
            <a:ext cx="9144000" cy="2509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13128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wipe(down)">
                                      <p:cBhvr>
                                        <p:cTn id="12" dur="20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Describing Light - Wavelengths</a:t>
            </a:r>
            <a:endParaRPr lang="en-US" dirty="0"/>
          </a:p>
        </p:txBody>
      </p:sp>
      <p:grpSp>
        <p:nvGrpSpPr>
          <p:cNvPr id="4" name="Group 3"/>
          <p:cNvGrpSpPr/>
          <p:nvPr/>
        </p:nvGrpSpPr>
        <p:grpSpPr>
          <a:xfrm>
            <a:off x="91440" y="1219200"/>
            <a:ext cx="8961120" cy="2242224"/>
            <a:chOff x="266700" y="1409700"/>
            <a:chExt cx="8595360" cy="2242224"/>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55" t="3244" r="2126" b="50000"/>
            <a:stretch/>
          </p:blipFill>
          <p:spPr bwMode="auto">
            <a:xfrm>
              <a:off x="266700" y="1409700"/>
              <a:ext cx="8595360" cy="2242224"/>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3" name="Rectangle 2"/>
            <p:cNvSpPr/>
            <p:nvPr/>
          </p:nvSpPr>
          <p:spPr>
            <a:xfrm>
              <a:off x="1790700" y="3337560"/>
              <a:ext cx="3505200" cy="3143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57589" t="50473" r="9018" b="24764"/>
          <a:stretch/>
        </p:blipFill>
        <p:spPr bwMode="auto">
          <a:xfrm>
            <a:off x="1051560" y="3602926"/>
            <a:ext cx="7040880" cy="29370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48165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051"/>
                                        </p:tgtEl>
                                        <p:attrNameLst>
                                          <p:attrName>style.visibility</p:attrName>
                                        </p:attrNameLst>
                                      </p:cBhvr>
                                      <p:to>
                                        <p:strVal val="visible"/>
                                      </p:to>
                                    </p:set>
                                    <p:animEffect transition="in" filter="wipe(left)">
                                      <p:cBhvr>
                                        <p:cTn id="12"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Describing Light - Frequency</a:t>
            </a:r>
            <a:endParaRPr lang="en-US" dirty="0"/>
          </a:p>
        </p:txBody>
      </p:sp>
      <p:grpSp>
        <p:nvGrpSpPr>
          <p:cNvPr id="4" name="Group 3"/>
          <p:cNvGrpSpPr/>
          <p:nvPr/>
        </p:nvGrpSpPr>
        <p:grpSpPr>
          <a:xfrm>
            <a:off x="91440" y="1219200"/>
            <a:ext cx="8961120" cy="2242224"/>
            <a:chOff x="266700" y="1409700"/>
            <a:chExt cx="8595360" cy="2242224"/>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55" t="3244" r="2126" b="50000"/>
            <a:stretch/>
          </p:blipFill>
          <p:spPr bwMode="auto">
            <a:xfrm>
              <a:off x="266700" y="1409700"/>
              <a:ext cx="8595360" cy="2242224"/>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3" name="Rectangle 2"/>
            <p:cNvSpPr/>
            <p:nvPr/>
          </p:nvSpPr>
          <p:spPr>
            <a:xfrm>
              <a:off x="1790700" y="3337560"/>
              <a:ext cx="3505200" cy="3143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p:nvGrpSpPr>
        <p:grpSpPr>
          <a:xfrm>
            <a:off x="481588" y="3387969"/>
            <a:ext cx="8180825" cy="3437373"/>
            <a:chOff x="481588" y="3387969"/>
            <a:chExt cx="8180825" cy="3437373"/>
          </a:xfrm>
        </p:grpSpPr>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1339" t="21270" r="7768" b="36032"/>
            <a:stretch/>
          </p:blipFill>
          <p:spPr bwMode="auto">
            <a:xfrm>
              <a:off x="481588" y="3442062"/>
              <a:ext cx="8180825" cy="3383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973015" y="3387969"/>
              <a:ext cx="2491154" cy="4044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680291" y="3590192"/>
              <a:ext cx="1033601" cy="3370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061291" y="5005755"/>
              <a:ext cx="1361847" cy="6916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6784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481588" y="3387969"/>
            <a:ext cx="8180825" cy="3437373"/>
            <a:chOff x="481588" y="3387969"/>
            <a:chExt cx="8180825" cy="3437373"/>
          </a:xfrm>
        </p:grpSpPr>
        <p:pic>
          <p:nvPicPr>
            <p:cNvPr id="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1339" t="21270" r="7768" b="36032"/>
            <a:stretch/>
          </p:blipFill>
          <p:spPr bwMode="auto">
            <a:xfrm>
              <a:off x="481588" y="3442062"/>
              <a:ext cx="8180825" cy="3383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973015" y="3387969"/>
              <a:ext cx="2491154" cy="4044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680291" y="3590192"/>
              <a:ext cx="1033601" cy="3370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061291" y="5005755"/>
              <a:ext cx="1361847" cy="6916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45720" y="152400"/>
            <a:ext cx="9052560" cy="853758"/>
          </a:xfrm>
          <a:solidFill>
            <a:srgbClr val="FFFF00"/>
          </a:solidFill>
          <a:ln w="28575">
            <a:solidFill>
              <a:srgbClr val="FF0000"/>
            </a:solidFill>
          </a:ln>
        </p:spPr>
        <p:txBody>
          <a:bodyPr anchor="b" anchorCtr="1"/>
          <a:lstStyle/>
          <a:p>
            <a:r>
              <a:rPr lang="en-US" sz="3400" dirty="0" smtClean="0">
                <a:solidFill>
                  <a:srgbClr val="FF0000"/>
                </a:solidFill>
              </a:rPr>
              <a:t>Frequency &amp; Wavelength Inversely Related</a:t>
            </a:r>
            <a:endParaRPr lang="en-US" sz="3400" dirty="0">
              <a:solidFill>
                <a:srgbClr val="FF0000"/>
              </a:solidFill>
            </a:endParaRPr>
          </a:p>
        </p:txBody>
      </p:sp>
      <p:grpSp>
        <p:nvGrpSpPr>
          <p:cNvPr id="4" name="Group 3"/>
          <p:cNvGrpSpPr/>
          <p:nvPr/>
        </p:nvGrpSpPr>
        <p:grpSpPr>
          <a:xfrm>
            <a:off x="91440" y="1219200"/>
            <a:ext cx="8961120" cy="2242224"/>
            <a:chOff x="266700" y="1409700"/>
            <a:chExt cx="8595360" cy="2242224"/>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955" t="3244" r="2126" b="50000"/>
            <a:stretch/>
          </p:blipFill>
          <p:spPr bwMode="auto">
            <a:xfrm>
              <a:off x="266700" y="1409700"/>
              <a:ext cx="8595360" cy="2242224"/>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3" name="Rectangle 2"/>
            <p:cNvSpPr/>
            <p:nvPr/>
          </p:nvSpPr>
          <p:spPr>
            <a:xfrm>
              <a:off x="1790700" y="3337560"/>
              <a:ext cx="3505200" cy="3143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1339" t="21270" r="7768" b="36032"/>
          <a:stretch/>
        </p:blipFill>
        <p:spPr bwMode="auto">
          <a:xfrm>
            <a:off x="481588" y="3442062"/>
            <a:ext cx="8180825" cy="3383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6792000" y="152400"/>
            <a:ext cx="2169120" cy="307777"/>
          </a:xfrm>
          <a:prstGeom prst="rect">
            <a:avLst/>
          </a:prstGeom>
          <a:noFill/>
        </p:spPr>
        <p:txBody>
          <a:bodyPr wrap="none" rtlCol="0">
            <a:spAutoFit/>
          </a:bodyPr>
          <a:lstStyle/>
          <a:p>
            <a:r>
              <a:rPr lang="en-US" sz="1400" b="1" dirty="0" smtClean="0">
                <a:solidFill>
                  <a:srgbClr val="FF0000"/>
                </a:solidFill>
                <a:latin typeface="Arial" panose="020B0604020202020204" pitchFamily="34" charset="0"/>
                <a:cs typeface="Arial" panose="020B0604020202020204" pitchFamily="34" charset="0"/>
              </a:rPr>
              <a:t>Write this in your notes</a:t>
            </a:r>
            <a:endParaRPr lang="en-US" sz="1400" b="1" dirty="0">
              <a:solidFill>
                <a:srgbClr val="FF0000"/>
              </a:solidFill>
              <a:latin typeface="Arial" panose="020B0604020202020204" pitchFamily="34" charset="0"/>
              <a:cs typeface="Arial" panose="020B0604020202020204" pitchFamily="34" charset="0"/>
            </a:endParaRPr>
          </a:p>
        </p:txBody>
      </p:sp>
      <p:sp>
        <p:nvSpPr>
          <p:cNvPr id="5" name="TextBox 4"/>
          <p:cNvSpPr txBox="1"/>
          <p:nvPr/>
        </p:nvSpPr>
        <p:spPr>
          <a:xfrm>
            <a:off x="2093598" y="4093029"/>
            <a:ext cx="4956805" cy="400110"/>
          </a:xfrm>
          <a:prstGeom prst="rect">
            <a:avLst/>
          </a:prstGeom>
          <a:solidFill>
            <a:schemeClr val="accent2">
              <a:lumMod val="20000"/>
              <a:lumOff val="80000"/>
            </a:schemeClr>
          </a:solidFill>
          <a:ln>
            <a:noFill/>
          </a:ln>
        </p:spPr>
        <p:txBody>
          <a:bodyPr wrap="none" rtlCol="0">
            <a:spAutoFit/>
          </a:bodyPr>
          <a:lstStyle/>
          <a:p>
            <a:pPr algn="ctr"/>
            <a:r>
              <a:rPr lang="en-US" sz="2000" b="1" dirty="0" smtClean="0">
                <a:solidFill>
                  <a:srgbClr val="C00000"/>
                </a:solidFill>
                <a:latin typeface="Arial" panose="020B0604020202020204" pitchFamily="34" charset="0"/>
                <a:cs typeface="Arial" panose="020B0604020202020204" pitchFamily="34" charset="0"/>
              </a:rPr>
              <a:t>Low frequency means long wavelength</a:t>
            </a:r>
            <a:endParaRPr lang="en-US" sz="2000" b="1" dirty="0">
              <a:solidFill>
                <a:srgbClr val="C00000"/>
              </a:solidFill>
              <a:latin typeface="Arial" panose="020B0604020202020204" pitchFamily="34" charset="0"/>
              <a:cs typeface="Arial" panose="020B0604020202020204" pitchFamily="34" charset="0"/>
            </a:endParaRPr>
          </a:p>
        </p:txBody>
      </p:sp>
      <p:sp>
        <p:nvSpPr>
          <p:cNvPr id="14" name="TextBox 13"/>
          <p:cNvSpPr txBox="1"/>
          <p:nvPr/>
        </p:nvSpPr>
        <p:spPr>
          <a:xfrm>
            <a:off x="2015054" y="5865171"/>
            <a:ext cx="5113899" cy="400110"/>
          </a:xfrm>
          <a:prstGeom prst="rect">
            <a:avLst/>
          </a:prstGeom>
          <a:solidFill>
            <a:schemeClr val="accent4">
              <a:lumMod val="20000"/>
              <a:lumOff val="80000"/>
            </a:schemeClr>
          </a:solidFill>
          <a:ln>
            <a:noFill/>
          </a:ln>
        </p:spPr>
        <p:txBody>
          <a:bodyPr wrap="none" rtlCol="0">
            <a:spAutoFit/>
          </a:bodyPr>
          <a:lstStyle/>
          <a:p>
            <a:pPr algn="ctr"/>
            <a:r>
              <a:rPr lang="en-US" sz="2000" b="1" dirty="0" smtClean="0">
                <a:solidFill>
                  <a:srgbClr val="7030A0"/>
                </a:solidFill>
                <a:latin typeface="Arial" panose="020B0604020202020204" pitchFamily="34" charset="0"/>
                <a:cs typeface="Arial" panose="020B0604020202020204" pitchFamily="34" charset="0"/>
              </a:rPr>
              <a:t>High frequency means short wavelength</a:t>
            </a:r>
            <a:endParaRPr lang="en-US" sz="2000" b="1" dirty="0">
              <a:solidFill>
                <a:srgbClr val="7030A0"/>
              </a:solidFill>
              <a:latin typeface="Arial" panose="020B0604020202020204" pitchFamily="34" charset="0"/>
              <a:cs typeface="Arial" panose="020B0604020202020204" pitchFamily="34" charset="0"/>
            </a:endParaRPr>
          </a:p>
        </p:txBody>
      </p:sp>
      <p:sp>
        <p:nvSpPr>
          <p:cNvPr id="6" name="Rounded Rectangle 5"/>
          <p:cNvSpPr/>
          <p:nvPr/>
        </p:nvSpPr>
        <p:spPr>
          <a:xfrm>
            <a:off x="7924782" y="1491343"/>
            <a:ext cx="555172" cy="1655717"/>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315687" y="1491343"/>
            <a:ext cx="555172" cy="1655717"/>
          </a:xfrm>
          <a:prstGeom prst="round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50060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ipe(left)">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up)">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up)">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5" grpId="0" animBg="1"/>
      <p:bldP spid="14" grpId="0" animBg="1"/>
      <p:bldP spid="6" grpId="0" animBg="1"/>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 y="152400"/>
            <a:ext cx="8778240" cy="853758"/>
          </a:xfrm>
          <a:solidFill>
            <a:srgbClr val="FFFF00"/>
          </a:solidFill>
          <a:ln w="28575">
            <a:solidFill>
              <a:srgbClr val="FF0000"/>
            </a:solidFill>
          </a:ln>
        </p:spPr>
        <p:txBody>
          <a:bodyPr anchor="b" anchorCtr="1"/>
          <a:lstStyle/>
          <a:p>
            <a:r>
              <a:rPr lang="en-US" dirty="0" smtClean="0">
                <a:solidFill>
                  <a:srgbClr val="FF0000"/>
                </a:solidFill>
              </a:rPr>
              <a:t>Energy increase with Frequency</a:t>
            </a:r>
            <a:endParaRPr lang="en-US" dirty="0">
              <a:solidFill>
                <a:srgbClr val="FF0000"/>
              </a:solidFill>
            </a:endParaRPr>
          </a:p>
        </p:txBody>
      </p:sp>
      <p:sp>
        <p:nvSpPr>
          <p:cNvPr id="8" name="Content Placeholder 7"/>
          <p:cNvSpPr>
            <a:spLocks noGrp="1"/>
          </p:cNvSpPr>
          <p:nvPr>
            <p:ph idx="1"/>
          </p:nvPr>
        </p:nvSpPr>
        <p:spPr>
          <a:xfrm>
            <a:off x="182880" y="3505190"/>
            <a:ext cx="8778240" cy="3080665"/>
          </a:xfrm>
        </p:spPr>
        <p:txBody>
          <a:bodyPr>
            <a:normAutofit/>
          </a:bodyPr>
          <a:lstStyle/>
          <a:p>
            <a:pPr>
              <a:spcBef>
                <a:spcPts val="0"/>
              </a:spcBef>
            </a:pPr>
            <a:r>
              <a:rPr lang="en-US" sz="2400" b="1" dirty="0" smtClean="0"/>
              <a:t>Which has more energy, radio waves or gamma rays?</a:t>
            </a:r>
          </a:p>
          <a:p>
            <a:pPr marL="1260475">
              <a:spcBef>
                <a:spcPts val="0"/>
              </a:spcBef>
            </a:pPr>
            <a:r>
              <a:rPr lang="en-US" sz="2400" b="1" dirty="0" smtClean="0">
                <a:solidFill>
                  <a:srgbClr val="FF0000"/>
                </a:solidFill>
              </a:rPr>
              <a:t>gamma rays (higher frequency, so higher energy)</a:t>
            </a:r>
          </a:p>
          <a:p>
            <a:r>
              <a:rPr lang="en-US" sz="2400" b="1" dirty="0" smtClean="0"/>
              <a:t>Which has more energy, ultraviolet or infrared?</a:t>
            </a:r>
          </a:p>
          <a:p>
            <a:pPr marL="1260475">
              <a:spcBef>
                <a:spcPts val="0"/>
              </a:spcBef>
            </a:pPr>
            <a:r>
              <a:rPr lang="en-US" sz="2400" b="1" dirty="0" smtClean="0">
                <a:solidFill>
                  <a:srgbClr val="FF0000"/>
                </a:solidFill>
              </a:rPr>
              <a:t>ultraviolet (higher frequency, so higher energy)</a:t>
            </a:r>
          </a:p>
          <a:p>
            <a:r>
              <a:rPr lang="en-US" sz="2400" b="1" dirty="0"/>
              <a:t>Which has more energy, </a:t>
            </a:r>
            <a:r>
              <a:rPr lang="en-US" sz="2400" b="1" dirty="0" smtClean="0"/>
              <a:t>red or violet?</a:t>
            </a:r>
            <a:endParaRPr lang="en-US" sz="2400" b="1" dirty="0"/>
          </a:p>
          <a:p>
            <a:pPr marL="1260475">
              <a:spcBef>
                <a:spcPts val="0"/>
              </a:spcBef>
            </a:pPr>
            <a:r>
              <a:rPr lang="en-US" sz="2400" b="1" dirty="0" smtClean="0">
                <a:solidFill>
                  <a:srgbClr val="FF0000"/>
                </a:solidFill>
              </a:rPr>
              <a:t>violet </a:t>
            </a:r>
            <a:r>
              <a:rPr lang="en-US" sz="2400" b="1" dirty="0">
                <a:solidFill>
                  <a:srgbClr val="FF0000"/>
                </a:solidFill>
              </a:rPr>
              <a:t>(higher frequency, so higher energy</a:t>
            </a:r>
            <a:r>
              <a:rPr lang="en-US" sz="2400" b="1" dirty="0" smtClean="0">
                <a:solidFill>
                  <a:srgbClr val="FF0000"/>
                </a:solidFill>
              </a:rPr>
              <a:t>)</a:t>
            </a:r>
          </a:p>
          <a:p>
            <a:pPr marL="0" indent="0" algn="ctr">
              <a:buNone/>
            </a:pPr>
            <a:r>
              <a:rPr lang="en-US" sz="2400" b="1" i="1" dirty="0" smtClean="0">
                <a:solidFill>
                  <a:srgbClr val="006600"/>
                </a:solidFill>
              </a:rPr>
              <a:t>This allows scientists to relate light frequency to energy</a:t>
            </a:r>
            <a:endParaRPr lang="en-US" sz="2400" b="1" i="1" dirty="0">
              <a:solidFill>
                <a:srgbClr val="006600"/>
              </a:solidFill>
            </a:endParaRPr>
          </a:p>
        </p:txBody>
      </p:sp>
      <p:grpSp>
        <p:nvGrpSpPr>
          <p:cNvPr id="4" name="Group 3"/>
          <p:cNvGrpSpPr/>
          <p:nvPr/>
        </p:nvGrpSpPr>
        <p:grpSpPr>
          <a:xfrm>
            <a:off x="91440" y="1208314"/>
            <a:ext cx="8961120" cy="2242224"/>
            <a:chOff x="266700" y="1409700"/>
            <a:chExt cx="8595360" cy="2242224"/>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55" t="3244" r="2126" b="50000"/>
            <a:stretch/>
          </p:blipFill>
          <p:spPr bwMode="auto">
            <a:xfrm>
              <a:off x="266700" y="1409700"/>
              <a:ext cx="8595360" cy="2242224"/>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3" name="Rectangle 2"/>
            <p:cNvSpPr/>
            <p:nvPr/>
          </p:nvSpPr>
          <p:spPr>
            <a:xfrm>
              <a:off x="1790700" y="3337560"/>
              <a:ext cx="3505200" cy="3143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p:cNvSpPr txBox="1"/>
          <p:nvPr/>
        </p:nvSpPr>
        <p:spPr>
          <a:xfrm>
            <a:off x="6792000" y="152400"/>
            <a:ext cx="2169120" cy="307777"/>
          </a:xfrm>
          <a:prstGeom prst="rect">
            <a:avLst/>
          </a:prstGeom>
          <a:noFill/>
        </p:spPr>
        <p:txBody>
          <a:bodyPr wrap="none" rtlCol="0">
            <a:spAutoFit/>
          </a:bodyPr>
          <a:lstStyle/>
          <a:p>
            <a:r>
              <a:rPr lang="en-US" sz="1400" b="1" dirty="0" smtClean="0">
                <a:solidFill>
                  <a:srgbClr val="FF0000"/>
                </a:solidFill>
                <a:latin typeface="Arial" panose="020B0604020202020204" pitchFamily="34" charset="0"/>
                <a:cs typeface="Arial" panose="020B0604020202020204" pitchFamily="34" charset="0"/>
              </a:rPr>
              <a:t>Write this in your notes</a:t>
            </a:r>
            <a:endParaRPr lang="en-US" sz="14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04658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Effect transition="in" filter="wipe(left)">
                                      <p:cBhvr>
                                        <p:cTn id="13" dur="500"/>
                                        <p:tgtEl>
                                          <p:spTgt spid="8">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8">
                                            <p:txEl>
                                              <p:pRg st="1" end="1"/>
                                            </p:txEl>
                                          </p:spTgt>
                                        </p:tgtEl>
                                        <p:attrNameLst>
                                          <p:attrName>style.visibility</p:attrName>
                                        </p:attrNameLst>
                                      </p:cBhvr>
                                      <p:to>
                                        <p:strVal val="visible"/>
                                      </p:to>
                                    </p:set>
                                    <p:animEffect transition="in" filter="wipe(left)">
                                      <p:cBhvr>
                                        <p:cTn id="18" dur="500"/>
                                        <p:tgtEl>
                                          <p:spTgt spid="8">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8">
                                            <p:txEl>
                                              <p:pRg st="2" end="2"/>
                                            </p:txEl>
                                          </p:spTgt>
                                        </p:tgtEl>
                                        <p:attrNameLst>
                                          <p:attrName>style.visibility</p:attrName>
                                        </p:attrNameLst>
                                      </p:cBhvr>
                                      <p:to>
                                        <p:strVal val="visible"/>
                                      </p:to>
                                    </p:set>
                                    <p:animEffect transition="in" filter="wipe(left)">
                                      <p:cBhvr>
                                        <p:cTn id="23" dur="500"/>
                                        <p:tgtEl>
                                          <p:spTgt spid="8">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8">
                                            <p:txEl>
                                              <p:pRg st="3" end="3"/>
                                            </p:txEl>
                                          </p:spTgt>
                                        </p:tgtEl>
                                        <p:attrNameLst>
                                          <p:attrName>style.visibility</p:attrName>
                                        </p:attrNameLst>
                                      </p:cBhvr>
                                      <p:to>
                                        <p:strVal val="visible"/>
                                      </p:to>
                                    </p:set>
                                    <p:animEffect transition="in" filter="wipe(left)">
                                      <p:cBhvr>
                                        <p:cTn id="28" dur="500"/>
                                        <p:tgtEl>
                                          <p:spTgt spid="8">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8">
                                            <p:txEl>
                                              <p:pRg st="4" end="4"/>
                                            </p:txEl>
                                          </p:spTgt>
                                        </p:tgtEl>
                                        <p:attrNameLst>
                                          <p:attrName>style.visibility</p:attrName>
                                        </p:attrNameLst>
                                      </p:cBhvr>
                                      <p:to>
                                        <p:strVal val="visible"/>
                                      </p:to>
                                    </p:set>
                                    <p:animEffect transition="in" filter="wipe(left)">
                                      <p:cBhvr>
                                        <p:cTn id="33" dur="500"/>
                                        <p:tgtEl>
                                          <p:spTgt spid="8">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8">
                                            <p:txEl>
                                              <p:pRg st="5" end="5"/>
                                            </p:txEl>
                                          </p:spTgt>
                                        </p:tgtEl>
                                        <p:attrNameLst>
                                          <p:attrName>style.visibility</p:attrName>
                                        </p:attrNameLst>
                                      </p:cBhvr>
                                      <p:to>
                                        <p:strVal val="visible"/>
                                      </p:to>
                                    </p:set>
                                    <p:animEffect transition="in" filter="wipe(left)">
                                      <p:cBhvr>
                                        <p:cTn id="38" dur="500"/>
                                        <p:tgtEl>
                                          <p:spTgt spid="8">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8">
                                            <p:txEl>
                                              <p:pRg st="6" end="6"/>
                                            </p:txEl>
                                          </p:spTgt>
                                        </p:tgtEl>
                                        <p:attrNameLst>
                                          <p:attrName>style.visibility</p:attrName>
                                        </p:attrNameLst>
                                      </p:cBhvr>
                                      <p:to>
                                        <p:strVal val="visible"/>
                                      </p:to>
                                    </p:set>
                                    <p:animEffect transition="in" filter="wipe(left)">
                                      <p:cBhvr>
                                        <p:cTn id="43"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build="p"/>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00150"/>
          </a:xfrm>
          <a:solidFill>
            <a:srgbClr val="101D34"/>
          </a:solidFill>
          <a:ln>
            <a:solidFill>
              <a:srgbClr val="002060"/>
            </a:solidFill>
          </a:ln>
        </p:spPr>
        <p:txBody>
          <a:bodyPr/>
          <a:lstStyle/>
          <a:p>
            <a:r>
              <a:rPr lang="en-US" dirty="0" smtClean="0">
                <a:solidFill>
                  <a:srgbClr val="FFFF00"/>
                </a:solidFill>
              </a:rPr>
              <a:t>Atomic Emission and Absorption</a:t>
            </a:r>
            <a:endParaRPr lang="en-US" dirty="0">
              <a:solidFill>
                <a:srgbClr val="FFFF00"/>
              </a:solidFill>
            </a:endParaRPr>
          </a:p>
        </p:txBody>
      </p:sp>
      <p:sp>
        <p:nvSpPr>
          <p:cNvPr id="4" name="Rectangle 3"/>
          <p:cNvSpPr/>
          <p:nvPr/>
        </p:nvSpPr>
        <p:spPr>
          <a:xfrm>
            <a:off x="1" y="1057983"/>
            <a:ext cx="9144000" cy="5800017"/>
          </a:xfrm>
          <a:prstGeom prst="rect">
            <a:avLst/>
          </a:prstGeom>
          <a:solidFill>
            <a:srgbClr val="101D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274320" y="1316378"/>
            <a:ext cx="8595360" cy="523220"/>
          </a:xfrm>
          <a:prstGeom prst="rect">
            <a:avLst/>
          </a:prstGeom>
          <a:noFill/>
        </p:spPr>
        <p:txBody>
          <a:bodyPr wrap="square" rtlCol="0">
            <a:spAutoFit/>
          </a:bodyPr>
          <a:lstStyle/>
          <a:p>
            <a:pPr algn="ctr"/>
            <a:r>
              <a:rPr lang="en-US" sz="2800" b="1" dirty="0" smtClean="0">
                <a:solidFill>
                  <a:schemeClr val="bg1"/>
                </a:solidFill>
                <a:latin typeface="Arial" panose="020B0604020202020204" pitchFamily="34" charset="0"/>
                <a:cs typeface="Arial" panose="020B0604020202020204" pitchFamily="34" charset="0"/>
              </a:rPr>
              <a:t>Scientists used light to study the nature of atoms</a:t>
            </a:r>
            <a:endParaRPr lang="en-US" sz="28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50667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00150"/>
          </a:xfrm>
          <a:solidFill>
            <a:srgbClr val="101D34"/>
          </a:solidFill>
          <a:ln>
            <a:solidFill>
              <a:srgbClr val="002060"/>
            </a:solidFill>
          </a:ln>
        </p:spPr>
        <p:txBody>
          <a:bodyPr/>
          <a:lstStyle/>
          <a:p>
            <a:r>
              <a:rPr lang="en-US" dirty="0" smtClean="0">
                <a:solidFill>
                  <a:srgbClr val="FFFF00"/>
                </a:solidFill>
              </a:rPr>
              <a:t>Atomic Emission and Absorption</a:t>
            </a:r>
            <a:endParaRPr lang="en-US" dirty="0">
              <a:solidFill>
                <a:srgbClr val="FFFF00"/>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57983"/>
            <a:ext cx="9144000" cy="58000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3472543" y="1057983"/>
            <a:ext cx="5671457" cy="5800017"/>
          </a:xfrm>
          <a:prstGeom prst="rect">
            <a:avLst/>
          </a:prstGeom>
          <a:solidFill>
            <a:srgbClr val="101D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3671885" y="1751818"/>
            <a:ext cx="5185683" cy="830997"/>
          </a:xfrm>
          <a:prstGeom prst="rect">
            <a:avLst/>
          </a:prstGeom>
          <a:noFill/>
        </p:spPr>
        <p:txBody>
          <a:bodyPr wrap="square" rtlCol="0">
            <a:spAutoFit/>
          </a:bodyPr>
          <a:lstStyle/>
          <a:p>
            <a:r>
              <a:rPr lang="en-US" sz="2400" b="1" dirty="0" smtClean="0">
                <a:solidFill>
                  <a:schemeClr val="bg1"/>
                </a:solidFill>
                <a:latin typeface="Arial" panose="020B0604020202020204" pitchFamily="34" charset="0"/>
                <a:cs typeface="Arial" panose="020B0604020202020204" pitchFamily="34" charset="0"/>
              </a:rPr>
              <a:t>Atoms are drawn into the flame and absorb energy.</a:t>
            </a:r>
            <a:endParaRPr lang="en-US" sz="2400" b="1" dirty="0">
              <a:solidFill>
                <a:schemeClr val="bg1"/>
              </a:solidFill>
              <a:latin typeface="Arial" panose="020B0604020202020204" pitchFamily="34" charset="0"/>
              <a:cs typeface="Arial" panose="020B0604020202020204" pitchFamily="34" charset="0"/>
            </a:endParaRPr>
          </a:p>
        </p:txBody>
      </p:sp>
      <p:sp>
        <p:nvSpPr>
          <p:cNvPr id="8" name="TextBox 7"/>
          <p:cNvSpPr txBox="1"/>
          <p:nvPr/>
        </p:nvSpPr>
        <p:spPr>
          <a:xfrm>
            <a:off x="3671885" y="2638995"/>
            <a:ext cx="5185683" cy="830997"/>
          </a:xfrm>
          <a:prstGeom prst="rect">
            <a:avLst/>
          </a:prstGeom>
          <a:noFill/>
        </p:spPr>
        <p:txBody>
          <a:bodyPr wrap="square" rtlCol="0">
            <a:spAutoFit/>
          </a:bodyPr>
          <a:lstStyle/>
          <a:p>
            <a:r>
              <a:rPr lang="en-US" sz="2400" b="1" dirty="0" smtClean="0">
                <a:solidFill>
                  <a:schemeClr val="bg1"/>
                </a:solidFill>
                <a:latin typeface="Arial" panose="020B0604020202020204" pitchFamily="34" charset="0"/>
                <a:cs typeface="Arial" panose="020B0604020202020204" pitchFamily="34" charset="0"/>
              </a:rPr>
              <a:t>They lose this energy through the release of light .</a:t>
            </a:r>
            <a:endParaRPr lang="en-US" sz="2400" b="1" dirty="0">
              <a:solidFill>
                <a:schemeClr val="bg1"/>
              </a:solidFill>
              <a:latin typeface="Arial" panose="020B0604020202020204" pitchFamily="34" charset="0"/>
              <a:cs typeface="Arial" panose="020B0604020202020204" pitchFamily="34" charset="0"/>
            </a:endParaRPr>
          </a:p>
        </p:txBody>
      </p:sp>
      <p:sp>
        <p:nvSpPr>
          <p:cNvPr id="9" name="TextBox 8"/>
          <p:cNvSpPr txBox="1"/>
          <p:nvPr/>
        </p:nvSpPr>
        <p:spPr>
          <a:xfrm>
            <a:off x="3671885" y="3526172"/>
            <a:ext cx="5185683" cy="1200329"/>
          </a:xfrm>
          <a:prstGeom prst="rect">
            <a:avLst/>
          </a:prstGeom>
          <a:noFill/>
        </p:spPr>
        <p:txBody>
          <a:bodyPr wrap="square" rtlCol="0">
            <a:spAutoFit/>
          </a:bodyPr>
          <a:lstStyle/>
          <a:p>
            <a:r>
              <a:rPr lang="en-US" sz="2400" b="1" dirty="0" smtClean="0">
                <a:solidFill>
                  <a:schemeClr val="bg1"/>
                </a:solidFill>
                <a:latin typeface="Arial" panose="020B0604020202020204" pitchFamily="34" charset="0"/>
                <a:cs typeface="Arial" panose="020B0604020202020204" pitchFamily="34" charset="0"/>
              </a:rPr>
              <a:t>This process is called </a:t>
            </a:r>
            <a:r>
              <a:rPr lang="en-US" sz="2400" b="1" dirty="0" smtClean="0">
                <a:solidFill>
                  <a:srgbClr val="FFFF00"/>
                </a:solidFill>
                <a:latin typeface="Arial" panose="020B0604020202020204" pitchFamily="34" charset="0"/>
                <a:cs typeface="Arial" panose="020B0604020202020204" pitchFamily="34" charset="0"/>
              </a:rPr>
              <a:t>atomic emission</a:t>
            </a:r>
          </a:p>
          <a:p>
            <a:r>
              <a:rPr lang="en-US" sz="2400" b="1" dirty="0" smtClean="0">
                <a:solidFill>
                  <a:schemeClr val="bg1"/>
                </a:solidFill>
                <a:latin typeface="Arial" panose="020B0604020202020204" pitchFamily="34" charset="0"/>
                <a:cs typeface="Arial" panose="020B0604020202020204" pitchFamily="34" charset="0"/>
                <a:hlinkClick r:id="rId3"/>
              </a:rPr>
              <a:t>Example</a:t>
            </a:r>
            <a:endParaRPr lang="en-US" sz="2400" b="1" dirty="0">
              <a:solidFill>
                <a:schemeClr val="bg1"/>
              </a:solidFill>
              <a:latin typeface="Arial" panose="020B0604020202020204" pitchFamily="34" charset="0"/>
              <a:cs typeface="Arial" panose="020B0604020202020204" pitchFamily="34" charset="0"/>
            </a:endParaRPr>
          </a:p>
        </p:txBody>
      </p:sp>
      <p:sp>
        <p:nvSpPr>
          <p:cNvPr id="10" name="Rectangle 9"/>
          <p:cNvSpPr/>
          <p:nvPr/>
        </p:nvSpPr>
        <p:spPr>
          <a:xfrm>
            <a:off x="0" y="1057983"/>
            <a:ext cx="2242457" cy="5800018"/>
          </a:xfrm>
          <a:prstGeom prst="rect">
            <a:avLst/>
          </a:prstGeom>
          <a:solidFill>
            <a:srgbClr val="101D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1273628" y="3722133"/>
            <a:ext cx="2242457" cy="3135867"/>
          </a:xfrm>
          <a:prstGeom prst="rect">
            <a:avLst/>
          </a:prstGeom>
          <a:solidFill>
            <a:srgbClr val="101D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14608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376748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00150"/>
          </a:xfrm>
          <a:solidFill>
            <a:srgbClr val="101D34"/>
          </a:solidFill>
          <a:ln>
            <a:solidFill>
              <a:srgbClr val="002060"/>
            </a:solidFill>
          </a:ln>
        </p:spPr>
        <p:txBody>
          <a:bodyPr/>
          <a:lstStyle/>
          <a:p>
            <a:r>
              <a:rPr lang="en-US" dirty="0" smtClean="0">
                <a:solidFill>
                  <a:srgbClr val="FFFF00"/>
                </a:solidFill>
              </a:rPr>
              <a:t>Atomic Emission and Absorption</a:t>
            </a:r>
            <a:endParaRPr lang="en-US" dirty="0">
              <a:solidFill>
                <a:srgbClr val="FFFF00"/>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57983"/>
            <a:ext cx="9144000" cy="58000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3472543" y="1057983"/>
            <a:ext cx="5671457" cy="5800017"/>
          </a:xfrm>
          <a:prstGeom prst="rect">
            <a:avLst/>
          </a:prstGeom>
          <a:solidFill>
            <a:srgbClr val="101D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3671885" y="3961676"/>
            <a:ext cx="5185683" cy="461665"/>
          </a:xfrm>
          <a:prstGeom prst="rect">
            <a:avLst/>
          </a:prstGeom>
          <a:noFill/>
        </p:spPr>
        <p:txBody>
          <a:bodyPr wrap="square" rtlCol="0">
            <a:spAutoFit/>
          </a:bodyPr>
          <a:lstStyle/>
          <a:p>
            <a:r>
              <a:rPr lang="en-US" sz="2400" b="1" dirty="0" smtClean="0">
                <a:solidFill>
                  <a:schemeClr val="bg1"/>
                </a:solidFill>
                <a:latin typeface="Arial" panose="020B0604020202020204" pitchFamily="34" charset="0"/>
                <a:cs typeface="Arial" panose="020B0604020202020204" pitchFamily="34" charset="0"/>
              </a:rPr>
              <a:t>Atoms are drawn into the flame</a:t>
            </a:r>
            <a:endParaRPr lang="en-US" sz="2400" b="1" dirty="0">
              <a:solidFill>
                <a:schemeClr val="bg1"/>
              </a:solidFill>
              <a:latin typeface="Arial" panose="020B0604020202020204" pitchFamily="34" charset="0"/>
              <a:cs typeface="Arial" panose="020B0604020202020204" pitchFamily="34" charset="0"/>
            </a:endParaRPr>
          </a:p>
        </p:txBody>
      </p:sp>
      <p:sp>
        <p:nvSpPr>
          <p:cNvPr id="8" name="TextBox 7"/>
          <p:cNvSpPr txBox="1"/>
          <p:nvPr/>
        </p:nvSpPr>
        <p:spPr>
          <a:xfrm>
            <a:off x="3671885" y="4479521"/>
            <a:ext cx="5185683" cy="1200329"/>
          </a:xfrm>
          <a:prstGeom prst="rect">
            <a:avLst/>
          </a:prstGeom>
          <a:noFill/>
        </p:spPr>
        <p:txBody>
          <a:bodyPr wrap="square" rtlCol="0">
            <a:spAutoFit/>
          </a:bodyPr>
          <a:lstStyle/>
          <a:p>
            <a:r>
              <a:rPr lang="en-US" sz="2400" b="1" dirty="0" smtClean="0">
                <a:solidFill>
                  <a:schemeClr val="bg1"/>
                </a:solidFill>
                <a:latin typeface="Arial" panose="020B0604020202020204" pitchFamily="34" charset="0"/>
                <a:cs typeface="Arial" panose="020B0604020202020204" pitchFamily="34" charset="0"/>
              </a:rPr>
              <a:t>While there, they absorb light from a source passing through the flame</a:t>
            </a:r>
            <a:endParaRPr lang="en-US" sz="2400" b="1" dirty="0">
              <a:solidFill>
                <a:schemeClr val="bg1"/>
              </a:solidFill>
              <a:latin typeface="Arial" panose="020B0604020202020204" pitchFamily="34" charset="0"/>
              <a:cs typeface="Arial" panose="020B0604020202020204" pitchFamily="34" charset="0"/>
            </a:endParaRPr>
          </a:p>
        </p:txBody>
      </p:sp>
      <p:sp>
        <p:nvSpPr>
          <p:cNvPr id="9" name="TextBox 8"/>
          <p:cNvSpPr txBox="1"/>
          <p:nvPr/>
        </p:nvSpPr>
        <p:spPr>
          <a:xfrm>
            <a:off x="3671885" y="5736030"/>
            <a:ext cx="5185683" cy="830997"/>
          </a:xfrm>
          <a:prstGeom prst="rect">
            <a:avLst/>
          </a:prstGeom>
          <a:noFill/>
        </p:spPr>
        <p:txBody>
          <a:bodyPr wrap="square" rtlCol="0">
            <a:spAutoFit/>
          </a:bodyPr>
          <a:lstStyle/>
          <a:p>
            <a:r>
              <a:rPr lang="en-US" sz="2400" b="1" dirty="0" smtClean="0">
                <a:solidFill>
                  <a:schemeClr val="bg1"/>
                </a:solidFill>
                <a:latin typeface="Arial" panose="020B0604020202020204" pitchFamily="34" charset="0"/>
                <a:cs typeface="Arial" panose="020B0604020202020204" pitchFamily="34" charset="0"/>
              </a:rPr>
              <a:t>This process is called </a:t>
            </a:r>
            <a:r>
              <a:rPr lang="en-US" sz="2400" b="1" dirty="0" smtClean="0">
                <a:solidFill>
                  <a:srgbClr val="FFFF00"/>
                </a:solidFill>
                <a:latin typeface="Arial" panose="020B0604020202020204" pitchFamily="34" charset="0"/>
                <a:cs typeface="Arial" panose="020B0604020202020204" pitchFamily="34" charset="0"/>
              </a:rPr>
              <a:t>atomic absorption</a:t>
            </a:r>
            <a:endParaRPr lang="en-US" sz="2400" b="1"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18742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00150"/>
          </a:xfrm>
          <a:solidFill>
            <a:srgbClr val="101D34"/>
          </a:solidFill>
          <a:ln>
            <a:solidFill>
              <a:srgbClr val="002060"/>
            </a:solidFill>
          </a:ln>
        </p:spPr>
        <p:txBody>
          <a:bodyPr/>
          <a:lstStyle/>
          <a:p>
            <a:r>
              <a:rPr lang="en-US" dirty="0" smtClean="0">
                <a:solidFill>
                  <a:srgbClr val="FFFF00"/>
                </a:solidFill>
              </a:rPr>
              <a:t>Atomic Emission and Absorption</a:t>
            </a:r>
            <a:endParaRPr lang="en-US" dirty="0">
              <a:solidFill>
                <a:srgbClr val="FFFF00"/>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57983"/>
            <a:ext cx="9144000" cy="58000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3472543" y="3853543"/>
            <a:ext cx="5671457" cy="3004457"/>
          </a:xfrm>
          <a:prstGeom prst="rect">
            <a:avLst/>
          </a:prstGeom>
          <a:solidFill>
            <a:srgbClr val="101D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4757057" y="3450771"/>
            <a:ext cx="2286000" cy="1023257"/>
          </a:xfrm>
          <a:prstGeom prst="rect">
            <a:avLst/>
          </a:prstGeom>
          <a:solidFill>
            <a:srgbClr val="101D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309594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00150"/>
          </a:xfrm>
          <a:solidFill>
            <a:srgbClr val="101D34"/>
          </a:solidFill>
          <a:ln>
            <a:solidFill>
              <a:srgbClr val="002060"/>
            </a:solidFill>
          </a:ln>
        </p:spPr>
        <p:txBody>
          <a:bodyPr/>
          <a:lstStyle/>
          <a:p>
            <a:r>
              <a:rPr lang="en-US" dirty="0" smtClean="0">
                <a:solidFill>
                  <a:srgbClr val="FFFF00"/>
                </a:solidFill>
              </a:rPr>
              <a:t>Atomic Emission and Absorption</a:t>
            </a:r>
            <a:endParaRPr lang="en-US" dirty="0">
              <a:solidFill>
                <a:srgbClr val="FFFF00"/>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57983"/>
            <a:ext cx="9144000" cy="58000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637616" y="5791200"/>
            <a:ext cx="4557659" cy="830997"/>
          </a:xfrm>
          <a:prstGeom prst="rect">
            <a:avLst/>
          </a:prstGeom>
          <a:noFill/>
        </p:spPr>
        <p:txBody>
          <a:bodyPr wrap="none" rtlCol="0">
            <a:spAutoFit/>
          </a:bodyPr>
          <a:lstStyle/>
          <a:p>
            <a:pPr algn="ctr"/>
            <a:r>
              <a:rPr lang="en-US" sz="2400" b="1" dirty="0" smtClean="0">
                <a:solidFill>
                  <a:srgbClr val="FF0000"/>
                </a:solidFill>
                <a:latin typeface="Arial" panose="020B0604020202020204" pitchFamily="34" charset="0"/>
                <a:cs typeface="Arial" panose="020B0604020202020204" pitchFamily="34" charset="0"/>
              </a:rPr>
              <a:t>Light is emitted and absorbed</a:t>
            </a:r>
          </a:p>
          <a:p>
            <a:pPr algn="ctr"/>
            <a:r>
              <a:rPr lang="en-US" sz="2400" b="1" dirty="0" smtClean="0">
                <a:solidFill>
                  <a:srgbClr val="FF0000"/>
                </a:solidFill>
                <a:latin typeface="Arial" panose="020B0604020202020204" pitchFamily="34" charset="0"/>
                <a:cs typeface="Arial" panose="020B0604020202020204" pitchFamily="34" charset="0"/>
              </a:rPr>
              <a:t>at</a:t>
            </a:r>
            <a:r>
              <a:rPr lang="en-US" sz="2400" b="1" dirty="0">
                <a:solidFill>
                  <a:srgbClr val="FF0000"/>
                </a:solidFill>
                <a:latin typeface="Arial" panose="020B0604020202020204" pitchFamily="34" charset="0"/>
                <a:cs typeface="Arial" panose="020B0604020202020204" pitchFamily="34" charset="0"/>
              </a:rPr>
              <a:t> </a:t>
            </a:r>
            <a:r>
              <a:rPr lang="en-US" sz="2400" b="1" dirty="0" smtClean="0">
                <a:solidFill>
                  <a:srgbClr val="FF0000"/>
                </a:solidFill>
                <a:latin typeface="Arial" panose="020B0604020202020204" pitchFamily="34" charset="0"/>
                <a:cs typeface="Arial" panose="020B0604020202020204" pitchFamily="34" charset="0"/>
              </a:rPr>
              <a:t>the same wavelengths</a:t>
            </a:r>
            <a:endParaRPr lang="en-US" sz="24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89594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solidFill>
          <a:ln>
            <a:noFill/>
          </a:ln>
        </p:spPr>
        <p:txBody>
          <a:bodyPr/>
          <a:lstStyle/>
          <a:p>
            <a:r>
              <a:rPr lang="en-US" dirty="0" smtClean="0">
                <a:solidFill>
                  <a:srgbClr val="FFFF00"/>
                </a:solidFill>
              </a:rPr>
              <a:t>Atomic Emission Spectra</a:t>
            </a:r>
            <a:endParaRPr lang="en-US" dirty="0">
              <a:solidFill>
                <a:srgbClr val="FFFF00"/>
              </a:solidFill>
            </a:endParaRPr>
          </a:p>
        </p:txBody>
      </p:sp>
      <p:grpSp>
        <p:nvGrpSpPr>
          <p:cNvPr id="6" name="Group 5"/>
          <p:cNvGrpSpPr/>
          <p:nvPr/>
        </p:nvGrpSpPr>
        <p:grpSpPr>
          <a:xfrm>
            <a:off x="457200" y="1790700"/>
            <a:ext cx="8229600" cy="4081462"/>
            <a:chOff x="457200" y="1790700"/>
            <a:chExt cx="8229600" cy="4081462"/>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852612"/>
              <a:ext cx="8229600" cy="40195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Rectangle 3"/>
            <p:cNvSpPr/>
            <p:nvPr/>
          </p:nvSpPr>
          <p:spPr>
            <a:xfrm>
              <a:off x="457200" y="1790700"/>
              <a:ext cx="8229600" cy="571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566594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9538" y="4133850"/>
            <a:ext cx="8924924" cy="2447925"/>
          </a:xfrm>
          <a:prstGeom prst="rect">
            <a:avLst/>
          </a:prstGeom>
          <a:solidFill>
            <a:srgbClr val="FFFF00"/>
          </a:solidFill>
          <a:ln w="28575">
            <a:solidFill>
              <a:srgbClr val="FF0000"/>
            </a:solidFill>
          </a:ln>
        </p:spPr>
        <p:txBody>
          <a:bodyPr wrap="square" rtlCol="0" anchor="b" anchorCtr="0">
            <a:noAutofit/>
          </a:bodyPr>
          <a:lstStyle/>
          <a:p>
            <a:pPr algn="r"/>
            <a:r>
              <a:rPr lang="en-US" sz="1200" b="1" i="1" dirty="0" smtClean="0">
                <a:solidFill>
                  <a:srgbClr val="FF0000"/>
                </a:solidFill>
              </a:rPr>
              <a:t>Write this in your notes</a:t>
            </a:r>
            <a:endParaRPr lang="en-US" sz="1200" b="1" i="1" dirty="0">
              <a:solidFill>
                <a:srgbClr val="FF0000"/>
              </a:solidFill>
            </a:endParaRPr>
          </a:p>
        </p:txBody>
      </p:sp>
      <p:sp>
        <p:nvSpPr>
          <p:cNvPr id="2" name="Title 1"/>
          <p:cNvSpPr>
            <a:spLocks noGrp="1"/>
          </p:cNvSpPr>
          <p:nvPr>
            <p:ph type="title"/>
          </p:nvPr>
        </p:nvSpPr>
        <p:spPr/>
        <p:txBody>
          <a:bodyPr/>
          <a:lstStyle/>
          <a:p>
            <a:r>
              <a:rPr lang="en-US" dirty="0" smtClean="0"/>
              <a:t>The Concept of Quantum Energy</a:t>
            </a:r>
            <a:endParaRPr lang="en-US" dirty="0"/>
          </a:p>
        </p:txBody>
      </p:sp>
      <p:sp>
        <p:nvSpPr>
          <p:cNvPr id="3" name="Content Placeholder 2"/>
          <p:cNvSpPr>
            <a:spLocks noGrp="1"/>
          </p:cNvSpPr>
          <p:nvPr>
            <p:ph idx="1"/>
          </p:nvPr>
        </p:nvSpPr>
        <p:spPr/>
        <p:txBody>
          <a:bodyPr/>
          <a:lstStyle/>
          <a:p>
            <a:r>
              <a:rPr lang="en-US" dirty="0" smtClean="0"/>
              <a:t>Sunlight is made up of a continuous spectrum of light</a:t>
            </a:r>
          </a:p>
          <a:p>
            <a:r>
              <a:rPr lang="en-US" dirty="0" smtClean="0"/>
              <a:t>Elements only emit and absorb light of specific wavelengths and energy levels</a:t>
            </a:r>
          </a:p>
          <a:p>
            <a:r>
              <a:rPr lang="en-US" dirty="0" smtClean="0"/>
              <a:t>Why the difference?</a:t>
            </a:r>
          </a:p>
          <a:p>
            <a:r>
              <a:rPr lang="en-US" sz="3000" b="1" dirty="0" smtClean="0">
                <a:solidFill>
                  <a:srgbClr val="FF0000"/>
                </a:solidFill>
              </a:rPr>
              <a:t>Matter can gain or lose energy in small, specific amounts called quanta</a:t>
            </a:r>
          </a:p>
          <a:p>
            <a:r>
              <a:rPr lang="en-US" sz="3000" b="1" dirty="0" smtClean="0">
                <a:solidFill>
                  <a:srgbClr val="FF0000"/>
                </a:solidFill>
              </a:rPr>
              <a:t>A </a:t>
            </a:r>
            <a:r>
              <a:rPr lang="en-US" sz="3000" b="1" u="sng" dirty="0" smtClean="0">
                <a:solidFill>
                  <a:srgbClr val="FF0000"/>
                </a:solidFill>
              </a:rPr>
              <a:t>quantum</a:t>
            </a:r>
            <a:r>
              <a:rPr lang="en-US" sz="3000" b="1" dirty="0" smtClean="0">
                <a:solidFill>
                  <a:srgbClr val="FF0000"/>
                </a:solidFill>
              </a:rPr>
              <a:t> is the minimum amount of energy that can be gained or lost by an atom</a:t>
            </a:r>
            <a:endParaRPr lang="en-US" sz="3000" b="1" dirty="0">
              <a:solidFill>
                <a:srgbClr val="FF0000"/>
              </a:solidFill>
            </a:endParaRPr>
          </a:p>
        </p:txBody>
      </p:sp>
    </p:spTree>
    <p:extLst>
      <p:ext uri="{BB962C8B-B14F-4D97-AF65-F5344CB8AC3E}">
        <p14:creationId xmlns:p14="http://schemas.microsoft.com/office/powerpoint/2010/main" val="735727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7175"/>
            <a:ext cx="9144000" cy="731520"/>
          </a:xfrm>
        </p:spPr>
        <p:txBody>
          <a:bodyPr/>
          <a:lstStyle/>
          <a:p>
            <a:r>
              <a:rPr lang="en-US" sz="4000" b="1" dirty="0" smtClean="0">
                <a:solidFill>
                  <a:srgbClr val="0070C0"/>
                </a:solidFill>
              </a:rPr>
              <a:t>What do the Quanta do to the Atom?</a:t>
            </a:r>
            <a:endParaRPr lang="en-US" sz="4000" b="1" dirty="0">
              <a:solidFill>
                <a:srgbClr val="0070C0"/>
              </a:solidFill>
            </a:endParaRPr>
          </a:p>
        </p:txBody>
      </p:sp>
      <p:sp>
        <p:nvSpPr>
          <p:cNvPr id="4" name="Content Placeholder 3"/>
          <p:cNvSpPr>
            <a:spLocks noGrp="1"/>
          </p:cNvSpPr>
          <p:nvPr>
            <p:ph sz="half" idx="2"/>
          </p:nvPr>
        </p:nvSpPr>
        <p:spPr>
          <a:xfrm>
            <a:off x="3455940" y="1076325"/>
            <a:ext cx="5440410" cy="5448300"/>
          </a:xfrm>
        </p:spPr>
        <p:txBody>
          <a:bodyPr/>
          <a:lstStyle/>
          <a:p>
            <a:r>
              <a:rPr lang="en-US" sz="2400" b="1" dirty="0" smtClean="0"/>
              <a:t>Atoms can exist in a low-energy state called the </a:t>
            </a:r>
            <a:r>
              <a:rPr lang="en-US" sz="2400" b="1" dirty="0" smtClean="0">
                <a:solidFill>
                  <a:srgbClr val="FF0000"/>
                </a:solidFill>
              </a:rPr>
              <a:t>ground state</a:t>
            </a:r>
            <a:r>
              <a:rPr lang="en-US" sz="2400" b="1" dirty="0" smtClean="0"/>
              <a:t> or in a number of higher-energy states call </a:t>
            </a:r>
            <a:r>
              <a:rPr lang="en-US" sz="2400" b="1" dirty="0" smtClean="0">
                <a:solidFill>
                  <a:srgbClr val="FF0000"/>
                </a:solidFill>
              </a:rPr>
              <a:t>excited states</a:t>
            </a:r>
          </a:p>
        </p:txBody>
      </p:sp>
      <p:grpSp>
        <p:nvGrpSpPr>
          <p:cNvPr id="5" name="Group 4"/>
          <p:cNvGrpSpPr/>
          <p:nvPr/>
        </p:nvGrpSpPr>
        <p:grpSpPr>
          <a:xfrm>
            <a:off x="344321" y="1888480"/>
            <a:ext cx="2987794" cy="3823990"/>
            <a:chOff x="344321" y="1888480"/>
            <a:chExt cx="2987794" cy="3823990"/>
          </a:xfrm>
        </p:grpSpPr>
        <p:cxnSp>
          <p:nvCxnSpPr>
            <p:cNvPr id="7" name="Straight Connector 6"/>
            <p:cNvCxnSpPr/>
            <p:nvPr/>
          </p:nvCxnSpPr>
          <p:spPr>
            <a:xfrm rot="5400000">
              <a:off x="1258721" y="4288780"/>
              <a:ext cx="0" cy="1828800"/>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59725" y="5250805"/>
              <a:ext cx="1797993" cy="461665"/>
            </a:xfrm>
            <a:prstGeom prst="rect">
              <a:avLst/>
            </a:prstGeom>
            <a:noFill/>
          </p:spPr>
          <p:txBody>
            <a:bodyPr wrap="none" rtlCol="0">
              <a:spAutoFit/>
            </a:bodyPr>
            <a:lstStyle/>
            <a:p>
              <a:pPr algn="ctr"/>
              <a:r>
                <a:rPr lang="en-US" sz="2400" b="1" dirty="0" smtClean="0"/>
                <a:t>ground state</a:t>
              </a:r>
              <a:endParaRPr lang="en-US" sz="2400" b="1" dirty="0"/>
            </a:p>
          </p:txBody>
        </p:sp>
        <p:sp>
          <p:nvSpPr>
            <p:cNvPr id="9" name="TextBox 8"/>
            <p:cNvSpPr txBox="1"/>
            <p:nvPr/>
          </p:nvSpPr>
          <p:spPr>
            <a:xfrm>
              <a:off x="2234955" y="2419648"/>
              <a:ext cx="1097160" cy="830997"/>
            </a:xfrm>
            <a:prstGeom prst="rect">
              <a:avLst/>
            </a:prstGeom>
            <a:noFill/>
          </p:spPr>
          <p:txBody>
            <a:bodyPr wrap="none" rtlCol="0">
              <a:spAutoFit/>
            </a:bodyPr>
            <a:lstStyle/>
            <a:p>
              <a:pPr algn="ctr"/>
              <a:r>
                <a:rPr lang="en-US" sz="2400" b="1" dirty="0" smtClean="0">
                  <a:solidFill>
                    <a:srgbClr val="663300"/>
                  </a:solidFill>
                  <a:cs typeface="Arial" panose="020B0604020202020204" pitchFamily="34" charset="0"/>
                </a:rPr>
                <a:t>excited</a:t>
              </a:r>
            </a:p>
            <a:p>
              <a:pPr algn="ctr"/>
              <a:r>
                <a:rPr lang="en-US" sz="2400" b="1" dirty="0" smtClean="0">
                  <a:solidFill>
                    <a:srgbClr val="663300"/>
                  </a:solidFill>
                  <a:cs typeface="Arial" panose="020B0604020202020204" pitchFamily="34" charset="0"/>
                </a:rPr>
                <a:t>states</a:t>
              </a:r>
              <a:endParaRPr lang="en-US" sz="2400" b="1" dirty="0">
                <a:solidFill>
                  <a:srgbClr val="663300"/>
                </a:solidFill>
                <a:cs typeface="Arial" panose="020B0604020202020204" pitchFamily="34" charset="0"/>
              </a:endParaRPr>
            </a:p>
          </p:txBody>
        </p:sp>
        <p:cxnSp>
          <p:nvCxnSpPr>
            <p:cNvPr id="10" name="Straight Connector 9"/>
            <p:cNvCxnSpPr/>
            <p:nvPr/>
          </p:nvCxnSpPr>
          <p:spPr>
            <a:xfrm rot="5400000">
              <a:off x="1258721" y="1345555"/>
              <a:ext cx="0" cy="1828800"/>
            </a:xfrm>
            <a:prstGeom prst="line">
              <a:avLst/>
            </a:prstGeom>
            <a:ln w="10160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1258721" y="2006590"/>
              <a:ext cx="0" cy="1828800"/>
            </a:xfrm>
            <a:prstGeom prst="line">
              <a:avLst/>
            </a:prstGeom>
            <a:ln w="101600">
              <a:solidFill>
                <a:srgbClr val="008A3E"/>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1258721" y="2915037"/>
              <a:ext cx="0" cy="1828800"/>
            </a:xfrm>
            <a:prstGeom prst="line">
              <a:avLst/>
            </a:prstGeom>
            <a:ln w="1016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1258721" y="974080"/>
              <a:ext cx="0" cy="1828800"/>
            </a:xfrm>
            <a:prstGeom prst="line">
              <a:avLst/>
            </a:prstGeom>
            <a:ln w="101600">
              <a:solidFill>
                <a:srgbClr val="7030A0"/>
              </a:solidFill>
            </a:ln>
          </p:spPr>
          <p:style>
            <a:lnRef idx="1">
              <a:schemeClr val="accent1"/>
            </a:lnRef>
            <a:fillRef idx="0">
              <a:schemeClr val="accent1"/>
            </a:fillRef>
            <a:effectRef idx="0">
              <a:schemeClr val="accent1"/>
            </a:effectRef>
            <a:fontRef idx="minor">
              <a:schemeClr val="tx1"/>
            </a:fontRef>
          </p:style>
        </p:cxnSp>
      </p:grpSp>
      <p:sp>
        <p:nvSpPr>
          <p:cNvPr id="21" name="TextBox 20"/>
          <p:cNvSpPr txBox="1"/>
          <p:nvPr/>
        </p:nvSpPr>
        <p:spPr>
          <a:xfrm>
            <a:off x="0" y="6027003"/>
            <a:ext cx="1757679" cy="830997"/>
          </a:xfrm>
          <a:prstGeom prst="rect">
            <a:avLst/>
          </a:prstGeom>
          <a:solidFill>
            <a:srgbClr val="FFFF00"/>
          </a:solidFill>
          <a:ln w="28575">
            <a:solidFill>
              <a:srgbClr val="FF0000"/>
            </a:solidFill>
          </a:ln>
        </p:spPr>
        <p:txBody>
          <a:bodyPr wrap="square" rtlCol="0">
            <a:spAutoFit/>
          </a:bodyPr>
          <a:lstStyle/>
          <a:p>
            <a:pPr algn="ctr"/>
            <a:r>
              <a:rPr lang="en-US" sz="2400" b="1" dirty="0" smtClean="0">
                <a:solidFill>
                  <a:srgbClr val="FF0000"/>
                </a:solidFill>
              </a:rPr>
              <a:t>Write this in your notes</a:t>
            </a:r>
            <a:endParaRPr lang="en-US" sz="2400" b="1" dirty="0">
              <a:solidFill>
                <a:srgbClr val="FF0000"/>
              </a:solidFill>
            </a:endParaRPr>
          </a:p>
        </p:txBody>
      </p:sp>
    </p:spTree>
    <p:extLst>
      <p:ext uri="{BB962C8B-B14F-4D97-AF65-F5344CB8AC3E}">
        <p14:creationId xmlns:p14="http://schemas.microsoft.com/office/powerpoint/2010/main" val="3161850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3455940" y="1076325"/>
            <a:ext cx="5440410" cy="5448300"/>
          </a:xfrm>
        </p:spPr>
        <p:txBody>
          <a:bodyPr/>
          <a:lstStyle/>
          <a:p>
            <a:r>
              <a:rPr lang="en-US" sz="2400" b="1" dirty="0" smtClean="0">
                <a:solidFill>
                  <a:schemeClr val="bg1">
                    <a:lumMod val="50000"/>
                  </a:schemeClr>
                </a:solidFill>
              </a:rPr>
              <a:t>Atoms can exist in a low-energy state called the ground state or in a number of higher-energy states call excited states</a:t>
            </a:r>
          </a:p>
          <a:p>
            <a:pPr>
              <a:spcBef>
                <a:spcPts val="2400"/>
              </a:spcBef>
            </a:pPr>
            <a:r>
              <a:rPr lang="en-US" sz="2400" b="1" dirty="0" smtClean="0"/>
              <a:t>When absorbing light, a specific quantum raises the atom from its ground state to a specific excited state</a:t>
            </a:r>
            <a:endParaRPr lang="en-US" sz="2400" b="1" dirty="0" smtClean="0">
              <a:solidFill>
                <a:srgbClr val="FF0000"/>
              </a:solidFill>
            </a:endParaRPr>
          </a:p>
        </p:txBody>
      </p:sp>
      <p:grpSp>
        <p:nvGrpSpPr>
          <p:cNvPr id="5" name="Group 4"/>
          <p:cNvGrpSpPr/>
          <p:nvPr/>
        </p:nvGrpSpPr>
        <p:grpSpPr>
          <a:xfrm>
            <a:off x="344321" y="1888480"/>
            <a:ext cx="2987794" cy="3823990"/>
            <a:chOff x="344321" y="1888480"/>
            <a:chExt cx="2987794" cy="3823990"/>
          </a:xfrm>
        </p:grpSpPr>
        <p:cxnSp>
          <p:nvCxnSpPr>
            <p:cNvPr id="7" name="Straight Connector 6"/>
            <p:cNvCxnSpPr/>
            <p:nvPr/>
          </p:nvCxnSpPr>
          <p:spPr>
            <a:xfrm rot="5400000">
              <a:off x="1258721" y="4288780"/>
              <a:ext cx="0" cy="1828800"/>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59725" y="5250805"/>
              <a:ext cx="1797993" cy="461665"/>
            </a:xfrm>
            <a:prstGeom prst="rect">
              <a:avLst/>
            </a:prstGeom>
            <a:noFill/>
          </p:spPr>
          <p:txBody>
            <a:bodyPr wrap="none" rtlCol="0">
              <a:spAutoFit/>
            </a:bodyPr>
            <a:lstStyle/>
            <a:p>
              <a:pPr algn="ctr"/>
              <a:r>
                <a:rPr lang="en-US" sz="2400" b="1" dirty="0" smtClean="0"/>
                <a:t>ground state</a:t>
              </a:r>
              <a:endParaRPr lang="en-US" sz="2400" b="1" dirty="0"/>
            </a:p>
          </p:txBody>
        </p:sp>
        <p:sp>
          <p:nvSpPr>
            <p:cNvPr id="9" name="TextBox 8"/>
            <p:cNvSpPr txBox="1"/>
            <p:nvPr/>
          </p:nvSpPr>
          <p:spPr>
            <a:xfrm>
              <a:off x="2234955" y="2419648"/>
              <a:ext cx="1097160" cy="830997"/>
            </a:xfrm>
            <a:prstGeom prst="rect">
              <a:avLst/>
            </a:prstGeom>
            <a:noFill/>
          </p:spPr>
          <p:txBody>
            <a:bodyPr wrap="none" rtlCol="0">
              <a:spAutoFit/>
            </a:bodyPr>
            <a:lstStyle/>
            <a:p>
              <a:pPr algn="ctr"/>
              <a:r>
                <a:rPr lang="en-US" sz="2400" b="1" dirty="0" smtClean="0">
                  <a:solidFill>
                    <a:srgbClr val="663300"/>
                  </a:solidFill>
                  <a:cs typeface="Arial" panose="020B0604020202020204" pitchFamily="34" charset="0"/>
                </a:rPr>
                <a:t>excited</a:t>
              </a:r>
            </a:p>
            <a:p>
              <a:pPr algn="ctr"/>
              <a:r>
                <a:rPr lang="en-US" sz="2400" b="1" dirty="0" smtClean="0">
                  <a:solidFill>
                    <a:srgbClr val="663300"/>
                  </a:solidFill>
                  <a:cs typeface="Arial" panose="020B0604020202020204" pitchFamily="34" charset="0"/>
                </a:rPr>
                <a:t>states</a:t>
              </a:r>
              <a:endParaRPr lang="en-US" sz="2400" b="1" dirty="0">
                <a:solidFill>
                  <a:srgbClr val="663300"/>
                </a:solidFill>
                <a:cs typeface="Arial" panose="020B0604020202020204" pitchFamily="34" charset="0"/>
              </a:endParaRPr>
            </a:p>
          </p:txBody>
        </p:sp>
        <p:cxnSp>
          <p:nvCxnSpPr>
            <p:cNvPr id="10" name="Straight Connector 9"/>
            <p:cNvCxnSpPr/>
            <p:nvPr/>
          </p:nvCxnSpPr>
          <p:spPr>
            <a:xfrm rot="5400000">
              <a:off x="1258721" y="1345555"/>
              <a:ext cx="0" cy="1828800"/>
            </a:xfrm>
            <a:prstGeom prst="line">
              <a:avLst/>
            </a:prstGeom>
            <a:ln w="10160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1258721" y="2006590"/>
              <a:ext cx="0" cy="1828800"/>
            </a:xfrm>
            <a:prstGeom prst="line">
              <a:avLst/>
            </a:prstGeom>
            <a:ln w="101600">
              <a:solidFill>
                <a:srgbClr val="008A3E"/>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1258721" y="2915037"/>
              <a:ext cx="0" cy="1828800"/>
            </a:xfrm>
            <a:prstGeom prst="line">
              <a:avLst/>
            </a:prstGeom>
            <a:ln w="1016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1258721" y="974080"/>
              <a:ext cx="0" cy="1828800"/>
            </a:xfrm>
            <a:prstGeom prst="line">
              <a:avLst/>
            </a:prstGeom>
            <a:ln w="101600">
              <a:solidFill>
                <a:srgbClr val="7030A0"/>
              </a:solidFill>
            </a:ln>
          </p:spPr>
          <p:style>
            <a:lnRef idx="1">
              <a:schemeClr val="accent1"/>
            </a:lnRef>
            <a:fillRef idx="0">
              <a:schemeClr val="accent1"/>
            </a:fillRef>
            <a:effectRef idx="0">
              <a:schemeClr val="accent1"/>
            </a:effectRef>
            <a:fontRef idx="minor">
              <a:schemeClr val="tx1"/>
            </a:fontRef>
          </p:style>
        </p:cxnSp>
      </p:grpSp>
      <p:cxnSp>
        <p:nvCxnSpPr>
          <p:cNvPr id="15" name="Straight Connector 14"/>
          <p:cNvCxnSpPr/>
          <p:nvPr/>
        </p:nvCxnSpPr>
        <p:spPr>
          <a:xfrm flipV="1">
            <a:off x="596429" y="3875395"/>
            <a:ext cx="0" cy="1280160"/>
          </a:xfrm>
          <a:prstGeom prst="line">
            <a:avLst/>
          </a:prstGeom>
          <a:ln w="381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859954" y="2960995"/>
            <a:ext cx="0" cy="2194560"/>
          </a:xfrm>
          <a:prstGeom prst="line">
            <a:avLst/>
          </a:prstGeom>
          <a:ln w="381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1123479" y="2320915"/>
            <a:ext cx="0" cy="2834640"/>
          </a:xfrm>
          <a:prstGeom prst="line">
            <a:avLst/>
          </a:prstGeom>
          <a:ln w="381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1387004" y="1955155"/>
            <a:ext cx="0" cy="3200400"/>
          </a:xfrm>
          <a:prstGeom prst="line">
            <a:avLst/>
          </a:prstGeom>
          <a:ln w="381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0" y="6027003"/>
            <a:ext cx="1757679" cy="830997"/>
          </a:xfrm>
          <a:prstGeom prst="rect">
            <a:avLst/>
          </a:prstGeom>
          <a:solidFill>
            <a:srgbClr val="FFFF00"/>
          </a:solidFill>
          <a:ln w="28575">
            <a:solidFill>
              <a:srgbClr val="FF0000"/>
            </a:solidFill>
          </a:ln>
        </p:spPr>
        <p:txBody>
          <a:bodyPr wrap="square" rtlCol="0">
            <a:spAutoFit/>
          </a:bodyPr>
          <a:lstStyle/>
          <a:p>
            <a:pPr algn="ctr"/>
            <a:r>
              <a:rPr lang="en-US" sz="2400" b="1" dirty="0" smtClean="0">
                <a:solidFill>
                  <a:srgbClr val="FF0000"/>
                </a:solidFill>
              </a:rPr>
              <a:t>Write this in your notes</a:t>
            </a:r>
            <a:endParaRPr lang="en-US" sz="2400" b="1" dirty="0">
              <a:solidFill>
                <a:srgbClr val="FF0000"/>
              </a:solidFill>
            </a:endParaRPr>
          </a:p>
        </p:txBody>
      </p:sp>
      <p:sp>
        <p:nvSpPr>
          <p:cNvPr id="20" name="Title 1"/>
          <p:cNvSpPr>
            <a:spLocks noGrp="1"/>
          </p:cNvSpPr>
          <p:nvPr>
            <p:ph type="title"/>
          </p:nvPr>
        </p:nvSpPr>
        <p:spPr>
          <a:xfrm>
            <a:off x="0" y="257175"/>
            <a:ext cx="9144000" cy="731520"/>
          </a:xfrm>
        </p:spPr>
        <p:txBody>
          <a:bodyPr/>
          <a:lstStyle/>
          <a:p>
            <a:r>
              <a:rPr lang="en-US" sz="4000" b="1" dirty="0" smtClean="0">
                <a:solidFill>
                  <a:srgbClr val="0070C0"/>
                </a:solidFill>
              </a:rPr>
              <a:t>What do the Quanta do to the Atom?</a:t>
            </a:r>
            <a:endParaRPr lang="en-US" sz="4000" b="1" dirty="0">
              <a:solidFill>
                <a:srgbClr val="0070C0"/>
              </a:solidFill>
            </a:endParaRPr>
          </a:p>
        </p:txBody>
      </p:sp>
    </p:spTree>
    <p:extLst>
      <p:ext uri="{BB962C8B-B14F-4D97-AF65-F5344CB8AC3E}">
        <p14:creationId xmlns:p14="http://schemas.microsoft.com/office/powerpoint/2010/main" val="2784896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down)">
                                      <p:cBhvr>
                                        <p:cTn id="2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3455940" y="1076325"/>
            <a:ext cx="5440410" cy="5448300"/>
          </a:xfrm>
        </p:spPr>
        <p:txBody>
          <a:bodyPr/>
          <a:lstStyle/>
          <a:p>
            <a:r>
              <a:rPr lang="en-US" sz="2400" b="1" dirty="0" smtClean="0">
                <a:solidFill>
                  <a:schemeClr val="bg1">
                    <a:lumMod val="50000"/>
                  </a:schemeClr>
                </a:solidFill>
              </a:rPr>
              <a:t>Atoms can exist in a low-energy state called the ground state or in a number of higher-energy states call excited states</a:t>
            </a:r>
          </a:p>
          <a:p>
            <a:pPr>
              <a:spcBef>
                <a:spcPts val="2400"/>
              </a:spcBef>
            </a:pPr>
            <a:r>
              <a:rPr lang="en-US" sz="2400" b="1" dirty="0" smtClean="0">
                <a:solidFill>
                  <a:schemeClr val="bg1">
                    <a:lumMod val="50000"/>
                  </a:schemeClr>
                </a:solidFill>
              </a:rPr>
              <a:t>When absorbing light, a specific quantum raises the atom from its ground state to a specific excited state</a:t>
            </a:r>
          </a:p>
          <a:p>
            <a:pPr>
              <a:spcBef>
                <a:spcPts val="2400"/>
              </a:spcBef>
            </a:pPr>
            <a:r>
              <a:rPr lang="en-US" sz="2400" b="1" dirty="0" smtClean="0"/>
              <a:t>In an emission spectrum, a specific quantum of energy is released as the atom falls from a specific excited state back to the ground state</a:t>
            </a:r>
          </a:p>
          <a:p>
            <a:endParaRPr lang="en-US" b="1" dirty="0" smtClean="0"/>
          </a:p>
        </p:txBody>
      </p:sp>
      <p:grpSp>
        <p:nvGrpSpPr>
          <p:cNvPr id="5" name="Group 4"/>
          <p:cNvGrpSpPr/>
          <p:nvPr/>
        </p:nvGrpSpPr>
        <p:grpSpPr>
          <a:xfrm>
            <a:off x="344321" y="1888480"/>
            <a:ext cx="2987794" cy="3823990"/>
            <a:chOff x="344321" y="1888480"/>
            <a:chExt cx="2987794" cy="3823990"/>
          </a:xfrm>
        </p:grpSpPr>
        <p:cxnSp>
          <p:nvCxnSpPr>
            <p:cNvPr id="7" name="Straight Connector 6"/>
            <p:cNvCxnSpPr/>
            <p:nvPr/>
          </p:nvCxnSpPr>
          <p:spPr>
            <a:xfrm rot="5400000">
              <a:off x="1258721" y="4288780"/>
              <a:ext cx="0" cy="1828800"/>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59725" y="5250805"/>
              <a:ext cx="1797993" cy="461665"/>
            </a:xfrm>
            <a:prstGeom prst="rect">
              <a:avLst/>
            </a:prstGeom>
            <a:noFill/>
          </p:spPr>
          <p:txBody>
            <a:bodyPr wrap="none" rtlCol="0">
              <a:spAutoFit/>
            </a:bodyPr>
            <a:lstStyle/>
            <a:p>
              <a:pPr algn="ctr"/>
              <a:r>
                <a:rPr lang="en-US" sz="2400" b="1" dirty="0" smtClean="0"/>
                <a:t>ground state</a:t>
              </a:r>
              <a:endParaRPr lang="en-US" sz="2400" b="1" dirty="0"/>
            </a:p>
          </p:txBody>
        </p:sp>
        <p:sp>
          <p:nvSpPr>
            <p:cNvPr id="9" name="TextBox 8"/>
            <p:cNvSpPr txBox="1"/>
            <p:nvPr/>
          </p:nvSpPr>
          <p:spPr>
            <a:xfrm>
              <a:off x="2234955" y="2419648"/>
              <a:ext cx="1097160" cy="830997"/>
            </a:xfrm>
            <a:prstGeom prst="rect">
              <a:avLst/>
            </a:prstGeom>
            <a:noFill/>
          </p:spPr>
          <p:txBody>
            <a:bodyPr wrap="none" rtlCol="0">
              <a:spAutoFit/>
            </a:bodyPr>
            <a:lstStyle/>
            <a:p>
              <a:pPr algn="ctr"/>
              <a:r>
                <a:rPr lang="en-US" sz="2400" b="1" dirty="0" smtClean="0">
                  <a:solidFill>
                    <a:srgbClr val="663300"/>
                  </a:solidFill>
                  <a:cs typeface="Arial" panose="020B0604020202020204" pitchFamily="34" charset="0"/>
                </a:rPr>
                <a:t>excited</a:t>
              </a:r>
            </a:p>
            <a:p>
              <a:pPr algn="ctr"/>
              <a:r>
                <a:rPr lang="en-US" sz="2400" b="1" dirty="0" smtClean="0">
                  <a:solidFill>
                    <a:srgbClr val="663300"/>
                  </a:solidFill>
                  <a:cs typeface="Arial" panose="020B0604020202020204" pitchFamily="34" charset="0"/>
                </a:rPr>
                <a:t>states</a:t>
              </a:r>
              <a:endParaRPr lang="en-US" sz="2400" b="1" dirty="0">
                <a:solidFill>
                  <a:srgbClr val="663300"/>
                </a:solidFill>
                <a:cs typeface="Arial" panose="020B0604020202020204" pitchFamily="34" charset="0"/>
              </a:endParaRPr>
            </a:p>
          </p:txBody>
        </p:sp>
        <p:cxnSp>
          <p:nvCxnSpPr>
            <p:cNvPr id="10" name="Straight Connector 9"/>
            <p:cNvCxnSpPr/>
            <p:nvPr/>
          </p:nvCxnSpPr>
          <p:spPr>
            <a:xfrm rot="5400000">
              <a:off x="1258721" y="1345555"/>
              <a:ext cx="0" cy="1828800"/>
            </a:xfrm>
            <a:prstGeom prst="line">
              <a:avLst/>
            </a:prstGeom>
            <a:ln w="10160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1258721" y="2006590"/>
              <a:ext cx="0" cy="1828800"/>
            </a:xfrm>
            <a:prstGeom prst="line">
              <a:avLst/>
            </a:prstGeom>
            <a:ln w="101600">
              <a:solidFill>
                <a:srgbClr val="008A3E"/>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1258721" y="2915037"/>
              <a:ext cx="0" cy="1828800"/>
            </a:xfrm>
            <a:prstGeom prst="line">
              <a:avLst/>
            </a:prstGeom>
            <a:ln w="1016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1258721" y="974080"/>
              <a:ext cx="0" cy="1828800"/>
            </a:xfrm>
            <a:prstGeom prst="line">
              <a:avLst/>
            </a:prstGeom>
            <a:ln w="101600">
              <a:solidFill>
                <a:srgbClr val="7030A0"/>
              </a:solidFill>
            </a:ln>
          </p:spPr>
          <p:style>
            <a:lnRef idx="1">
              <a:schemeClr val="accent1"/>
            </a:lnRef>
            <a:fillRef idx="0">
              <a:schemeClr val="accent1"/>
            </a:fillRef>
            <a:effectRef idx="0">
              <a:schemeClr val="accent1"/>
            </a:effectRef>
            <a:fontRef idx="minor">
              <a:schemeClr val="tx1"/>
            </a:fontRef>
          </p:style>
        </p:cxnSp>
      </p:grpSp>
      <p:cxnSp>
        <p:nvCxnSpPr>
          <p:cNvPr id="15" name="Straight Connector 14"/>
          <p:cNvCxnSpPr/>
          <p:nvPr/>
        </p:nvCxnSpPr>
        <p:spPr>
          <a:xfrm flipV="1">
            <a:off x="596429" y="3875395"/>
            <a:ext cx="0" cy="1280160"/>
          </a:xfrm>
          <a:prstGeom prst="line">
            <a:avLst/>
          </a:prstGeom>
          <a:ln w="38100">
            <a:solidFill>
              <a:srgbClr val="FF0000"/>
            </a:solidFill>
            <a:headEnd type="stealth" w="lg" len="lg"/>
            <a:tailEnd type="none" w="lg" len="lg"/>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859954" y="2960995"/>
            <a:ext cx="0" cy="2194560"/>
          </a:xfrm>
          <a:prstGeom prst="line">
            <a:avLst/>
          </a:prstGeom>
          <a:ln w="38100">
            <a:solidFill>
              <a:srgbClr val="FF0000"/>
            </a:solidFill>
            <a:headEnd type="stealth" w="lg" len="lg"/>
            <a:tailEnd type="none" w="lg" len="lg"/>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1123479" y="2320915"/>
            <a:ext cx="0" cy="2834640"/>
          </a:xfrm>
          <a:prstGeom prst="line">
            <a:avLst/>
          </a:prstGeom>
          <a:ln w="38100">
            <a:solidFill>
              <a:srgbClr val="FF0000"/>
            </a:solidFill>
            <a:headEnd type="stealth" w="lg" len="lg"/>
            <a:tailEnd type="none" w="lg" len="lg"/>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1387004" y="1955155"/>
            <a:ext cx="0" cy="3200400"/>
          </a:xfrm>
          <a:prstGeom prst="line">
            <a:avLst/>
          </a:prstGeom>
          <a:ln w="38100">
            <a:solidFill>
              <a:srgbClr val="FF0000"/>
            </a:solidFill>
            <a:headEnd type="stealth" w="lg" len="lg"/>
            <a:tailEnd type="none" w="lg" len="lg"/>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0" y="6027003"/>
            <a:ext cx="1757679" cy="830997"/>
          </a:xfrm>
          <a:prstGeom prst="rect">
            <a:avLst/>
          </a:prstGeom>
          <a:solidFill>
            <a:srgbClr val="FFFF00"/>
          </a:solidFill>
          <a:ln w="28575">
            <a:solidFill>
              <a:srgbClr val="FF0000"/>
            </a:solidFill>
          </a:ln>
        </p:spPr>
        <p:txBody>
          <a:bodyPr wrap="square" rtlCol="0">
            <a:spAutoFit/>
          </a:bodyPr>
          <a:lstStyle/>
          <a:p>
            <a:pPr algn="ctr"/>
            <a:r>
              <a:rPr lang="en-US" sz="2400" b="1" dirty="0" smtClean="0">
                <a:solidFill>
                  <a:srgbClr val="FF0000"/>
                </a:solidFill>
              </a:rPr>
              <a:t>Write this in your notes</a:t>
            </a:r>
            <a:endParaRPr lang="en-US" sz="2400" b="1" dirty="0">
              <a:solidFill>
                <a:srgbClr val="FF0000"/>
              </a:solidFill>
            </a:endParaRPr>
          </a:p>
        </p:txBody>
      </p:sp>
      <p:sp>
        <p:nvSpPr>
          <p:cNvPr id="20" name="Title 1"/>
          <p:cNvSpPr>
            <a:spLocks noGrp="1"/>
          </p:cNvSpPr>
          <p:nvPr>
            <p:ph type="title"/>
          </p:nvPr>
        </p:nvSpPr>
        <p:spPr>
          <a:xfrm>
            <a:off x="0" y="257175"/>
            <a:ext cx="9144000" cy="731520"/>
          </a:xfrm>
        </p:spPr>
        <p:txBody>
          <a:bodyPr/>
          <a:lstStyle/>
          <a:p>
            <a:r>
              <a:rPr lang="en-US" sz="4000" b="1" dirty="0" smtClean="0">
                <a:solidFill>
                  <a:srgbClr val="0070C0"/>
                </a:solidFill>
              </a:rPr>
              <a:t>What do the Quanta do to the Atom?</a:t>
            </a:r>
            <a:endParaRPr lang="en-US" sz="4000" b="1" dirty="0">
              <a:solidFill>
                <a:srgbClr val="0070C0"/>
              </a:solidFill>
            </a:endParaRPr>
          </a:p>
        </p:txBody>
      </p:sp>
    </p:spTree>
    <p:extLst>
      <p:ext uri="{BB962C8B-B14F-4D97-AF65-F5344CB8AC3E}">
        <p14:creationId xmlns:p14="http://schemas.microsoft.com/office/powerpoint/2010/main" val="4123408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up)">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up)">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up)">
                                      <p:cBhvr>
                                        <p:cTn id="2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b="10067"/>
          <a:stretch/>
        </p:blipFill>
        <p:spPr bwMode="auto">
          <a:xfrm>
            <a:off x="1656303" y="3104124"/>
            <a:ext cx="5831395" cy="3306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95501" y="238125"/>
            <a:ext cx="3152999"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3960067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334453" y="274637"/>
            <a:ext cx="6475095" cy="1011237"/>
          </a:xfrm>
          <a:solidFill>
            <a:schemeClr val="tx1"/>
          </a:solidFill>
          <a:ln>
            <a:solidFill>
              <a:schemeClr val="tx1"/>
            </a:solidFill>
          </a:ln>
        </p:spPr>
        <p:txBody>
          <a:bodyPr/>
          <a:lstStyle/>
          <a:p>
            <a:r>
              <a:rPr lang="en-US" dirty="0" smtClean="0">
                <a:solidFill>
                  <a:srgbClr val="FFFF00"/>
                </a:solidFill>
              </a:rPr>
              <a:t>So why these specific energy levels?</a:t>
            </a:r>
            <a:endParaRPr lang="en-US" dirty="0">
              <a:solidFill>
                <a:srgbClr val="FFFF00"/>
              </a:solidFill>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71625"/>
            <a:ext cx="8686800" cy="4632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62743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7931" b="7968"/>
          <a:stretch/>
        </p:blipFill>
        <p:spPr>
          <a:xfrm>
            <a:off x="762964" y="293922"/>
            <a:ext cx="7618072" cy="2068286"/>
          </a:xfrm>
          <a:prstGeom prst="rect">
            <a:avLst/>
          </a:prstGeom>
        </p:spPr>
      </p:pic>
      <p:sp>
        <p:nvSpPr>
          <p:cNvPr id="16" name="Rectangular Callout 15"/>
          <p:cNvSpPr/>
          <p:nvPr/>
        </p:nvSpPr>
        <p:spPr>
          <a:xfrm>
            <a:off x="522528" y="3418115"/>
            <a:ext cx="3706575" cy="1556658"/>
          </a:xfrm>
          <a:prstGeom prst="wedgeRectCallout">
            <a:avLst>
              <a:gd name="adj1" fmla="val -24233"/>
              <a:gd name="adj2" fmla="val -129213"/>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FF0000"/>
                </a:solidFill>
                <a:latin typeface="Arial" panose="020B0604020202020204" pitchFamily="34" charset="0"/>
                <a:cs typeface="Arial" panose="020B0604020202020204" pitchFamily="34" charset="0"/>
              </a:rPr>
              <a:t>Slit  -  Opening thru which light enters spectroscope</a:t>
            </a:r>
          </a:p>
        </p:txBody>
      </p:sp>
      <p:sp>
        <p:nvSpPr>
          <p:cNvPr id="20" name="Rectangular Callout 19"/>
          <p:cNvSpPr/>
          <p:nvPr/>
        </p:nvSpPr>
        <p:spPr>
          <a:xfrm>
            <a:off x="4637301" y="3418115"/>
            <a:ext cx="3984171" cy="1556658"/>
          </a:xfrm>
          <a:prstGeom prst="wedgeRectCallout">
            <a:avLst>
              <a:gd name="adj1" fmla="val -3860"/>
              <a:gd name="adj2" fmla="val -128514"/>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FF0000"/>
                </a:solidFill>
                <a:latin typeface="Arial" panose="020B0604020202020204" pitchFamily="34" charset="0"/>
                <a:cs typeface="Arial" panose="020B0604020202020204" pitchFamily="34" charset="0"/>
              </a:rPr>
              <a:t>Spectra  -  Diffracted light broken into its component colors</a:t>
            </a:r>
            <a:endParaRPr lang="en-US" sz="28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76408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left)">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947057" y="2242476"/>
            <a:ext cx="2926080" cy="640080"/>
          </a:xfrm>
          <a:prstGeom prst="roundRect">
            <a:avLst/>
          </a:prstGeom>
          <a:solidFill>
            <a:srgbClr val="FFFF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960120" y="1480458"/>
            <a:ext cx="7223760" cy="4125687"/>
          </a:xfrm>
        </p:spPr>
        <p:txBody>
          <a:bodyPr/>
          <a:lstStyle/>
          <a:p>
            <a:pPr marL="514350" indent="-514350">
              <a:spcBef>
                <a:spcPts val="2400"/>
              </a:spcBef>
              <a:buFont typeface="+mj-lt"/>
              <a:buAutoNum type="arabicParenR"/>
            </a:pPr>
            <a:r>
              <a:rPr lang="en-US" dirty="0" smtClean="0"/>
              <a:t>Quantum Energy</a:t>
            </a:r>
          </a:p>
          <a:p>
            <a:pPr marL="514350" indent="-514350">
              <a:spcBef>
                <a:spcPts val="2400"/>
              </a:spcBef>
              <a:buFont typeface="+mj-lt"/>
              <a:buAutoNum type="arabicParenR"/>
            </a:pPr>
            <a:r>
              <a:rPr lang="en-US" b="1" dirty="0" smtClean="0">
                <a:solidFill>
                  <a:srgbClr val="FF0000"/>
                </a:solidFill>
              </a:rPr>
              <a:t>Bohr Atom</a:t>
            </a:r>
          </a:p>
          <a:p>
            <a:pPr marL="514350" indent="-514350">
              <a:spcBef>
                <a:spcPts val="2400"/>
              </a:spcBef>
              <a:buFont typeface="+mj-lt"/>
              <a:buAutoNum type="arabicParenR"/>
            </a:pPr>
            <a:r>
              <a:rPr lang="en-US" dirty="0" smtClean="0"/>
              <a:t>Wave-Particle Duality</a:t>
            </a:r>
          </a:p>
          <a:p>
            <a:pPr marL="514350" indent="-514350">
              <a:spcBef>
                <a:spcPts val="2400"/>
              </a:spcBef>
              <a:buFont typeface="+mj-lt"/>
              <a:buAutoNum type="arabicParenR"/>
            </a:pPr>
            <a:r>
              <a:rPr lang="en-US" dirty="0" smtClean="0"/>
              <a:t>Heisenberg Uncertainty Principle</a:t>
            </a:r>
          </a:p>
          <a:p>
            <a:pPr marL="514350" indent="-514350">
              <a:spcBef>
                <a:spcPts val="2400"/>
              </a:spcBef>
              <a:buFont typeface="+mj-lt"/>
              <a:buAutoNum type="arabicParenR"/>
            </a:pPr>
            <a:r>
              <a:rPr lang="en-US" dirty="0">
                <a:cs typeface="Arial" panose="020B0604020202020204" pitchFamily="34" charset="0"/>
              </a:rPr>
              <a:t>Schrödinger Equation</a:t>
            </a:r>
          </a:p>
        </p:txBody>
      </p:sp>
    </p:spTree>
    <p:extLst>
      <p:ext uri="{BB962C8B-B14F-4D97-AF65-F5344CB8AC3E}">
        <p14:creationId xmlns:p14="http://schemas.microsoft.com/office/powerpoint/2010/main" val="17429212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smtClean="0"/>
              <a:t>Niels</a:t>
            </a:r>
            <a:r>
              <a:rPr lang="en-US" dirty="0" smtClean="0"/>
              <a:t> Bohr</a:t>
            </a:r>
            <a:endParaRPr lang="en-US" dirty="0"/>
          </a:p>
        </p:txBody>
      </p:sp>
      <p:sp>
        <p:nvSpPr>
          <p:cNvPr id="4" name="Content Placeholder 3"/>
          <p:cNvSpPr>
            <a:spLocks noGrp="1"/>
          </p:cNvSpPr>
          <p:nvPr>
            <p:ph idx="1"/>
          </p:nvPr>
        </p:nvSpPr>
        <p:spPr>
          <a:xfrm>
            <a:off x="182880" y="1297460"/>
            <a:ext cx="6000205" cy="5128054"/>
          </a:xfrm>
        </p:spPr>
        <p:txBody>
          <a:bodyPr>
            <a:normAutofit/>
          </a:bodyPr>
          <a:lstStyle/>
          <a:p>
            <a:r>
              <a:rPr lang="en-US" sz="2800" dirty="0" smtClean="0"/>
              <a:t>A Danish physicist named </a:t>
            </a:r>
            <a:r>
              <a:rPr lang="en-US" sz="2800" dirty="0" err="1" smtClean="0"/>
              <a:t>Niels</a:t>
            </a:r>
            <a:r>
              <a:rPr lang="en-US" sz="2800" dirty="0" smtClean="0"/>
              <a:t> Bohr thought the excited states were higher-energy electron orbitals</a:t>
            </a:r>
          </a:p>
          <a:p>
            <a:r>
              <a:rPr lang="en-US" sz="2800" dirty="0" smtClean="0"/>
              <a:t>He proposed that electrons transitioning between the ground state and these excited states accounted for the spectra results</a:t>
            </a:r>
          </a:p>
          <a:p>
            <a:r>
              <a:rPr lang="en-US" sz="2800" dirty="0" smtClean="0"/>
              <a:t>Bohr proposed a model of the atom in which the electrons could occupy only discrete energy levels</a:t>
            </a:r>
            <a:endParaRPr lang="en-US" sz="28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3345" y="1641434"/>
            <a:ext cx="3020786" cy="42722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49286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Bohr's model</a:t>
            </a:r>
            <a:br>
              <a:rPr lang="en-US" dirty="0" smtClean="0"/>
            </a:br>
            <a:r>
              <a:rPr lang="en-US" dirty="0" smtClean="0"/>
              <a:t>is like our solar system</a:t>
            </a:r>
            <a:endParaRPr lang="en-US" dirty="0"/>
          </a:p>
        </p:txBody>
      </p:sp>
      <p:pic>
        <p:nvPicPr>
          <p:cNvPr id="5122" name="Picture 2" descr="http://www.thephysicsmill.com/blog/wp-content/uploads/bohr_model_no_emissi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73215"/>
            <a:ext cx="4481501" cy="4416552"/>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4400" y="1671691"/>
            <a:ext cx="4419600" cy="441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3768604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www.thephysicsmill.com/blog/wp-content/uploads/bohr_model_no_emissi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73215"/>
            <a:ext cx="4481501" cy="441655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82880" y="274638"/>
            <a:ext cx="7541895" cy="731520"/>
          </a:xfrm>
        </p:spPr>
        <p:txBody>
          <a:bodyPr/>
          <a:lstStyle/>
          <a:p>
            <a:r>
              <a:rPr lang="en-US" dirty="0" smtClean="0"/>
              <a:t>Bohr Model of the Atom</a:t>
            </a:r>
            <a:endParaRPr lang="en-US" dirty="0"/>
          </a:p>
        </p:txBody>
      </p:sp>
      <p:sp>
        <p:nvSpPr>
          <p:cNvPr id="3" name="Content Placeholder 2"/>
          <p:cNvSpPr>
            <a:spLocks noGrp="1"/>
          </p:cNvSpPr>
          <p:nvPr>
            <p:ph idx="1"/>
          </p:nvPr>
        </p:nvSpPr>
        <p:spPr>
          <a:xfrm>
            <a:off x="4486275" y="1482521"/>
            <a:ext cx="4657725" cy="4722341"/>
          </a:xfrm>
        </p:spPr>
        <p:txBody>
          <a:bodyPr>
            <a:noAutofit/>
          </a:bodyPr>
          <a:lstStyle/>
          <a:p>
            <a:r>
              <a:rPr lang="en-US" sz="2400" b="1" dirty="0" smtClean="0"/>
              <a:t>Compact, massive, positively-charged nucleus</a:t>
            </a:r>
          </a:p>
          <a:p>
            <a:r>
              <a:rPr lang="en-US" sz="2400" b="1" dirty="0" smtClean="0"/>
              <a:t>Electrons are solid, negatively-charged particles</a:t>
            </a:r>
          </a:p>
          <a:p>
            <a:r>
              <a:rPr lang="en-US" sz="2400" b="1" dirty="0" smtClean="0"/>
              <a:t>Electrons circulate in defined paths around the nucleus like planets around the sun</a:t>
            </a:r>
          </a:p>
          <a:p>
            <a:r>
              <a:rPr lang="en-US" sz="2400" b="1" dirty="0" smtClean="0"/>
              <a:t>Excited states have electrons further away from the nucleus</a:t>
            </a:r>
          </a:p>
        </p:txBody>
      </p:sp>
      <p:sp>
        <p:nvSpPr>
          <p:cNvPr id="5" name="TextBox 4"/>
          <p:cNvSpPr txBox="1"/>
          <p:nvPr/>
        </p:nvSpPr>
        <p:spPr>
          <a:xfrm>
            <a:off x="7386321" y="0"/>
            <a:ext cx="1757679" cy="830997"/>
          </a:xfrm>
          <a:prstGeom prst="rect">
            <a:avLst/>
          </a:prstGeom>
          <a:solidFill>
            <a:srgbClr val="FFFF00"/>
          </a:solidFill>
          <a:ln w="28575">
            <a:solidFill>
              <a:srgbClr val="FF0000"/>
            </a:solidFill>
          </a:ln>
        </p:spPr>
        <p:txBody>
          <a:bodyPr wrap="square" rtlCol="0">
            <a:spAutoFit/>
          </a:bodyPr>
          <a:lstStyle/>
          <a:p>
            <a:pPr algn="ctr"/>
            <a:r>
              <a:rPr lang="en-US" sz="2400" b="1" dirty="0" smtClean="0">
                <a:solidFill>
                  <a:srgbClr val="FF0000"/>
                </a:solidFill>
              </a:rPr>
              <a:t>Write this in your notes</a:t>
            </a:r>
            <a:endParaRPr lang="en-US" sz="2400" b="1" dirty="0">
              <a:solidFill>
                <a:srgbClr val="FF0000"/>
              </a:solidFill>
            </a:endParaRPr>
          </a:p>
        </p:txBody>
      </p:sp>
    </p:spTree>
    <p:extLst>
      <p:ext uri="{BB962C8B-B14F-4D97-AF65-F5344CB8AC3E}">
        <p14:creationId xmlns:p14="http://schemas.microsoft.com/office/powerpoint/2010/main" val="3356486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http://alienspacesciencenews.files.wordpress.com/2013/04/hydrogen-gas-spectrum-visible-violet-balmer-series-lyman-bohr-model-panschen-infrared-signal-line-22-wow-data.gif"/>
          <p:cNvPicPr>
            <a:picLocks noChangeAspect="1" noChangeArrowheads="1"/>
          </p:cNvPicPr>
          <p:nvPr/>
        </p:nvPicPr>
        <p:blipFill rotWithShape="1">
          <a:blip r:embed="rId2">
            <a:extLst>
              <a:ext uri="{28A0092B-C50C-407E-A947-70E740481C1C}">
                <a14:useLocalDpi xmlns:a14="http://schemas.microsoft.com/office/drawing/2010/main" val="0"/>
              </a:ext>
            </a:extLst>
          </a:blip>
          <a:srcRect l="45182" t="21657"/>
          <a:stretch/>
        </p:blipFill>
        <p:spPr bwMode="auto">
          <a:xfrm>
            <a:off x="0" y="-1"/>
            <a:ext cx="5010150" cy="6866643"/>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p:cNvSpPr txBox="1">
            <a:spLocks/>
          </p:cNvSpPr>
          <p:nvPr/>
        </p:nvSpPr>
        <p:spPr>
          <a:xfrm>
            <a:off x="4448176" y="3029113"/>
            <a:ext cx="4552950" cy="2062103"/>
          </a:xfrm>
          <a:prstGeom prst="rect">
            <a:avLst/>
          </a:prstGeom>
          <a:solidFill>
            <a:srgbClr val="FFFF00"/>
          </a:solidFill>
          <a:ln w="28575">
            <a:solidFill>
              <a:srgbClr val="FF0000"/>
            </a:solidFill>
          </a:ln>
        </p:spPr>
        <p:txBody>
          <a:bodyPr bIns="0">
            <a:spAutoFit/>
          </a:bodyPr>
          <a:lstStyle>
            <a:lvl1pPr marL="342900" indent="-342900" algn="l" defTabSz="914400" rtl="0" eaLnBrk="1" latinLnBrk="0" hangingPunct="1">
              <a:spcBef>
                <a:spcPts val="1200"/>
              </a:spcBef>
              <a:buFont typeface="Wingdings" pitchFamily="2" charset="2"/>
              <a:buChar char="Ø"/>
              <a:defRPr sz="3200" kern="1200" baseline="0">
                <a:solidFill>
                  <a:schemeClr val="tx1"/>
                </a:solidFill>
                <a:latin typeface="Arial" pitchFamily="34" charset="0"/>
                <a:ea typeface="+mn-ea"/>
                <a:cs typeface="+mn-cs"/>
              </a:defRPr>
            </a:lvl1pPr>
            <a:lvl2pPr marL="631825" indent="-228600" algn="l" defTabSz="914400" rtl="0" eaLnBrk="1" latinLnBrk="0" hangingPunct="1">
              <a:spcBef>
                <a:spcPts val="0"/>
              </a:spcBef>
              <a:buFont typeface="Arial" pitchFamily="34" charset="0"/>
              <a:buChar char="–"/>
              <a:defRPr sz="2800" kern="1200" baseline="0">
                <a:solidFill>
                  <a:schemeClr val="tx1"/>
                </a:solidFill>
                <a:latin typeface="Arial" pitchFamily="34" charset="0"/>
                <a:ea typeface="+mn-ea"/>
                <a:cs typeface="+mn-cs"/>
              </a:defRPr>
            </a:lvl2pPr>
            <a:lvl3pPr marL="914400" indent="-228600" algn="l" defTabSz="914400" rtl="0" eaLnBrk="1" latinLnBrk="0" hangingPunct="1">
              <a:spcBef>
                <a:spcPts val="0"/>
              </a:spcBef>
              <a:buFont typeface="Arial" pitchFamily="34" charset="0"/>
              <a:buChar char="•"/>
              <a:defRPr sz="2400" i="1" kern="1200" baseline="0">
                <a:solidFill>
                  <a:schemeClr val="tx1"/>
                </a:solidFill>
                <a:latin typeface="Arial" pitchFamily="34" charset="0"/>
                <a:ea typeface="+mn-ea"/>
                <a:cs typeface="+mn-cs"/>
              </a:defRPr>
            </a:lvl3pPr>
            <a:lvl4pPr marL="1257300" indent="-228600" algn="l" defTabSz="914400" rtl="0" eaLnBrk="1" latinLnBrk="0" hangingPunct="1">
              <a:spcBef>
                <a:spcPts val="0"/>
              </a:spcBef>
              <a:buFont typeface="Arial" pitchFamily="34" charset="0"/>
              <a:buChar char="–"/>
              <a:defRPr sz="2000" kern="1200" baseline="0">
                <a:solidFill>
                  <a:schemeClr val="tx1"/>
                </a:solidFill>
                <a:latin typeface="Arial" pitchFamily="34" charset="0"/>
                <a:ea typeface="+mn-ea"/>
                <a:cs typeface="+mn-cs"/>
              </a:defRPr>
            </a:lvl4pPr>
            <a:lvl5pPr marL="1600200" indent="-228600" algn="l" defTabSz="914400" rtl="0" eaLnBrk="1" latinLnBrk="0" hangingPunct="1">
              <a:spcBef>
                <a:spcPts val="0"/>
              </a:spcBef>
              <a:buFont typeface="Arial" pitchFamily="34" charset="0"/>
              <a:buChar char="»"/>
              <a:tabLst/>
              <a:defRPr sz="2000" i="1" kern="1200" baseline="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dirty="0" smtClean="0">
                <a:solidFill>
                  <a:srgbClr val="FF0000"/>
                </a:solidFill>
              </a:rPr>
              <a:t>Transition from various excited states to the ground state releases specific quanta of energy which can be observed</a:t>
            </a:r>
          </a:p>
          <a:p>
            <a:pPr marL="0" indent="0" algn="r">
              <a:spcBef>
                <a:spcPts val="0"/>
              </a:spcBef>
              <a:buNone/>
            </a:pPr>
            <a:r>
              <a:rPr lang="en-US" sz="1100" b="1" i="1" dirty="0" smtClean="0">
                <a:solidFill>
                  <a:srgbClr val="FF0000"/>
                </a:solidFill>
              </a:rPr>
              <a:t>write this in your notes</a:t>
            </a:r>
            <a:endParaRPr lang="en-US" sz="1100" b="1" i="1" dirty="0">
              <a:solidFill>
                <a:srgbClr val="FF0000"/>
              </a:solidFill>
            </a:endParaRPr>
          </a:p>
        </p:txBody>
      </p:sp>
    </p:spTree>
    <p:extLst>
      <p:ext uri="{BB962C8B-B14F-4D97-AF65-F5344CB8AC3E}">
        <p14:creationId xmlns:p14="http://schemas.microsoft.com/office/powerpoint/2010/main" val="33303353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Bohr Model</a:t>
            </a:r>
            <a:endParaRPr lang="en-US" dirty="0"/>
          </a:p>
        </p:txBody>
      </p:sp>
      <p:sp>
        <p:nvSpPr>
          <p:cNvPr id="4" name="Content Placeholder 3"/>
          <p:cNvSpPr>
            <a:spLocks noGrp="1"/>
          </p:cNvSpPr>
          <p:nvPr>
            <p:ph idx="1"/>
          </p:nvPr>
        </p:nvSpPr>
        <p:spPr/>
        <p:txBody>
          <a:bodyPr>
            <a:normAutofit/>
          </a:bodyPr>
          <a:lstStyle/>
          <a:p>
            <a:r>
              <a:rPr lang="en-US" sz="2800" b="1" dirty="0" smtClean="0"/>
              <a:t>The Bohr model of the atom perfectly explained the emission spectra for hydrogen</a:t>
            </a:r>
          </a:p>
          <a:p>
            <a:r>
              <a:rPr lang="en-US" sz="2800" b="1" dirty="0" smtClean="0"/>
              <a:t>It did not explain the emission spectra for any other elements</a:t>
            </a:r>
          </a:p>
          <a:p>
            <a:r>
              <a:rPr lang="en-US" sz="2800" b="1" dirty="0" smtClean="0"/>
              <a:t>The model also did not explain all aspects of chemical reactivity</a:t>
            </a:r>
          </a:p>
          <a:p>
            <a:r>
              <a:rPr lang="en-US" sz="2800" b="1" dirty="0" smtClean="0"/>
              <a:t>The Bohr model, although incomplete, was a key step in the evolution of the electron theory</a:t>
            </a:r>
          </a:p>
        </p:txBody>
      </p:sp>
    </p:spTree>
    <p:extLst>
      <p:ext uri="{BB962C8B-B14F-4D97-AF65-F5344CB8AC3E}">
        <p14:creationId xmlns:p14="http://schemas.microsoft.com/office/powerpoint/2010/main" val="1185117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left)">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947057" y="3037154"/>
            <a:ext cx="4937760" cy="640080"/>
          </a:xfrm>
          <a:prstGeom prst="roundRect">
            <a:avLst/>
          </a:prstGeom>
          <a:solidFill>
            <a:srgbClr val="FFFF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960120" y="1480458"/>
            <a:ext cx="7223760" cy="4125687"/>
          </a:xfrm>
        </p:spPr>
        <p:txBody>
          <a:bodyPr/>
          <a:lstStyle/>
          <a:p>
            <a:pPr marL="514350" indent="-514350">
              <a:spcBef>
                <a:spcPts val="2400"/>
              </a:spcBef>
              <a:buFont typeface="+mj-lt"/>
              <a:buAutoNum type="arabicParenR"/>
            </a:pPr>
            <a:r>
              <a:rPr lang="en-US" dirty="0" smtClean="0"/>
              <a:t>Quantum Energy</a:t>
            </a:r>
          </a:p>
          <a:p>
            <a:pPr marL="514350" indent="-514350">
              <a:spcBef>
                <a:spcPts val="2400"/>
              </a:spcBef>
              <a:buFont typeface="+mj-lt"/>
              <a:buAutoNum type="arabicParenR"/>
            </a:pPr>
            <a:r>
              <a:rPr lang="en-US" dirty="0" smtClean="0"/>
              <a:t>Bohr Atom</a:t>
            </a:r>
          </a:p>
          <a:p>
            <a:pPr marL="514350" indent="-514350">
              <a:spcBef>
                <a:spcPts val="2400"/>
              </a:spcBef>
              <a:buFont typeface="+mj-lt"/>
              <a:buAutoNum type="arabicParenR"/>
            </a:pPr>
            <a:r>
              <a:rPr lang="en-US" b="1" dirty="0" smtClean="0">
                <a:solidFill>
                  <a:srgbClr val="FF0000"/>
                </a:solidFill>
              </a:rPr>
              <a:t>Wave-Particle Duality</a:t>
            </a:r>
          </a:p>
          <a:p>
            <a:pPr marL="514350" indent="-514350">
              <a:spcBef>
                <a:spcPts val="2400"/>
              </a:spcBef>
              <a:buFont typeface="+mj-lt"/>
              <a:buAutoNum type="arabicParenR"/>
            </a:pPr>
            <a:r>
              <a:rPr lang="en-US" dirty="0" smtClean="0"/>
              <a:t>Heisenberg Uncertainty Principle</a:t>
            </a:r>
          </a:p>
          <a:p>
            <a:pPr marL="514350" indent="-514350">
              <a:spcBef>
                <a:spcPts val="2400"/>
              </a:spcBef>
              <a:buFont typeface="+mj-lt"/>
              <a:buAutoNum type="arabicParenR"/>
            </a:pPr>
            <a:r>
              <a:rPr lang="en-US" dirty="0">
                <a:cs typeface="Arial" panose="020B0604020202020204" pitchFamily="34" charset="0"/>
              </a:rPr>
              <a:t>Schrödinger Equation</a:t>
            </a:r>
          </a:p>
        </p:txBody>
      </p:sp>
    </p:spTree>
    <p:extLst>
      <p:ext uri="{BB962C8B-B14F-4D97-AF65-F5344CB8AC3E}">
        <p14:creationId xmlns:p14="http://schemas.microsoft.com/office/powerpoint/2010/main" val="169178652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9" name="Content Placeholder 7"/>
          <p:cNvGraphicFramePr>
            <a:graphicFrameLocks/>
          </p:cNvGraphicFramePr>
          <p:nvPr>
            <p:extLst>
              <p:ext uri="{D42A27DB-BD31-4B8C-83A1-F6EECF244321}">
                <p14:modId xmlns:p14="http://schemas.microsoft.com/office/powerpoint/2010/main" val="2285918986"/>
              </p:ext>
            </p:extLst>
          </p:nvPr>
        </p:nvGraphicFramePr>
        <p:xfrm>
          <a:off x="4612369" y="1797594"/>
          <a:ext cx="4041776" cy="4820920"/>
        </p:xfrm>
        <a:graphic>
          <a:graphicData uri="http://schemas.openxmlformats.org/drawingml/2006/table">
            <a:tbl>
              <a:tblPr firstRow="1" bandRow="1">
                <a:tableStyleId>{F5AB1C69-6EDB-4FF4-983F-18BD219EF322}</a:tableStyleId>
              </a:tblPr>
              <a:tblGrid>
                <a:gridCol w="2020888"/>
                <a:gridCol w="2020888"/>
              </a:tblGrid>
              <a:tr h="370840">
                <a:tc>
                  <a:txBody>
                    <a:bodyPr/>
                    <a:lstStyle/>
                    <a:p>
                      <a:pPr algn="ctr"/>
                      <a:r>
                        <a:rPr lang="en-US" b="1" dirty="0" smtClean="0"/>
                        <a:t>object</a:t>
                      </a:r>
                      <a:endParaRPr lang="en-US" b="1" dirty="0"/>
                    </a:p>
                  </a:txBody>
                  <a:tcPr anchor="ctr"/>
                </a:tc>
                <a:tc>
                  <a:txBody>
                    <a:bodyPr/>
                    <a:lstStyle/>
                    <a:p>
                      <a:pPr algn="ctr"/>
                      <a:r>
                        <a:rPr lang="en-US" b="1" dirty="0" smtClean="0"/>
                        <a:t>velocity (m/s)</a:t>
                      </a:r>
                      <a:endParaRPr lang="en-US" b="1" dirty="0"/>
                    </a:p>
                  </a:txBody>
                  <a:tcPr anchor="ctr"/>
                </a:tc>
              </a:tr>
              <a:tr h="370840">
                <a:tc>
                  <a:txBody>
                    <a:bodyPr/>
                    <a:lstStyle/>
                    <a:p>
                      <a:pPr algn="ctr"/>
                      <a:r>
                        <a:rPr lang="en-US" b="1" dirty="0" smtClean="0"/>
                        <a:t>snail</a:t>
                      </a:r>
                      <a:endParaRPr lang="en-US" b="1" dirty="0"/>
                    </a:p>
                  </a:txBody>
                  <a:tcPr anchor="ctr"/>
                </a:tc>
                <a:tc>
                  <a:txBody>
                    <a:bodyPr/>
                    <a:lstStyle/>
                    <a:p>
                      <a:pPr algn="ctr"/>
                      <a:r>
                        <a:rPr lang="en-US" b="1" dirty="0" smtClean="0"/>
                        <a:t>3 x 10</a:t>
                      </a:r>
                      <a:r>
                        <a:rPr lang="en-US" b="1" baseline="30000" dirty="0" smtClean="0"/>
                        <a:t>-3</a:t>
                      </a:r>
                      <a:endParaRPr lang="en-US" b="1" baseline="30000" dirty="0"/>
                    </a:p>
                  </a:txBody>
                  <a:tcPr anchor="ctr"/>
                </a:tc>
              </a:tr>
              <a:tr h="370840">
                <a:tc>
                  <a:txBody>
                    <a:bodyPr/>
                    <a:lstStyle/>
                    <a:p>
                      <a:pPr algn="ctr"/>
                      <a:r>
                        <a:rPr lang="en-US" b="1" dirty="0" smtClean="0"/>
                        <a:t>human walking</a:t>
                      </a:r>
                      <a:endParaRPr lang="en-US" b="1" dirty="0"/>
                    </a:p>
                  </a:txBody>
                  <a:tcPr anchor="ctr"/>
                </a:tc>
                <a:tc>
                  <a:txBody>
                    <a:bodyPr/>
                    <a:lstStyle/>
                    <a:p>
                      <a:pPr algn="ctr"/>
                      <a:r>
                        <a:rPr lang="en-US" b="1" dirty="0" smtClean="0"/>
                        <a:t>1</a:t>
                      </a:r>
                      <a:endParaRPr lang="en-US" b="1" baseline="30000" dirty="0"/>
                    </a:p>
                  </a:txBody>
                  <a:tcPr anchor="ctr"/>
                </a:tc>
              </a:tr>
              <a:tr h="370840">
                <a:tc>
                  <a:txBody>
                    <a:bodyPr/>
                    <a:lstStyle/>
                    <a:p>
                      <a:pPr algn="ctr"/>
                      <a:r>
                        <a:rPr lang="en-US" b="1" dirty="0" smtClean="0"/>
                        <a:t>human sprinting</a:t>
                      </a:r>
                      <a:endParaRPr lang="en-US" b="1"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t>2.4 x 10</a:t>
                      </a:r>
                      <a:r>
                        <a:rPr lang="en-US" b="1" baseline="30000" dirty="0" smtClean="0"/>
                        <a:t>1</a:t>
                      </a:r>
                    </a:p>
                  </a:txBody>
                  <a:tcPr anchor="ctr"/>
                </a:tc>
              </a:tr>
              <a:tr h="370840">
                <a:tc>
                  <a:txBody>
                    <a:bodyPr/>
                    <a:lstStyle/>
                    <a:p>
                      <a:pPr algn="ctr"/>
                      <a:r>
                        <a:rPr lang="en-US" b="1" dirty="0" smtClean="0"/>
                        <a:t>70 mph car</a:t>
                      </a:r>
                      <a:endParaRPr lang="en-US" b="1"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t>3.2 x 10</a:t>
                      </a:r>
                      <a:r>
                        <a:rPr lang="en-US" b="1" baseline="30000" dirty="0" smtClean="0"/>
                        <a:t>1</a:t>
                      </a:r>
                    </a:p>
                  </a:txBody>
                  <a:tcPr anchor="ctr"/>
                </a:tc>
              </a:tr>
              <a:tr h="370840">
                <a:tc>
                  <a:txBody>
                    <a:bodyPr/>
                    <a:lstStyle/>
                    <a:p>
                      <a:pPr algn="ctr"/>
                      <a:r>
                        <a:rPr lang="en-US" b="1" dirty="0" smtClean="0"/>
                        <a:t>bullet</a:t>
                      </a:r>
                      <a:endParaRPr lang="en-US" b="1" dirty="0"/>
                    </a:p>
                  </a:txBody>
                  <a:tcPr anchor="ctr"/>
                </a:tc>
                <a:tc>
                  <a:txBody>
                    <a:bodyPr/>
                    <a:lstStyle/>
                    <a:p>
                      <a:pPr algn="ctr"/>
                      <a:r>
                        <a:rPr lang="en-US" b="1" dirty="0" smtClean="0"/>
                        <a:t>4.2 x 10</a:t>
                      </a:r>
                      <a:r>
                        <a:rPr lang="en-US" b="1" baseline="30000" dirty="0" smtClean="0"/>
                        <a:t>2</a:t>
                      </a:r>
                      <a:endParaRPr lang="en-US" b="1" baseline="30000" dirty="0"/>
                    </a:p>
                  </a:txBody>
                  <a:tcPr anchor="ctr"/>
                </a:tc>
              </a:tr>
              <a:tr h="370840">
                <a:tc>
                  <a:txBody>
                    <a:bodyPr/>
                    <a:lstStyle/>
                    <a:p>
                      <a:pPr algn="ctr"/>
                      <a:endParaRPr lang="en-US" b="1" dirty="0"/>
                    </a:p>
                  </a:txBody>
                  <a:tcPr anchor="ctr"/>
                </a:tc>
                <a:tc>
                  <a:txBody>
                    <a:bodyPr/>
                    <a:lstStyle/>
                    <a:p>
                      <a:pPr algn="ctr"/>
                      <a:endParaRPr lang="en-US" b="1" baseline="30000" dirty="0"/>
                    </a:p>
                  </a:txBody>
                  <a:tcPr anchor="ctr"/>
                </a:tc>
              </a:tr>
              <a:tr h="2225040">
                <a:tc>
                  <a:txBody>
                    <a:bodyPr/>
                    <a:lstStyle/>
                    <a:p>
                      <a:pPr algn="ctr"/>
                      <a:r>
                        <a:rPr lang="en-US" b="1" dirty="0" smtClean="0"/>
                        <a:t>electron</a:t>
                      </a:r>
                      <a:endParaRPr lang="en-US" b="1" dirty="0"/>
                    </a:p>
                  </a:txBody>
                  <a:tcPr anchor="b"/>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t>3 x 10</a:t>
                      </a:r>
                      <a:r>
                        <a:rPr lang="en-US" b="1" baseline="30000" dirty="0" smtClean="0"/>
                        <a:t>7</a:t>
                      </a:r>
                    </a:p>
                  </a:txBody>
                  <a:tcPr anchor="b"/>
                </a:tc>
              </a:tr>
            </a:tbl>
          </a:graphicData>
        </a:graphic>
      </p:graphicFrame>
      <p:sp>
        <p:nvSpPr>
          <p:cNvPr id="2" name="Title 1"/>
          <p:cNvSpPr>
            <a:spLocks noGrp="1"/>
          </p:cNvSpPr>
          <p:nvPr>
            <p:ph type="title"/>
          </p:nvPr>
        </p:nvSpPr>
        <p:spPr/>
        <p:txBody>
          <a:bodyPr/>
          <a:lstStyle/>
          <a:p>
            <a:r>
              <a:rPr lang="en-US" sz="4000" b="1" dirty="0" smtClean="0">
                <a:solidFill>
                  <a:schemeClr val="accent1">
                    <a:lumMod val="60000"/>
                    <a:lumOff val="40000"/>
                  </a:schemeClr>
                </a:solidFill>
              </a:rPr>
              <a:t>The Electron World</a:t>
            </a:r>
            <a:r>
              <a:rPr lang="en-US" dirty="0" smtClean="0">
                <a:solidFill>
                  <a:srgbClr val="FFFF00"/>
                </a:solidFill>
              </a:rPr>
              <a:t/>
            </a:r>
            <a:br>
              <a:rPr lang="en-US" dirty="0" smtClean="0">
                <a:solidFill>
                  <a:srgbClr val="FFFF00"/>
                </a:solidFill>
              </a:rPr>
            </a:br>
            <a:r>
              <a:rPr lang="en-US" sz="2400" b="1" i="1" dirty="0" smtClean="0">
                <a:solidFill>
                  <a:srgbClr val="FFFF00"/>
                </a:solidFill>
              </a:rPr>
              <a:t>Masses &amp; Velocities Beyond Normal Human Experience</a:t>
            </a:r>
            <a:endParaRPr lang="en-US" sz="2400" b="1" i="1" dirty="0">
              <a:solidFill>
                <a:srgbClr val="FFFF00"/>
              </a:solidFill>
            </a:endParaRPr>
          </a:p>
        </p:txBody>
      </p:sp>
      <p:sp>
        <p:nvSpPr>
          <p:cNvPr id="3" name="Text Placeholder 2"/>
          <p:cNvSpPr>
            <a:spLocks noGrp="1"/>
          </p:cNvSpPr>
          <p:nvPr>
            <p:ph type="body" idx="1"/>
          </p:nvPr>
        </p:nvSpPr>
        <p:spPr>
          <a:xfrm>
            <a:off x="457200" y="1349819"/>
            <a:ext cx="4040188" cy="444046"/>
          </a:xfrm>
        </p:spPr>
        <p:txBody>
          <a:bodyPr/>
          <a:lstStyle/>
          <a:p>
            <a:pPr algn="ctr"/>
            <a:r>
              <a:rPr lang="en-US" dirty="0" smtClean="0">
                <a:solidFill>
                  <a:schemeClr val="accent2">
                    <a:lumMod val="60000"/>
                    <a:lumOff val="40000"/>
                  </a:schemeClr>
                </a:solidFill>
              </a:rPr>
              <a:t>Masses</a:t>
            </a:r>
            <a:endParaRPr lang="en-US" dirty="0">
              <a:solidFill>
                <a:schemeClr val="accent2">
                  <a:lumMod val="60000"/>
                  <a:lumOff val="40000"/>
                </a:schemeClr>
              </a:solidFill>
            </a:endParaRPr>
          </a:p>
        </p:txBody>
      </p:sp>
      <p:graphicFrame>
        <p:nvGraphicFramePr>
          <p:cNvPr id="7" name="Content Placeholder 6"/>
          <p:cNvGraphicFramePr>
            <a:graphicFrameLocks noGrp="1"/>
          </p:cNvGraphicFramePr>
          <p:nvPr>
            <p:ph sz="half" idx="2"/>
            <p:extLst>
              <p:ext uri="{D42A27DB-BD31-4B8C-83A1-F6EECF244321}">
                <p14:modId xmlns:p14="http://schemas.microsoft.com/office/powerpoint/2010/main" val="2056848186"/>
              </p:ext>
            </p:extLst>
          </p:nvPr>
        </p:nvGraphicFramePr>
        <p:xfrm>
          <a:off x="457200" y="1793865"/>
          <a:ext cx="4040188" cy="4820920"/>
        </p:xfrm>
        <a:graphic>
          <a:graphicData uri="http://schemas.openxmlformats.org/drawingml/2006/table">
            <a:tbl>
              <a:tblPr firstRow="1" bandRow="1">
                <a:tableStyleId>{21E4AEA4-8DFA-4A89-87EB-49C32662AFE0}</a:tableStyleId>
              </a:tblPr>
              <a:tblGrid>
                <a:gridCol w="2020094"/>
                <a:gridCol w="2020094"/>
              </a:tblGrid>
              <a:tr h="370840">
                <a:tc>
                  <a:txBody>
                    <a:bodyPr/>
                    <a:lstStyle/>
                    <a:p>
                      <a:pPr algn="ctr"/>
                      <a:r>
                        <a:rPr lang="en-US" b="1" dirty="0" smtClean="0"/>
                        <a:t>object</a:t>
                      </a:r>
                      <a:endParaRPr lang="en-US" b="1" dirty="0"/>
                    </a:p>
                  </a:txBody>
                  <a:tcPr anchor="ctr"/>
                </a:tc>
                <a:tc>
                  <a:txBody>
                    <a:bodyPr/>
                    <a:lstStyle/>
                    <a:p>
                      <a:pPr algn="ctr"/>
                      <a:r>
                        <a:rPr lang="en-US" b="1" dirty="0" smtClean="0"/>
                        <a:t>mass (kg)</a:t>
                      </a:r>
                      <a:endParaRPr lang="en-US" b="1" dirty="0"/>
                    </a:p>
                  </a:txBody>
                  <a:tcPr anchor="ctr"/>
                </a:tc>
              </a:tr>
              <a:tr h="370840">
                <a:tc>
                  <a:txBody>
                    <a:bodyPr/>
                    <a:lstStyle/>
                    <a:p>
                      <a:pPr algn="ctr"/>
                      <a:r>
                        <a:rPr lang="en-US" b="1" dirty="0" smtClean="0"/>
                        <a:t>Titanic</a:t>
                      </a:r>
                      <a:endParaRPr lang="en-US" b="1" dirty="0"/>
                    </a:p>
                  </a:txBody>
                  <a:tcPr anchor="ctr"/>
                </a:tc>
                <a:tc>
                  <a:txBody>
                    <a:bodyPr/>
                    <a:lstStyle/>
                    <a:p>
                      <a:pPr algn="ctr"/>
                      <a:r>
                        <a:rPr lang="en-US" b="1" dirty="0" smtClean="0"/>
                        <a:t>5 x 10</a:t>
                      </a:r>
                      <a:r>
                        <a:rPr lang="en-US" b="1" baseline="30000" dirty="0" smtClean="0"/>
                        <a:t>7</a:t>
                      </a:r>
                      <a:endParaRPr lang="en-US" b="1" baseline="30000" dirty="0"/>
                    </a:p>
                  </a:txBody>
                  <a:tcPr anchor="ctr"/>
                </a:tc>
              </a:tr>
              <a:tr h="370840">
                <a:tc>
                  <a:txBody>
                    <a:bodyPr/>
                    <a:lstStyle/>
                    <a:p>
                      <a:pPr algn="ctr"/>
                      <a:r>
                        <a:rPr lang="en-US" b="1" dirty="0" smtClean="0"/>
                        <a:t>car</a:t>
                      </a:r>
                      <a:endParaRPr lang="en-US" b="1"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t>1 x 10</a:t>
                      </a:r>
                      <a:r>
                        <a:rPr lang="en-US" b="1" baseline="30000" dirty="0" smtClean="0"/>
                        <a:t>4</a:t>
                      </a:r>
                    </a:p>
                  </a:txBody>
                  <a:tcPr anchor="ctr"/>
                </a:tc>
              </a:tr>
              <a:tr h="370840">
                <a:tc>
                  <a:txBody>
                    <a:bodyPr/>
                    <a:lstStyle/>
                    <a:p>
                      <a:pPr algn="ctr"/>
                      <a:r>
                        <a:rPr lang="en-US" b="1" dirty="0" smtClean="0"/>
                        <a:t>human</a:t>
                      </a:r>
                      <a:endParaRPr lang="en-US" b="1" dirty="0"/>
                    </a:p>
                  </a:txBody>
                  <a:tcPr anchor="ctr"/>
                </a:tc>
                <a:tc>
                  <a:txBody>
                    <a:bodyPr/>
                    <a:lstStyle/>
                    <a:p>
                      <a:pPr algn="ctr"/>
                      <a:r>
                        <a:rPr lang="en-US" b="1" dirty="0" smtClean="0"/>
                        <a:t>7 x </a:t>
                      </a:r>
                      <a:r>
                        <a:rPr lang="en-US" b="1" dirty="0" smtClean="0"/>
                        <a:t>10</a:t>
                      </a:r>
                      <a:r>
                        <a:rPr lang="en-US" b="1" baseline="30000" dirty="0" smtClean="0"/>
                        <a:t>1</a:t>
                      </a:r>
                      <a:endParaRPr lang="en-US" b="1" baseline="30000" dirty="0"/>
                    </a:p>
                  </a:txBody>
                  <a:tcPr anchor="ctr"/>
                </a:tc>
              </a:tr>
              <a:tr h="370840">
                <a:tc>
                  <a:txBody>
                    <a:bodyPr/>
                    <a:lstStyle/>
                    <a:p>
                      <a:pPr algn="ctr"/>
                      <a:r>
                        <a:rPr lang="en-US" b="1" dirty="0" smtClean="0"/>
                        <a:t>orange</a:t>
                      </a:r>
                      <a:endParaRPr lang="en-US" b="1" dirty="0"/>
                    </a:p>
                  </a:txBody>
                  <a:tcPr anchor="ctr"/>
                </a:tc>
                <a:tc>
                  <a:txBody>
                    <a:bodyPr/>
                    <a:lstStyle/>
                    <a:p>
                      <a:pPr algn="ctr"/>
                      <a:r>
                        <a:rPr lang="en-US" b="1" dirty="0" smtClean="0"/>
                        <a:t>2 x 10</a:t>
                      </a:r>
                      <a:r>
                        <a:rPr lang="en-US" b="1" baseline="30000" dirty="0" smtClean="0"/>
                        <a:t>-1</a:t>
                      </a:r>
                      <a:endParaRPr lang="en-US" b="1" baseline="30000" dirty="0"/>
                    </a:p>
                  </a:txBody>
                  <a:tcPr anchor="ctr"/>
                </a:tc>
              </a:tr>
              <a:tr h="370840">
                <a:tc>
                  <a:txBody>
                    <a:bodyPr/>
                    <a:lstStyle/>
                    <a:p>
                      <a:pPr algn="ctr"/>
                      <a:r>
                        <a:rPr lang="en-US" b="1" dirty="0" smtClean="0"/>
                        <a:t>dollar bill</a:t>
                      </a:r>
                      <a:endParaRPr lang="en-US" b="1" dirty="0"/>
                    </a:p>
                  </a:txBody>
                  <a:tcPr anchor="ctr"/>
                </a:tc>
                <a:tc>
                  <a:txBody>
                    <a:bodyPr/>
                    <a:lstStyle/>
                    <a:p>
                      <a:pPr algn="ctr"/>
                      <a:r>
                        <a:rPr lang="en-US" b="1" dirty="0" smtClean="0"/>
                        <a:t>1 x 10</a:t>
                      </a:r>
                      <a:r>
                        <a:rPr lang="en-US" b="1" baseline="30000" dirty="0" smtClean="0"/>
                        <a:t>-3</a:t>
                      </a:r>
                      <a:endParaRPr lang="en-US" b="1" baseline="30000" dirty="0"/>
                    </a:p>
                  </a:txBody>
                  <a:tcPr anchor="ctr"/>
                </a:tc>
              </a:tr>
              <a:tr h="370840">
                <a:tc>
                  <a:txBody>
                    <a:bodyPr/>
                    <a:lstStyle/>
                    <a:p>
                      <a:pPr algn="ctr"/>
                      <a:r>
                        <a:rPr lang="en-US" b="1" dirty="0" smtClean="0"/>
                        <a:t>mosquito</a:t>
                      </a:r>
                      <a:endParaRPr lang="en-US" b="1"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t>2 x 10</a:t>
                      </a:r>
                      <a:r>
                        <a:rPr lang="en-US" b="1" baseline="30000" dirty="0" smtClean="0"/>
                        <a:t>-6</a:t>
                      </a:r>
                    </a:p>
                  </a:txBody>
                  <a:tcPr anchor="ctr"/>
                </a:tc>
              </a:tr>
              <a:tr h="2225040">
                <a:tc>
                  <a:txBody>
                    <a:bodyPr/>
                    <a:lstStyle/>
                    <a:p>
                      <a:pPr algn="ctr"/>
                      <a:r>
                        <a:rPr lang="en-US" b="1" dirty="0" smtClean="0"/>
                        <a:t>electron</a:t>
                      </a:r>
                      <a:endParaRPr lang="en-US" b="1" dirty="0"/>
                    </a:p>
                  </a:txBody>
                  <a:tcPr anchor="b"/>
                </a:tc>
                <a:tc>
                  <a:txBody>
                    <a:bodyPr/>
                    <a:lstStyle/>
                    <a:p>
                      <a:pPr algn="ctr"/>
                      <a:r>
                        <a:rPr lang="en-US" b="1" dirty="0" smtClean="0"/>
                        <a:t>9 x 10</a:t>
                      </a:r>
                      <a:r>
                        <a:rPr lang="en-US" b="1" baseline="30000" dirty="0" smtClean="0"/>
                        <a:t>-31</a:t>
                      </a:r>
                      <a:endParaRPr lang="en-US" b="1" baseline="30000" dirty="0"/>
                    </a:p>
                  </a:txBody>
                  <a:tcPr anchor="b"/>
                </a:tc>
              </a:tr>
            </a:tbl>
          </a:graphicData>
        </a:graphic>
      </p:graphicFrame>
      <p:sp>
        <p:nvSpPr>
          <p:cNvPr id="5" name="Text Placeholder 4"/>
          <p:cNvSpPr>
            <a:spLocks noGrp="1"/>
          </p:cNvSpPr>
          <p:nvPr>
            <p:ph type="body" sz="quarter" idx="3"/>
          </p:nvPr>
        </p:nvSpPr>
        <p:spPr>
          <a:xfrm>
            <a:off x="4645025" y="1349819"/>
            <a:ext cx="4041775" cy="444046"/>
          </a:xfrm>
        </p:spPr>
        <p:txBody>
          <a:bodyPr/>
          <a:lstStyle/>
          <a:p>
            <a:pPr algn="ctr"/>
            <a:r>
              <a:rPr lang="en-US" dirty="0" smtClean="0">
                <a:solidFill>
                  <a:schemeClr val="accent3">
                    <a:lumMod val="60000"/>
                    <a:lumOff val="40000"/>
                  </a:schemeClr>
                </a:solidFill>
              </a:rPr>
              <a:t>Velocities</a:t>
            </a:r>
            <a:endParaRPr lang="en-US" dirty="0">
              <a:solidFill>
                <a:schemeClr val="accent3">
                  <a:lumMod val="60000"/>
                  <a:lumOff val="40000"/>
                </a:schemeClr>
              </a:solidFill>
            </a:endParaRPr>
          </a:p>
        </p:txBody>
      </p:sp>
    </p:spTree>
    <p:extLst>
      <p:ext uri="{BB962C8B-B14F-4D97-AF65-F5344CB8AC3E}">
        <p14:creationId xmlns:p14="http://schemas.microsoft.com/office/powerpoint/2010/main" val="3250139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1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1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 y="0"/>
            <a:ext cx="8778240" cy="731520"/>
          </a:xfrm>
        </p:spPr>
        <p:txBody>
          <a:bodyPr/>
          <a:lstStyle/>
          <a:p>
            <a:r>
              <a:rPr lang="en-US" dirty="0" smtClean="0"/>
              <a:t>Paradox of Light</a:t>
            </a:r>
            <a:endParaRPr lang="en-US" dirty="0"/>
          </a:p>
        </p:txBody>
      </p:sp>
      <p:sp>
        <p:nvSpPr>
          <p:cNvPr id="3" name="TextBox 2"/>
          <p:cNvSpPr txBox="1"/>
          <p:nvPr/>
        </p:nvSpPr>
        <p:spPr>
          <a:xfrm>
            <a:off x="751115" y="849050"/>
            <a:ext cx="2623457" cy="1200329"/>
          </a:xfrm>
          <a:prstGeom prst="rect">
            <a:avLst/>
          </a:prstGeom>
          <a:noFill/>
        </p:spPr>
        <p:txBody>
          <a:bodyPr wrap="square" rtlCol="0">
            <a:spAutoFit/>
          </a:bodyPr>
          <a:lstStyle/>
          <a:p>
            <a:pPr algn="ctr"/>
            <a:r>
              <a:rPr lang="en-US" sz="2400" b="1" dirty="0" smtClean="0">
                <a:latin typeface="Arial" panose="020B0604020202020204" pitchFamily="34" charset="0"/>
                <a:cs typeface="Arial" panose="020B0604020202020204" pitchFamily="34" charset="0"/>
              </a:rPr>
              <a:t>In some ways, light behaves like a wave</a:t>
            </a:r>
            <a:endParaRPr lang="en-US" sz="2400" b="1" dirty="0">
              <a:latin typeface="Arial" panose="020B0604020202020204" pitchFamily="34" charset="0"/>
              <a:cs typeface="Arial" panose="020B0604020202020204" pitchFamily="34" charset="0"/>
            </a:endParaRPr>
          </a:p>
        </p:txBody>
      </p:sp>
      <p:sp>
        <p:nvSpPr>
          <p:cNvPr id="4" name="TextBox 3"/>
          <p:cNvSpPr txBox="1"/>
          <p:nvPr/>
        </p:nvSpPr>
        <p:spPr>
          <a:xfrm>
            <a:off x="5769429" y="849050"/>
            <a:ext cx="2623457" cy="1200329"/>
          </a:xfrm>
          <a:prstGeom prst="rect">
            <a:avLst/>
          </a:prstGeom>
          <a:noFill/>
        </p:spPr>
        <p:txBody>
          <a:bodyPr wrap="square" rtlCol="0">
            <a:spAutoFit/>
          </a:bodyPr>
          <a:lstStyle/>
          <a:p>
            <a:pPr algn="ctr"/>
            <a:r>
              <a:rPr lang="en-US" sz="2400" b="1" dirty="0" smtClean="0">
                <a:latin typeface="Arial" panose="020B0604020202020204" pitchFamily="34" charset="0"/>
                <a:cs typeface="Arial" panose="020B0604020202020204" pitchFamily="34" charset="0"/>
              </a:rPr>
              <a:t>In some ways, light behaves like a particle</a:t>
            </a:r>
            <a:endParaRPr lang="en-US" sz="2400" b="1" dirty="0">
              <a:latin typeface="Arial" panose="020B0604020202020204" pitchFamily="34" charset="0"/>
              <a:cs typeface="Arial" panose="020B0604020202020204" pitchFamily="34" charset="0"/>
            </a:endParaRPr>
          </a:p>
        </p:txBody>
      </p:sp>
      <p:sp>
        <p:nvSpPr>
          <p:cNvPr id="5" name="TextBox 4"/>
          <p:cNvSpPr txBox="1"/>
          <p:nvPr/>
        </p:nvSpPr>
        <p:spPr>
          <a:xfrm>
            <a:off x="3260272" y="2090015"/>
            <a:ext cx="2623457" cy="461665"/>
          </a:xfrm>
          <a:prstGeom prst="rect">
            <a:avLst/>
          </a:prstGeom>
          <a:noFill/>
        </p:spPr>
        <p:txBody>
          <a:bodyPr wrap="square" rtlCol="0">
            <a:spAutoFit/>
          </a:bodyPr>
          <a:lstStyle/>
          <a:p>
            <a:pPr algn="ctr"/>
            <a:r>
              <a:rPr lang="en-US" sz="2400" b="1" dirty="0" smtClean="0">
                <a:latin typeface="Arial" panose="020B0604020202020204" pitchFamily="34" charset="0"/>
                <a:cs typeface="Arial" panose="020B0604020202020204" pitchFamily="34" charset="0"/>
              </a:rPr>
              <a:t>So which is it?</a:t>
            </a:r>
            <a:endParaRPr lang="en-US" sz="2400" b="1" dirty="0">
              <a:latin typeface="Arial" panose="020B0604020202020204" pitchFamily="34" charset="0"/>
              <a:cs typeface="Arial" panose="020B0604020202020204" pitchFamily="34" charset="0"/>
            </a:endParaRPr>
          </a:p>
        </p:txBody>
      </p:sp>
      <p:grpSp>
        <p:nvGrpSpPr>
          <p:cNvPr id="11" name="Group 10"/>
          <p:cNvGrpSpPr/>
          <p:nvPr/>
        </p:nvGrpSpPr>
        <p:grpSpPr>
          <a:xfrm>
            <a:off x="604443" y="3623545"/>
            <a:ext cx="7935114" cy="3016735"/>
            <a:chOff x="1807584" y="4218203"/>
            <a:chExt cx="7935114" cy="3016735"/>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7584" y="4218203"/>
              <a:ext cx="2133045" cy="30167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5606126" y="4218203"/>
              <a:ext cx="2623457" cy="461665"/>
            </a:xfrm>
            <a:prstGeom prst="rect">
              <a:avLst/>
            </a:prstGeom>
            <a:noFill/>
          </p:spPr>
          <p:txBody>
            <a:bodyPr wrap="square" rtlCol="0">
              <a:spAutoFit/>
            </a:bodyPr>
            <a:lstStyle/>
            <a:p>
              <a:pPr algn="ctr"/>
              <a:r>
                <a:rPr lang="en-US" sz="2400" b="1" dirty="0" smtClean="0">
                  <a:solidFill>
                    <a:srgbClr val="0070C0"/>
                  </a:solidFill>
                  <a:latin typeface="Arial" panose="020B0604020202020204" pitchFamily="34" charset="0"/>
                  <a:cs typeface="Arial" panose="020B0604020202020204" pitchFamily="34" charset="0"/>
                </a:rPr>
                <a:t>It is both</a:t>
              </a:r>
              <a:r>
                <a:rPr lang="en-US" sz="2400" b="1" i="1" dirty="0" smtClean="0">
                  <a:solidFill>
                    <a:srgbClr val="0070C0"/>
                  </a:solidFill>
                  <a:latin typeface="Arial" panose="020B0604020202020204" pitchFamily="34" charset="0"/>
                  <a:cs typeface="Arial" panose="020B0604020202020204" pitchFamily="34" charset="0"/>
                </a:rPr>
                <a:t>!!!</a:t>
              </a:r>
              <a:endParaRPr lang="en-US" sz="2400" b="1" i="1" dirty="0">
                <a:solidFill>
                  <a:srgbClr val="0070C0"/>
                </a:solidFill>
                <a:latin typeface="Arial" panose="020B0604020202020204" pitchFamily="34" charset="0"/>
                <a:cs typeface="Arial" panose="020B0604020202020204" pitchFamily="34" charset="0"/>
              </a:endParaRPr>
            </a:p>
          </p:txBody>
        </p:sp>
        <p:sp>
          <p:nvSpPr>
            <p:cNvPr id="10" name="TextBox 9"/>
            <p:cNvSpPr txBox="1"/>
            <p:nvPr/>
          </p:nvSpPr>
          <p:spPr>
            <a:xfrm>
              <a:off x="4093011" y="5126406"/>
              <a:ext cx="5649687" cy="1846659"/>
            </a:xfrm>
            <a:prstGeom prst="rect">
              <a:avLst/>
            </a:prstGeom>
            <a:noFill/>
          </p:spPr>
          <p:txBody>
            <a:bodyPr wrap="square" rtlCol="0">
              <a:spAutoFit/>
            </a:bodyPr>
            <a:lstStyle/>
            <a:p>
              <a:pPr algn="ctr"/>
              <a:r>
                <a:rPr lang="en-US" sz="2400" b="1" dirty="0" smtClean="0">
                  <a:solidFill>
                    <a:srgbClr val="0070C0"/>
                  </a:solidFill>
                  <a:latin typeface="Arial" panose="020B0604020202020204" pitchFamily="34" charset="0"/>
                  <a:cs typeface="Arial" panose="020B0604020202020204" pitchFamily="34" charset="0"/>
                </a:rPr>
                <a:t>Light exhibits </a:t>
              </a:r>
              <a:r>
                <a:rPr lang="en-US" sz="2400" b="1" dirty="0">
                  <a:solidFill>
                    <a:srgbClr val="0070C0"/>
                  </a:solidFill>
                  <a:latin typeface="Arial" panose="020B0604020202020204" pitchFamily="34" charset="0"/>
                  <a:cs typeface="Arial" panose="020B0604020202020204" pitchFamily="34" charset="0"/>
                </a:rPr>
                <a:t>the properties of not only particles, which have mass, but also waves, which transfer energy</a:t>
              </a:r>
              <a:r>
                <a:rPr lang="en-US" sz="2400" b="1" dirty="0" smtClean="0">
                  <a:solidFill>
                    <a:srgbClr val="0070C0"/>
                  </a:solidFill>
                  <a:latin typeface="Arial" panose="020B0604020202020204" pitchFamily="34" charset="0"/>
                  <a:cs typeface="Arial" panose="020B0604020202020204" pitchFamily="34" charset="0"/>
                </a:rPr>
                <a:t>.</a:t>
              </a:r>
            </a:p>
            <a:p>
              <a:pPr algn="ctr"/>
              <a:endParaRPr lang="en-US" sz="2400" b="1" dirty="0">
                <a:latin typeface="Arial" panose="020B0604020202020204" pitchFamily="34" charset="0"/>
                <a:cs typeface="Arial" panose="020B0604020202020204" pitchFamily="34" charset="0"/>
              </a:endParaRPr>
            </a:p>
            <a:p>
              <a:pPr algn="ctr"/>
              <a:r>
                <a:rPr lang="en-US" sz="1600" b="1" i="1" dirty="0" smtClean="0">
                  <a:solidFill>
                    <a:schemeClr val="bg1">
                      <a:lumMod val="50000"/>
                    </a:schemeClr>
                  </a:solidFill>
                  <a:latin typeface="Arial" panose="020B0604020202020204" pitchFamily="34" charset="0"/>
                  <a:cs typeface="Arial" panose="020B0604020202020204" pitchFamily="34" charset="0"/>
                </a:rPr>
                <a:t>Albert Einstein, 1905</a:t>
              </a:r>
              <a:endParaRPr lang="en-US" sz="1600" b="1" i="1" dirty="0">
                <a:solidFill>
                  <a:schemeClr val="bg1">
                    <a:lumMod val="50000"/>
                  </a:schemeClr>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489565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849050"/>
            <a:ext cx="3080657" cy="1200329"/>
          </a:xfrm>
          <a:prstGeom prst="rect">
            <a:avLst/>
          </a:prstGeom>
          <a:noFill/>
        </p:spPr>
        <p:txBody>
          <a:bodyPr wrap="square" rtlCol="0">
            <a:spAutoFit/>
          </a:bodyPr>
          <a:lstStyle/>
          <a:p>
            <a:pPr algn="ctr"/>
            <a:r>
              <a:rPr lang="en-US" sz="2400" b="1" dirty="0" smtClean="0">
                <a:latin typeface="Arial" panose="020B0604020202020204" pitchFamily="34" charset="0"/>
                <a:cs typeface="Arial" panose="020B0604020202020204" pitchFamily="34" charset="0"/>
              </a:rPr>
              <a:t>In some ways, electrons behave like a particle</a:t>
            </a:r>
            <a:endParaRPr lang="en-US" sz="2400" b="1" dirty="0">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182880" y="0"/>
            <a:ext cx="8778240" cy="731520"/>
          </a:xfrm>
        </p:spPr>
        <p:txBody>
          <a:bodyPr/>
          <a:lstStyle/>
          <a:p>
            <a:r>
              <a:rPr lang="en-US" dirty="0" smtClean="0"/>
              <a:t>Paradox of Electron</a:t>
            </a:r>
            <a:endParaRPr lang="en-US" dirty="0"/>
          </a:p>
        </p:txBody>
      </p:sp>
      <p:sp>
        <p:nvSpPr>
          <p:cNvPr id="3" name="TextBox 2"/>
          <p:cNvSpPr txBox="1"/>
          <p:nvPr/>
        </p:nvSpPr>
        <p:spPr>
          <a:xfrm>
            <a:off x="4920343" y="849050"/>
            <a:ext cx="4223658" cy="1200329"/>
          </a:xfrm>
          <a:prstGeom prst="rect">
            <a:avLst/>
          </a:prstGeom>
          <a:noFill/>
        </p:spPr>
        <p:txBody>
          <a:bodyPr wrap="square" rtlCol="0">
            <a:spAutoFit/>
          </a:bodyPr>
          <a:lstStyle/>
          <a:p>
            <a:pPr algn="ctr"/>
            <a:r>
              <a:rPr lang="en-US" sz="2400" b="1" dirty="0" smtClean="0">
                <a:latin typeface="Arial" panose="020B0604020202020204" pitchFamily="34" charset="0"/>
                <a:cs typeface="Arial" panose="020B0604020202020204" pitchFamily="34" charset="0"/>
              </a:rPr>
              <a:t>But some behavior of electrons cannot be explain by particle theory alone</a:t>
            </a:r>
            <a:endParaRPr lang="en-US" sz="2400" b="1" dirty="0">
              <a:latin typeface="Arial" panose="020B0604020202020204" pitchFamily="34" charset="0"/>
              <a:cs typeface="Arial" panose="020B0604020202020204" pitchFamily="34" charset="0"/>
            </a:endParaRPr>
          </a:p>
        </p:txBody>
      </p:sp>
      <p:sp>
        <p:nvSpPr>
          <p:cNvPr id="5" name="TextBox 4"/>
          <p:cNvSpPr txBox="1"/>
          <p:nvPr/>
        </p:nvSpPr>
        <p:spPr>
          <a:xfrm>
            <a:off x="2745922" y="2090015"/>
            <a:ext cx="3652157" cy="461665"/>
          </a:xfrm>
          <a:prstGeom prst="rect">
            <a:avLst/>
          </a:prstGeom>
          <a:noFill/>
        </p:spPr>
        <p:txBody>
          <a:bodyPr wrap="square" rtlCol="0">
            <a:spAutoFit/>
          </a:bodyPr>
          <a:lstStyle/>
          <a:p>
            <a:pPr algn="ctr"/>
            <a:r>
              <a:rPr lang="en-US" sz="2400" b="1" dirty="0" smtClean="0">
                <a:latin typeface="Arial" panose="020B0604020202020204" pitchFamily="34" charset="0"/>
                <a:cs typeface="Arial" panose="020B0604020202020204" pitchFamily="34" charset="0"/>
              </a:rPr>
              <a:t>How is this resolved?</a:t>
            </a:r>
            <a:endParaRPr lang="en-US" sz="2400" b="1" dirty="0">
              <a:latin typeface="Arial" panose="020B0604020202020204" pitchFamily="34" charset="0"/>
              <a:cs typeface="Arial" panose="020B0604020202020204" pitchFamily="34" charset="0"/>
            </a:endParaRPr>
          </a:p>
        </p:txBody>
      </p:sp>
      <p:grpSp>
        <p:nvGrpSpPr>
          <p:cNvPr id="8" name="Group 7"/>
          <p:cNvGrpSpPr/>
          <p:nvPr/>
        </p:nvGrpSpPr>
        <p:grpSpPr>
          <a:xfrm>
            <a:off x="623488" y="3593065"/>
            <a:ext cx="7916069" cy="3075244"/>
            <a:chOff x="623488" y="3593065"/>
            <a:chExt cx="7916069" cy="3075244"/>
          </a:xfrm>
        </p:grpSpPr>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3488" y="3651574"/>
              <a:ext cx="2094955" cy="3016735"/>
            </a:xfrm>
            <a:prstGeom prst="rect">
              <a:avLst/>
            </a:prstGeom>
            <a:solidFill>
              <a:srgbClr val="FFFF00"/>
            </a:solidFill>
            <a:ln>
              <a:noFill/>
            </a:ln>
          </p:spPr>
        </p:pic>
        <p:sp>
          <p:nvSpPr>
            <p:cNvPr id="9" name="TextBox 8"/>
            <p:cNvSpPr txBox="1"/>
            <p:nvPr/>
          </p:nvSpPr>
          <p:spPr>
            <a:xfrm>
              <a:off x="2919262" y="3593065"/>
              <a:ext cx="5590903" cy="461665"/>
            </a:xfrm>
            <a:prstGeom prst="rect">
              <a:avLst/>
            </a:prstGeom>
            <a:noFill/>
          </p:spPr>
          <p:txBody>
            <a:bodyPr wrap="square" rtlCol="0">
              <a:spAutoFit/>
            </a:bodyPr>
            <a:lstStyle/>
            <a:p>
              <a:pPr algn="ctr"/>
              <a:r>
                <a:rPr lang="en-US" sz="2400" b="1" dirty="0" smtClean="0">
                  <a:solidFill>
                    <a:srgbClr val="0070C0"/>
                  </a:solidFill>
                  <a:latin typeface="Arial" panose="020B0604020202020204" pitchFamily="34" charset="0"/>
                  <a:cs typeface="Arial" panose="020B0604020202020204" pitchFamily="34" charset="0"/>
                </a:rPr>
                <a:t>Electrons are both particles &amp; waves</a:t>
              </a:r>
              <a:endParaRPr lang="en-US" sz="2400" b="1" i="1" dirty="0">
                <a:solidFill>
                  <a:srgbClr val="0070C0"/>
                </a:solidFill>
                <a:latin typeface="Arial" panose="020B0604020202020204" pitchFamily="34" charset="0"/>
                <a:cs typeface="Arial" panose="020B0604020202020204" pitchFamily="34" charset="0"/>
              </a:endParaRPr>
            </a:p>
          </p:txBody>
        </p:sp>
        <p:sp>
          <p:nvSpPr>
            <p:cNvPr id="10" name="TextBox 9"/>
            <p:cNvSpPr txBox="1"/>
            <p:nvPr/>
          </p:nvSpPr>
          <p:spPr>
            <a:xfrm>
              <a:off x="2889870" y="4236874"/>
              <a:ext cx="5649687" cy="2431435"/>
            </a:xfrm>
            <a:prstGeom prst="rect">
              <a:avLst/>
            </a:prstGeom>
            <a:noFill/>
            <a:ln>
              <a:noFill/>
            </a:ln>
          </p:spPr>
          <p:txBody>
            <a:bodyPr wrap="square" rtlCol="0">
              <a:spAutoFit/>
            </a:bodyPr>
            <a:lstStyle/>
            <a:p>
              <a:pPr algn="ctr">
                <a:spcBef>
                  <a:spcPts val="1200"/>
                </a:spcBef>
              </a:pPr>
              <a:r>
                <a:rPr lang="en-US" sz="2400" b="1" dirty="0" smtClean="0">
                  <a:solidFill>
                    <a:srgbClr val="0070C0"/>
                  </a:solidFill>
                  <a:latin typeface="Arial" panose="020B0604020202020204" pitchFamily="34" charset="0"/>
                  <a:cs typeface="Arial" panose="020B0604020202020204" pitchFamily="34" charset="0"/>
                </a:rPr>
                <a:t>All matter, not just light, exhibits the properties of not only particles, which have mass, but also waves, which transfer energy.</a:t>
              </a:r>
            </a:p>
            <a:p>
              <a:pPr algn="ctr">
                <a:spcBef>
                  <a:spcPts val="1200"/>
                </a:spcBef>
              </a:pPr>
              <a:endParaRPr lang="en-US" sz="2400" b="1" dirty="0" smtClean="0">
                <a:solidFill>
                  <a:srgbClr val="FF0000"/>
                </a:solidFill>
                <a:latin typeface="Arial" panose="020B0604020202020204" pitchFamily="34" charset="0"/>
                <a:cs typeface="Arial" panose="020B0604020202020204" pitchFamily="34" charset="0"/>
              </a:endParaRPr>
            </a:p>
            <a:p>
              <a:pPr algn="ctr"/>
              <a:r>
                <a:rPr lang="en-US" sz="600" b="1" dirty="0" smtClean="0">
                  <a:solidFill>
                    <a:srgbClr val="FF0000"/>
                  </a:solidFill>
                  <a:latin typeface="Arial" panose="020B0604020202020204" pitchFamily="34" charset="0"/>
                  <a:cs typeface="Arial" panose="020B0604020202020204" pitchFamily="34" charset="0"/>
                </a:rPr>
                <a:t> </a:t>
              </a:r>
              <a:endParaRPr lang="en-US" sz="600" b="1" dirty="0">
                <a:solidFill>
                  <a:srgbClr val="FF0000"/>
                </a:solidFill>
                <a:latin typeface="Arial" panose="020B0604020202020204" pitchFamily="34" charset="0"/>
                <a:cs typeface="Arial" panose="020B0604020202020204" pitchFamily="34" charset="0"/>
              </a:endParaRPr>
            </a:p>
            <a:p>
              <a:pPr algn="ctr"/>
              <a:r>
                <a:rPr lang="en-US" sz="1600" b="1" i="1" dirty="0" smtClean="0">
                  <a:solidFill>
                    <a:schemeClr val="bg1">
                      <a:lumMod val="50000"/>
                    </a:schemeClr>
                  </a:solidFill>
                  <a:latin typeface="Arial" panose="020B0604020202020204" pitchFamily="34" charset="0"/>
                  <a:cs typeface="Arial" panose="020B0604020202020204" pitchFamily="34" charset="0"/>
                </a:rPr>
                <a:t>Louis De Broglie, 1924</a:t>
              </a:r>
              <a:endParaRPr lang="en-US" sz="1600" b="1" i="1" dirty="0">
                <a:solidFill>
                  <a:schemeClr val="bg1">
                    <a:lumMod val="50000"/>
                  </a:schemeClr>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107435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62" y="794599"/>
            <a:ext cx="9107477" cy="60634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50956"/>
          <a:stretch/>
        </p:blipFill>
        <p:spPr bwMode="auto">
          <a:xfrm>
            <a:off x="18263" y="794599"/>
            <a:ext cx="4466652" cy="60634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182880" y="100462"/>
            <a:ext cx="8778240" cy="731520"/>
          </a:xfrm>
        </p:spPr>
        <p:txBody>
          <a:bodyPr/>
          <a:lstStyle/>
          <a:p>
            <a:r>
              <a:rPr lang="en-US" dirty="0" smtClean="0">
                <a:solidFill>
                  <a:schemeClr val="bg1"/>
                </a:solidFill>
              </a:rPr>
              <a:t>Why the Lights Appear White</a:t>
            </a:r>
            <a:endParaRPr lang="en-US" dirty="0">
              <a:solidFill>
                <a:schemeClr val="bg1"/>
              </a:solidFill>
            </a:endParaRPr>
          </a:p>
        </p:txBody>
      </p:sp>
    </p:spTree>
    <p:extLst>
      <p:ext uri="{BB962C8B-B14F-4D97-AF65-F5344CB8AC3E}">
        <p14:creationId xmlns:p14="http://schemas.microsoft.com/office/powerpoint/2010/main" val="428619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ipe(left)">
                                      <p:cBhvr>
                                        <p:cTn id="7" dur="5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Waves on Guitar String</a:t>
            </a:r>
            <a:endParaRPr lang="en-US" dirty="0"/>
          </a:p>
        </p:txBody>
      </p:sp>
      <p:grpSp>
        <p:nvGrpSpPr>
          <p:cNvPr id="7" name="Group 6"/>
          <p:cNvGrpSpPr/>
          <p:nvPr/>
        </p:nvGrpSpPr>
        <p:grpSpPr>
          <a:xfrm>
            <a:off x="480304" y="1273569"/>
            <a:ext cx="3741982" cy="4758065"/>
            <a:chOff x="563608" y="1415087"/>
            <a:chExt cx="3741982" cy="4758065"/>
          </a:xfrm>
        </p:grpSpPr>
        <p:pic>
          <p:nvPicPr>
            <p:cNvPr id="11268" name="Picture 4" descr="http://hyperphysics.phy-astr.gsu.edu/hbase/waves/imgwav/strha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608" y="2058352"/>
              <a:ext cx="3741982" cy="41148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160148" y="1415087"/>
              <a:ext cx="2548903" cy="461665"/>
            </a:xfrm>
            <a:prstGeom prst="rect">
              <a:avLst/>
            </a:prstGeom>
            <a:noFill/>
          </p:spPr>
          <p:txBody>
            <a:bodyPr wrap="none" rtlCol="0">
              <a:spAutoFit/>
            </a:bodyPr>
            <a:lstStyle/>
            <a:p>
              <a:pPr algn="ctr"/>
              <a:r>
                <a:rPr lang="en-US" sz="2400" b="1" dirty="0" smtClean="0">
                  <a:latin typeface="Arial" panose="020B0604020202020204" pitchFamily="34" charset="0"/>
                  <a:cs typeface="Arial" panose="020B0604020202020204" pitchFamily="34" charset="0"/>
                </a:rPr>
                <a:t>Standing Waves</a:t>
              </a:r>
              <a:endParaRPr lang="en-US" sz="2400" b="1" dirty="0">
                <a:latin typeface="Arial" panose="020B0604020202020204" pitchFamily="34" charset="0"/>
                <a:cs typeface="Arial" panose="020B0604020202020204" pitchFamily="34" charset="0"/>
              </a:endParaRPr>
            </a:p>
          </p:txBody>
        </p:sp>
      </p:grpSp>
      <p:grpSp>
        <p:nvGrpSpPr>
          <p:cNvPr id="6" name="Group 5"/>
          <p:cNvGrpSpPr/>
          <p:nvPr/>
        </p:nvGrpSpPr>
        <p:grpSpPr>
          <a:xfrm>
            <a:off x="4952425" y="1273569"/>
            <a:ext cx="3711272" cy="4758065"/>
            <a:chOff x="5279569" y="1415087"/>
            <a:chExt cx="3711272" cy="4758065"/>
          </a:xfrm>
        </p:grpSpPr>
        <p:pic>
          <p:nvPicPr>
            <p:cNvPr id="11270" name="Picture 6" descr="http://skullsinthestars.files.wordpress.com/2010/04/stringzer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9473" y="2058352"/>
              <a:ext cx="3551464" cy="41148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279569" y="1415087"/>
              <a:ext cx="3711272" cy="461665"/>
            </a:xfrm>
            <a:prstGeom prst="rect">
              <a:avLst/>
            </a:prstGeom>
            <a:noFill/>
          </p:spPr>
          <p:txBody>
            <a:bodyPr wrap="none" rtlCol="0">
              <a:spAutoFit/>
            </a:bodyPr>
            <a:lstStyle/>
            <a:p>
              <a:pPr algn="ctr"/>
              <a:r>
                <a:rPr lang="en-US" sz="2400" b="1" dirty="0" smtClean="0">
                  <a:latin typeface="Arial" panose="020B0604020202020204" pitchFamily="34" charset="0"/>
                  <a:cs typeface="Arial" panose="020B0604020202020204" pitchFamily="34" charset="0"/>
                </a:rPr>
                <a:t>Destructive Interference</a:t>
              </a:r>
              <a:endParaRPr lang="en-US" sz="2400" b="1" dirty="0">
                <a:latin typeface="Arial" panose="020B0604020202020204" pitchFamily="34" charset="0"/>
                <a:cs typeface="Arial" panose="020B0604020202020204" pitchFamily="34" charset="0"/>
              </a:endParaRPr>
            </a:p>
          </p:txBody>
        </p:sp>
      </p:grpSp>
      <p:sp>
        <p:nvSpPr>
          <p:cNvPr id="3" name="TextBox 2"/>
          <p:cNvSpPr txBox="1"/>
          <p:nvPr/>
        </p:nvSpPr>
        <p:spPr>
          <a:xfrm>
            <a:off x="2125208" y="6324593"/>
            <a:ext cx="4946482" cy="369332"/>
          </a:xfrm>
          <a:prstGeom prst="rect">
            <a:avLst/>
          </a:prstGeom>
          <a:noFill/>
        </p:spPr>
        <p:txBody>
          <a:bodyPr wrap="none" rtlCol="0">
            <a:spAutoFit/>
          </a:bodyPr>
          <a:lstStyle/>
          <a:p>
            <a:r>
              <a:rPr lang="en-US" dirty="0">
                <a:hlinkClick r:id="rId4"/>
              </a:rPr>
              <a:t>https://www.youtube.com/watch?v=-</a:t>
            </a:r>
            <a:r>
              <a:rPr lang="en-US" dirty="0" smtClean="0">
                <a:hlinkClick r:id="rId4"/>
              </a:rPr>
              <a:t>gr7KmTOrx0</a:t>
            </a:r>
            <a:r>
              <a:rPr lang="en-US" dirty="0" smtClean="0"/>
              <a:t> </a:t>
            </a:r>
            <a:endParaRPr lang="en-US" dirty="0"/>
          </a:p>
        </p:txBody>
      </p:sp>
    </p:spTree>
    <p:extLst>
      <p:ext uri="{BB962C8B-B14F-4D97-AF65-F5344CB8AC3E}">
        <p14:creationId xmlns:p14="http://schemas.microsoft.com/office/powerpoint/2010/main" val="2800258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Waves in an Electron Orbital</a:t>
            </a:r>
            <a:endParaRPr lang="en-US" dirty="0"/>
          </a:p>
        </p:txBody>
      </p:sp>
      <p:pic>
        <p:nvPicPr>
          <p:cNvPr id="102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52559"/>
          <a:stretch/>
        </p:blipFill>
        <p:spPr bwMode="auto">
          <a:xfrm>
            <a:off x="104775" y="1239235"/>
            <a:ext cx="4238625" cy="3917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a:stretch/>
        </p:blipFill>
        <p:spPr bwMode="auto">
          <a:xfrm>
            <a:off x="4571999" y="1239235"/>
            <a:ext cx="4467225" cy="3917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014072" y="5342373"/>
            <a:ext cx="7115856" cy="1384995"/>
          </a:xfrm>
          <a:prstGeom prst="rect">
            <a:avLst/>
          </a:prstGeom>
          <a:noFill/>
        </p:spPr>
        <p:txBody>
          <a:bodyPr wrap="square" rtlCol="0">
            <a:spAutoFit/>
          </a:bodyPr>
          <a:lstStyle/>
          <a:p>
            <a:pPr algn="ctr"/>
            <a:r>
              <a:rPr lang="en-US" sz="2800" b="1" dirty="0" smtClean="0">
                <a:solidFill>
                  <a:schemeClr val="tx1">
                    <a:lumMod val="95000"/>
                    <a:lumOff val="5000"/>
                  </a:schemeClr>
                </a:solidFill>
              </a:rPr>
              <a:t>De Broglie hypothesized that electrons could only occupy orbitals in which they were able to maintain a standing wave</a:t>
            </a:r>
            <a:endParaRPr lang="en-US" sz="2800" b="1" dirty="0">
              <a:solidFill>
                <a:schemeClr val="tx1">
                  <a:lumMod val="95000"/>
                  <a:lumOff val="5000"/>
                </a:schemeClr>
              </a:solidFill>
            </a:endParaRPr>
          </a:p>
        </p:txBody>
      </p:sp>
    </p:spTree>
    <p:extLst>
      <p:ext uri="{BB962C8B-B14F-4D97-AF65-F5344CB8AC3E}">
        <p14:creationId xmlns:p14="http://schemas.microsoft.com/office/powerpoint/2010/main" val="4155364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wipe(left)">
                                      <p:cBhvr>
                                        <p:cTn id="7" dur="500"/>
                                        <p:tgtEl>
                                          <p:spTgt spid="1024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 y="274638"/>
            <a:ext cx="8961120" cy="731520"/>
          </a:xfrm>
        </p:spPr>
        <p:txBody>
          <a:bodyPr/>
          <a:lstStyle/>
          <a:p>
            <a:r>
              <a:rPr lang="en-US" sz="3800" dirty="0" smtClean="0"/>
              <a:t>Real World Impact of Standing Waves</a:t>
            </a:r>
            <a:endParaRPr lang="en-US" sz="3800" dirty="0"/>
          </a:p>
        </p:txBody>
      </p:sp>
      <p:sp>
        <p:nvSpPr>
          <p:cNvPr id="3" name="Content Placeholder 2"/>
          <p:cNvSpPr>
            <a:spLocks noGrp="1"/>
          </p:cNvSpPr>
          <p:nvPr>
            <p:ph idx="1"/>
          </p:nvPr>
        </p:nvSpPr>
        <p:spPr>
          <a:xfrm>
            <a:off x="330926" y="1297460"/>
            <a:ext cx="8482149" cy="5128054"/>
          </a:xfrm>
        </p:spPr>
        <p:txBody>
          <a:bodyPr/>
          <a:lstStyle/>
          <a:p>
            <a:pPr marL="0" indent="0">
              <a:buNone/>
            </a:pPr>
            <a:r>
              <a:rPr lang="en-US" u="sng" dirty="0" smtClean="0"/>
              <a:t>Tacoma </a:t>
            </a:r>
            <a:r>
              <a:rPr lang="en-US" u="sng" dirty="0"/>
              <a:t>Narrows </a:t>
            </a:r>
            <a:r>
              <a:rPr lang="en-US" u="sng" dirty="0" smtClean="0"/>
              <a:t>Bridge</a:t>
            </a:r>
          </a:p>
          <a:p>
            <a:r>
              <a:rPr lang="en-US" dirty="0" smtClean="0"/>
              <a:t>Suspension bridge in Washington state</a:t>
            </a:r>
          </a:p>
          <a:p>
            <a:r>
              <a:rPr lang="en-US" dirty="0" smtClean="0"/>
              <a:t>Certain wind speeds match the precise resonance frequency for the bridge to has a standing wave</a:t>
            </a:r>
          </a:p>
          <a:p>
            <a:r>
              <a:rPr lang="en-US" dirty="0" smtClean="0"/>
              <a:t>The bridge ultimately collapsed under the strain of vibrations</a:t>
            </a:r>
            <a:endParaRPr lang="en-US" dirty="0"/>
          </a:p>
          <a:p>
            <a:r>
              <a:rPr lang="en-US" sz="2800" dirty="0">
                <a:hlinkClick r:id="rId2"/>
              </a:rPr>
              <a:t>https://www.youtube.com/watch?v=j-zczJXSxnw</a:t>
            </a:r>
            <a:endParaRPr lang="en-US" sz="2800" dirty="0"/>
          </a:p>
          <a:p>
            <a:pPr lvl="1"/>
            <a:endParaRPr lang="en-US" dirty="0"/>
          </a:p>
          <a:p>
            <a:endParaRPr lang="en-US" dirty="0"/>
          </a:p>
        </p:txBody>
      </p:sp>
    </p:spTree>
    <p:extLst>
      <p:ext uri="{BB962C8B-B14F-4D97-AF65-F5344CB8AC3E}">
        <p14:creationId xmlns:p14="http://schemas.microsoft.com/office/powerpoint/2010/main" val="425939359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95942" y="914393"/>
            <a:ext cx="8730343" cy="3439884"/>
          </a:xfrm>
          <a:prstGeom prst="rect">
            <a:avLst/>
          </a:prstGeom>
          <a:solidFill>
            <a:srgbClr val="FFFF00"/>
          </a:solidFill>
          <a:ln w="28575">
            <a:solidFill>
              <a:srgbClr val="FF0000"/>
            </a:solidFill>
          </a:ln>
        </p:spPr>
        <p:txBody>
          <a:bodyPr wrap="square" rtlCol="0" anchor="b" anchorCtr="0">
            <a:noAutofit/>
          </a:bodyPr>
          <a:lstStyle/>
          <a:p>
            <a:pPr algn="r"/>
            <a:r>
              <a:rPr lang="en-US" sz="1600" b="1" i="1" dirty="0" smtClean="0">
                <a:solidFill>
                  <a:srgbClr val="FF0000"/>
                </a:solidFill>
              </a:rPr>
              <a:t>Write this in your notes</a:t>
            </a:r>
            <a:endParaRPr lang="en-US" sz="1600" b="1" i="1" dirty="0">
              <a:solidFill>
                <a:srgbClr val="FF0000"/>
              </a:solidFill>
            </a:endParaRPr>
          </a:p>
        </p:txBody>
      </p:sp>
      <p:sp>
        <p:nvSpPr>
          <p:cNvPr id="2" name="Title 1"/>
          <p:cNvSpPr>
            <a:spLocks noGrp="1"/>
          </p:cNvSpPr>
          <p:nvPr>
            <p:ph type="title"/>
          </p:nvPr>
        </p:nvSpPr>
        <p:spPr>
          <a:xfrm>
            <a:off x="182880" y="111348"/>
            <a:ext cx="8778240" cy="731520"/>
          </a:xfrm>
        </p:spPr>
        <p:txBody>
          <a:bodyPr/>
          <a:lstStyle/>
          <a:p>
            <a:r>
              <a:rPr lang="en-US" dirty="0" smtClean="0"/>
              <a:t>Wave-Particle Duality</a:t>
            </a:r>
            <a:endParaRPr lang="en-US" dirty="0"/>
          </a:p>
        </p:txBody>
      </p:sp>
      <p:sp>
        <p:nvSpPr>
          <p:cNvPr id="3" name="Content Placeholder 2"/>
          <p:cNvSpPr>
            <a:spLocks noGrp="1"/>
          </p:cNvSpPr>
          <p:nvPr>
            <p:ph idx="1"/>
          </p:nvPr>
        </p:nvSpPr>
        <p:spPr>
          <a:xfrm>
            <a:off x="283027" y="981766"/>
            <a:ext cx="8806543" cy="3372511"/>
          </a:xfrm>
        </p:spPr>
        <p:txBody>
          <a:bodyPr>
            <a:normAutofit/>
          </a:bodyPr>
          <a:lstStyle/>
          <a:p>
            <a:r>
              <a:rPr lang="en-US" sz="2400" b="1" dirty="0" smtClean="0">
                <a:solidFill>
                  <a:srgbClr val="FF0000"/>
                </a:solidFill>
              </a:rPr>
              <a:t>In 1924, De Broglie postulates that all matter, including electrons, have the wave-particle duality</a:t>
            </a:r>
          </a:p>
          <a:p>
            <a:r>
              <a:rPr lang="en-US" sz="2400" b="1" dirty="0" smtClean="0">
                <a:solidFill>
                  <a:srgbClr val="FF0000"/>
                </a:solidFill>
                <a:cs typeface="Arial" panose="020B0604020202020204" pitchFamily="34" charset="0"/>
              </a:rPr>
              <a:t>Wave-Particle Duality - All matter exhibits </a:t>
            </a:r>
            <a:r>
              <a:rPr lang="en-US" sz="2400" b="1" dirty="0">
                <a:solidFill>
                  <a:srgbClr val="FF0000"/>
                </a:solidFill>
                <a:cs typeface="Arial" panose="020B0604020202020204" pitchFamily="34" charset="0"/>
              </a:rPr>
              <a:t>the properties of not only particles, which have mass, but also waves, which transfer energy</a:t>
            </a:r>
            <a:r>
              <a:rPr lang="en-US" sz="2400" b="1" dirty="0" smtClean="0">
                <a:solidFill>
                  <a:srgbClr val="FF0000"/>
                </a:solidFill>
                <a:cs typeface="Arial" panose="020B0604020202020204" pitchFamily="34" charset="0"/>
              </a:rPr>
              <a:t>.</a:t>
            </a:r>
            <a:endParaRPr lang="en-US" sz="2400" b="1" dirty="0">
              <a:solidFill>
                <a:srgbClr val="FF0000"/>
              </a:solidFill>
            </a:endParaRPr>
          </a:p>
          <a:p>
            <a:r>
              <a:rPr lang="en-US" sz="2400" b="1" dirty="0" smtClean="0">
                <a:solidFill>
                  <a:srgbClr val="FF0000"/>
                </a:solidFill>
              </a:rPr>
              <a:t>Electrons could absorb or emit only quanta that moved them between wave frequencies that allow for standing waves in their orbital</a:t>
            </a:r>
          </a:p>
        </p:txBody>
      </p:sp>
      <p:grpSp>
        <p:nvGrpSpPr>
          <p:cNvPr id="12" name="Group 11"/>
          <p:cNvGrpSpPr/>
          <p:nvPr/>
        </p:nvGrpSpPr>
        <p:grpSpPr>
          <a:xfrm>
            <a:off x="3388568" y="4509438"/>
            <a:ext cx="2225345" cy="2313126"/>
            <a:chOff x="3491821" y="4510075"/>
            <a:chExt cx="2225345" cy="2313126"/>
          </a:xfrm>
        </p:grpSpPr>
        <p:pic>
          <p:nvPicPr>
            <p:cNvPr id="5" name="Picture 7" descr="C05-09C-828378-08"/>
            <p:cNvPicPr>
              <a:picLocks noChangeAspect="1" noChangeArrowheads="1"/>
            </p:cNvPicPr>
            <p:nvPr/>
          </p:nvPicPr>
          <p:blipFill rotWithShape="1">
            <a:blip r:embed="rId2">
              <a:extLst>
                <a:ext uri="{28A0092B-C50C-407E-A947-70E740481C1C}">
                  <a14:useLocalDpi xmlns:a14="http://schemas.microsoft.com/office/drawing/2010/main" val="0"/>
                </a:ext>
              </a:extLst>
            </a:blip>
            <a:srcRect l="69752" r="9388" b="75843"/>
            <a:stretch/>
          </p:blipFill>
          <p:spPr bwMode="auto">
            <a:xfrm>
              <a:off x="3491821" y="4510075"/>
              <a:ext cx="2225345" cy="174982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826812" y="6176870"/>
              <a:ext cx="1555362" cy="646331"/>
            </a:xfrm>
            <a:prstGeom prst="rect">
              <a:avLst/>
            </a:prstGeom>
            <a:noFill/>
          </p:spPr>
          <p:txBody>
            <a:bodyPr wrap="none" rtlCol="0">
              <a:spAutoFit/>
            </a:bodyPr>
            <a:lstStyle/>
            <a:p>
              <a:pPr algn="ctr"/>
              <a:r>
                <a:rPr lang="en-US" b="1" dirty="0" smtClean="0">
                  <a:solidFill>
                    <a:srgbClr val="00B050"/>
                  </a:solidFill>
                </a:rPr>
                <a:t>standing wave</a:t>
              </a:r>
            </a:p>
            <a:p>
              <a:pPr algn="ctr"/>
              <a:r>
                <a:rPr lang="en-US" b="1" dirty="0" smtClean="0">
                  <a:solidFill>
                    <a:srgbClr val="00B050"/>
                  </a:solidFill>
                </a:rPr>
                <a:t>ALLOWED</a:t>
              </a:r>
              <a:endParaRPr lang="en-US" b="1" dirty="0">
                <a:solidFill>
                  <a:srgbClr val="00B050"/>
                </a:solidFill>
              </a:endParaRPr>
            </a:p>
          </p:txBody>
        </p:sp>
      </p:grpSp>
      <p:grpSp>
        <p:nvGrpSpPr>
          <p:cNvPr id="11" name="Group 10"/>
          <p:cNvGrpSpPr/>
          <p:nvPr/>
        </p:nvGrpSpPr>
        <p:grpSpPr>
          <a:xfrm>
            <a:off x="6842458" y="4491402"/>
            <a:ext cx="2225345" cy="2349199"/>
            <a:chOff x="6755370" y="4474002"/>
            <a:chExt cx="2225345" cy="2349199"/>
          </a:xfrm>
        </p:grpSpPr>
        <p:pic>
          <p:nvPicPr>
            <p:cNvPr id="6" name="Picture 7" descr="C05-09C-828378-08"/>
            <p:cNvPicPr>
              <a:picLocks noChangeAspect="1" noChangeArrowheads="1"/>
            </p:cNvPicPr>
            <p:nvPr/>
          </p:nvPicPr>
          <p:blipFill rotWithShape="1">
            <a:blip r:embed="rId2">
              <a:extLst>
                <a:ext uri="{28A0092B-C50C-407E-A947-70E740481C1C}">
                  <a14:useLocalDpi xmlns:a14="http://schemas.microsoft.com/office/drawing/2010/main" val="0"/>
                </a:ext>
              </a:extLst>
            </a:blip>
            <a:srcRect l="69752" t="28381" r="9388" b="46466"/>
            <a:stretch/>
          </p:blipFill>
          <p:spPr bwMode="auto">
            <a:xfrm>
              <a:off x="6755370" y="4474002"/>
              <a:ext cx="2225345" cy="182197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7090361" y="6176870"/>
              <a:ext cx="1555362" cy="646331"/>
            </a:xfrm>
            <a:prstGeom prst="rect">
              <a:avLst/>
            </a:prstGeom>
            <a:noFill/>
          </p:spPr>
          <p:txBody>
            <a:bodyPr wrap="none" rtlCol="0">
              <a:spAutoFit/>
            </a:bodyPr>
            <a:lstStyle/>
            <a:p>
              <a:pPr algn="ctr"/>
              <a:r>
                <a:rPr lang="en-US" b="1" dirty="0" smtClean="0">
                  <a:solidFill>
                    <a:srgbClr val="00B050"/>
                  </a:solidFill>
                </a:rPr>
                <a:t>standing wave</a:t>
              </a:r>
            </a:p>
            <a:p>
              <a:pPr algn="ctr"/>
              <a:r>
                <a:rPr lang="en-US" b="1" dirty="0" smtClean="0">
                  <a:solidFill>
                    <a:srgbClr val="00B050"/>
                  </a:solidFill>
                </a:rPr>
                <a:t>ALLOWED</a:t>
              </a:r>
              <a:endParaRPr lang="en-US" b="1" dirty="0">
                <a:solidFill>
                  <a:srgbClr val="00B050"/>
                </a:solidFill>
              </a:endParaRPr>
            </a:p>
          </p:txBody>
        </p:sp>
      </p:grpSp>
      <p:grpSp>
        <p:nvGrpSpPr>
          <p:cNvPr id="13" name="Group 12"/>
          <p:cNvGrpSpPr/>
          <p:nvPr/>
        </p:nvGrpSpPr>
        <p:grpSpPr>
          <a:xfrm>
            <a:off x="108854" y="4491728"/>
            <a:ext cx="2225345" cy="2348547"/>
            <a:chOff x="250372" y="4474654"/>
            <a:chExt cx="2225345" cy="2348547"/>
          </a:xfrm>
        </p:grpSpPr>
        <p:pic>
          <p:nvPicPr>
            <p:cNvPr id="7" name="Picture 7" descr="C05-09C-828378-08"/>
            <p:cNvPicPr>
              <a:picLocks noChangeAspect="1" noChangeArrowheads="1"/>
            </p:cNvPicPr>
            <p:nvPr/>
          </p:nvPicPr>
          <p:blipFill rotWithShape="1">
            <a:blip r:embed="rId2">
              <a:extLst>
                <a:ext uri="{28A0092B-C50C-407E-A947-70E740481C1C}">
                  <a14:useLocalDpi xmlns:a14="http://schemas.microsoft.com/office/drawing/2010/main" val="0"/>
                </a:ext>
              </a:extLst>
            </a:blip>
            <a:srcRect l="69752" t="57585" r="9388" b="17280"/>
            <a:stretch/>
          </p:blipFill>
          <p:spPr bwMode="auto">
            <a:xfrm>
              <a:off x="250372" y="4474654"/>
              <a:ext cx="2225345" cy="182067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435483" y="6176870"/>
              <a:ext cx="1855123" cy="646331"/>
            </a:xfrm>
            <a:prstGeom prst="rect">
              <a:avLst/>
            </a:prstGeom>
            <a:noFill/>
          </p:spPr>
          <p:txBody>
            <a:bodyPr wrap="none" rtlCol="0">
              <a:spAutoFit/>
            </a:bodyPr>
            <a:lstStyle/>
            <a:p>
              <a:pPr algn="ctr"/>
              <a:r>
                <a:rPr lang="en-US" b="1" dirty="0" smtClean="0">
                  <a:solidFill>
                    <a:srgbClr val="C00000"/>
                  </a:solidFill>
                </a:rPr>
                <a:t>no standing wave</a:t>
              </a:r>
            </a:p>
            <a:p>
              <a:pPr algn="ctr"/>
              <a:r>
                <a:rPr lang="en-US" b="1" dirty="0" smtClean="0">
                  <a:solidFill>
                    <a:srgbClr val="C00000"/>
                  </a:solidFill>
                </a:rPr>
                <a:t>FORBIDDEN</a:t>
              </a:r>
              <a:endParaRPr lang="en-US" b="1" dirty="0">
                <a:solidFill>
                  <a:srgbClr val="C00000"/>
                </a:solidFill>
              </a:endParaRPr>
            </a:p>
          </p:txBody>
        </p:sp>
      </p:grpSp>
      <p:sp>
        <p:nvSpPr>
          <p:cNvPr id="14" name="Rectangle 13"/>
          <p:cNvSpPr/>
          <p:nvPr/>
        </p:nvSpPr>
        <p:spPr>
          <a:xfrm>
            <a:off x="8479971" y="6596743"/>
            <a:ext cx="664029" cy="2612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p:nvPr/>
        </p:nvCxnSpPr>
        <p:spPr>
          <a:xfrm rot="16200000">
            <a:off x="6315273" y="4793962"/>
            <a:ext cx="0" cy="1005840"/>
          </a:xfrm>
          <a:prstGeom prst="line">
            <a:avLst/>
          </a:prstGeom>
          <a:ln w="101600">
            <a:solidFill>
              <a:srgbClr val="00B050"/>
            </a:solidFill>
            <a:tailEnd type="stealth" w="med" len="sm"/>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flipH="1">
            <a:off x="6141097" y="5053217"/>
            <a:ext cx="0" cy="1005840"/>
          </a:xfrm>
          <a:prstGeom prst="line">
            <a:avLst/>
          </a:prstGeom>
          <a:ln w="101600">
            <a:solidFill>
              <a:srgbClr val="00B050"/>
            </a:solidFill>
            <a:tailEnd type="stealth" w="med" len="sm"/>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flipH="1">
            <a:off x="2861384" y="4923589"/>
            <a:ext cx="0" cy="1005840"/>
          </a:xfrm>
          <a:prstGeom prst="line">
            <a:avLst/>
          </a:prstGeom>
          <a:ln w="101600">
            <a:solidFill>
              <a:srgbClr val="C00000"/>
            </a:solidFill>
            <a:tailEnd type="stealth" w="med"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29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32"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diamond(out)">
                                      <p:cBhvr>
                                        <p:cTn id="22" dur="10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32"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diamond(out)">
                                      <p:cBhvr>
                                        <p:cTn id="27" dur="10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left)">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right)">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ntr" presetSubtype="32"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diamond(out)">
                                      <p:cBhvr>
                                        <p:cTn id="42" dur="10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2" fill="hold"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right)">
                                      <p:cBhvr>
                                        <p:cTn id="4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87" name="Group 7186"/>
          <p:cNvGrpSpPr/>
          <p:nvPr/>
        </p:nvGrpSpPr>
        <p:grpSpPr>
          <a:xfrm>
            <a:off x="7663618" y="5344339"/>
            <a:ext cx="1385403" cy="1351287"/>
            <a:chOff x="5505253" y="5344339"/>
            <a:chExt cx="1385403" cy="1351287"/>
          </a:xfrm>
        </p:grpSpPr>
        <p:pic>
          <p:nvPicPr>
            <p:cNvPr id="4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0206" t="73491" r="24643" b="6805"/>
            <a:stretch/>
          </p:blipFill>
          <p:spPr bwMode="auto">
            <a:xfrm>
              <a:off x="5505253" y="5344339"/>
              <a:ext cx="1385403" cy="1351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5" name="Oval 44"/>
            <p:cNvSpPr>
              <a:spLocks noChangeAspect="1"/>
            </p:cNvSpPr>
            <p:nvPr/>
          </p:nvSpPr>
          <p:spPr>
            <a:xfrm>
              <a:off x="5604216" y="5454639"/>
              <a:ext cx="137160" cy="137160"/>
            </a:xfrm>
            <a:prstGeom prst="ellipse">
              <a:avLst/>
            </a:prstGeom>
            <a:solidFill>
              <a:srgbClr val="00B0F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0206" t="34125" r="25743" b="47044"/>
          <a:stretch/>
        </p:blipFill>
        <p:spPr bwMode="auto">
          <a:xfrm>
            <a:off x="5715325" y="3334997"/>
            <a:ext cx="1284850" cy="1291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6" name="Straight Arrow Connector 45"/>
          <p:cNvCxnSpPr/>
          <p:nvPr/>
        </p:nvCxnSpPr>
        <p:spPr>
          <a:xfrm>
            <a:off x="6128415" y="4555712"/>
            <a:ext cx="1634166" cy="89892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7170" name="Picture 2" descr="http://science.babson.edu/winrich/semiconductors/images/bohr.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6275" y="34686"/>
            <a:ext cx="4584650" cy="3062168"/>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p:cNvCxnSpPr/>
          <p:nvPr/>
        </p:nvCxnSpPr>
        <p:spPr>
          <a:xfrm>
            <a:off x="6613770" y="1787426"/>
            <a:ext cx="112571" cy="540771"/>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endCxn id="21" idx="1"/>
          </p:cNvCxnSpPr>
          <p:nvPr/>
        </p:nvCxnSpPr>
        <p:spPr>
          <a:xfrm>
            <a:off x="6533615" y="1807396"/>
            <a:ext cx="748990" cy="484422"/>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6377551" y="1848131"/>
            <a:ext cx="227184" cy="91572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Oval 15"/>
          <p:cNvSpPr>
            <a:spLocks noChangeAspect="1"/>
          </p:cNvSpPr>
          <p:nvPr/>
        </p:nvSpPr>
        <p:spPr>
          <a:xfrm>
            <a:off x="6670056" y="2328197"/>
            <a:ext cx="137160" cy="137160"/>
          </a:xfrm>
          <a:prstGeom prst="ellipse">
            <a:avLst/>
          </a:prstGeom>
          <a:solidFill>
            <a:srgbClr val="00B0F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a:spLocks noChangeAspect="1"/>
          </p:cNvSpPr>
          <p:nvPr/>
        </p:nvSpPr>
        <p:spPr>
          <a:xfrm>
            <a:off x="7262518" y="2271731"/>
            <a:ext cx="137160" cy="137160"/>
          </a:xfrm>
          <a:prstGeom prst="ellipse">
            <a:avLst/>
          </a:prstGeom>
          <a:solidFill>
            <a:srgbClr val="00B0F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a:spLocks noChangeAspect="1"/>
          </p:cNvSpPr>
          <p:nvPr/>
        </p:nvSpPr>
        <p:spPr>
          <a:xfrm>
            <a:off x="6295474" y="2763859"/>
            <a:ext cx="137160" cy="137160"/>
          </a:xfrm>
          <a:prstGeom prst="ellipse">
            <a:avLst/>
          </a:prstGeom>
          <a:solidFill>
            <a:srgbClr val="00B0F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6536155" y="1745946"/>
            <a:ext cx="137160" cy="137160"/>
          </a:xfrm>
          <a:prstGeom prst="ellipse">
            <a:avLst/>
          </a:prstGeom>
          <a:solidFill>
            <a:srgbClr val="00B0F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85" name="Group 7184"/>
          <p:cNvGrpSpPr/>
          <p:nvPr/>
        </p:nvGrpSpPr>
        <p:grpSpPr>
          <a:xfrm>
            <a:off x="4486275" y="5268868"/>
            <a:ext cx="1429395" cy="1502229"/>
            <a:chOff x="1679565" y="5268868"/>
            <a:chExt cx="1429395" cy="1502229"/>
          </a:xfrm>
        </p:grpSpPr>
        <p:pic>
          <p:nvPicPr>
            <p:cNvPr id="3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7976" t="40000" r="6392" b="38096"/>
            <a:stretch/>
          </p:blipFill>
          <p:spPr bwMode="auto">
            <a:xfrm>
              <a:off x="1679565" y="5268868"/>
              <a:ext cx="1429395" cy="15022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3" name="Oval 42"/>
            <p:cNvSpPr>
              <a:spLocks noChangeAspect="1"/>
            </p:cNvSpPr>
            <p:nvPr/>
          </p:nvSpPr>
          <p:spPr>
            <a:xfrm>
              <a:off x="2556216" y="5317479"/>
              <a:ext cx="137160" cy="137160"/>
            </a:xfrm>
            <a:prstGeom prst="ellipse">
              <a:avLst/>
            </a:prstGeom>
            <a:solidFill>
              <a:srgbClr val="00B0F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86" name="Group 7185"/>
          <p:cNvGrpSpPr/>
          <p:nvPr/>
        </p:nvGrpSpPr>
        <p:grpSpPr>
          <a:xfrm>
            <a:off x="6140486" y="5333818"/>
            <a:ext cx="1298317" cy="1372329"/>
            <a:chOff x="3657948" y="5333818"/>
            <a:chExt cx="1298317" cy="1372329"/>
          </a:xfrm>
        </p:grpSpPr>
        <p:pic>
          <p:nvPicPr>
            <p:cNvPr id="39"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0206" t="53174" r="25596" b="26815"/>
            <a:stretch/>
          </p:blipFill>
          <p:spPr bwMode="auto">
            <a:xfrm>
              <a:off x="3657948" y="5333818"/>
              <a:ext cx="1298317" cy="13723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4" name="Oval 43"/>
            <p:cNvSpPr>
              <a:spLocks noChangeAspect="1"/>
            </p:cNvSpPr>
            <p:nvPr/>
          </p:nvSpPr>
          <p:spPr>
            <a:xfrm>
              <a:off x="3785223" y="5541532"/>
              <a:ext cx="137160" cy="137160"/>
            </a:xfrm>
            <a:prstGeom prst="ellipse">
              <a:avLst/>
            </a:prstGeom>
            <a:solidFill>
              <a:srgbClr val="00B0F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0" name="Straight Arrow Connector 49"/>
          <p:cNvCxnSpPr/>
          <p:nvPr/>
        </p:nvCxnSpPr>
        <p:spPr>
          <a:xfrm>
            <a:off x="6054523" y="4596119"/>
            <a:ext cx="240951" cy="927100"/>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flipH="1">
            <a:off x="5500086" y="4560792"/>
            <a:ext cx="531343" cy="736367"/>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42" name="Oval 41"/>
          <p:cNvSpPr>
            <a:spLocks noChangeAspect="1"/>
          </p:cNvSpPr>
          <p:nvPr/>
        </p:nvSpPr>
        <p:spPr>
          <a:xfrm>
            <a:off x="6011342" y="4458959"/>
            <a:ext cx="137160" cy="137160"/>
          </a:xfrm>
          <a:prstGeom prst="ellipse">
            <a:avLst/>
          </a:prstGeom>
          <a:solidFill>
            <a:srgbClr val="00B0F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4" name="Rectangle 7183"/>
          <p:cNvSpPr/>
          <p:nvPr/>
        </p:nvSpPr>
        <p:spPr>
          <a:xfrm>
            <a:off x="7920696" y="5816600"/>
            <a:ext cx="796584" cy="1625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8" name="TextBox 7187"/>
          <p:cNvSpPr txBox="1"/>
          <p:nvPr/>
        </p:nvSpPr>
        <p:spPr>
          <a:xfrm>
            <a:off x="47625" y="236220"/>
            <a:ext cx="4297680" cy="1611911"/>
          </a:xfrm>
          <a:prstGeom prst="rect">
            <a:avLst/>
          </a:prstGeom>
          <a:noFill/>
        </p:spPr>
        <p:txBody>
          <a:bodyPr wrap="square" rtlCol="0">
            <a:noAutofit/>
          </a:bodyPr>
          <a:lstStyle/>
          <a:p>
            <a:pPr algn="just"/>
            <a:r>
              <a:rPr lang="en-US" sz="2400" dirty="0" smtClean="0">
                <a:solidFill>
                  <a:srgbClr val="0000FF"/>
                </a:solidFill>
                <a:latin typeface="Arial" panose="020B0604020202020204" pitchFamily="34" charset="0"/>
                <a:cs typeface="Arial" panose="020B0604020202020204" pitchFamily="34" charset="0"/>
              </a:rPr>
              <a:t>In the Bohr Atom, electrons gained energy by physically moving from one allowed orbit to another. </a:t>
            </a:r>
            <a:endParaRPr lang="en-US" sz="2400" dirty="0">
              <a:solidFill>
                <a:srgbClr val="0000FF"/>
              </a:solidFill>
              <a:latin typeface="Arial" panose="020B0604020202020204" pitchFamily="34" charset="0"/>
              <a:cs typeface="Arial" panose="020B0604020202020204" pitchFamily="34" charset="0"/>
            </a:endParaRPr>
          </a:p>
        </p:txBody>
      </p:sp>
      <p:sp>
        <p:nvSpPr>
          <p:cNvPr id="65" name="TextBox 64"/>
          <p:cNvSpPr txBox="1"/>
          <p:nvPr/>
        </p:nvSpPr>
        <p:spPr>
          <a:xfrm>
            <a:off x="47625" y="1937372"/>
            <a:ext cx="4297680" cy="452126"/>
          </a:xfrm>
          <a:prstGeom prst="rect">
            <a:avLst/>
          </a:prstGeom>
          <a:noFill/>
        </p:spPr>
        <p:txBody>
          <a:bodyPr wrap="square" rtlCol="0">
            <a:noAutofit/>
          </a:bodyPr>
          <a:lstStyle/>
          <a:p>
            <a:pPr algn="just"/>
            <a:r>
              <a:rPr lang="en-US" sz="2400" dirty="0" smtClean="0">
                <a:solidFill>
                  <a:srgbClr val="0000FF"/>
                </a:solidFill>
                <a:latin typeface="Arial" panose="020B0604020202020204" pitchFamily="34" charset="0"/>
                <a:cs typeface="Arial" panose="020B0604020202020204" pitchFamily="34" charset="0"/>
              </a:rPr>
              <a:t>Some orbitals are allowed.</a:t>
            </a:r>
            <a:endParaRPr lang="en-US" sz="2400" dirty="0">
              <a:solidFill>
                <a:srgbClr val="0000FF"/>
              </a:solidFill>
              <a:latin typeface="Arial" panose="020B0604020202020204" pitchFamily="34" charset="0"/>
              <a:cs typeface="Arial" panose="020B0604020202020204" pitchFamily="34" charset="0"/>
            </a:endParaRPr>
          </a:p>
        </p:txBody>
      </p:sp>
      <p:sp>
        <p:nvSpPr>
          <p:cNvPr id="66" name="TextBox 65"/>
          <p:cNvSpPr txBox="1"/>
          <p:nvPr/>
        </p:nvSpPr>
        <p:spPr>
          <a:xfrm>
            <a:off x="47625" y="2478738"/>
            <a:ext cx="4297680" cy="452126"/>
          </a:xfrm>
          <a:prstGeom prst="rect">
            <a:avLst/>
          </a:prstGeom>
          <a:noFill/>
        </p:spPr>
        <p:txBody>
          <a:bodyPr wrap="square" rtlCol="0">
            <a:noAutofit/>
          </a:bodyPr>
          <a:lstStyle/>
          <a:p>
            <a:pPr algn="just"/>
            <a:r>
              <a:rPr lang="en-US" sz="2400" dirty="0" smtClean="0">
                <a:solidFill>
                  <a:srgbClr val="0000FF"/>
                </a:solidFill>
                <a:latin typeface="Arial" panose="020B0604020202020204" pitchFamily="34" charset="0"/>
                <a:cs typeface="Arial" panose="020B0604020202020204" pitchFamily="34" charset="0"/>
              </a:rPr>
              <a:t>Some orbitals are forbidden</a:t>
            </a:r>
            <a:endParaRPr lang="en-US" sz="2400" dirty="0">
              <a:solidFill>
                <a:srgbClr val="0000FF"/>
              </a:solidFill>
              <a:latin typeface="Arial" panose="020B0604020202020204" pitchFamily="34" charset="0"/>
              <a:cs typeface="Arial" panose="020B0604020202020204" pitchFamily="34" charset="0"/>
            </a:endParaRPr>
          </a:p>
        </p:txBody>
      </p:sp>
      <p:sp>
        <p:nvSpPr>
          <p:cNvPr id="67" name="TextBox 66"/>
          <p:cNvSpPr txBox="1"/>
          <p:nvPr/>
        </p:nvSpPr>
        <p:spPr>
          <a:xfrm>
            <a:off x="47625" y="3334997"/>
            <a:ext cx="4297680" cy="1523718"/>
          </a:xfrm>
          <a:prstGeom prst="rect">
            <a:avLst/>
          </a:prstGeom>
          <a:noFill/>
        </p:spPr>
        <p:txBody>
          <a:bodyPr wrap="square" rtlCol="0">
            <a:noAutofit/>
          </a:bodyPr>
          <a:lstStyle/>
          <a:p>
            <a:pPr algn="just"/>
            <a:r>
              <a:rPr lang="en-US" sz="2400" dirty="0" smtClean="0">
                <a:solidFill>
                  <a:srgbClr val="0000FF"/>
                </a:solidFill>
                <a:latin typeface="Arial" panose="020B0604020202020204" pitchFamily="34" charset="0"/>
                <a:cs typeface="Arial" panose="020B0604020202020204" pitchFamily="34" charset="0"/>
              </a:rPr>
              <a:t>Wave-particle duality says that energy is gained by increasing the frequency of the electron's wave nature</a:t>
            </a:r>
            <a:endParaRPr lang="en-US" sz="2400" dirty="0">
              <a:solidFill>
                <a:srgbClr val="0000FF"/>
              </a:solidFill>
              <a:latin typeface="Arial" panose="020B0604020202020204" pitchFamily="34" charset="0"/>
              <a:cs typeface="Arial" panose="020B0604020202020204" pitchFamily="34" charset="0"/>
            </a:endParaRPr>
          </a:p>
        </p:txBody>
      </p:sp>
      <p:sp>
        <p:nvSpPr>
          <p:cNvPr id="68" name="TextBox 67"/>
          <p:cNvSpPr txBox="1"/>
          <p:nvPr/>
        </p:nvSpPr>
        <p:spPr>
          <a:xfrm>
            <a:off x="47625" y="5061884"/>
            <a:ext cx="4297680" cy="811896"/>
          </a:xfrm>
          <a:prstGeom prst="rect">
            <a:avLst/>
          </a:prstGeom>
          <a:noFill/>
        </p:spPr>
        <p:txBody>
          <a:bodyPr wrap="square" rtlCol="0">
            <a:noAutofit/>
          </a:bodyPr>
          <a:lstStyle/>
          <a:p>
            <a:pPr algn="just"/>
            <a:r>
              <a:rPr lang="en-US" sz="2400" dirty="0" smtClean="0">
                <a:solidFill>
                  <a:srgbClr val="0000FF"/>
                </a:solidFill>
                <a:latin typeface="Arial" panose="020B0604020202020204" pitchFamily="34" charset="0"/>
                <a:cs typeface="Arial" panose="020B0604020202020204" pitchFamily="34" charset="0"/>
              </a:rPr>
              <a:t>If a standing wave is possible, then the orbital is allowed</a:t>
            </a:r>
            <a:endParaRPr lang="en-US" sz="2400" dirty="0">
              <a:solidFill>
                <a:srgbClr val="0000FF"/>
              </a:solidFill>
              <a:latin typeface="Arial" panose="020B0604020202020204" pitchFamily="34" charset="0"/>
              <a:cs typeface="Arial" panose="020B0604020202020204" pitchFamily="34" charset="0"/>
            </a:endParaRPr>
          </a:p>
        </p:txBody>
      </p:sp>
      <p:sp>
        <p:nvSpPr>
          <p:cNvPr id="69" name="TextBox 68"/>
          <p:cNvSpPr txBox="1"/>
          <p:nvPr/>
        </p:nvSpPr>
        <p:spPr>
          <a:xfrm>
            <a:off x="47625" y="6076949"/>
            <a:ext cx="4297680" cy="485328"/>
          </a:xfrm>
          <a:prstGeom prst="rect">
            <a:avLst/>
          </a:prstGeom>
          <a:noFill/>
        </p:spPr>
        <p:txBody>
          <a:bodyPr wrap="square" rtlCol="0">
            <a:noAutofit/>
          </a:bodyPr>
          <a:lstStyle/>
          <a:p>
            <a:pPr algn="just"/>
            <a:r>
              <a:rPr lang="en-US" sz="2400" dirty="0" smtClean="0">
                <a:solidFill>
                  <a:srgbClr val="0000FF"/>
                </a:solidFill>
                <a:latin typeface="Arial" panose="020B0604020202020204" pitchFamily="34" charset="0"/>
                <a:cs typeface="Arial" panose="020B0604020202020204" pitchFamily="34" charset="0"/>
              </a:rPr>
              <a:t>If not, the orbital is forbidden</a:t>
            </a:r>
            <a:endParaRPr lang="en-US" sz="2400" dirty="0">
              <a:solidFill>
                <a:srgbClr val="0000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7968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188"/>
                                        </p:tgtEl>
                                        <p:attrNameLst>
                                          <p:attrName>style.visibility</p:attrName>
                                        </p:attrNameLst>
                                      </p:cBhvr>
                                      <p:to>
                                        <p:strVal val="visible"/>
                                      </p:to>
                                    </p:set>
                                    <p:animEffect transition="in" filter="wipe(left)">
                                      <p:cBhvr>
                                        <p:cTn id="7" dur="500"/>
                                        <p:tgtEl>
                                          <p:spTgt spid="7188"/>
                                        </p:tgtEl>
                                      </p:cBhvr>
                                    </p:animEffect>
                                  </p:childTnLst>
                                </p:cTn>
                              </p:par>
                              <p:par>
                                <p:cTn id="8" presetID="6" presetClass="entr" presetSubtype="32" fill="hold" nodeType="withEffect">
                                  <p:stCondLst>
                                    <p:cond delay="0"/>
                                  </p:stCondLst>
                                  <p:childTnLst>
                                    <p:set>
                                      <p:cBhvr>
                                        <p:cTn id="9" dur="1" fill="hold">
                                          <p:stCondLst>
                                            <p:cond delay="0"/>
                                          </p:stCondLst>
                                        </p:cTn>
                                        <p:tgtEl>
                                          <p:spTgt spid="7170"/>
                                        </p:tgtEl>
                                        <p:attrNameLst>
                                          <p:attrName>style.visibility</p:attrName>
                                        </p:attrNameLst>
                                      </p:cBhvr>
                                      <p:to>
                                        <p:strVal val="visible"/>
                                      </p:to>
                                    </p:set>
                                    <p:animEffect transition="in" filter="circle(out)">
                                      <p:cBhvr>
                                        <p:cTn id="10" dur="1000"/>
                                        <p:tgtEl>
                                          <p:spTgt spid="7170"/>
                                        </p:tgtEl>
                                      </p:cBhvr>
                                    </p:animEffect>
                                  </p:childTnLst>
                                </p:cTn>
                              </p:par>
                              <p:par>
                                <p:cTn id="11" presetID="6" presetClass="entr" presetSubtype="32"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circle(out)">
                                      <p:cBhvr>
                                        <p:cTn id="13" dur="10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up)">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5"/>
                                        </p:tgtEl>
                                        <p:attrNameLst>
                                          <p:attrName>style.visibility</p:attrName>
                                        </p:attrNameLst>
                                      </p:cBhvr>
                                      <p:to>
                                        <p:strVal val="visible"/>
                                      </p:to>
                                    </p:set>
                                    <p:animEffect transition="in" filter="wipe(left)">
                                      <p:cBhvr>
                                        <p:cTn id="27" dur="500"/>
                                        <p:tgtEl>
                                          <p:spTgt spid="6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left)">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66"/>
                                        </p:tgtEl>
                                        <p:attrNameLst>
                                          <p:attrName>style.visibility</p:attrName>
                                        </p:attrNameLst>
                                      </p:cBhvr>
                                      <p:to>
                                        <p:strVal val="visible"/>
                                      </p:to>
                                    </p:set>
                                    <p:animEffect transition="in" filter="wipe(left)">
                                      <p:cBhvr>
                                        <p:cTn id="41" dur="500"/>
                                        <p:tgtEl>
                                          <p:spTgt spid="66"/>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22"/>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nodeType="click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wipe(up)">
                                      <p:cBhvr>
                                        <p:cTn id="50" dur="500"/>
                                        <p:tgtEl>
                                          <p:spTgt spid="12"/>
                                        </p:tgtEl>
                                      </p:cBhvr>
                                    </p:animEffect>
                                  </p:childTnLst>
                                </p:cTn>
                              </p:par>
                            </p:childTnLst>
                          </p:cTn>
                        </p:par>
                      </p:childTnLst>
                    </p:cTn>
                  </p:par>
                  <p:par>
                    <p:cTn id="51" fill="hold">
                      <p:stCondLst>
                        <p:cond delay="indefinite"/>
                      </p:stCondLst>
                      <p:childTnLst>
                        <p:par>
                          <p:cTn id="52" fill="hold">
                            <p:stCondLst>
                              <p:cond delay="0"/>
                            </p:stCondLst>
                            <p:childTnLst>
                              <p:par>
                                <p:cTn id="53" presetID="6" presetClass="entr" presetSubtype="32" fill="hold" nodeType="click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circle(out)">
                                      <p:cBhvr>
                                        <p:cTn id="55" dur="1000"/>
                                        <p:tgtEl>
                                          <p:spTgt spid="38"/>
                                        </p:tgtEl>
                                      </p:cBhvr>
                                    </p:animEffect>
                                  </p:childTnLst>
                                </p:cTn>
                              </p:par>
                              <p:par>
                                <p:cTn id="56" presetID="22" presetClass="entr" presetSubtype="1" fill="hold" grpId="0" nodeType="with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up)">
                                      <p:cBhvr>
                                        <p:cTn id="58" dur="500"/>
                                        <p:tgtEl>
                                          <p:spTgt spid="42"/>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67"/>
                                        </p:tgtEl>
                                        <p:attrNameLst>
                                          <p:attrName>style.visibility</p:attrName>
                                        </p:attrNameLst>
                                      </p:cBhvr>
                                      <p:to>
                                        <p:strVal val="visible"/>
                                      </p:to>
                                    </p:set>
                                    <p:animEffect transition="in" filter="wipe(left)">
                                      <p:cBhvr>
                                        <p:cTn id="61" dur="500"/>
                                        <p:tgtEl>
                                          <p:spTgt spid="67"/>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1" fill="hold" nodeType="clickEffect">
                                  <p:stCondLst>
                                    <p:cond delay="0"/>
                                  </p:stCondLst>
                                  <p:childTnLst>
                                    <p:set>
                                      <p:cBhvr>
                                        <p:cTn id="65" dur="1" fill="hold">
                                          <p:stCondLst>
                                            <p:cond delay="0"/>
                                          </p:stCondLst>
                                        </p:cTn>
                                        <p:tgtEl>
                                          <p:spTgt spid="57"/>
                                        </p:tgtEl>
                                        <p:attrNameLst>
                                          <p:attrName>style.visibility</p:attrName>
                                        </p:attrNameLst>
                                      </p:cBhvr>
                                      <p:to>
                                        <p:strVal val="visible"/>
                                      </p:to>
                                    </p:set>
                                    <p:animEffect transition="in" filter="wipe(up)">
                                      <p:cBhvr>
                                        <p:cTn id="66" dur="500"/>
                                        <p:tgtEl>
                                          <p:spTgt spid="57"/>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1" fill="hold" nodeType="clickEffect">
                                  <p:stCondLst>
                                    <p:cond delay="0"/>
                                  </p:stCondLst>
                                  <p:childTnLst>
                                    <p:set>
                                      <p:cBhvr>
                                        <p:cTn id="70" dur="1" fill="hold">
                                          <p:stCondLst>
                                            <p:cond delay="0"/>
                                          </p:stCondLst>
                                        </p:cTn>
                                        <p:tgtEl>
                                          <p:spTgt spid="7185"/>
                                        </p:tgtEl>
                                        <p:attrNameLst>
                                          <p:attrName>style.visibility</p:attrName>
                                        </p:attrNameLst>
                                      </p:cBhvr>
                                      <p:to>
                                        <p:strVal val="visible"/>
                                      </p:to>
                                    </p:set>
                                    <p:animEffect transition="in" filter="wipe(up)">
                                      <p:cBhvr>
                                        <p:cTn id="71" dur="500"/>
                                        <p:tgtEl>
                                          <p:spTgt spid="7185"/>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grpId="0" nodeType="clickEffect">
                                  <p:stCondLst>
                                    <p:cond delay="0"/>
                                  </p:stCondLst>
                                  <p:childTnLst>
                                    <p:set>
                                      <p:cBhvr>
                                        <p:cTn id="75" dur="1" fill="hold">
                                          <p:stCondLst>
                                            <p:cond delay="0"/>
                                          </p:stCondLst>
                                        </p:cTn>
                                        <p:tgtEl>
                                          <p:spTgt spid="68"/>
                                        </p:tgtEl>
                                        <p:attrNameLst>
                                          <p:attrName>style.visibility</p:attrName>
                                        </p:attrNameLst>
                                      </p:cBhvr>
                                      <p:to>
                                        <p:strVal val="visible"/>
                                      </p:to>
                                    </p:set>
                                    <p:animEffect transition="in" filter="wipe(left)">
                                      <p:cBhvr>
                                        <p:cTn id="76" dur="500"/>
                                        <p:tgtEl>
                                          <p:spTgt spid="68"/>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1" fill="hold" nodeType="click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up)">
                                      <p:cBhvr>
                                        <p:cTn id="81" dur="500"/>
                                        <p:tgtEl>
                                          <p:spTgt spid="50"/>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1" fill="hold" nodeType="clickEffect">
                                  <p:stCondLst>
                                    <p:cond delay="0"/>
                                  </p:stCondLst>
                                  <p:childTnLst>
                                    <p:set>
                                      <p:cBhvr>
                                        <p:cTn id="85" dur="1" fill="hold">
                                          <p:stCondLst>
                                            <p:cond delay="0"/>
                                          </p:stCondLst>
                                        </p:cTn>
                                        <p:tgtEl>
                                          <p:spTgt spid="7186"/>
                                        </p:tgtEl>
                                        <p:attrNameLst>
                                          <p:attrName>style.visibility</p:attrName>
                                        </p:attrNameLst>
                                      </p:cBhvr>
                                      <p:to>
                                        <p:strVal val="visible"/>
                                      </p:to>
                                    </p:set>
                                    <p:animEffect transition="in" filter="wipe(up)">
                                      <p:cBhvr>
                                        <p:cTn id="86" dur="500"/>
                                        <p:tgtEl>
                                          <p:spTgt spid="7186"/>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8" fill="hold" grpId="0" nodeType="clickEffect">
                                  <p:stCondLst>
                                    <p:cond delay="0"/>
                                  </p:stCondLst>
                                  <p:childTnLst>
                                    <p:set>
                                      <p:cBhvr>
                                        <p:cTn id="90" dur="1" fill="hold">
                                          <p:stCondLst>
                                            <p:cond delay="0"/>
                                          </p:stCondLst>
                                        </p:cTn>
                                        <p:tgtEl>
                                          <p:spTgt spid="69"/>
                                        </p:tgtEl>
                                        <p:attrNameLst>
                                          <p:attrName>style.visibility</p:attrName>
                                        </p:attrNameLst>
                                      </p:cBhvr>
                                      <p:to>
                                        <p:strVal val="visible"/>
                                      </p:to>
                                    </p:set>
                                    <p:animEffect transition="in" filter="wipe(left)">
                                      <p:cBhvr>
                                        <p:cTn id="91" dur="500"/>
                                        <p:tgtEl>
                                          <p:spTgt spid="69"/>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1" fill="hold" nodeType="clickEffect">
                                  <p:stCondLst>
                                    <p:cond delay="0"/>
                                  </p:stCondLst>
                                  <p:childTnLst>
                                    <p:set>
                                      <p:cBhvr>
                                        <p:cTn id="95" dur="1" fill="hold">
                                          <p:stCondLst>
                                            <p:cond delay="0"/>
                                          </p:stCondLst>
                                        </p:cTn>
                                        <p:tgtEl>
                                          <p:spTgt spid="7187"/>
                                        </p:tgtEl>
                                        <p:attrNameLst>
                                          <p:attrName>style.visibility</p:attrName>
                                        </p:attrNameLst>
                                      </p:cBhvr>
                                      <p:to>
                                        <p:strVal val="visible"/>
                                      </p:to>
                                    </p:set>
                                    <p:animEffect transition="in" filter="wipe(up)">
                                      <p:cBhvr>
                                        <p:cTn id="96" dur="500"/>
                                        <p:tgtEl>
                                          <p:spTgt spid="7187"/>
                                        </p:tgtEl>
                                      </p:cBhvr>
                                    </p:animEffect>
                                  </p:childTnLst>
                                </p:cTn>
                              </p:par>
                            </p:childTnLst>
                          </p:cTn>
                        </p:par>
                      </p:childTnLst>
                    </p:cTn>
                  </p:par>
                  <p:par>
                    <p:cTn id="97" fill="hold">
                      <p:stCondLst>
                        <p:cond delay="indefinite"/>
                      </p:stCondLst>
                      <p:childTnLst>
                        <p:par>
                          <p:cTn id="98" fill="hold">
                            <p:stCondLst>
                              <p:cond delay="0"/>
                            </p:stCondLst>
                            <p:childTnLst>
                              <p:par>
                                <p:cTn id="99" presetID="22" presetClass="entr" presetSubtype="8" fill="hold" nodeType="click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wipe(left)">
                                      <p:cBhvr>
                                        <p:cTn id="101" dur="500"/>
                                        <p:tgtEl>
                                          <p:spTgt spid="46"/>
                                        </p:tgtEl>
                                      </p:cBhvr>
                                    </p:animEffect>
                                  </p:childTnLst>
                                </p:cTn>
                              </p:par>
                              <p:par>
                                <p:cTn id="102" presetID="22" presetClass="exit" presetSubtype="8" fill="hold" grpId="0" nodeType="withEffect">
                                  <p:stCondLst>
                                    <p:cond delay="0"/>
                                  </p:stCondLst>
                                  <p:childTnLst>
                                    <p:animEffect transition="out" filter="wipe(left)">
                                      <p:cBhvr>
                                        <p:cTn id="103" dur="500"/>
                                        <p:tgtEl>
                                          <p:spTgt spid="7184"/>
                                        </p:tgtEl>
                                      </p:cBhvr>
                                    </p:animEffect>
                                    <p:set>
                                      <p:cBhvr>
                                        <p:cTn id="104" dur="1" fill="hold">
                                          <p:stCondLst>
                                            <p:cond delay="499"/>
                                          </p:stCondLst>
                                        </p:cTn>
                                        <p:tgtEl>
                                          <p:spTgt spid="718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1" grpId="0" animBg="1"/>
      <p:bldP spid="22" grpId="0" animBg="1"/>
      <p:bldP spid="13" grpId="0" animBg="1"/>
      <p:bldP spid="42" grpId="0" animBg="1"/>
      <p:bldP spid="7184" grpId="0" animBg="1"/>
      <p:bldP spid="7188" grpId="0"/>
      <p:bldP spid="65" grpId="0"/>
      <p:bldP spid="66" grpId="0"/>
      <p:bldP spid="67" grpId="0"/>
      <p:bldP spid="68" grpId="0"/>
      <p:bldP spid="69"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947057" y="3842718"/>
            <a:ext cx="7132320" cy="640080"/>
          </a:xfrm>
          <a:prstGeom prst="roundRect">
            <a:avLst/>
          </a:prstGeom>
          <a:solidFill>
            <a:srgbClr val="FFFF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960120" y="1480458"/>
            <a:ext cx="7223760" cy="4125687"/>
          </a:xfrm>
        </p:spPr>
        <p:txBody>
          <a:bodyPr/>
          <a:lstStyle/>
          <a:p>
            <a:pPr marL="514350" indent="-514350">
              <a:spcBef>
                <a:spcPts val="2400"/>
              </a:spcBef>
              <a:buFont typeface="+mj-lt"/>
              <a:buAutoNum type="arabicParenR"/>
            </a:pPr>
            <a:r>
              <a:rPr lang="en-US" dirty="0" smtClean="0"/>
              <a:t>Quantum Energy</a:t>
            </a:r>
          </a:p>
          <a:p>
            <a:pPr marL="514350" indent="-514350">
              <a:spcBef>
                <a:spcPts val="2400"/>
              </a:spcBef>
              <a:buFont typeface="+mj-lt"/>
              <a:buAutoNum type="arabicParenR"/>
            </a:pPr>
            <a:r>
              <a:rPr lang="en-US" dirty="0" smtClean="0"/>
              <a:t>Bohr Atom</a:t>
            </a:r>
          </a:p>
          <a:p>
            <a:pPr marL="514350" indent="-514350">
              <a:spcBef>
                <a:spcPts val="2400"/>
              </a:spcBef>
              <a:buFont typeface="+mj-lt"/>
              <a:buAutoNum type="arabicParenR"/>
            </a:pPr>
            <a:r>
              <a:rPr lang="en-US" dirty="0" smtClean="0"/>
              <a:t>Wave-Particle Duality</a:t>
            </a:r>
          </a:p>
          <a:p>
            <a:pPr marL="514350" indent="-514350">
              <a:spcBef>
                <a:spcPts val="2400"/>
              </a:spcBef>
              <a:buFont typeface="+mj-lt"/>
              <a:buAutoNum type="arabicParenR"/>
            </a:pPr>
            <a:r>
              <a:rPr lang="en-US" b="1" dirty="0" smtClean="0">
                <a:solidFill>
                  <a:srgbClr val="FF0000"/>
                </a:solidFill>
              </a:rPr>
              <a:t>Heisenberg Uncertainty Principle</a:t>
            </a:r>
          </a:p>
          <a:p>
            <a:pPr marL="514350" indent="-514350">
              <a:spcBef>
                <a:spcPts val="2400"/>
              </a:spcBef>
              <a:buFont typeface="+mj-lt"/>
              <a:buAutoNum type="arabicParenR"/>
            </a:pPr>
            <a:r>
              <a:rPr lang="en-US" dirty="0">
                <a:cs typeface="Arial" panose="020B0604020202020204" pitchFamily="34" charset="0"/>
              </a:rPr>
              <a:t>Schrödinger Equation</a:t>
            </a:r>
          </a:p>
        </p:txBody>
      </p:sp>
    </p:spTree>
    <p:extLst>
      <p:ext uri="{BB962C8B-B14F-4D97-AF65-F5344CB8AC3E}">
        <p14:creationId xmlns:p14="http://schemas.microsoft.com/office/powerpoint/2010/main" val="61586971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solidFill>
                  <a:srgbClr val="0070C0"/>
                </a:solidFill>
              </a:rPr>
              <a:t>Another Weird Thing About Electrons</a:t>
            </a:r>
            <a:endParaRPr lang="en-US" sz="3600" b="1" dirty="0">
              <a:solidFill>
                <a:srgbClr val="0070C0"/>
              </a:solidFill>
            </a:endParaRPr>
          </a:p>
        </p:txBody>
      </p:sp>
      <p:sp>
        <p:nvSpPr>
          <p:cNvPr id="7" name="Content Placeholder 6"/>
          <p:cNvSpPr>
            <a:spLocks noGrp="1"/>
          </p:cNvSpPr>
          <p:nvPr>
            <p:ph sz="half" idx="2"/>
          </p:nvPr>
        </p:nvSpPr>
        <p:spPr>
          <a:xfrm>
            <a:off x="4474029" y="1426024"/>
            <a:ext cx="4669971" cy="2862947"/>
          </a:xfrm>
        </p:spPr>
        <p:txBody>
          <a:bodyPr>
            <a:normAutofit/>
          </a:bodyPr>
          <a:lstStyle/>
          <a:p>
            <a:r>
              <a:rPr lang="en-US" sz="2400" b="1" dirty="0">
                <a:cs typeface="Arial" panose="020B0604020202020204" pitchFamily="34" charset="0"/>
              </a:rPr>
              <a:t>There is a limit to how precisely we can measure both the position and momentum of </a:t>
            </a:r>
            <a:r>
              <a:rPr lang="en-US" sz="2400" b="1" dirty="0" smtClean="0">
                <a:cs typeface="Arial" panose="020B0604020202020204" pitchFamily="34" charset="0"/>
              </a:rPr>
              <a:t>an object</a:t>
            </a:r>
          </a:p>
          <a:p>
            <a:r>
              <a:rPr lang="en-US" sz="2400" b="1" dirty="0" smtClean="0">
                <a:cs typeface="Arial" panose="020B0604020202020204" pitchFamily="34" charset="0"/>
              </a:rPr>
              <a:t>With a car, the limit is too small to ever notice</a:t>
            </a:r>
            <a:endParaRPr lang="en-US" sz="2400" dirty="0"/>
          </a:p>
        </p:txBody>
      </p:sp>
      <p:pic>
        <p:nvPicPr>
          <p:cNvPr id="1229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125" t="59207" r="49326" b="18730"/>
          <a:stretch/>
        </p:blipFill>
        <p:spPr bwMode="auto">
          <a:xfrm>
            <a:off x="1" y="1676406"/>
            <a:ext cx="4256488" cy="19158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 name="Group 3"/>
          <p:cNvGrpSpPr/>
          <p:nvPr/>
        </p:nvGrpSpPr>
        <p:grpSpPr>
          <a:xfrm>
            <a:off x="87088" y="4288971"/>
            <a:ext cx="4125683" cy="1077687"/>
            <a:chOff x="1737187" y="4627525"/>
            <a:chExt cx="5479108" cy="1264783"/>
          </a:xfrm>
        </p:grpSpPr>
        <p:pic>
          <p:nvPicPr>
            <p:cNvPr id="1229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51280" b="77758"/>
            <a:stretch/>
          </p:blipFill>
          <p:spPr bwMode="auto">
            <a:xfrm>
              <a:off x="1737187" y="4627525"/>
              <a:ext cx="2900362" cy="12647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2"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715" t="22572" r="8542" b="21714"/>
            <a:stretch/>
          </p:blipFill>
          <p:spPr bwMode="auto">
            <a:xfrm rot="20769220">
              <a:off x="4929544" y="4759112"/>
              <a:ext cx="2286751" cy="10016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8" name="Content Placeholder 6"/>
          <p:cNvSpPr>
            <a:spLocks noGrp="1"/>
          </p:cNvSpPr>
          <p:nvPr>
            <p:ph sz="half" idx="2"/>
          </p:nvPr>
        </p:nvSpPr>
        <p:spPr>
          <a:xfrm>
            <a:off x="4474029" y="3940608"/>
            <a:ext cx="4669971" cy="2013861"/>
          </a:xfrm>
        </p:spPr>
        <p:txBody>
          <a:bodyPr>
            <a:normAutofit/>
          </a:bodyPr>
          <a:lstStyle/>
          <a:p>
            <a:r>
              <a:rPr lang="en-US" sz="2400" b="1" dirty="0" smtClean="0">
                <a:cs typeface="Arial" panose="020B0604020202020204" pitchFamily="34" charset="0"/>
              </a:rPr>
              <a:t>With an electron, however, the limit is noticeable.</a:t>
            </a:r>
          </a:p>
          <a:p>
            <a:r>
              <a:rPr lang="en-US" sz="2400" b="1" dirty="0" smtClean="0">
                <a:cs typeface="Arial" panose="020B0604020202020204" pitchFamily="34" charset="0"/>
              </a:rPr>
              <a:t>This limit restricts our precision with very small and very fast objects</a:t>
            </a:r>
            <a:endParaRPr lang="en-US" sz="2400" b="1" dirty="0">
              <a:cs typeface="Arial" panose="020B0604020202020204" pitchFamily="34" charset="0"/>
            </a:endParaRPr>
          </a:p>
          <a:p>
            <a:endParaRPr lang="en-US" sz="2400" dirty="0"/>
          </a:p>
        </p:txBody>
      </p:sp>
    </p:spTree>
    <p:extLst>
      <p:ext uri="{BB962C8B-B14F-4D97-AF65-F5344CB8AC3E}">
        <p14:creationId xmlns:p14="http://schemas.microsoft.com/office/powerpoint/2010/main" val="2143443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wipe(left)">
                                      <p:cBhvr>
                                        <p:cTn id="7" dur="500"/>
                                        <p:tgtEl>
                                          <p:spTgt spid="1229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left)">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wipe(left)">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wipe(left)">
                                      <p:cBhvr>
                                        <p:cTn id="27" dur="500"/>
                                        <p:tgtEl>
                                          <p:spTgt spid="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8">
                                            <p:txEl>
                                              <p:pRg st="1" end="1"/>
                                            </p:txEl>
                                          </p:spTgt>
                                        </p:tgtEl>
                                        <p:attrNameLst>
                                          <p:attrName>style.visibility</p:attrName>
                                        </p:attrNameLst>
                                      </p:cBhvr>
                                      <p:to>
                                        <p:strVal val="visible"/>
                                      </p:to>
                                    </p:set>
                                    <p:animEffect transition="in" filter="wipe(left)">
                                      <p:cBhvr>
                                        <p:cTn id="32"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21584" y="894804"/>
            <a:ext cx="1899666" cy="2532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09538" y="3603172"/>
            <a:ext cx="8609919" cy="3069771"/>
          </a:xfrm>
          <a:prstGeom prst="rect">
            <a:avLst/>
          </a:prstGeom>
          <a:solidFill>
            <a:srgbClr val="FFFF00"/>
          </a:solidFill>
          <a:ln w="28575">
            <a:solidFill>
              <a:srgbClr val="FF0000"/>
            </a:solidFill>
          </a:ln>
        </p:spPr>
        <p:txBody>
          <a:bodyPr wrap="square" rtlCol="0" anchor="b" anchorCtr="0">
            <a:noAutofit/>
          </a:bodyPr>
          <a:lstStyle/>
          <a:p>
            <a:pPr algn="r"/>
            <a:r>
              <a:rPr lang="en-US" sz="1200" b="1" i="1" dirty="0" smtClean="0">
                <a:solidFill>
                  <a:srgbClr val="FF0000"/>
                </a:solidFill>
              </a:rPr>
              <a:t>Write this in your notes</a:t>
            </a:r>
            <a:endParaRPr lang="en-US" sz="1200" b="1" i="1" dirty="0">
              <a:solidFill>
                <a:srgbClr val="FF0000"/>
              </a:solidFill>
            </a:endParaRPr>
          </a:p>
        </p:txBody>
      </p:sp>
      <p:sp>
        <p:nvSpPr>
          <p:cNvPr id="3" name="Content Placeholder 2"/>
          <p:cNvSpPr>
            <a:spLocks noGrp="1"/>
          </p:cNvSpPr>
          <p:nvPr>
            <p:ph idx="1"/>
          </p:nvPr>
        </p:nvSpPr>
        <p:spPr>
          <a:xfrm>
            <a:off x="91440" y="3679371"/>
            <a:ext cx="8562703" cy="2735257"/>
          </a:xfrm>
        </p:spPr>
        <p:txBody>
          <a:bodyPr>
            <a:normAutofit/>
          </a:bodyPr>
          <a:lstStyle/>
          <a:p>
            <a:r>
              <a:rPr lang="en-US" sz="2200" b="1" dirty="0" smtClean="0">
                <a:solidFill>
                  <a:srgbClr val="FF0000"/>
                </a:solidFill>
              </a:rPr>
              <a:t>The Heisenberg Uncertainty Principle says there is a limit </a:t>
            </a:r>
            <a:r>
              <a:rPr lang="en-US" sz="2200" b="1" dirty="0">
                <a:solidFill>
                  <a:srgbClr val="FF0000"/>
                </a:solidFill>
              </a:rPr>
              <a:t>to the precision with which </a:t>
            </a:r>
            <a:r>
              <a:rPr lang="en-US" sz="2200" b="1" dirty="0" smtClean="0">
                <a:solidFill>
                  <a:srgbClr val="FF0000"/>
                </a:solidFill>
              </a:rPr>
              <a:t>pairs </a:t>
            </a:r>
            <a:r>
              <a:rPr lang="en-US" sz="2200" b="1" dirty="0">
                <a:solidFill>
                  <a:srgbClr val="FF0000"/>
                </a:solidFill>
              </a:rPr>
              <a:t>of physical properties </a:t>
            </a:r>
            <a:r>
              <a:rPr lang="en-US" sz="2200" b="1" dirty="0" smtClean="0">
                <a:solidFill>
                  <a:srgbClr val="FF0000"/>
                </a:solidFill>
              </a:rPr>
              <a:t>such as position &amp; momentum can </a:t>
            </a:r>
            <a:r>
              <a:rPr lang="en-US" sz="2200" b="1" dirty="0">
                <a:solidFill>
                  <a:srgbClr val="FF0000"/>
                </a:solidFill>
              </a:rPr>
              <a:t>be known simultaneously</a:t>
            </a:r>
            <a:endParaRPr lang="en-US" sz="2200" b="1" dirty="0" smtClean="0">
              <a:solidFill>
                <a:srgbClr val="FF0000"/>
              </a:solidFill>
            </a:endParaRPr>
          </a:p>
          <a:p>
            <a:r>
              <a:rPr lang="en-US" sz="2200" b="1" dirty="0" smtClean="0">
                <a:solidFill>
                  <a:srgbClr val="FF0000"/>
                </a:solidFill>
              </a:rPr>
              <a:t>Because of this, an electron's orbital cannot be described as a fixed path</a:t>
            </a:r>
          </a:p>
          <a:p>
            <a:r>
              <a:rPr lang="en-US" sz="2200" b="1" dirty="0" smtClean="0">
                <a:solidFill>
                  <a:srgbClr val="FF0000"/>
                </a:solidFill>
              </a:rPr>
              <a:t>Instead, it is described as the "electron cloud", a volume of space which is the probable location of an electron</a:t>
            </a:r>
            <a:endParaRPr lang="en-US" sz="2200" b="1" dirty="0">
              <a:solidFill>
                <a:srgbClr val="FF0000"/>
              </a:solidFill>
            </a:endParaRPr>
          </a:p>
        </p:txBody>
      </p:sp>
      <p:sp>
        <p:nvSpPr>
          <p:cNvPr id="2" name="Title 1"/>
          <p:cNvSpPr>
            <a:spLocks noGrp="1"/>
          </p:cNvSpPr>
          <p:nvPr>
            <p:ph type="title"/>
          </p:nvPr>
        </p:nvSpPr>
        <p:spPr>
          <a:xfrm>
            <a:off x="182880" y="67804"/>
            <a:ext cx="8778240" cy="731520"/>
          </a:xfrm>
        </p:spPr>
        <p:txBody>
          <a:bodyPr/>
          <a:lstStyle/>
          <a:p>
            <a:r>
              <a:rPr lang="en-US" dirty="0" smtClean="0"/>
              <a:t>Heisenberg Uncertainty Principle</a:t>
            </a:r>
            <a:endParaRPr lang="en-US" dirty="0"/>
          </a:p>
        </p:txBody>
      </p:sp>
      <mc:AlternateContent xmlns:mc="http://schemas.openxmlformats.org/markup-compatibility/2006" xmlns:a14="http://schemas.microsoft.com/office/drawing/2010/main">
        <mc:Choice Requires="a14">
          <p:sp>
            <p:nvSpPr>
              <p:cNvPr id="6" name="Content Placeholder 2"/>
              <p:cNvSpPr txBox="1">
                <a:spLocks/>
              </p:cNvSpPr>
              <p:nvPr/>
            </p:nvSpPr>
            <p:spPr>
              <a:xfrm>
                <a:off x="91441" y="892630"/>
                <a:ext cx="6831873" cy="2535062"/>
              </a:xfrm>
              <a:prstGeom prst="rect">
                <a:avLst/>
              </a:prstGeom>
            </p:spPr>
            <p:txBody>
              <a:bodyPr vert="horz" lIns="91440" tIns="45720" rIns="91440" bIns="45720" rtlCol="0">
                <a:noAutofit/>
              </a:bodyPr>
              <a:lstStyle>
                <a:lvl1pPr marL="346075" indent="-346075" algn="l" defTabSz="914400" rtl="0" eaLnBrk="1" latinLnBrk="0" hangingPunct="1">
                  <a:spcBef>
                    <a:spcPts val="1200"/>
                  </a:spcBef>
                  <a:buFont typeface="Arial" pitchFamily="34" charset="0"/>
                  <a:buChar char="•"/>
                  <a:defRPr sz="3200" kern="1200" baseline="0">
                    <a:solidFill>
                      <a:schemeClr val="tx1"/>
                    </a:solidFill>
                    <a:latin typeface="Arial" pitchFamily="34" charset="0"/>
                    <a:ea typeface="+mn-ea"/>
                    <a:cs typeface="+mn-cs"/>
                  </a:defRPr>
                </a:lvl1pPr>
                <a:lvl2pPr marL="630238" indent="-227013" algn="l" defTabSz="914400" rtl="0" eaLnBrk="1" latinLnBrk="0" hangingPunct="1">
                  <a:spcBef>
                    <a:spcPts val="300"/>
                  </a:spcBef>
                  <a:buFont typeface="Arial" pitchFamily="34" charset="0"/>
                  <a:buChar char="–"/>
                  <a:defRPr sz="2400" kern="1200" baseline="0">
                    <a:solidFill>
                      <a:schemeClr val="tx1"/>
                    </a:solidFill>
                    <a:latin typeface="Arial" pitchFamily="34" charset="0"/>
                    <a:ea typeface="+mn-ea"/>
                    <a:cs typeface="+mn-cs"/>
                  </a:defRPr>
                </a:lvl2pPr>
                <a:lvl3pPr marL="912813" indent="-222250" algn="l" defTabSz="914400" rtl="0" eaLnBrk="1" latinLnBrk="0" hangingPunct="1">
                  <a:spcBef>
                    <a:spcPts val="0"/>
                  </a:spcBef>
                  <a:buFont typeface="Arial" pitchFamily="34" charset="0"/>
                  <a:buChar char="»"/>
                  <a:defRPr sz="2000" i="1" kern="1200" baseline="0">
                    <a:solidFill>
                      <a:schemeClr val="tx1"/>
                    </a:solidFill>
                    <a:latin typeface="Arial" pitchFamily="34" charset="0"/>
                    <a:ea typeface="+mn-ea"/>
                    <a:cs typeface="+mn-cs"/>
                  </a:defRPr>
                </a:lvl3pPr>
                <a:lvl4pPr marL="1254125" indent="-234950" algn="l" defTabSz="1087438" rtl="0" eaLnBrk="1" latinLnBrk="0" hangingPunct="1">
                  <a:spcBef>
                    <a:spcPts val="0"/>
                  </a:spcBef>
                  <a:buFont typeface="Arial" pitchFamily="34" charset="0"/>
                  <a:buChar char="–"/>
                  <a:defRPr sz="1800" kern="1200" baseline="0">
                    <a:solidFill>
                      <a:schemeClr val="tx1"/>
                    </a:solidFill>
                    <a:latin typeface="Arial" pitchFamily="34" charset="0"/>
                    <a:ea typeface="+mn-ea"/>
                    <a:cs typeface="+mn-cs"/>
                  </a:defRPr>
                </a:lvl4pPr>
                <a:lvl5pPr marL="1600200" indent="-220663" algn="l" defTabSz="914400" rtl="0" eaLnBrk="1" latinLnBrk="0" hangingPunct="1">
                  <a:spcBef>
                    <a:spcPts val="0"/>
                  </a:spcBef>
                  <a:buFont typeface="Arial" pitchFamily="34" charset="0"/>
                  <a:buChar char="»"/>
                  <a:tabLst/>
                  <a:defRPr sz="1800" i="1" kern="1200" baseline="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2400"/>
                  </a:spcAft>
                </a:pPr>
                <a:r>
                  <a:rPr lang="en-US" sz="2400" b="1" dirty="0" smtClean="0"/>
                  <a:t>In 1927, Werner Heisenberg defined the limit to this type of simultaneous precision</a:t>
                </a:r>
              </a:p>
              <a:p>
                <a:pPr marL="0" indent="0">
                  <a:buFont typeface="Arial" pitchFamily="34" charset="0"/>
                  <a:buNone/>
                </a:pPr>
                <a14:m>
                  <m:oMathPara xmlns:m="http://schemas.openxmlformats.org/officeDocument/2006/math">
                    <m:oMathParaPr>
                      <m:jc m:val="centerGroup"/>
                    </m:oMathParaPr>
                    <m:oMath xmlns:m="http://schemas.openxmlformats.org/officeDocument/2006/math">
                      <m:r>
                        <m:rPr>
                          <m:nor/>
                        </m:rPr>
                        <a:rPr lang="el-GR" sz="2800" b="1" dirty="0">
                          <a:latin typeface="Cambria Math" panose="02040503050406030204" pitchFamily="18" charset="0"/>
                          <a:ea typeface="Cambria Math" panose="02040503050406030204" pitchFamily="18" charset="0"/>
                        </a:rPr>
                        <m:t>Δ</m:t>
                      </m:r>
                      <m:r>
                        <a:rPr lang="en-US" sz="2800" b="1" smtClean="0">
                          <a:latin typeface="Cambria Math" panose="02040503050406030204" pitchFamily="18" charset="0"/>
                          <a:ea typeface="Cambria Math" panose="02040503050406030204" pitchFamily="18" charset="0"/>
                        </a:rPr>
                        <m:t>𝐱</m:t>
                      </m:r>
                      <m:r>
                        <a:rPr lang="en-US" sz="2800" b="1" smtClean="0">
                          <a:latin typeface="Cambria Math" panose="02040503050406030204" pitchFamily="18" charset="0"/>
                          <a:ea typeface="Cambria Math" panose="02040503050406030204" pitchFamily="18" charset="0"/>
                        </a:rPr>
                        <m:t>∙</m:t>
                      </m:r>
                      <m:r>
                        <m:rPr>
                          <m:nor/>
                        </m:rPr>
                        <a:rPr lang="el-GR" sz="2800" b="1" dirty="0">
                          <a:latin typeface="Cambria Math" panose="02040503050406030204" pitchFamily="18" charset="0"/>
                          <a:ea typeface="Cambria Math" panose="02040503050406030204" pitchFamily="18" charset="0"/>
                        </a:rPr>
                        <m:t>Δ</m:t>
                      </m:r>
                      <m:r>
                        <m:rPr>
                          <m:nor/>
                        </m:rPr>
                        <a:rPr lang="en-US" sz="2800" b="1" dirty="0" smtClean="0">
                          <a:latin typeface="Cambria Math" panose="02040503050406030204" pitchFamily="18" charset="0"/>
                          <a:ea typeface="Cambria Math" panose="02040503050406030204" pitchFamily="18" charset="0"/>
                        </a:rPr>
                        <m:t>p</m:t>
                      </m:r>
                      <m:r>
                        <m:rPr>
                          <m:nor/>
                        </m:rPr>
                        <a:rPr lang="en-US" sz="2800" b="1" dirty="0" smtClean="0">
                          <a:latin typeface="Cambria Math" panose="02040503050406030204" pitchFamily="18" charset="0"/>
                          <a:ea typeface="Cambria Math" panose="02040503050406030204" pitchFamily="18" charset="0"/>
                        </a:rPr>
                        <m:t> = </m:t>
                      </m:r>
                      <m:f>
                        <m:fPr>
                          <m:ctrlPr>
                            <a:rPr lang="en-US" sz="2800" b="1" i="1" dirty="0" smtClean="0">
                              <a:latin typeface="Cambria Math"/>
                              <a:ea typeface="Cambria Math" panose="02040503050406030204" pitchFamily="18" charset="0"/>
                            </a:rPr>
                          </m:ctrlPr>
                        </m:fPr>
                        <m:num>
                          <m:r>
                            <m:rPr>
                              <m:nor/>
                            </m:rPr>
                            <a:rPr lang="en-US" sz="2800">
                              <a:latin typeface="Cambria Math" panose="02040503050406030204" pitchFamily="18" charset="0"/>
                              <a:ea typeface="Cambria Math" panose="02040503050406030204" pitchFamily="18" charset="0"/>
                            </a:rPr>
                            <m:t>ℏ</m:t>
                          </m:r>
                        </m:num>
                        <m:den>
                          <m:r>
                            <a:rPr lang="en-US" sz="2800" b="1" dirty="0" smtClean="0">
                              <a:latin typeface="Cambria Math" panose="02040503050406030204" pitchFamily="18" charset="0"/>
                              <a:ea typeface="Cambria Math" panose="02040503050406030204" pitchFamily="18" charset="0"/>
                            </a:rPr>
                            <m:t>𝟐</m:t>
                          </m:r>
                        </m:den>
                      </m:f>
                    </m:oMath>
                  </m:oMathPara>
                </a14:m>
                <a:endParaRPr lang="en-US" sz="2400" b="1" dirty="0" smtClean="0">
                  <a:latin typeface="Cambria Math" panose="02040503050406030204" pitchFamily="18" charset="0"/>
                  <a:ea typeface="Cambria Math" panose="02040503050406030204" pitchFamily="18" charset="0"/>
                </a:endParaRPr>
              </a:p>
              <a:p>
                <a:pPr marL="0" indent="0" algn="ctr">
                  <a:spcBef>
                    <a:spcPts val="2400"/>
                  </a:spcBef>
                  <a:buFont typeface="Arial" pitchFamily="34" charset="0"/>
                  <a:buNone/>
                </a:pPr>
                <a:r>
                  <a:rPr lang="en-US" sz="1800" dirty="0" smtClean="0">
                    <a:latin typeface="Cambria Math" panose="02040503050406030204" pitchFamily="18" charset="0"/>
                    <a:ea typeface="Cambria Math" panose="02040503050406030204" pitchFamily="18" charset="0"/>
                  </a:rPr>
                  <a:t>x = position, p = momentum, ℏ = Planck's constant/2</a:t>
                </a:r>
                <a:r>
                  <a:rPr lang="el-GR" sz="1800" dirty="0" smtClean="0">
                    <a:latin typeface="Cambria Math" panose="02040503050406030204" pitchFamily="18" charset="0"/>
                    <a:ea typeface="Cambria Math" panose="02040503050406030204" pitchFamily="18" charset="0"/>
                  </a:rPr>
                  <a:t>π</a:t>
                </a:r>
                <a:endParaRPr lang="en-US" sz="1800" dirty="0" smtClean="0">
                  <a:latin typeface="Cambria Math" panose="02040503050406030204" pitchFamily="18" charset="0"/>
                  <a:ea typeface="Cambria Math" panose="02040503050406030204" pitchFamily="18" charset="0"/>
                </a:endParaRPr>
              </a:p>
            </p:txBody>
          </p:sp>
        </mc:Choice>
        <mc:Fallback xmlns="">
          <p:sp>
            <p:nvSpPr>
              <p:cNvPr id="6" name="Content Placeholder 2"/>
              <p:cNvSpPr txBox="1">
                <a:spLocks noRot="1" noChangeAspect="1" noMove="1" noResize="1" noEditPoints="1" noAdjustHandles="1" noChangeArrowheads="1" noChangeShapeType="1" noTextEdit="1"/>
              </p:cNvSpPr>
              <p:nvPr/>
            </p:nvSpPr>
            <p:spPr>
              <a:xfrm>
                <a:off x="91441" y="892630"/>
                <a:ext cx="6831873" cy="2535062"/>
              </a:xfrm>
              <a:prstGeom prst="rect">
                <a:avLst/>
              </a:prstGeom>
              <a:blipFill rotWithShape="1">
                <a:blip r:embed="rId3"/>
                <a:stretch>
                  <a:fillRect l="-1160" t="-1683" b="-2885"/>
                </a:stretch>
              </a:blipFill>
            </p:spPr>
            <p:txBody>
              <a:bodyPr/>
              <a:lstStyle/>
              <a:p>
                <a:r>
                  <a:rPr lang="en-US">
                    <a:noFill/>
                  </a:rPr>
                  <a:t> </a:t>
                </a:r>
              </a:p>
            </p:txBody>
          </p:sp>
        </mc:Fallback>
      </mc:AlternateContent>
      <p:pic>
        <p:nvPicPr>
          <p:cNvPr id="1331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1154" t="8038" r="22413" b="35869"/>
          <a:stretch/>
        </p:blipFill>
        <p:spPr bwMode="auto">
          <a:xfrm>
            <a:off x="7053943" y="892629"/>
            <a:ext cx="2034948" cy="2535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81990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left)">
                                      <p:cBhvr>
                                        <p:cTn id="7" dur="500"/>
                                        <p:tgtEl>
                                          <p:spTgt spid="102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3314"/>
                                        </p:tgtEl>
                                        <p:attrNameLst>
                                          <p:attrName>style.visibility</p:attrName>
                                        </p:attrNameLst>
                                      </p:cBhvr>
                                      <p:to>
                                        <p:strVal val="visible"/>
                                      </p:to>
                                    </p:set>
                                    <p:animEffect transition="in" filter="wipe(left)">
                                      <p:cBhvr>
                                        <p:cTn id="15" dur="500"/>
                                        <p:tgtEl>
                                          <p:spTgt spid="1331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wipe(left)">
                                      <p:cBhvr>
                                        <p:cTn id="23" dur="500"/>
                                        <p:tgtEl>
                                          <p:spTgt spid="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wipe(left)">
                                      <p:cBhvr>
                                        <p:cTn id="28" dur="500"/>
                                        <p:tgtEl>
                                          <p:spTgt spid="3">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wipe(left)">
                                      <p:cBhvr>
                                        <p:cTn id="3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build="p"/>
      <p:bldP spid="6"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6" y="2723007"/>
            <a:ext cx="3829050" cy="40587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47625" y="0"/>
            <a:ext cx="4857750" cy="1200329"/>
          </a:xfrm>
          <a:prstGeom prst="rect">
            <a:avLst/>
          </a:prstGeom>
          <a:noFill/>
        </p:spPr>
        <p:txBody>
          <a:bodyPr wrap="square" rtlCol="0">
            <a:noAutofit/>
          </a:bodyPr>
          <a:lstStyle/>
          <a:p>
            <a:pPr algn="just"/>
            <a:r>
              <a:rPr lang="en-US" sz="2400" dirty="0" smtClean="0">
                <a:solidFill>
                  <a:srgbClr val="0000FF"/>
                </a:solidFill>
                <a:latin typeface="Arial" panose="020B0604020202020204" pitchFamily="34" charset="0"/>
                <a:cs typeface="Arial" panose="020B0604020202020204" pitchFamily="34" charset="0"/>
              </a:rPr>
              <a:t>In classical mechanics, scientists know the position and velocity of objects with absolute precision.</a:t>
            </a:r>
            <a:endParaRPr lang="en-US" sz="2400" dirty="0">
              <a:solidFill>
                <a:srgbClr val="0000FF"/>
              </a:solidFill>
              <a:latin typeface="Arial" panose="020B0604020202020204" pitchFamily="34" charset="0"/>
              <a:cs typeface="Arial" panose="020B0604020202020204" pitchFamily="34" charset="0"/>
            </a:endParaRPr>
          </a:p>
        </p:txBody>
      </p:sp>
      <p:sp>
        <p:nvSpPr>
          <p:cNvPr id="7" name="TextBox 6"/>
          <p:cNvSpPr txBox="1"/>
          <p:nvPr/>
        </p:nvSpPr>
        <p:spPr>
          <a:xfrm>
            <a:off x="47625" y="1386340"/>
            <a:ext cx="4857750" cy="1939303"/>
          </a:xfrm>
          <a:prstGeom prst="rect">
            <a:avLst/>
          </a:prstGeom>
          <a:noFill/>
        </p:spPr>
        <p:txBody>
          <a:bodyPr wrap="square" rtlCol="0">
            <a:noAutofit/>
          </a:bodyPr>
          <a:lstStyle/>
          <a:p>
            <a:pPr algn="just"/>
            <a:r>
              <a:rPr lang="en-US" sz="2400" dirty="0" smtClean="0">
                <a:solidFill>
                  <a:srgbClr val="0000FF"/>
                </a:solidFill>
                <a:latin typeface="Arial" panose="020B0604020202020204" pitchFamily="34" charset="0"/>
                <a:cs typeface="Arial" panose="020B0604020202020204" pitchFamily="34" charset="0"/>
              </a:rPr>
              <a:t>At the atomic scale, however, the Heisenberg Uncertainty Principle tells us that there is a fundamental limit to which certain pairs of physical properties are known.</a:t>
            </a:r>
            <a:endParaRPr lang="en-US" sz="2400" dirty="0">
              <a:solidFill>
                <a:srgbClr val="0000FF"/>
              </a:solidFill>
              <a:latin typeface="Arial" panose="020B0604020202020204" pitchFamily="34" charset="0"/>
              <a:cs typeface="Arial" panose="020B0604020202020204" pitchFamily="34" charset="0"/>
            </a:endParaRPr>
          </a:p>
        </p:txBody>
      </p:sp>
      <p:sp>
        <p:nvSpPr>
          <p:cNvPr id="12" name="TextBox 11"/>
          <p:cNvSpPr txBox="1"/>
          <p:nvPr/>
        </p:nvSpPr>
        <p:spPr>
          <a:xfrm>
            <a:off x="47625" y="3511654"/>
            <a:ext cx="4857750" cy="1590676"/>
          </a:xfrm>
          <a:prstGeom prst="rect">
            <a:avLst/>
          </a:prstGeom>
          <a:noFill/>
        </p:spPr>
        <p:txBody>
          <a:bodyPr wrap="square" rtlCol="0">
            <a:noAutofit/>
          </a:bodyPr>
          <a:lstStyle/>
          <a:p>
            <a:pPr algn="just"/>
            <a:r>
              <a:rPr lang="en-US" sz="2400" dirty="0" smtClean="0">
                <a:solidFill>
                  <a:srgbClr val="0000FF"/>
                </a:solidFill>
                <a:latin typeface="Arial" panose="020B0604020202020204" pitchFamily="34" charset="0"/>
                <a:cs typeface="Arial" panose="020B0604020202020204" pitchFamily="34" charset="0"/>
              </a:rPr>
              <a:t>For example, if we know an electron's position with high precision, our knowledge of its momentum will be imprecise.</a:t>
            </a:r>
            <a:endParaRPr lang="en-US" sz="2400" dirty="0">
              <a:solidFill>
                <a:srgbClr val="0000FF"/>
              </a:solidFill>
              <a:latin typeface="Arial" panose="020B0604020202020204" pitchFamily="34" charset="0"/>
              <a:cs typeface="Arial" panose="020B0604020202020204" pitchFamily="34" charset="0"/>
            </a:endParaRPr>
          </a:p>
        </p:txBody>
      </p:sp>
      <p:sp>
        <p:nvSpPr>
          <p:cNvPr id="13" name="TextBox 12"/>
          <p:cNvSpPr txBox="1"/>
          <p:nvPr/>
        </p:nvSpPr>
        <p:spPr>
          <a:xfrm>
            <a:off x="47625" y="5288340"/>
            <a:ext cx="4857750" cy="1569660"/>
          </a:xfrm>
          <a:prstGeom prst="rect">
            <a:avLst/>
          </a:prstGeom>
          <a:noFill/>
        </p:spPr>
        <p:txBody>
          <a:bodyPr wrap="square" rtlCol="0">
            <a:noAutofit/>
          </a:bodyPr>
          <a:lstStyle/>
          <a:p>
            <a:pPr algn="just"/>
            <a:r>
              <a:rPr lang="en-US" sz="2400" dirty="0" smtClean="0">
                <a:solidFill>
                  <a:srgbClr val="0000FF"/>
                </a:solidFill>
                <a:latin typeface="Arial" panose="020B0604020202020204" pitchFamily="34" charset="0"/>
                <a:cs typeface="Arial" panose="020B0604020202020204" pitchFamily="34" charset="0"/>
              </a:rPr>
              <a:t>As a result, an electron orbital can not be defined as a line, but rather a volume of space with a certain probability of electron density. </a:t>
            </a:r>
            <a:endParaRPr lang="en-US" sz="2400" dirty="0">
              <a:solidFill>
                <a:srgbClr val="0000FF"/>
              </a:solidFill>
              <a:latin typeface="Arial" panose="020B0604020202020204" pitchFamily="34" charset="0"/>
              <a:cs typeface="Arial" panose="020B0604020202020204" pitchFamily="34" charset="0"/>
            </a:endParaRPr>
          </a:p>
        </p:txBody>
      </p:sp>
      <p:grpSp>
        <p:nvGrpSpPr>
          <p:cNvPr id="2" name="Group 1"/>
          <p:cNvGrpSpPr/>
          <p:nvPr/>
        </p:nvGrpSpPr>
        <p:grpSpPr>
          <a:xfrm>
            <a:off x="5821068" y="114300"/>
            <a:ext cx="2702526" cy="2758439"/>
            <a:chOff x="5821068" y="114300"/>
            <a:chExt cx="2702526" cy="2758439"/>
          </a:xfrm>
        </p:grpSpPr>
        <p:pic>
          <p:nvPicPr>
            <p:cNvPr id="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8374" t="63618" r="6522" b="15826"/>
            <a:stretch/>
          </p:blipFill>
          <p:spPr bwMode="auto">
            <a:xfrm>
              <a:off x="5821068" y="114300"/>
              <a:ext cx="2702526" cy="2758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Oval 13"/>
            <p:cNvSpPr>
              <a:spLocks noChangeAspect="1"/>
            </p:cNvSpPr>
            <p:nvPr/>
          </p:nvSpPr>
          <p:spPr>
            <a:xfrm>
              <a:off x="6179262" y="2216655"/>
              <a:ext cx="182880" cy="182880"/>
            </a:xfrm>
            <a:prstGeom prst="ellipse">
              <a:avLst/>
            </a:prstGeom>
            <a:solidFill>
              <a:srgbClr val="00B0F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245288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6" presetClass="entr" presetSubtype="32"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out)">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32" fill="hold" nodeType="clickEffect">
                                  <p:stCondLst>
                                    <p:cond delay="0"/>
                                  </p:stCondLst>
                                  <p:childTnLst>
                                    <p:set>
                                      <p:cBhvr>
                                        <p:cTn id="24" dur="1" fill="hold">
                                          <p:stCondLst>
                                            <p:cond delay="0"/>
                                          </p:stCondLst>
                                        </p:cTn>
                                        <p:tgtEl>
                                          <p:spTgt spid="8194"/>
                                        </p:tgtEl>
                                        <p:attrNameLst>
                                          <p:attrName>style.visibility</p:attrName>
                                        </p:attrNameLst>
                                      </p:cBhvr>
                                      <p:to>
                                        <p:strVal val="visible"/>
                                      </p:to>
                                    </p:set>
                                    <p:animEffect transition="in" filter="circle(out)">
                                      <p:cBhvr>
                                        <p:cTn id="25" dur="1000"/>
                                        <p:tgtEl>
                                          <p:spTgt spid="8194"/>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left)">
                                      <p:cBhvr>
                                        <p:cTn id="2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2" grpId="0"/>
      <p:bldP spid="13"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Text Box 17"/>
          <p:cNvSpPr txBox="1">
            <a:spLocks noChangeArrowheads="1"/>
          </p:cNvSpPr>
          <p:nvPr/>
        </p:nvSpPr>
        <p:spPr bwMode="auto">
          <a:xfrm>
            <a:off x="-3091819" y="4012187"/>
            <a:ext cx="4485191" cy="427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342900" indent="-342900" eaLnBrk="1" hangingPunct="1">
              <a:lnSpc>
                <a:spcPct val="120000"/>
              </a:lnSpc>
              <a:buFont typeface="Arial" panose="020B0604020202020204" pitchFamily="34" charset="0"/>
              <a:buChar char="•"/>
            </a:pPr>
            <a:endParaRPr lang="en-US" sz="2000" b="1" i="1" dirty="0" smtClean="0">
              <a:solidFill>
                <a:srgbClr val="FF0000"/>
              </a:solidFill>
            </a:endParaRPr>
          </a:p>
        </p:txBody>
      </p:sp>
      <p:sp>
        <p:nvSpPr>
          <p:cNvPr id="10" name="TextBox 9"/>
          <p:cNvSpPr txBox="1"/>
          <p:nvPr/>
        </p:nvSpPr>
        <p:spPr>
          <a:xfrm>
            <a:off x="7705725" y="0"/>
            <a:ext cx="1438274" cy="400110"/>
          </a:xfrm>
          <a:prstGeom prst="rect">
            <a:avLst/>
          </a:prstGeom>
          <a:solidFill>
            <a:schemeClr val="accent2">
              <a:lumMod val="20000"/>
              <a:lumOff val="80000"/>
            </a:schemeClr>
          </a:solidFill>
          <a:ln w="28575">
            <a:solidFill>
              <a:srgbClr val="FF0000"/>
            </a:solidFill>
          </a:ln>
        </p:spPr>
        <p:txBody>
          <a:bodyPr wrap="square" rtlCol="0">
            <a:spAutoFit/>
          </a:bodyPr>
          <a:lstStyle/>
          <a:p>
            <a:pPr algn="ctr"/>
            <a:r>
              <a:rPr lang="en-US" sz="2000" b="1" dirty="0" smtClean="0">
                <a:solidFill>
                  <a:srgbClr val="FF0000"/>
                </a:solidFill>
              </a:rPr>
              <a:t>REVIEW</a:t>
            </a:r>
            <a:endParaRPr lang="en-US" sz="2000" b="1" dirty="0">
              <a:solidFill>
                <a:srgbClr val="FF0000"/>
              </a:solidFill>
            </a:endParaRPr>
          </a:p>
        </p:txBody>
      </p:sp>
      <p:sp>
        <p:nvSpPr>
          <p:cNvPr id="3" name="Content Placeholder 2"/>
          <p:cNvSpPr>
            <a:spLocks noGrp="1"/>
          </p:cNvSpPr>
          <p:nvPr>
            <p:ph idx="1"/>
          </p:nvPr>
        </p:nvSpPr>
        <p:spPr>
          <a:xfrm>
            <a:off x="114301" y="805522"/>
            <a:ext cx="8915399" cy="4525963"/>
          </a:xfrm>
        </p:spPr>
        <p:txBody>
          <a:bodyPr/>
          <a:lstStyle/>
          <a:p>
            <a:pPr eaLnBrk="1" hangingPunct="1">
              <a:spcBef>
                <a:spcPts val="2400"/>
              </a:spcBef>
              <a:buFont typeface="Arial" panose="020B0604020202020204" pitchFamily="34" charset="0"/>
              <a:buChar char="•"/>
            </a:pPr>
            <a:r>
              <a:rPr lang="en-US" sz="2800" b="1" i="1" dirty="0"/>
              <a:t>Electrons are very </a:t>
            </a:r>
            <a:r>
              <a:rPr lang="en-US" sz="2800" b="1" i="1" dirty="0" smtClean="0"/>
              <a:t>small and moving very fast, such that their position cannot describe precisely.</a:t>
            </a:r>
            <a:endParaRPr lang="en-US" sz="2800" b="1" i="1" dirty="0"/>
          </a:p>
          <a:p>
            <a:pPr eaLnBrk="1" hangingPunct="1">
              <a:spcBef>
                <a:spcPts val="600"/>
              </a:spcBef>
              <a:buFont typeface="Arial" panose="020B0604020202020204" pitchFamily="34" charset="0"/>
              <a:buChar char="•"/>
            </a:pPr>
            <a:r>
              <a:rPr lang="en-US" sz="2800" b="1" i="1" dirty="0" smtClean="0">
                <a:solidFill>
                  <a:srgbClr val="FF0000"/>
                </a:solidFill>
              </a:rPr>
              <a:t>Instead an electron's location </a:t>
            </a:r>
            <a:r>
              <a:rPr lang="en-US" sz="2800" b="1" i="1" dirty="0">
                <a:solidFill>
                  <a:srgbClr val="FF0000"/>
                </a:solidFill>
              </a:rPr>
              <a:t>is </a:t>
            </a:r>
            <a:r>
              <a:rPr lang="en-US" sz="2800" b="1" i="1" dirty="0" smtClean="0">
                <a:solidFill>
                  <a:srgbClr val="FF0000"/>
                </a:solidFill>
              </a:rPr>
              <a:t>described by the probability of an electron being in a volume of space.</a:t>
            </a:r>
            <a:endParaRPr lang="en-US" sz="2800" dirty="0" smtClean="0"/>
          </a:p>
          <a:p>
            <a:pPr eaLnBrk="1" hangingPunct="1">
              <a:spcBef>
                <a:spcPts val="600"/>
              </a:spcBef>
              <a:buFont typeface="Arial" panose="020B0604020202020204" pitchFamily="34" charset="0"/>
              <a:buChar char="•"/>
            </a:pPr>
            <a:r>
              <a:rPr lang="en-US" sz="2800" b="1" i="1" dirty="0" smtClean="0">
                <a:solidFill>
                  <a:srgbClr val="FF0000"/>
                </a:solidFill>
              </a:rPr>
              <a:t>This is called:</a:t>
            </a:r>
          </a:p>
          <a:p>
            <a:pPr eaLnBrk="1" hangingPunct="1">
              <a:spcBef>
                <a:spcPts val="4800"/>
              </a:spcBef>
              <a:buClr>
                <a:schemeClr val="bg1"/>
              </a:buClr>
              <a:buFont typeface="Arial" panose="020B0604020202020204" pitchFamily="34" charset="0"/>
              <a:buChar char="•"/>
            </a:pPr>
            <a:r>
              <a:rPr lang="en-US" b="1" i="1" dirty="0">
                <a:solidFill>
                  <a:srgbClr val="FF0000"/>
                </a:solidFill>
              </a:rPr>
              <a:t> </a:t>
            </a:r>
            <a:r>
              <a:rPr lang="en-US" b="1" i="1" dirty="0" smtClean="0">
                <a:solidFill>
                  <a:srgbClr val="FF0000"/>
                </a:solidFill>
              </a:rPr>
              <a:t>    "The electron cloud"</a:t>
            </a:r>
            <a:endParaRPr lang="en-US" b="1" i="1" dirty="0">
              <a:solidFill>
                <a:srgbClr val="FF0000"/>
              </a:solidFill>
            </a:endParaRPr>
          </a:p>
        </p:txBody>
      </p:sp>
      <p:sp>
        <p:nvSpPr>
          <p:cNvPr id="12" name="Text Box 8"/>
          <p:cNvSpPr txBox="1">
            <a:spLocks noChangeArrowheads="1"/>
          </p:cNvSpPr>
          <p:nvPr/>
        </p:nvSpPr>
        <p:spPr bwMode="auto">
          <a:xfrm>
            <a:off x="370124" y="128121"/>
            <a:ext cx="457849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b="1" dirty="0" smtClean="0"/>
              <a:t>Where is the electron?</a:t>
            </a:r>
            <a:endParaRPr lang="en-US" sz="3200"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25416" y="3156859"/>
            <a:ext cx="3377066" cy="36467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185789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7931" b="7968"/>
          <a:stretch/>
        </p:blipFill>
        <p:spPr>
          <a:xfrm>
            <a:off x="762964" y="293922"/>
            <a:ext cx="7618072" cy="2068286"/>
          </a:xfrm>
          <a:prstGeom prst="rect">
            <a:avLst/>
          </a:prstGeom>
        </p:spPr>
      </p:pic>
      <p:grpSp>
        <p:nvGrpSpPr>
          <p:cNvPr id="5" name="Group 4"/>
          <p:cNvGrpSpPr/>
          <p:nvPr/>
        </p:nvGrpSpPr>
        <p:grpSpPr>
          <a:xfrm>
            <a:off x="1656303" y="2852059"/>
            <a:ext cx="5831395" cy="3842661"/>
            <a:chOff x="1656303" y="2852059"/>
            <a:chExt cx="5831395" cy="3842661"/>
          </a:xfrm>
        </p:grpSpPr>
        <p:pic>
          <p:nvPicPr>
            <p:cNvPr id="2052"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b="10067"/>
            <a:stretch/>
          </p:blipFill>
          <p:spPr bwMode="auto">
            <a:xfrm>
              <a:off x="1656303" y="3388519"/>
              <a:ext cx="5831395" cy="3306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907923" y="2852059"/>
              <a:ext cx="3328155" cy="461665"/>
            </a:xfrm>
            <a:prstGeom prst="rect">
              <a:avLst/>
            </a:prstGeom>
            <a:noFill/>
          </p:spPr>
          <p:txBody>
            <a:bodyPr wrap="none" rtlCol="0">
              <a:spAutoFit/>
            </a:bodyPr>
            <a:lstStyle/>
            <a:p>
              <a:r>
                <a:rPr lang="en-US" sz="2400" b="1" dirty="0" smtClean="0">
                  <a:solidFill>
                    <a:srgbClr val="FF0000"/>
                  </a:solidFill>
                  <a:latin typeface="Arial" panose="020B0604020202020204" pitchFamily="34" charset="0"/>
                  <a:cs typeface="Arial" panose="020B0604020202020204" pitchFamily="34" charset="0"/>
                </a:rPr>
                <a:t>Enhanced Resolution</a:t>
              </a:r>
              <a:endParaRPr lang="en-US" sz="2400" b="1" dirty="0">
                <a:solidFill>
                  <a:srgbClr val="FF0000"/>
                </a:solidFill>
                <a:latin typeface="Arial" panose="020B0604020202020204" pitchFamily="34" charset="0"/>
                <a:cs typeface="Arial" panose="020B0604020202020204" pitchFamily="34" charset="0"/>
              </a:endParaRPr>
            </a:p>
          </p:txBody>
        </p:sp>
        <p:sp>
          <p:nvSpPr>
            <p:cNvPr id="4" name="Rectangle 3"/>
            <p:cNvSpPr/>
            <p:nvPr/>
          </p:nvSpPr>
          <p:spPr>
            <a:xfrm>
              <a:off x="1709894" y="3388519"/>
              <a:ext cx="5724212" cy="330620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4989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947057" y="4626510"/>
            <a:ext cx="5029200" cy="640080"/>
          </a:xfrm>
          <a:prstGeom prst="roundRect">
            <a:avLst/>
          </a:prstGeom>
          <a:solidFill>
            <a:srgbClr val="FFFF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960120" y="1480458"/>
            <a:ext cx="7223760" cy="4125687"/>
          </a:xfrm>
        </p:spPr>
        <p:txBody>
          <a:bodyPr/>
          <a:lstStyle/>
          <a:p>
            <a:pPr marL="514350" indent="-514350">
              <a:spcBef>
                <a:spcPts val="2400"/>
              </a:spcBef>
              <a:buFont typeface="+mj-lt"/>
              <a:buAutoNum type="arabicParenR"/>
            </a:pPr>
            <a:r>
              <a:rPr lang="en-US" dirty="0" smtClean="0"/>
              <a:t>Quantum Energy</a:t>
            </a:r>
          </a:p>
          <a:p>
            <a:pPr marL="514350" indent="-514350">
              <a:spcBef>
                <a:spcPts val="2400"/>
              </a:spcBef>
              <a:buFont typeface="+mj-lt"/>
              <a:buAutoNum type="arabicParenR"/>
            </a:pPr>
            <a:r>
              <a:rPr lang="en-US" dirty="0" smtClean="0"/>
              <a:t>Bohr Atom</a:t>
            </a:r>
          </a:p>
          <a:p>
            <a:pPr marL="514350" indent="-514350">
              <a:spcBef>
                <a:spcPts val="2400"/>
              </a:spcBef>
              <a:buFont typeface="+mj-lt"/>
              <a:buAutoNum type="arabicParenR"/>
            </a:pPr>
            <a:r>
              <a:rPr lang="en-US" dirty="0" smtClean="0"/>
              <a:t>Wave-Particle Duality</a:t>
            </a:r>
          </a:p>
          <a:p>
            <a:pPr marL="514350" indent="-514350">
              <a:spcBef>
                <a:spcPts val="2400"/>
              </a:spcBef>
              <a:buFont typeface="+mj-lt"/>
              <a:buAutoNum type="arabicParenR"/>
            </a:pPr>
            <a:r>
              <a:rPr lang="en-US" dirty="0" smtClean="0"/>
              <a:t>Heisenberg Uncertainty Principle</a:t>
            </a:r>
          </a:p>
          <a:p>
            <a:pPr marL="514350" indent="-514350">
              <a:spcBef>
                <a:spcPts val="2400"/>
              </a:spcBef>
              <a:buFont typeface="+mj-lt"/>
              <a:buAutoNum type="arabicParenR"/>
            </a:pPr>
            <a:r>
              <a:rPr lang="en-US" b="1" dirty="0">
                <a:solidFill>
                  <a:srgbClr val="FF0000"/>
                </a:solidFill>
                <a:cs typeface="Arial" panose="020B0604020202020204" pitchFamily="34" charset="0"/>
              </a:rPr>
              <a:t>Schrödinger Equation</a:t>
            </a:r>
          </a:p>
        </p:txBody>
      </p:sp>
    </p:spTree>
    <p:extLst>
      <p:ext uri="{BB962C8B-B14F-4D97-AF65-F5344CB8AC3E}">
        <p14:creationId xmlns:p14="http://schemas.microsoft.com/office/powerpoint/2010/main" val="397613425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Tying It All Together</a:t>
            </a:r>
            <a:endParaRPr lang="en-US" dirty="0"/>
          </a:p>
        </p:txBody>
      </p:sp>
      <p:sp>
        <p:nvSpPr>
          <p:cNvPr id="5" name="Content Placeholder 4"/>
          <p:cNvSpPr>
            <a:spLocks noGrp="1"/>
          </p:cNvSpPr>
          <p:nvPr>
            <p:ph idx="1"/>
          </p:nvPr>
        </p:nvSpPr>
        <p:spPr>
          <a:xfrm>
            <a:off x="182880" y="1077686"/>
            <a:ext cx="8778240" cy="2449285"/>
          </a:xfrm>
        </p:spPr>
        <p:txBody>
          <a:bodyPr>
            <a:normAutofit/>
          </a:bodyPr>
          <a:lstStyle/>
          <a:p>
            <a:r>
              <a:rPr lang="en-US" sz="2400" b="1" dirty="0" smtClean="0"/>
              <a:t>In 1926, </a:t>
            </a:r>
            <a:r>
              <a:rPr lang="en-US" sz="2400" b="1" dirty="0"/>
              <a:t>Erwin Schrödinger </a:t>
            </a:r>
            <a:r>
              <a:rPr lang="en-US" sz="2400" b="1" dirty="0" smtClean="0"/>
              <a:t>sought to tie all of these new concepts together into a complete description of the position and energy levels of an electron around an atom.</a:t>
            </a:r>
          </a:p>
          <a:p>
            <a:r>
              <a:rPr lang="en-US" sz="2400" b="1" dirty="0" smtClean="0"/>
              <a:t>Schr</a:t>
            </a:r>
            <a:r>
              <a:rPr lang="en-US" sz="2400" b="1" dirty="0"/>
              <a:t>ö</a:t>
            </a:r>
            <a:r>
              <a:rPr lang="en-US" sz="2400" b="1" dirty="0" smtClean="0"/>
              <a:t>dinger began with a fundamental equation that Newton developed for classical mechanics</a:t>
            </a:r>
            <a:endParaRPr lang="en-US" sz="2400" b="1" dirty="0"/>
          </a:p>
        </p:txBody>
      </p:sp>
      <p:pic>
        <p:nvPicPr>
          <p:cNvPr id="1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4907" y="3729828"/>
            <a:ext cx="2634187" cy="7887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Content Placeholder 4"/>
          <p:cNvSpPr txBox="1">
            <a:spLocks/>
          </p:cNvSpPr>
          <p:nvPr/>
        </p:nvSpPr>
        <p:spPr>
          <a:xfrm>
            <a:off x="182880" y="4093030"/>
            <a:ext cx="8778240" cy="2376028"/>
          </a:xfrm>
          <a:prstGeom prst="rect">
            <a:avLst/>
          </a:prstGeom>
        </p:spPr>
        <p:txBody>
          <a:bodyPr vert="horz" lIns="91440" tIns="45720" rIns="91440" bIns="45720" rtlCol="0">
            <a:normAutofit/>
          </a:bodyPr>
          <a:lstStyle>
            <a:lvl1pPr marL="346075" indent="-346075" algn="l" defTabSz="914400" rtl="0" eaLnBrk="1" latinLnBrk="0" hangingPunct="1">
              <a:spcBef>
                <a:spcPts val="1200"/>
              </a:spcBef>
              <a:buFont typeface="Arial" pitchFamily="34" charset="0"/>
              <a:buChar char="•"/>
              <a:defRPr sz="3200" kern="1200" baseline="0">
                <a:solidFill>
                  <a:schemeClr val="tx1"/>
                </a:solidFill>
                <a:latin typeface="Arial" pitchFamily="34" charset="0"/>
                <a:ea typeface="+mn-ea"/>
                <a:cs typeface="+mn-cs"/>
              </a:defRPr>
            </a:lvl1pPr>
            <a:lvl2pPr marL="630238" indent="-227013" algn="l" defTabSz="914400" rtl="0" eaLnBrk="1" latinLnBrk="0" hangingPunct="1">
              <a:spcBef>
                <a:spcPts val="300"/>
              </a:spcBef>
              <a:buFont typeface="Arial" pitchFamily="34" charset="0"/>
              <a:buChar char="–"/>
              <a:defRPr sz="2400" kern="1200" baseline="0">
                <a:solidFill>
                  <a:schemeClr val="tx1"/>
                </a:solidFill>
                <a:latin typeface="Arial" pitchFamily="34" charset="0"/>
                <a:ea typeface="+mn-ea"/>
                <a:cs typeface="+mn-cs"/>
              </a:defRPr>
            </a:lvl2pPr>
            <a:lvl3pPr marL="912813" indent="-222250" algn="l" defTabSz="914400" rtl="0" eaLnBrk="1" latinLnBrk="0" hangingPunct="1">
              <a:spcBef>
                <a:spcPts val="0"/>
              </a:spcBef>
              <a:buFont typeface="Arial" pitchFamily="34" charset="0"/>
              <a:buChar char="»"/>
              <a:defRPr sz="2000" i="1" kern="1200" baseline="0">
                <a:solidFill>
                  <a:schemeClr val="tx1"/>
                </a:solidFill>
                <a:latin typeface="Arial" pitchFamily="34" charset="0"/>
                <a:ea typeface="+mn-ea"/>
                <a:cs typeface="+mn-cs"/>
              </a:defRPr>
            </a:lvl3pPr>
            <a:lvl4pPr marL="1254125" indent="-234950" algn="l" defTabSz="1087438" rtl="0" eaLnBrk="1" latinLnBrk="0" hangingPunct="1">
              <a:spcBef>
                <a:spcPts val="0"/>
              </a:spcBef>
              <a:buFont typeface="Arial" pitchFamily="34" charset="0"/>
              <a:buChar char="–"/>
              <a:defRPr sz="1800" kern="1200" baseline="0">
                <a:solidFill>
                  <a:schemeClr val="tx1"/>
                </a:solidFill>
                <a:latin typeface="Arial" pitchFamily="34" charset="0"/>
                <a:ea typeface="+mn-ea"/>
                <a:cs typeface="+mn-cs"/>
              </a:defRPr>
            </a:lvl4pPr>
            <a:lvl5pPr marL="1600200" indent="-220663" algn="l" defTabSz="914400" rtl="0" eaLnBrk="1" latinLnBrk="0" hangingPunct="1">
              <a:spcBef>
                <a:spcPts val="0"/>
              </a:spcBef>
              <a:buFont typeface="Arial" pitchFamily="34" charset="0"/>
              <a:buChar char="»"/>
              <a:tabLst/>
              <a:defRPr sz="1800" i="1" kern="1200" baseline="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400" b="1" dirty="0" smtClean="0"/>
          </a:p>
          <a:p>
            <a:pPr marL="0" indent="0" algn="ctr">
              <a:buFont typeface="Arial" pitchFamily="34" charset="0"/>
              <a:buNone/>
            </a:pPr>
            <a:r>
              <a:rPr lang="en-US" sz="2000" b="1" i="1" dirty="0" smtClean="0"/>
              <a:t>total energy = kinetic energy + potential energy</a:t>
            </a:r>
          </a:p>
          <a:p>
            <a:r>
              <a:rPr lang="en-US" sz="2400" b="1" dirty="0" smtClean="0"/>
              <a:t>Schrödinger then modified the equation to account for aspects of the subatomic world such as the wave-particle duality and the Heisenberg Uncertainty Principle</a:t>
            </a:r>
            <a:endParaRPr lang="en-US" sz="2400" b="1" dirty="0"/>
          </a:p>
        </p:txBody>
      </p:sp>
    </p:spTree>
    <p:extLst>
      <p:ext uri="{BB962C8B-B14F-4D97-AF65-F5344CB8AC3E}">
        <p14:creationId xmlns:p14="http://schemas.microsoft.com/office/powerpoint/2010/main" val="2507572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
                                            <p:txEl>
                                              <p:pRg st="1" end="1"/>
                                            </p:txEl>
                                          </p:spTgt>
                                        </p:tgtEl>
                                        <p:attrNameLst>
                                          <p:attrName>style.visibility</p:attrName>
                                        </p:attrNameLst>
                                      </p:cBhvr>
                                      <p:to>
                                        <p:strVal val="visible"/>
                                      </p:to>
                                    </p:set>
                                    <p:animEffect transition="in" filter="wipe(left)">
                                      <p:cBhvr>
                                        <p:cTn id="22" dur="500"/>
                                        <p:tgtEl>
                                          <p:spTgt spid="11">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
                                            <p:txEl>
                                              <p:pRg st="2" end="2"/>
                                            </p:txEl>
                                          </p:spTgt>
                                        </p:tgtEl>
                                        <p:attrNameLst>
                                          <p:attrName>style.visibility</p:attrName>
                                        </p:attrNameLst>
                                      </p:cBhvr>
                                      <p:to>
                                        <p:strVal val="visible"/>
                                      </p:to>
                                    </p:set>
                                    <p:animEffect transition="in" filter="wipe(left)">
                                      <p:cBhvr>
                                        <p:cTn id="27"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11"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 y="78690"/>
            <a:ext cx="8778240" cy="731520"/>
          </a:xfrm>
        </p:spPr>
        <p:txBody>
          <a:bodyPr/>
          <a:lstStyle/>
          <a:p>
            <a:r>
              <a:rPr lang="en-US" dirty="0" smtClean="0"/>
              <a:t>Schrödinger </a:t>
            </a:r>
            <a:r>
              <a:rPr lang="en-US" dirty="0"/>
              <a:t>Equation</a:t>
            </a:r>
          </a:p>
        </p:txBody>
      </p:sp>
      <p:sp>
        <p:nvSpPr>
          <p:cNvPr id="5" name="Content Placeholder 4"/>
          <p:cNvSpPr>
            <a:spLocks noGrp="1"/>
          </p:cNvSpPr>
          <p:nvPr>
            <p:ph idx="1"/>
          </p:nvPr>
        </p:nvSpPr>
        <p:spPr>
          <a:xfrm>
            <a:off x="182879" y="1077686"/>
            <a:ext cx="6381197" cy="2475583"/>
          </a:xfrm>
        </p:spPr>
        <p:txBody>
          <a:bodyPr>
            <a:normAutofit/>
          </a:bodyPr>
          <a:lstStyle/>
          <a:p>
            <a:r>
              <a:rPr lang="en-US" sz="2400" b="1" dirty="0" smtClean="0"/>
              <a:t>The resulting equation, known as </a:t>
            </a:r>
            <a:r>
              <a:rPr lang="en-US" sz="2400" b="1" dirty="0"/>
              <a:t>the Schrödinger </a:t>
            </a:r>
            <a:r>
              <a:rPr lang="en-US" sz="2400" b="1" dirty="0" smtClean="0"/>
              <a:t>Equation,  is the cornerstone of quantum mechanics</a:t>
            </a:r>
            <a:endParaRPr lang="en-US" sz="2200" b="1" dirty="0" smtClean="0"/>
          </a:p>
        </p:txBody>
      </p:sp>
      <p:pic>
        <p:nvPicPr>
          <p:cNvPr id="14344" name="Picture 8" descr="http://upload.wikimedia.org/math/2/7/7/27734849d22b4b26bd85be1a1435ba2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7287" y="2541367"/>
            <a:ext cx="5876158" cy="824724"/>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109538" y="3796384"/>
            <a:ext cx="8924924" cy="2811244"/>
            <a:chOff x="109538" y="3709296"/>
            <a:chExt cx="8924924" cy="2811244"/>
          </a:xfrm>
        </p:grpSpPr>
        <p:sp>
          <p:nvSpPr>
            <p:cNvPr id="9" name="TextBox 8"/>
            <p:cNvSpPr txBox="1"/>
            <p:nvPr/>
          </p:nvSpPr>
          <p:spPr>
            <a:xfrm>
              <a:off x="109538" y="3709296"/>
              <a:ext cx="8924924" cy="2811244"/>
            </a:xfrm>
            <a:prstGeom prst="rect">
              <a:avLst/>
            </a:prstGeom>
            <a:solidFill>
              <a:srgbClr val="FFFF00"/>
            </a:solidFill>
            <a:ln w="28575">
              <a:solidFill>
                <a:srgbClr val="FF0000"/>
              </a:solidFill>
            </a:ln>
          </p:spPr>
          <p:txBody>
            <a:bodyPr wrap="square" rtlCol="0" anchor="b" anchorCtr="0">
              <a:noAutofit/>
            </a:bodyPr>
            <a:lstStyle/>
            <a:p>
              <a:pPr algn="r"/>
              <a:r>
                <a:rPr lang="en-US" sz="1200" b="1" i="1" dirty="0" smtClean="0">
                  <a:solidFill>
                    <a:srgbClr val="FF0000"/>
                  </a:solidFill>
                </a:rPr>
                <a:t>Write this in your notes</a:t>
              </a:r>
              <a:endParaRPr lang="en-US" sz="1200" b="1" i="1" dirty="0">
                <a:solidFill>
                  <a:srgbClr val="FF0000"/>
                </a:solidFill>
              </a:endParaRPr>
            </a:p>
          </p:txBody>
        </p:sp>
        <p:sp>
          <p:nvSpPr>
            <p:cNvPr id="7" name="Content Placeholder 4"/>
            <p:cNvSpPr txBox="1">
              <a:spLocks/>
            </p:cNvSpPr>
            <p:nvPr/>
          </p:nvSpPr>
          <p:spPr>
            <a:xfrm>
              <a:off x="182880" y="3831762"/>
              <a:ext cx="8778240" cy="2677895"/>
            </a:xfrm>
            <a:prstGeom prst="rect">
              <a:avLst/>
            </a:prstGeom>
          </p:spPr>
          <p:txBody>
            <a:bodyPr vert="horz" lIns="91440" tIns="45720" rIns="91440" bIns="45720" rtlCol="0">
              <a:normAutofit/>
            </a:bodyPr>
            <a:lstStyle>
              <a:lvl1pPr marL="346075" indent="-346075" algn="l" defTabSz="914400" rtl="0" eaLnBrk="1" latinLnBrk="0" hangingPunct="1">
                <a:spcBef>
                  <a:spcPts val="1200"/>
                </a:spcBef>
                <a:buFont typeface="Arial" pitchFamily="34" charset="0"/>
                <a:buChar char="•"/>
                <a:defRPr sz="3200" kern="1200" baseline="0">
                  <a:solidFill>
                    <a:schemeClr val="tx1"/>
                  </a:solidFill>
                  <a:latin typeface="Arial" pitchFamily="34" charset="0"/>
                  <a:ea typeface="+mn-ea"/>
                  <a:cs typeface="+mn-cs"/>
                </a:defRPr>
              </a:lvl1pPr>
              <a:lvl2pPr marL="630238" indent="-227013" algn="l" defTabSz="914400" rtl="0" eaLnBrk="1" latinLnBrk="0" hangingPunct="1">
                <a:spcBef>
                  <a:spcPts val="300"/>
                </a:spcBef>
                <a:buFont typeface="Arial" pitchFamily="34" charset="0"/>
                <a:buChar char="–"/>
                <a:defRPr sz="2400" kern="1200" baseline="0">
                  <a:solidFill>
                    <a:schemeClr val="tx1"/>
                  </a:solidFill>
                  <a:latin typeface="Arial" pitchFamily="34" charset="0"/>
                  <a:ea typeface="+mn-ea"/>
                  <a:cs typeface="+mn-cs"/>
                </a:defRPr>
              </a:lvl2pPr>
              <a:lvl3pPr marL="912813" indent="-222250" algn="l" defTabSz="914400" rtl="0" eaLnBrk="1" latinLnBrk="0" hangingPunct="1">
                <a:spcBef>
                  <a:spcPts val="0"/>
                </a:spcBef>
                <a:buFont typeface="Arial" pitchFamily="34" charset="0"/>
                <a:buChar char="»"/>
                <a:defRPr sz="2000" i="1" kern="1200" baseline="0">
                  <a:solidFill>
                    <a:schemeClr val="tx1"/>
                  </a:solidFill>
                  <a:latin typeface="Arial" pitchFamily="34" charset="0"/>
                  <a:ea typeface="+mn-ea"/>
                  <a:cs typeface="+mn-cs"/>
                </a:defRPr>
              </a:lvl3pPr>
              <a:lvl4pPr marL="1254125" indent="-234950" algn="l" defTabSz="1087438" rtl="0" eaLnBrk="1" latinLnBrk="0" hangingPunct="1">
                <a:spcBef>
                  <a:spcPts val="0"/>
                </a:spcBef>
                <a:buFont typeface="Arial" pitchFamily="34" charset="0"/>
                <a:buChar char="–"/>
                <a:defRPr sz="1800" kern="1200" baseline="0">
                  <a:solidFill>
                    <a:schemeClr val="tx1"/>
                  </a:solidFill>
                  <a:latin typeface="Arial" pitchFamily="34" charset="0"/>
                  <a:ea typeface="+mn-ea"/>
                  <a:cs typeface="+mn-cs"/>
                </a:defRPr>
              </a:lvl4pPr>
              <a:lvl5pPr marL="1600200" indent="-220663" algn="l" defTabSz="914400" rtl="0" eaLnBrk="1" latinLnBrk="0" hangingPunct="1">
                <a:spcBef>
                  <a:spcPts val="0"/>
                </a:spcBef>
                <a:buFont typeface="Arial" pitchFamily="34" charset="0"/>
                <a:buChar char="»"/>
                <a:tabLst/>
                <a:defRPr sz="1800" i="1" kern="1200" baseline="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b="1" dirty="0" smtClean="0">
                  <a:solidFill>
                    <a:srgbClr val="FF0000"/>
                  </a:solidFill>
                </a:rPr>
                <a:t>The Schrödinger Equation describes matter </a:t>
              </a:r>
              <a:r>
                <a:rPr lang="en-US" sz="2400" b="1" dirty="0">
                  <a:solidFill>
                    <a:srgbClr val="FF0000"/>
                  </a:solidFill>
                </a:rPr>
                <a:t>in terms of the wavelike properties of particles in a field. </a:t>
              </a:r>
              <a:endParaRPr lang="en-US" sz="2400" b="1" dirty="0" smtClean="0">
                <a:solidFill>
                  <a:srgbClr val="FF0000"/>
                </a:solidFill>
              </a:endParaRPr>
            </a:p>
            <a:p>
              <a:r>
                <a:rPr lang="en-US" sz="2400" b="1" dirty="0" smtClean="0">
                  <a:solidFill>
                    <a:srgbClr val="FF0000"/>
                  </a:solidFill>
                </a:rPr>
                <a:t>Its </a:t>
              </a:r>
              <a:r>
                <a:rPr lang="en-US" sz="2400" b="1" dirty="0">
                  <a:solidFill>
                    <a:srgbClr val="FF0000"/>
                  </a:solidFill>
                </a:rPr>
                <a:t>solution is related to the probability density of a particle in space and </a:t>
              </a:r>
              <a:r>
                <a:rPr lang="en-US" sz="2400" b="1" dirty="0" smtClean="0">
                  <a:solidFill>
                    <a:srgbClr val="FF0000"/>
                  </a:solidFill>
                </a:rPr>
                <a:t>time.</a:t>
              </a:r>
            </a:p>
            <a:p>
              <a:r>
                <a:rPr lang="en-US" sz="2400" b="1" dirty="0" smtClean="0">
                  <a:solidFill>
                    <a:srgbClr val="FF0000"/>
                  </a:solidFill>
                </a:rPr>
                <a:t>From the </a:t>
              </a:r>
              <a:r>
                <a:rPr lang="en-US" sz="2400" b="1" dirty="0">
                  <a:solidFill>
                    <a:srgbClr val="FF0000"/>
                  </a:solidFill>
                </a:rPr>
                <a:t>Schrödinger Equation</a:t>
              </a:r>
              <a:r>
                <a:rPr lang="en-US" sz="2400" b="1" dirty="0" smtClean="0">
                  <a:solidFill>
                    <a:srgbClr val="FF0000"/>
                  </a:solidFill>
                </a:rPr>
                <a:t>, we get our most complete description of electron orbitals</a:t>
              </a:r>
              <a:endParaRPr lang="en-US" sz="2400" b="1" dirty="0">
                <a:solidFill>
                  <a:srgbClr val="FF0000"/>
                </a:solidFill>
              </a:endParaRPr>
            </a:p>
          </p:txBody>
        </p:sp>
      </p:grpSp>
      <p:pic>
        <p:nvPicPr>
          <p:cNvPr id="1433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6307" r="14485" b="33874"/>
          <a:stretch/>
        </p:blipFill>
        <p:spPr bwMode="auto">
          <a:xfrm>
            <a:off x="6770914" y="744311"/>
            <a:ext cx="2263548" cy="28089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56651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14344"/>
                                        </p:tgtEl>
                                        <p:attrNameLst>
                                          <p:attrName>style.visibility</p:attrName>
                                        </p:attrNameLst>
                                      </p:cBhvr>
                                      <p:to>
                                        <p:strVal val="visible"/>
                                      </p:to>
                                    </p:set>
                                    <p:animEffect transition="in" filter="wipe(left)">
                                      <p:cBhvr>
                                        <p:cTn id="10" dur="500"/>
                                        <p:tgtEl>
                                          <p:spTgt spid="14344"/>
                                        </p:tgtEl>
                                      </p:cBhvr>
                                    </p:animEffect>
                                  </p:childTnLst>
                                </p:cTn>
                              </p:par>
                              <p:par>
                                <p:cTn id="11" presetID="22" presetClass="entr" presetSubtype="8" fill="hold" nodeType="withEffect">
                                  <p:stCondLst>
                                    <p:cond delay="0"/>
                                  </p:stCondLst>
                                  <p:childTnLst>
                                    <p:set>
                                      <p:cBhvr>
                                        <p:cTn id="12" dur="1" fill="hold">
                                          <p:stCondLst>
                                            <p:cond delay="0"/>
                                          </p:stCondLst>
                                        </p:cTn>
                                        <p:tgtEl>
                                          <p:spTgt spid="14338"/>
                                        </p:tgtEl>
                                        <p:attrNameLst>
                                          <p:attrName>style.visibility</p:attrName>
                                        </p:attrNameLst>
                                      </p:cBhvr>
                                      <p:to>
                                        <p:strVal val="visible"/>
                                      </p:to>
                                    </p:set>
                                    <p:animEffect transition="in" filter="wipe(left)">
                                      <p:cBhvr>
                                        <p:cTn id="13" dur="500"/>
                                        <p:tgtEl>
                                          <p:spTgt spid="1433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9105" y="0"/>
            <a:ext cx="4874895"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7625" y="2271599"/>
            <a:ext cx="3860346" cy="2314803"/>
          </a:xfrm>
          <a:prstGeom prst="rect">
            <a:avLst/>
          </a:prstGeom>
          <a:noFill/>
        </p:spPr>
        <p:txBody>
          <a:bodyPr wrap="square" rtlCol="0">
            <a:noAutofit/>
          </a:bodyPr>
          <a:lstStyle/>
          <a:p>
            <a:pPr algn="ctr">
              <a:spcBef>
                <a:spcPts val="1200"/>
              </a:spcBef>
            </a:pPr>
            <a:r>
              <a:rPr lang="en-US" sz="4000" b="1" dirty="0" smtClean="0">
                <a:solidFill>
                  <a:srgbClr val="0000FF"/>
                </a:solidFill>
                <a:latin typeface="Arial" panose="020B0604020202020204" pitchFamily="34" charset="0"/>
                <a:cs typeface="Arial" panose="020B0604020202020204" pitchFamily="34" charset="0"/>
              </a:rPr>
              <a:t>Evolution</a:t>
            </a:r>
          </a:p>
          <a:p>
            <a:pPr algn="ctr">
              <a:spcBef>
                <a:spcPts val="1200"/>
              </a:spcBef>
            </a:pPr>
            <a:r>
              <a:rPr lang="en-US" sz="4000" b="1" dirty="0" smtClean="0">
                <a:solidFill>
                  <a:srgbClr val="0000FF"/>
                </a:solidFill>
                <a:latin typeface="Arial" panose="020B0604020202020204" pitchFamily="34" charset="0"/>
                <a:cs typeface="Arial" panose="020B0604020202020204" pitchFamily="34" charset="0"/>
              </a:rPr>
              <a:t>of the</a:t>
            </a:r>
          </a:p>
          <a:p>
            <a:pPr algn="ctr">
              <a:spcBef>
                <a:spcPts val="1200"/>
              </a:spcBef>
            </a:pPr>
            <a:r>
              <a:rPr lang="en-US" sz="4000" b="1" dirty="0" smtClean="0">
                <a:solidFill>
                  <a:srgbClr val="0000FF"/>
                </a:solidFill>
                <a:latin typeface="Arial" panose="020B0604020202020204" pitchFamily="34" charset="0"/>
                <a:cs typeface="Arial" panose="020B0604020202020204" pitchFamily="34" charset="0"/>
              </a:rPr>
              <a:t>Atomic Theory</a:t>
            </a:r>
            <a:endParaRPr lang="en-US" sz="4000" b="1" dirty="0">
              <a:solidFill>
                <a:srgbClr val="0000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72196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wipe(up)">
                                      <p:cBhvr>
                                        <p:cTn id="12" dur="5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Our Next Lesson</a:t>
            </a:r>
            <a:endParaRPr lang="en-US"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 y="1233704"/>
            <a:ext cx="8915400" cy="523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7151333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6000" b="1" dirty="0" smtClean="0"/>
              <a:t>ANY QUESTIONS??</a:t>
            </a:r>
            <a:br>
              <a:rPr lang="en-US" sz="6000" b="1" dirty="0" smtClean="0"/>
            </a:br>
            <a:r>
              <a:rPr lang="en-US" sz="1600" b="1" i="1" dirty="0" smtClean="0">
                <a:solidFill>
                  <a:schemeClr val="bg1">
                    <a:lumMod val="75000"/>
                  </a:schemeClr>
                </a:solidFill>
              </a:rPr>
              <a:t>(need 10 minutes to proceed)</a:t>
            </a:r>
            <a:endParaRPr lang="en-US" sz="1600" b="1" i="1" dirty="0">
              <a:solidFill>
                <a:schemeClr val="bg1">
                  <a:lumMod val="75000"/>
                </a:schemeClr>
              </a:solidFill>
            </a:endParaRPr>
          </a:p>
        </p:txBody>
      </p:sp>
    </p:spTree>
    <p:extLst>
      <p:ext uri="{BB962C8B-B14F-4D97-AF65-F5344CB8AC3E}">
        <p14:creationId xmlns:p14="http://schemas.microsoft.com/office/powerpoint/2010/main" val="300058231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 y="1785046"/>
            <a:ext cx="8778240" cy="32879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497390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WPD Videos</a:t>
            </a:r>
            <a:endParaRPr lang="en-US" dirty="0"/>
          </a:p>
        </p:txBody>
      </p:sp>
      <p:sp>
        <p:nvSpPr>
          <p:cNvPr id="3" name="Content Placeholder 2"/>
          <p:cNvSpPr>
            <a:spLocks noGrp="1"/>
          </p:cNvSpPr>
          <p:nvPr>
            <p:ph idx="1"/>
          </p:nvPr>
        </p:nvSpPr>
        <p:spPr/>
        <p:txBody>
          <a:bodyPr/>
          <a:lstStyle/>
          <a:p>
            <a:r>
              <a:rPr lang="en-US" dirty="0" smtClean="0"/>
              <a:t>Destructive Interference</a:t>
            </a:r>
          </a:p>
          <a:p>
            <a:pPr lvl="1"/>
            <a:r>
              <a:rPr lang="en-US" dirty="0">
                <a:hlinkClick r:id="rId2"/>
              </a:rPr>
              <a:t>https://</a:t>
            </a:r>
            <a:r>
              <a:rPr lang="en-US" dirty="0" smtClean="0">
                <a:hlinkClick r:id="rId2"/>
              </a:rPr>
              <a:t>www.youtube.com/watch?v=kS3VPlR6Ifg</a:t>
            </a:r>
            <a:endParaRPr lang="en-US" dirty="0" smtClean="0"/>
          </a:p>
          <a:p>
            <a:r>
              <a:rPr lang="en-US" dirty="0" smtClean="0"/>
              <a:t>Waves on a guitar string</a:t>
            </a:r>
          </a:p>
          <a:p>
            <a:pPr lvl="1"/>
            <a:r>
              <a:rPr lang="en-US" dirty="0">
                <a:hlinkClick r:id="rId3"/>
              </a:rPr>
              <a:t>https://</a:t>
            </a:r>
            <a:r>
              <a:rPr lang="en-US" dirty="0" smtClean="0">
                <a:hlinkClick r:id="rId3"/>
              </a:rPr>
              <a:t>www.youtube.com/watch?v=QEDKcIzJAnI</a:t>
            </a:r>
            <a:endParaRPr lang="en-US" dirty="0" smtClean="0"/>
          </a:p>
          <a:p>
            <a:r>
              <a:rPr lang="en-US" dirty="0" smtClean="0"/>
              <a:t>Standing wave on a string</a:t>
            </a:r>
          </a:p>
          <a:p>
            <a:pPr lvl="1"/>
            <a:r>
              <a:rPr lang="en-US" dirty="0">
                <a:hlinkClick r:id="rId4"/>
              </a:rPr>
              <a:t>https://www.youtube.com/watch?v=-</a:t>
            </a:r>
            <a:r>
              <a:rPr lang="en-US" dirty="0" smtClean="0">
                <a:hlinkClick r:id="rId4"/>
              </a:rPr>
              <a:t>gr7KmTOrx0 </a:t>
            </a:r>
            <a:endParaRPr lang="en-US" dirty="0">
              <a:hlinkClick r:id="rId4"/>
            </a:endParaRPr>
          </a:p>
          <a:p>
            <a:pPr lvl="1"/>
            <a:r>
              <a:rPr lang="en-US" dirty="0" smtClean="0">
                <a:hlinkClick r:id="rId4"/>
              </a:rPr>
              <a:t>https</a:t>
            </a:r>
            <a:r>
              <a:rPr lang="en-US" dirty="0">
                <a:hlinkClick r:id="rId4"/>
              </a:rPr>
              <a:t>://</a:t>
            </a:r>
            <a:r>
              <a:rPr lang="en-US" dirty="0" smtClean="0">
                <a:hlinkClick r:id="rId4"/>
              </a:rPr>
              <a:t>www.youtube.com/watch?v=VmGWvuqFqxQ</a:t>
            </a:r>
            <a:endParaRPr lang="en-US" dirty="0" smtClean="0"/>
          </a:p>
          <a:p>
            <a:pPr lvl="1"/>
            <a:r>
              <a:rPr lang="en-US" dirty="0">
                <a:hlinkClick r:id="rId5"/>
              </a:rPr>
              <a:t>https://</a:t>
            </a:r>
            <a:r>
              <a:rPr lang="en-US" dirty="0" smtClean="0">
                <a:hlinkClick r:id="rId5"/>
              </a:rPr>
              <a:t>www.youtube.com/watch?v=RcDqsf2f7u4</a:t>
            </a:r>
            <a:endParaRPr lang="en-US" dirty="0" smtClean="0"/>
          </a:p>
          <a:p>
            <a:r>
              <a:rPr lang="en-US" dirty="0" smtClean="0"/>
              <a:t>Tacoma Narrows Bridge</a:t>
            </a:r>
          </a:p>
          <a:p>
            <a:pPr lvl="1"/>
            <a:r>
              <a:rPr lang="en-US" dirty="0">
                <a:hlinkClick r:id="rId6"/>
              </a:rPr>
              <a:t>https://</a:t>
            </a:r>
            <a:r>
              <a:rPr lang="en-US" dirty="0" smtClean="0">
                <a:hlinkClick r:id="rId6"/>
              </a:rPr>
              <a:t>www.youtube.com/watch?v=j-zczJXSxnw</a:t>
            </a:r>
            <a:endParaRPr lang="en-US" dirty="0" smtClean="0"/>
          </a:p>
          <a:p>
            <a:pPr lvl="1"/>
            <a:endParaRPr lang="en-US" dirty="0"/>
          </a:p>
        </p:txBody>
      </p:sp>
    </p:spTree>
    <p:extLst>
      <p:ext uri="{BB962C8B-B14F-4D97-AF65-F5344CB8AC3E}">
        <p14:creationId xmlns:p14="http://schemas.microsoft.com/office/powerpoint/2010/main" val="397382387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dr282zn36sxxg.cloudfront.net/datastreams/f-d%3Acb8d5d118e14bb8232037fcb8463d95e56504110805e4355b04de536%2BIMAGE_THUMB_POSTCARD_TINY%2BIMAGE_THUMB_POSTCARD_TINY.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774" y="996041"/>
            <a:ext cx="7570173" cy="214992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6660" y="3719739"/>
            <a:ext cx="6502400" cy="2292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7013910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143000"/>
            <a:ext cx="6096000"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878655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b="10067"/>
          <a:stretch/>
        </p:blipFill>
        <p:spPr bwMode="auto">
          <a:xfrm>
            <a:off x="1656303" y="261264"/>
            <a:ext cx="5831395" cy="3306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ular Callout 6"/>
          <p:cNvSpPr/>
          <p:nvPr/>
        </p:nvSpPr>
        <p:spPr>
          <a:xfrm>
            <a:off x="462642" y="4256307"/>
            <a:ext cx="8218716" cy="1556658"/>
          </a:xfrm>
          <a:prstGeom prst="wedgeRectCallout">
            <a:avLst>
              <a:gd name="adj1" fmla="val -2139"/>
              <a:gd name="adj2" fmla="val -103339"/>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dirty="0" smtClean="0">
                <a:solidFill>
                  <a:srgbClr val="FF0000"/>
                </a:solidFill>
                <a:latin typeface="Arial" panose="020B0604020202020204" pitchFamily="34" charset="0"/>
                <a:cs typeface="Arial" panose="020B0604020202020204" pitchFamily="34" charset="0"/>
              </a:rPr>
              <a:t>Each of these bands represents the output of a different phosphor.  All of these colors combine to produce the white light we see.</a:t>
            </a:r>
            <a:endParaRPr lang="en-US" sz="28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85055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143000"/>
            <a:ext cx="6096000"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0583322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8595483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1270" r="52143" b="13809"/>
          <a:stretch/>
        </p:blipFill>
        <p:spPr bwMode="auto">
          <a:xfrm>
            <a:off x="511628" y="1698171"/>
            <a:ext cx="3566160" cy="31403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225382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87" name="Group 7186"/>
          <p:cNvGrpSpPr/>
          <p:nvPr/>
        </p:nvGrpSpPr>
        <p:grpSpPr>
          <a:xfrm>
            <a:off x="7663618" y="5344339"/>
            <a:ext cx="1385403" cy="1351287"/>
            <a:chOff x="5505253" y="5344339"/>
            <a:chExt cx="1385403" cy="1351287"/>
          </a:xfrm>
        </p:grpSpPr>
        <p:pic>
          <p:nvPicPr>
            <p:cNvPr id="4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0206" t="73491" r="24643" b="6805"/>
            <a:stretch/>
          </p:blipFill>
          <p:spPr bwMode="auto">
            <a:xfrm>
              <a:off x="5505253" y="5344339"/>
              <a:ext cx="1385403" cy="1351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5" name="Oval 44"/>
            <p:cNvSpPr>
              <a:spLocks noChangeAspect="1"/>
            </p:cNvSpPr>
            <p:nvPr/>
          </p:nvSpPr>
          <p:spPr>
            <a:xfrm>
              <a:off x="5604216" y="5454639"/>
              <a:ext cx="137160" cy="137160"/>
            </a:xfrm>
            <a:prstGeom prst="ellipse">
              <a:avLst/>
            </a:prstGeom>
            <a:solidFill>
              <a:srgbClr val="FFFF00"/>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0206" t="34125" r="25743" b="47044"/>
          <a:stretch/>
        </p:blipFill>
        <p:spPr bwMode="auto">
          <a:xfrm>
            <a:off x="5715325" y="3334997"/>
            <a:ext cx="1284850" cy="1291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6" name="Straight Arrow Connector 45"/>
          <p:cNvCxnSpPr/>
          <p:nvPr/>
        </p:nvCxnSpPr>
        <p:spPr>
          <a:xfrm>
            <a:off x="6128415" y="4555712"/>
            <a:ext cx="1634166" cy="89892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7170" name="Picture 2" descr="http://science.babson.edu/winrich/semiconductors/images/bohr.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6275" y="34686"/>
            <a:ext cx="4584650" cy="3062168"/>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p:cNvCxnSpPr/>
          <p:nvPr/>
        </p:nvCxnSpPr>
        <p:spPr>
          <a:xfrm>
            <a:off x="6613770" y="1787426"/>
            <a:ext cx="112571" cy="540771"/>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endCxn id="21" idx="1"/>
          </p:cNvCxnSpPr>
          <p:nvPr/>
        </p:nvCxnSpPr>
        <p:spPr>
          <a:xfrm>
            <a:off x="6533615" y="1807396"/>
            <a:ext cx="748990" cy="484422"/>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6377551" y="1848131"/>
            <a:ext cx="227184" cy="91572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Oval 15"/>
          <p:cNvSpPr>
            <a:spLocks noChangeAspect="1"/>
          </p:cNvSpPr>
          <p:nvPr/>
        </p:nvSpPr>
        <p:spPr>
          <a:xfrm>
            <a:off x="6670056" y="2328197"/>
            <a:ext cx="137160" cy="137160"/>
          </a:xfrm>
          <a:prstGeom prst="ellipse">
            <a:avLst/>
          </a:prstGeom>
          <a:solidFill>
            <a:srgbClr val="FFFF00"/>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a:spLocks noChangeAspect="1"/>
          </p:cNvSpPr>
          <p:nvPr/>
        </p:nvSpPr>
        <p:spPr>
          <a:xfrm>
            <a:off x="7262518" y="2271731"/>
            <a:ext cx="137160" cy="137160"/>
          </a:xfrm>
          <a:prstGeom prst="ellipse">
            <a:avLst/>
          </a:prstGeom>
          <a:solidFill>
            <a:srgbClr val="FFFF00"/>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a:spLocks noChangeAspect="1"/>
          </p:cNvSpPr>
          <p:nvPr/>
        </p:nvSpPr>
        <p:spPr>
          <a:xfrm>
            <a:off x="6295474" y="2763859"/>
            <a:ext cx="137160" cy="137160"/>
          </a:xfrm>
          <a:prstGeom prst="ellipse">
            <a:avLst/>
          </a:prstGeom>
          <a:solidFill>
            <a:srgbClr val="FFFF00"/>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6536155" y="1745946"/>
            <a:ext cx="137160" cy="137160"/>
          </a:xfrm>
          <a:prstGeom prst="ellipse">
            <a:avLst/>
          </a:prstGeom>
          <a:solidFill>
            <a:srgbClr val="FFFF00"/>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85" name="Group 7184"/>
          <p:cNvGrpSpPr/>
          <p:nvPr/>
        </p:nvGrpSpPr>
        <p:grpSpPr>
          <a:xfrm>
            <a:off x="4486275" y="5268868"/>
            <a:ext cx="1429395" cy="1502229"/>
            <a:chOff x="1679565" y="5268868"/>
            <a:chExt cx="1429395" cy="1502229"/>
          </a:xfrm>
        </p:grpSpPr>
        <p:pic>
          <p:nvPicPr>
            <p:cNvPr id="3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7976" t="40000" r="6392" b="38096"/>
            <a:stretch/>
          </p:blipFill>
          <p:spPr bwMode="auto">
            <a:xfrm>
              <a:off x="1679565" y="5268868"/>
              <a:ext cx="1429395" cy="15022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3" name="Oval 42"/>
            <p:cNvSpPr>
              <a:spLocks noChangeAspect="1"/>
            </p:cNvSpPr>
            <p:nvPr/>
          </p:nvSpPr>
          <p:spPr>
            <a:xfrm>
              <a:off x="2556216" y="5317479"/>
              <a:ext cx="137160" cy="137160"/>
            </a:xfrm>
            <a:prstGeom prst="ellipse">
              <a:avLst/>
            </a:prstGeom>
            <a:solidFill>
              <a:srgbClr val="FFFF00"/>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86" name="Group 7185"/>
          <p:cNvGrpSpPr/>
          <p:nvPr/>
        </p:nvGrpSpPr>
        <p:grpSpPr>
          <a:xfrm>
            <a:off x="6140486" y="5333818"/>
            <a:ext cx="1298317" cy="1372329"/>
            <a:chOff x="3657948" y="5333818"/>
            <a:chExt cx="1298317" cy="1372329"/>
          </a:xfrm>
        </p:grpSpPr>
        <p:pic>
          <p:nvPicPr>
            <p:cNvPr id="39"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0206" t="53174" r="25596" b="26815"/>
            <a:stretch/>
          </p:blipFill>
          <p:spPr bwMode="auto">
            <a:xfrm>
              <a:off x="3657948" y="5333818"/>
              <a:ext cx="1298317" cy="13723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4" name="Oval 43"/>
            <p:cNvSpPr>
              <a:spLocks noChangeAspect="1"/>
            </p:cNvSpPr>
            <p:nvPr/>
          </p:nvSpPr>
          <p:spPr>
            <a:xfrm>
              <a:off x="3785223" y="5541532"/>
              <a:ext cx="137160" cy="137160"/>
            </a:xfrm>
            <a:prstGeom prst="ellipse">
              <a:avLst/>
            </a:prstGeom>
            <a:solidFill>
              <a:srgbClr val="FFFF00"/>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0" name="Straight Arrow Connector 49"/>
          <p:cNvCxnSpPr/>
          <p:nvPr/>
        </p:nvCxnSpPr>
        <p:spPr>
          <a:xfrm>
            <a:off x="6054523" y="4596119"/>
            <a:ext cx="240951" cy="927100"/>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flipH="1">
            <a:off x="5500086" y="4560792"/>
            <a:ext cx="531343" cy="736367"/>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42" name="Oval 41"/>
          <p:cNvSpPr>
            <a:spLocks noChangeAspect="1"/>
          </p:cNvSpPr>
          <p:nvPr/>
        </p:nvSpPr>
        <p:spPr>
          <a:xfrm>
            <a:off x="6011342" y="4458959"/>
            <a:ext cx="137160" cy="137160"/>
          </a:xfrm>
          <a:prstGeom prst="ellipse">
            <a:avLst/>
          </a:prstGeom>
          <a:solidFill>
            <a:srgbClr val="FFFF00"/>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4" name="Rectangle 7183"/>
          <p:cNvSpPr/>
          <p:nvPr/>
        </p:nvSpPr>
        <p:spPr>
          <a:xfrm>
            <a:off x="7920696" y="5816600"/>
            <a:ext cx="796584" cy="1625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8" name="TextBox 7187"/>
          <p:cNvSpPr txBox="1"/>
          <p:nvPr/>
        </p:nvSpPr>
        <p:spPr>
          <a:xfrm>
            <a:off x="47625" y="236220"/>
            <a:ext cx="4297680" cy="1611911"/>
          </a:xfrm>
          <a:prstGeom prst="rect">
            <a:avLst/>
          </a:prstGeom>
          <a:noFill/>
        </p:spPr>
        <p:txBody>
          <a:bodyPr wrap="square" rtlCol="0">
            <a:noAutofit/>
          </a:bodyPr>
          <a:lstStyle/>
          <a:p>
            <a:pPr algn="just"/>
            <a:r>
              <a:rPr lang="en-US" sz="2400" dirty="0" smtClean="0">
                <a:solidFill>
                  <a:srgbClr val="0000FF"/>
                </a:solidFill>
                <a:latin typeface="Arial" panose="020B0604020202020204" pitchFamily="34" charset="0"/>
                <a:cs typeface="Arial" panose="020B0604020202020204" pitchFamily="34" charset="0"/>
              </a:rPr>
              <a:t>In the Bohr Atom, electrons gained energy by physically moving from one allowed orbit to another. </a:t>
            </a:r>
            <a:endParaRPr lang="en-US" sz="2400" dirty="0">
              <a:solidFill>
                <a:srgbClr val="0000FF"/>
              </a:solidFill>
              <a:latin typeface="Arial" panose="020B0604020202020204" pitchFamily="34" charset="0"/>
              <a:cs typeface="Arial" panose="020B0604020202020204" pitchFamily="34" charset="0"/>
            </a:endParaRPr>
          </a:p>
        </p:txBody>
      </p:sp>
      <p:sp>
        <p:nvSpPr>
          <p:cNvPr id="65" name="TextBox 64"/>
          <p:cNvSpPr txBox="1"/>
          <p:nvPr/>
        </p:nvSpPr>
        <p:spPr>
          <a:xfrm>
            <a:off x="47625" y="1937372"/>
            <a:ext cx="4297680" cy="452126"/>
          </a:xfrm>
          <a:prstGeom prst="rect">
            <a:avLst/>
          </a:prstGeom>
          <a:noFill/>
        </p:spPr>
        <p:txBody>
          <a:bodyPr wrap="square" rtlCol="0">
            <a:noAutofit/>
          </a:bodyPr>
          <a:lstStyle/>
          <a:p>
            <a:pPr algn="just"/>
            <a:r>
              <a:rPr lang="en-US" sz="2400" dirty="0" smtClean="0">
                <a:solidFill>
                  <a:srgbClr val="0000FF"/>
                </a:solidFill>
                <a:latin typeface="Arial" panose="020B0604020202020204" pitchFamily="34" charset="0"/>
                <a:cs typeface="Arial" panose="020B0604020202020204" pitchFamily="34" charset="0"/>
              </a:rPr>
              <a:t>Some orbitals are allowed.</a:t>
            </a:r>
            <a:endParaRPr lang="en-US" sz="2400" dirty="0">
              <a:solidFill>
                <a:srgbClr val="0000FF"/>
              </a:solidFill>
              <a:latin typeface="Arial" panose="020B0604020202020204" pitchFamily="34" charset="0"/>
              <a:cs typeface="Arial" panose="020B0604020202020204" pitchFamily="34" charset="0"/>
            </a:endParaRPr>
          </a:p>
        </p:txBody>
      </p:sp>
      <p:sp>
        <p:nvSpPr>
          <p:cNvPr id="66" name="TextBox 65"/>
          <p:cNvSpPr txBox="1"/>
          <p:nvPr/>
        </p:nvSpPr>
        <p:spPr>
          <a:xfrm>
            <a:off x="47625" y="2478738"/>
            <a:ext cx="4297680" cy="452126"/>
          </a:xfrm>
          <a:prstGeom prst="rect">
            <a:avLst/>
          </a:prstGeom>
          <a:noFill/>
        </p:spPr>
        <p:txBody>
          <a:bodyPr wrap="square" rtlCol="0">
            <a:noAutofit/>
          </a:bodyPr>
          <a:lstStyle/>
          <a:p>
            <a:pPr algn="just"/>
            <a:r>
              <a:rPr lang="en-US" sz="2400" dirty="0" smtClean="0">
                <a:solidFill>
                  <a:srgbClr val="0000FF"/>
                </a:solidFill>
                <a:latin typeface="Arial" panose="020B0604020202020204" pitchFamily="34" charset="0"/>
                <a:cs typeface="Arial" panose="020B0604020202020204" pitchFamily="34" charset="0"/>
              </a:rPr>
              <a:t>Some orbitals are forbidden</a:t>
            </a:r>
            <a:endParaRPr lang="en-US" sz="2400" dirty="0">
              <a:solidFill>
                <a:srgbClr val="0000FF"/>
              </a:solidFill>
              <a:latin typeface="Arial" panose="020B0604020202020204" pitchFamily="34" charset="0"/>
              <a:cs typeface="Arial" panose="020B0604020202020204" pitchFamily="34" charset="0"/>
            </a:endParaRPr>
          </a:p>
        </p:txBody>
      </p:sp>
      <p:sp>
        <p:nvSpPr>
          <p:cNvPr id="67" name="TextBox 66"/>
          <p:cNvSpPr txBox="1"/>
          <p:nvPr/>
        </p:nvSpPr>
        <p:spPr>
          <a:xfrm>
            <a:off x="47625" y="3334997"/>
            <a:ext cx="4297680" cy="1523718"/>
          </a:xfrm>
          <a:prstGeom prst="rect">
            <a:avLst/>
          </a:prstGeom>
          <a:noFill/>
        </p:spPr>
        <p:txBody>
          <a:bodyPr wrap="square" rtlCol="0">
            <a:noAutofit/>
          </a:bodyPr>
          <a:lstStyle/>
          <a:p>
            <a:pPr algn="just"/>
            <a:r>
              <a:rPr lang="en-US" sz="2400" dirty="0" smtClean="0">
                <a:solidFill>
                  <a:srgbClr val="0000FF"/>
                </a:solidFill>
                <a:latin typeface="Arial" panose="020B0604020202020204" pitchFamily="34" charset="0"/>
                <a:cs typeface="Arial" panose="020B0604020202020204" pitchFamily="34" charset="0"/>
              </a:rPr>
              <a:t>Wave-particle duality says that energy is gained by increasing the frequency of the electron's wave nature</a:t>
            </a:r>
            <a:endParaRPr lang="en-US" sz="2400" dirty="0">
              <a:solidFill>
                <a:srgbClr val="0000FF"/>
              </a:solidFill>
              <a:latin typeface="Arial" panose="020B0604020202020204" pitchFamily="34" charset="0"/>
              <a:cs typeface="Arial" panose="020B0604020202020204" pitchFamily="34" charset="0"/>
            </a:endParaRPr>
          </a:p>
        </p:txBody>
      </p:sp>
      <p:sp>
        <p:nvSpPr>
          <p:cNvPr id="68" name="TextBox 67"/>
          <p:cNvSpPr txBox="1"/>
          <p:nvPr/>
        </p:nvSpPr>
        <p:spPr>
          <a:xfrm>
            <a:off x="47625" y="5061884"/>
            <a:ext cx="4297680" cy="811896"/>
          </a:xfrm>
          <a:prstGeom prst="rect">
            <a:avLst/>
          </a:prstGeom>
          <a:noFill/>
        </p:spPr>
        <p:txBody>
          <a:bodyPr wrap="square" rtlCol="0">
            <a:noAutofit/>
          </a:bodyPr>
          <a:lstStyle/>
          <a:p>
            <a:pPr algn="just"/>
            <a:r>
              <a:rPr lang="en-US" sz="2400" dirty="0" smtClean="0">
                <a:solidFill>
                  <a:srgbClr val="0000FF"/>
                </a:solidFill>
                <a:latin typeface="Arial" panose="020B0604020202020204" pitchFamily="34" charset="0"/>
                <a:cs typeface="Arial" panose="020B0604020202020204" pitchFamily="34" charset="0"/>
              </a:rPr>
              <a:t>If a standing wave is possible, then the orbital is allowed</a:t>
            </a:r>
            <a:endParaRPr lang="en-US" sz="2400" dirty="0">
              <a:solidFill>
                <a:srgbClr val="0000FF"/>
              </a:solidFill>
              <a:latin typeface="Arial" panose="020B0604020202020204" pitchFamily="34" charset="0"/>
              <a:cs typeface="Arial" panose="020B0604020202020204" pitchFamily="34" charset="0"/>
            </a:endParaRPr>
          </a:p>
        </p:txBody>
      </p:sp>
      <p:sp>
        <p:nvSpPr>
          <p:cNvPr id="69" name="TextBox 68"/>
          <p:cNvSpPr txBox="1"/>
          <p:nvPr/>
        </p:nvSpPr>
        <p:spPr>
          <a:xfrm>
            <a:off x="47625" y="6076949"/>
            <a:ext cx="4297680" cy="485328"/>
          </a:xfrm>
          <a:prstGeom prst="rect">
            <a:avLst/>
          </a:prstGeom>
          <a:noFill/>
        </p:spPr>
        <p:txBody>
          <a:bodyPr wrap="square" rtlCol="0">
            <a:noAutofit/>
          </a:bodyPr>
          <a:lstStyle/>
          <a:p>
            <a:pPr algn="just"/>
            <a:r>
              <a:rPr lang="en-US" sz="2400" dirty="0" smtClean="0">
                <a:solidFill>
                  <a:srgbClr val="0000FF"/>
                </a:solidFill>
                <a:latin typeface="Arial" panose="020B0604020202020204" pitchFamily="34" charset="0"/>
                <a:cs typeface="Arial" panose="020B0604020202020204" pitchFamily="34" charset="0"/>
              </a:rPr>
              <a:t>If not, the orbital is forbidden</a:t>
            </a:r>
            <a:endParaRPr lang="en-US" sz="2400" dirty="0">
              <a:solidFill>
                <a:srgbClr val="0000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6219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188"/>
                                        </p:tgtEl>
                                        <p:attrNameLst>
                                          <p:attrName>style.visibility</p:attrName>
                                        </p:attrNameLst>
                                      </p:cBhvr>
                                      <p:to>
                                        <p:strVal val="visible"/>
                                      </p:to>
                                    </p:set>
                                    <p:animEffect transition="in" filter="wipe(left)">
                                      <p:cBhvr>
                                        <p:cTn id="7" dur="500"/>
                                        <p:tgtEl>
                                          <p:spTgt spid="7188"/>
                                        </p:tgtEl>
                                      </p:cBhvr>
                                    </p:animEffect>
                                  </p:childTnLst>
                                </p:cTn>
                              </p:par>
                              <p:par>
                                <p:cTn id="8" presetID="6" presetClass="entr" presetSubtype="32" fill="hold" nodeType="withEffect">
                                  <p:stCondLst>
                                    <p:cond delay="0"/>
                                  </p:stCondLst>
                                  <p:childTnLst>
                                    <p:set>
                                      <p:cBhvr>
                                        <p:cTn id="9" dur="1" fill="hold">
                                          <p:stCondLst>
                                            <p:cond delay="0"/>
                                          </p:stCondLst>
                                        </p:cTn>
                                        <p:tgtEl>
                                          <p:spTgt spid="7170"/>
                                        </p:tgtEl>
                                        <p:attrNameLst>
                                          <p:attrName>style.visibility</p:attrName>
                                        </p:attrNameLst>
                                      </p:cBhvr>
                                      <p:to>
                                        <p:strVal val="visible"/>
                                      </p:to>
                                    </p:set>
                                    <p:animEffect transition="in" filter="circle(out)">
                                      <p:cBhvr>
                                        <p:cTn id="10" dur="1000"/>
                                        <p:tgtEl>
                                          <p:spTgt spid="7170"/>
                                        </p:tgtEl>
                                      </p:cBhvr>
                                    </p:animEffect>
                                  </p:childTnLst>
                                </p:cTn>
                              </p:par>
                              <p:par>
                                <p:cTn id="11" presetID="6" presetClass="entr" presetSubtype="32"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circle(out)">
                                      <p:cBhvr>
                                        <p:cTn id="13" dur="10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up)">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5"/>
                                        </p:tgtEl>
                                        <p:attrNameLst>
                                          <p:attrName>style.visibility</p:attrName>
                                        </p:attrNameLst>
                                      </p:cBhvr>
                                      <p:to>
                                        <p:strVal val="visible"/>
                                      </p:to>
                                    </p:set>
                                    <p:animEffect transition="in" filter="wipe(left)">
                                      <p:cBhvr>
                                        <p:cTn id="27" dur="500"/>
                                        <p:tgtEl>
                                          <p:spTgt spid="6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left)">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66"/>
                                        </p:tgtEl>
                                        <p:attrNameLst>
                                          <p:attrName>style.visibility</p:attrName>
                                        </p:attrNameLst>
                                      </p:cBhvr>
                                      <p:to>
                                        <p:strVal val="visible"/>
                                      </p:to>
                                    </p:set>
                                    <p:animEffect transition="in" filter="wipe(left)">
                                      <p:cBhvr>
                                        <p:cTn id="41" dur="500"/>
                                        <p:tgtEl>
                                          <p:spTgt spid="66"/>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22"/>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nodeType="click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wipe(up)">
                                      <p:cBhvr>
                                        <p:cTn id="50" dur="500"/>
                                        <p:tgtEl>
                                          <p:spTgt spid="12"/>
                                        </p:tgtEl>
                                      </p:cBhvr>
                                    </p:animEffect>
                                  </p:childTnLst>
                                </p:cTn>
                              </p:par>
                            </p:childTnLst>
                          </p:cTn>
                        </p:par>
                      </p:childTnLst>
                    </p:cTn>
                  </p:par>
                  <p:par>
                    <p:cTn id="51" fill="hold">
                      <p:stCondLst>
                        <p:cond delay="indefinite"/>
                      </p:stCondLst>
                      <p:childTnLst>
                        <p:par>
                          <p:cTn id="52" fill="hold">
                            <p:stCondLst>
                              <p:cond delay="0"/>
                            </p:stCondLst>
                            <p:childTnLst>
                              <p:par>
                                <p:cTn id="53" presetID="6" presetClass="entr" presetSubtype="32" fill="hold" nodeType="click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circle(out)">
                                      <p:cBhvr>
                                        <p:cTn id="55" dur="1000"/>
                                        <p:tgtEl>
                                          <p:spTgt spid="38"/>
                                        </p:tgtEl>
                                      </p:cBhvr>
                                    </p:animEffect>
                                  </p:childTnLst>
                                </p:cTn>
                              </p:par>
                              <p:par>
                                <p:cTn id="56" presetID="22" presetClass="entr" presetSubtype="1" fill="hold" grpId="0" nodeType="with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up)">
                                      <p:cBhvr>
                                        <p:cTn id="58" dur="500"/>
                                        <p:tgtEl>
                                          <p:spTgt spid="42"/>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67"/>
                                        </p:tgtEl>
                                        <p:attrNameLst>
                                          <p:attrName>style.visibility</p:attrName>
                                        </p:attrNameLst>
                                      </p:cBhvr>
                                      <p:to>
                                        <p:strVal val="visible"/>
                                      </p:to>
                                    </p:set>
                                    <p:animEffect transition="in" filter="wipe(left)">
                                      <p:cBhvr>
                                        <p:cTn id="61" dur="500"/>
                                        <p:tgtEl>
                                          <p:spTgt spid="67"/>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1" fill="hold" nodeType="clickEffect">
                                  <p:stCondLst>
                                    <p:cond delay="0"/>
                                  </p:stCondLst>
                                  <p:childTnLst>
                                    <p:set>
                                      <p:cBhvr>
                                        <p:cTn id="65" dur="1" fill="hold">
                                          <p:stCondLst>
                                            <p:cond delay="0"/>
                                          </p:stCondLst>
                                        </p:cTn>
                                        <p:tgtEl>
                                          <p:spTgt spid="57"/>
                                        </p:tgtEl>
                                        <p:attrNameLst>
                                          <p:attrName>style.visibility</p:attrName>
                                        </p:attrNameLst>
                                      </p:cBhvr>
                                      <p:to>
                                        <p:strVal val="visible"/>
                                      </p:to>
                                    </p:set>
                                    <p:animEffect transition="in" filter="wipe(up)">
                                      <p:cBhvr>
                                        <p:cTn id="66" dur="500"/>
                                        <p:tgtEl>
                                          <p:spTgt spid="57"/>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1" fill="hold" nodeType="clickEffect">
                                  <p:stCondLst>
                                    <p:cond delay="0"/>
                                  </p:stCondLst>
                                  <p:childTnLst>
                                    <p:set>
                                      <p:cBhvr>
                                        <p:cTn id="70" dur="1" fill="hold">
                                          <p:stCondLst>
                                            <p:cond delay="0"/>
                                          </p:stCondLst>
                                        </p:cTn>
                                        <p:tgtEl>
                                          <p:spTgt spid="7185"/>
                                        </p:tgtEl>
                                        <p:attrNameLst>
                                          <p:attrName>style.visibility</p:attrName>
                                        </p:attrNameLst>
                                      </p:cBhvr>
                                      <p:to>
                                        <p:strVal val="visible"/>
                                      </p:to>
                                    </p:set>
                                    <p:animEffect transition="in" filter="wipe(up)">
                                      <p:cBhvr>
                                        <p:cTn id="71" dur="500"/>
                                        <p:tgtEl>
                                          <p:spTgt spid="7185"/>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grpId="0" nodeType="clickEffect">
                                  <p:stCondLst>
                                    <p:cond delay="0"/>
                                  </p:stCondLst>
                                  <p:childTnLst>
                                    <p:set>
                                      <p:cBhvr>
                                        <p:cTn id="75" dur="1" fill="hold">
                                          <p:stCondLst>
                                            <p:cond delay="0"/>
                                          </p:stCondLst>
                                        </p:cTn>
                                        <p:tgtEl>
                                          <p:spTgt spid="68"/>
                                        </p:tgtEl>
                                        <p:attrNameLst>
                                          <p:attrName>style.visibility</p:attrName>
                                        </p:attrNameLst>
                                      </p:cBhvr>
                                      <p:to>
                                        <p:strVal val="visible"/>
                                      </p:to>
                                    </p:set>
                                    <p:animEffect transition="in" filter="wipe(left)">
                                      <p:cBhvr>
                                        <p:cTn id="76" dur="500"/>
                                        <p:tgtEl>
                                          <p:spTgt spid="68"/>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1" fill="hold" nodeType="click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up)">
                                      <p:cBhvr>
                                        <p:cTn id="81" dur="500"/>
                                        <p:tgtEl>
                                          <p:spTgt spid="50"/>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1" fill="hold" nodeType="clickEffect">
                                  <p:stCondLst>
                                    <p:cond delay="0"/>
                                  </p:stCondLst>
                                  <p:childTnLst>
                                    <p:set>
                                      <p:cBhvr>
                                        <p:cTn id="85" dur="1" fill="hold">
                                          <p:stCondLst>
                                            <p:cond delay="0"/>
                                          </p:stCondLst>
                                        </p:cTn>
                                        <p:tgtEl>
                                          <p:spTgt spid="7186"/>
                                        </p:tgtEl>
                                        <p:attrNameLst>
                                          <p:attrName>style.visibility</p:attrName>
                                        </p:attrNameLst>
                                      </p:cBhvr>
                                      <p:to>
                                        <p:strVal val="visible"/>
                                      </p:to>
                                    </p:set>
                                    <p:animEffect transition="in" filter="wipe(up)">
                                      <p:cBhvr>
                                        <p:cTn id="86" dur="500"/>
                                        <p:tgtEl>
                                          <p:spTgt spid="7186"/>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8" fill="hold" grpId="0" nodeType="clickEffect">
                                  <p:stCondLst>
                                    <p:cond delay="0"/>
                                  </p:stCondLst>
                                  <p:childTnLst>
                                    <p:set>
                                      <p:cBhvr>
                                        <p:cTn id="90" dur="1" fill="hold">
                                          <p:stCondLst>
                                            <p:cond delay="0"/>
                                          </p:stCondLst>
                                        </p:cTn>
                                        <p:tgtEl>
                                          <p:spTgt spid="69"/>
                                        </p:tgtEl>
                                        <p:attrNameLst>
                                          <p:attrName>style.visibility</p:attrName>
                                        </p:attrNameLst>
                                      </p:cBhvr>
                                      <p:to>
                                        <p:strVal val="visible"/>
                                      </p:to>
                                    </p:set>
                                    <p:animEffect transition="in" filter="wipe(left)">
                                      <p:cBhvr>
                                        <p:cTn id="91" dur="500"/>
                                        <p:tgtEl>
                                          <p:spTgt spid="69"/>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1" fill="hold" nodeType="clickEffect">
                                  <p:stCondLst>
                                    <p:cond delay="0"/>
                                  </p:stCondLst>
                                  <p:childTnLst>
                                    <p:set>
                                      <p:cBhvr>
                                        <p:cTn id="95" dur="1" fill="hold">
                                          <p:stCondLst>
                                            <p:cond delay="0"/>
                                          </p:stCondLst>
                                        </p:cTn>
                                        <p:tgtEl>
                                          <p:spTgt spid="7187"/>
                                        </p:tgtEl>
                                        <p:attrNameLst>
                                          <p:attrName>style.visibility</p:attrName>
                                        </p:attrNameLst>
                                      </p:cBhvr>
                                      <p:to>
                                        <p:strVal val="visible"/>
                                      </p:to>
                                    </p:set>
                                    <p:animEffect transition="in" filter="wipe(up)">
                                      <p:cBhvr>
                                        <p:cTn id="96" dur="500"/>
                                        <p:tgtEl>
                                          <p:spTgt spid="7187"/>
                                        </p:tgtEl>
                                      </p:cBhvr>
                                    </p:animEffect>
                                  </p:childTnLst>
                                </p:cTn>
                              </p:par>
                            </p:childTnLst>
                          </p:cTn>
                        </p:par>
                      </p:childTnLst>
                    </p:cTn>
                  </p:par>
                  <p:par>
                    <p:cTn id="97" fill="hold">
                      <p:stCondLst>
                        <p:cond delay="indefinite"/>
                      </p:stCondLst>
                      <p:childTnLst>
                        <p:par>
                          <p:cTn id="98" fill="hold">
                            <p:stCondLst>
                              <p:cond delay="0"/>
                            </p:stCondLst>
                            <p:childTnLst>
                              <p:par>
                                <p:cTn id="99" presetID="22" presetClass="entr" presetSubtype="8" fill="hold" nodeType="click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wipe(left)">
                                      <p:cBhvr>
                                        <p:cTn id="101" dur="500"/>
                                        <p:tgtEl>
                                          <p:spTgt spid="46"/>
                                        </p:tgtEl>
                                      </p:cBhvr>
                                    </p:animEffect>
                                  </p:childTnLst>
                                </p:cTn>
                              </p:par>
                              <p:par>
                                <p:cTn id="102" presetID="22" presetClass="exit" presetSubtype="8" fill="hold" grpId="0" nodeType="withEffect">
                                  <p:stCondLst>
                                    <p:cond delay="0"/>
                                  </p:stCondLst>
                                  <p:childTnLst>
                                    <p:animEffect transition="out" filter="wipe(left)">
                                      <p:cBhvr>
                                        <p:cTn id="103" dur="500"/>
                                        <p:tgtEl>
                                          <p:spTgt spid="7184"/>
                                        </p:tgtEl>
                                      </p:cBhvr>
                                    </p:animEffect>
                                    <p:set>
                                      <p:cBhvr>
                                        <p:cTn id="104" dur="1" fill="hold">
                                          <p:stCondLst>
                                            <p:cond delay="499"/>
                                          </p:stCondLst>
                                        </p:cTn>
                                        <p:tgtEl>
                                          <p:spTgt spid="718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1" grpId="0" animBg="1"/>
      <p:bldP spid="22" grpId="0" animBg="1"/>
      <p:bldP spid="13" grpId="0" animBg="1"/>
      <p:bldP spid="42" grpId="0" animBg="1"/>
      <p:bldP spid="7184" grpId="0" animBg="1"/>
      <p:bldP spid="7188" grpId="0"/>
      <p:bldP spid="65" grpId="0"/>
      <p:bldP spid="66" grpId="0"/>
      <p:bldP spid="67" grpId="0"/>
      <p:bldP spid="68" grpId="0"/>
      <p:bldP spid="69"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6" y="2723007"/>
            <a:ext cx="3829050" cy="40587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47625" y="0"/>
            <a:ext cx="4857750" cy="1200329"/>
          </a:xfrm>
          <a:prstGeom prst="rect">
            <a:avLst/>
          </a:prstGeom>
          <a:noFill/>
        </p:spPr>
        <p:txBody>
          <a:bodyPr wrap="square" rtlCol="0">
            <a:noAutofit/>
          </a:bodyPr>
          <a:lstStyle/>
          <a:p>
            <a:pPr algn="just"/>
            <a:r>
              <a:rPr lang="en-US" sz="2400" dirty="0" smtClean="0">
                <a:solidFill>
                  <a:srgbClr val="0000FF"/>
                </a:solidFill>
                <a:latin typeface="Arial" panose="020B0604020202020204" pitchFamily="34" charset="0"/>
                <a:cs typeface="Arial" panose="020B0604020202020204" pitchFamily="34" charset="0"/>
              </a:rPr>
              <a:t>In classical mechanics, scientists know the position and velocity of objects with absolute precision.</a:t>
            </a:r>
            <a:endParaRPr lang="en-US" sz="2400" dirty="0">
              <a:solidFill>
                <a:srgbClr val="0000FF"/>
              </a:solidFill>
              <a:latin typeface="Arial" panose="020B0604020202020204" pitchFamily="34" charset="0"/>
              <a:cs typeface="Arial" panose="020B0604020202020204" pitchFamily="34" charset="0"/>
            </a:endParaRPr>
          </a:p>
        </p:txBody>
      </p:sp>
      <p:sp>
        <p:nvSpPr>
          <p:cNvPr id="7" name="TextBox 6"/>
          <p:cNvSpPr txBox="1"/>
          <p:nvPr/>
        </p:nvSpPr>
        <p:spPr>
          <a:xfrm>
            <a:off x="47625" y="1386340"/>
            <a:ext cx="4857750" cy="1939303"/>
          </a:xfrm>
          <a:prstGeom prst="rect">
            <a:avLst/>
          </a:prstGeom>
          <a:noFill/>
        </p:spPr>
        <p:txBody>
          <a:bodyPr wrap="square" rtlCol="0">
            <a:noAutofit/>
          </a:bodyPr>
          <a:lstStyle/>
          <a:p>
            <a:pPr algn="just"/>
            <a:r>
              <a:rPr lang="en-US" sz="2400" dirty="0" smtClean="0">
                <a:solidFill>
                  <a:srgbClr val="0000FF"/>
                </a:solidFill>
                <a:latin typeface="Arial" panose="020B0604020202020204" pitchFamily="34" charset="0"/>
                <a:cs typeface="Arial" panose="020B0604020202020204" pitchFamily="34" charset="0"/>
              </a:rPr>
              <a:t>At the atomic scale, however, the Heisenberg Uncertainty Principle tells us that there is a fundamental limit to which certain pairs of physical properties are known.</a:t>
            </a:r>
            <a:endParaRPr lang="en-US" sz="2400" dirty="0">
              <a:solidFill>
                <a:srgbClr val="0000FF"/>
              </a:solidFill>
              <a:latin typeface="Arial" panose="020B0604020202020204" pitchFamily="34" charset="0"/>
              <a:cs typeface="Arial" panose="020B0604020202020204" pitchFamily="34" charset="0"/>
            </a:endParaRPr>
          </a:p>
        </p:txBody>
      </p:sp>
      <p:sp>
        <p:nvSpPr>
          <p:cNvPr id="12" name="TextBox 11"/>
          <p:cNvSpPr txBox="1"/>
          <p:nvPr/>
        </p:nvSpPr>
        <p:spPr>
          <a:xfrm>
            <a:off x="47625" y="3511654"/>
            <a:ext cx="4857750" cy="1590676"/>
          </a:xfrm>
          <a:prstGeom prst="rect">
            <a:avLst/>
          </a:prstGeom>
          <a:noFill/>
        </p:spPr>
        <p:txBody>
          <a:bodyPr wrap="square" rtlCol="0">
            <a:noAutofit/>
          </a:bodyPr>
          <a:lstStyle/>
          <a:p>
            <a:pPr algn="just"/>
            <a:r>
              <a:rPr lang="en-US" sz="2400" dirty="0" smtClean="0">
                <a:solidFill>
                  <a:srgbClr val="0000FF"/>
                </a:solidFill>
                <a:latin typeface="Arial" panose="020B0604020202020204" pitchFamily="34" charset="0"/>
                <a:cs typeface="Arial" panose="020B0604020202020204" pitchFamily="34" charset="0"/>
              </a:rPr>
              <a:t>For example, if we know an electron's position with high precision, our knowledge of its momentum will be imprecise.</a:t>
            </a:r>
            <a:endParaRPr lang="en-US" sz="2400" dirty="0">
              <a:solidFill>
                <a:srgbClr val="0000FF"/>
              </a:solidFill>
              <a:latin typeface="Arial" panose="020B0604020202020204" pitchFamily="34" charset="0"/>
              <a:cs typeface="Arial" panose="020B0604020202020204" pitchFamily="34" charset="0"/>
            </a:endParaRPr>
          </a:p>
        </p:txBody>
      </p:sp>
      <p:sp>
        <p:nvSpPr>
          <p:cNvPr id="13" name="TextBox 12"/>
          <p:cNvSpPr txBox="1"/>
          <p:nvPr/>
        </p:nvSpPr>
        <p:spPr>
          <a:xfrm>
            <a:off x="47625" y="5288340"/>
            <a:ext cx="4857750" cy="1569660"/>
          </a:xfrm>
          <a:prstGeom prst="rect">
            <a:avLst/>
          </a:prstGeom>
          <a:noFill/>
        </p:spPr>
        <p:txBody>
          <a:bodyPr wrap="square" rtlCol="0">
            <a:noAutofit/>
          </a:bodyPr>
          <a:lstStyle/>
          <a:p>
            <a:pPr algn="just"/>
            <a:r>
              <a:rPr lang="en-US" sz="2400" dirty="0" smtClean="0">
                <a:solidFill>
                  <a:srgbClr val="0000FF"/>
                </a:solidFill>
                <a:latin typeface="Arial" panose="020B0604020202020204" pitchFamily="34" charset="0"/>
                <a:cs typeface="Arial" panose="020B0604020202020204" pitchFamily="34" charset="0"/>
              </a:rPr>
              <a:t>As a result, an electron orbital can not be defined as a line, but rather a volume of space with a certain probability of electron density. </a:t>
            </a:r>
            <a:endParaRPr lang="en-US" sz="2400" dirty="0">
              <a:solidFill>
                <a:srgbClr val="0000FF"/>
              </a:solidFill>
              <a:latin typeface="Arial" panose="020B0604020202020204" pitchFamily="34" charset="0"/>
              <a:cs typeface="Arial" panose="020B0604020202020204" pitchFamily="34" charset="0"/>
            </a:endParaRPr>
          </a:p>
        </p:txBody>
      </p:sp>
      <p:grpSp>
        <p:nvGrpSpPr>
          <p:cNvPr id="2" name="Group 1"/>
          <p:cNvGrpSpPr/>
          <p:nvPr/>
        </p:nvGrpSpPr>
        <p:grpSpPr>
          <a:xfrm>
            <a:off x="5821068" y="114300"/>
            <a:ext cx="2702526" cy="2758439"/>
            <a:chOff x="5821068" y="114300"/>
            <a:chExt cx="2702526" cy="2758439"/>
          </a:xfrm>
        </p:grpSpPr>
        <p:pic>
          <p:nvPicPr>
            <p:cNvPr id="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8374" t="63618" r="6522" b="15826"/>
            <a:stretch/>
          </p:blipFill>
          <p:spPr bwMode="auto">
            <a:xfrm>
              <a:off x="5821068" y="114300"/>
              <a:ext cx="2702526" cy="2758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Oval 13"/>
            <p:cNvSpPr>
              <a:spLocks noChangeAspect="1"/>
            </p:cNvSpPr>
            <p:nvPr/>
          </p:nvSpPr>
          <p:spPr>
            <a:xfrm>
              <a:off x="6179262" y="2216655"/>
              <a:ext cx="182880" cy="182880"/>
            </a:xfrm>
            <a:prstGeom prst="ellipse">
              <a:avLst/>
            </a:prstGeom>
            <a:solidFill>
              <a:srgbClr val="FFFF00"/>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46052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6" presetClass="entr" presetSubtype="32"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out)">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32" fill="hold" nodeType="clickEffect">
                                  <p:stCondLst>
                                    <p:cond delay="0"/>
                                  </p:stCondLst>
                                  <p:childTnLst>
                                    <p:set>
                                      <p:cBhvr>
                                        <p:cTn id="24" dur="1" fill="hold">
                                          <p:stCondLst>
                                            <p:cond delay="0"/>
                                          </p:stCondLst>
                                        </p:cTn>
                                        <p:tgtEl>
                                          <p:spTgt spid="8194"/>
                                        </p:tgtEl>
                                        <p:attrNameLst>
                                          <p:attrName>style.visibility</p:attrName>
                                        </p:attrNameLst>
                                      </p:cBhvr>
                                      <p:to>
                                        <p:strVal val="visible"/>
                                      </p:to>
                                    </p:set>
                                    <p:animEffect transition="in" filter="circle(out)">
                                      <p:cBhvr>
                                        <p:cTn id="25" dur="1000"/>
                                        <p:tgtEl>
                                          <p:spTgt spid="8194"/>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left)">
                                      <p:cBhvr>
                                        <p:cTn id="2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2" grpId="0"/>
      <p:bldP spid="13"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9105" y="0"/>
            <a:ext cx="4874895"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7625" y="2271599"/>
            <a:ext cx="3860346" cy="2314803"/>
          </a:xfrm>
          <a:prstGeom prst="rect">
            <a:avLst/>
          </a:prstGeom>
          <a:noFill/>
        </p:spPr>
        <p:txBody>
          <a:bodyPr wrap="square" rtlCol="0">
            <a:noAutofit/>
          </a:bodyPr>
          <a:lstStyle/>
          <a:p>
            <a:pPr algn="ctr">
              <a:spcBef>
                <a:spcPts val="1200"/>
              </a:spcBef>
            </a:pPr>
            <a:r>
              <a:rPr lang="en-US" sz="4000" b="1" dirty="0" smtClean="0">
                <a:solidFill>
                  <a:srgbClr val="0000FF"/>
                </a:solidFill>
                <a:latin typeface="Arial" panose="020B0604020202020204" pitchFamily="34" charset="0"/>
                <a:cs typeface="Arial" panose="020B0604020202020204" pitchFamily="34" charset="0"/>
              </a:rPr>
              <a:t>Evolution</a:t>
            </a:r>
          </a:p>
          <a:p>
            <a:pPr algn="ctr">
              <a:spcBef>
                <a:spcPts val="1200"/>
              </a:spcBef>
            </a:pPr>
            <a:r>
              <a:rPr lang="en-US" sz="4000" b="1" dirty="0" smtClean="0">
                <a:solidFill>
                  <a:srgbClr val="0000FF"/>
                </a:solidFill>
                <a:latin typeface="Arial" panose="020B0604020202020204" pitchFamily="34" charset="0"/>
                <a:cs typeface="Arial" panose="020B0604020202020204" pitchFamily="34" charset="0"/>
              </a:rPr>
              <a:t>of the</a:t>
            </a:r>
          </a:p>
          <a:p>
            <a:pPr algn="ctr">
              <a:spcBef>
                <a:spcPts val="1200"/>
              </a:spcBef>
            </a:pPr>
            <a:r>
              <a:rPr lang="en-US" sz="4000" b="1" dirty="0" smtClean="0">
                <a:solidFill>
                  <a:srgbClr val="0000FF"/>
                </a:solidFill>
                <a:latin typeface="Arial" panose="020B0604020202020204" pitchFamily="34" charset="0"/>
                <a:cs typeface="Arial" panose="020B0604020202020204" pitchFamily="34" charset="0"/>
              </a:rPr>
              <a:t>Atomic Theory</a:t>
            </a:r>
            <a:endParaRPr lang="en-US" sz="4000" b="1" dirty="0">
              <a:solidFill>
                <a:srgbClr val="0000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71727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wipe(up)">
                                      <p:cBhvr>
                                        <p:cTn id="12" dur="5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b="10067"/>
          <a:stretch/>
        </p:blipFill>
        <p:spPr bwMode="auto">
          <a:xfrm>
            <a:off x="1656303" y="261264"/>
            <a:ext cx="5831395" cy="3306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ular Callout 6"/>
          <p:cNvSpPr/>
          <p:nvPr/>
        </p:nvSpPr>
        <p:spPr>
          <a:xfrm>
            <a:off x="462642" y="4005944"/>
            <a:ext cx="8218716" cy="2416628"/>
          </a:xfrm>
          <a:prstGeom prst="wedgeRectCallout">
            <a:avLst>
              <a:gd name="adj1" fmla="val -2271"/>
              <a:gd name="adj2" fmla="val -82168"/>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dirty="0" smtClean="0">
                <a:solidFill>
                  <a:srgbClr val="FF0000"/>
                </a:solidFill>
                <a:latin typeface="Arial" panose="020B0604020202020204" pitchFamily="34" charset="0"/>
                <a:cs typeface="Arial" panose="020B0604020202020204" pitchFamily="34" charset="0"/>
              </a:rPr>
              <a:t>Each of these bands is produced by an electron transitioning from one energy state to another.  Observations such as this started scientists on the path to understanding electrons, which we start studying today.</a:t>
            </a:r>
            <a:endParaRPr lang="en-US" sz="28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63137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28603" y="3650852"/>
            <a:ext cx="2286000" cy="587829"/>
          </a:xfrm>
          <a:prstGeom prst="rect">
            <a:avLst/>
          </a:prstGeom>
          <a:solidFill>
            <a:srgbClr val="FFFF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p:txBody>
          <a:bodyPr/>
          <a:lstStyle/>
          <a:p>
            <a:r>
              <a:rPr lang="en-US" dirty="0" smtClean="0"/>
              <a:t>Units</a:t>
            </a:r>
            <a:endParaRPr lang="en-US" dirty="0"/>
          </a:p>
        </p:txBody>
      </p:sp>
      <p:sp>
        <p:nvSpPr>
          <p:cNvPr id="5" name="Content Placeholder 4"/>
          <p:cNvSpPr>
            <a:spLocks noGrp="1"/>
          </p:cNvSpPr>
          <p:nvPr>
            <p:ph sz="half" idx="1"/>
          </p:nvPr>
        </p:nvSpPr>
        <p:spPr>
          <a:xfrm>
            <a:off x="261264" y="1338936"/>
            <a:ext cx="4114800" cy="5120640"/>
          </a:xfrm>
        </p:spPr>
        <p:txBody>
          <a:bodyPr>
            <a:noAutofit/>
          </a:bodyPr>
          <a:lstStyle/>
          <a:p>
            <a:pPr marL="514350" lvl="0" indent="-514350">
              <a:spcBef>
                <a:spcPts val="1800"/>
              </a:spcBef>
              <a:buFont typeface="+mj-lt"/>
              <a:buAutoNum type="arabicParenR"/>
            </a:pPr>
            <a:r>
              <a:rPr lang="en-US" sz="2400" dirty="0" smtClean="0"/>
              <a:t>Scientific </a:t>
            </a:r>
            <a:r>
              <a:rPr lang="en-US" sz="2400" dirty="0"/>
              <a:t>Method</a:t>
            </a:r>
          </a:p>
          <a:p>
            <a:pPr marL="514350" lvl="0" indent="-514350">
              <a:spcBef>
                <a:spcPts val="1800"/>
              </a:spcBef>
              <a:buFont typeface="+mj-lt"/>
              <a:buAutoNum type="arabicParenR"/>
            </a:pPr>
            <a:r>
              <a:rPr lang="en-US" sz="2400" dirty="0" smtClean="0"/>
              <a:t>Atomic Theory</a:t>
            </a:r>
          </a:p>
          <a:p>
            <a:pPr marL="514350" lvl="0" indent="-514350">
              <a:spcBef>
                <a:spcPts val="1800"/>
              </a:spcBef>
              <a:buFont typeface="+mj-lt"/>
              <a:buAutoNum type="arabicParenR"/>
            </a:pPr>
            <a:r>
              <a:rPr lang="en-US" sz="2400" dirty="0" smtClean="0"/>
              <a:t>Nuclear Chemistry</a:t>
            </a:r>
            <a:endParaRPr lang="en-US" sz="2400" dirty="0"/>
          </a:p>
          <a:p>
            <a:pPr marL="514350" lvl="0" indent="-514350">
              <a:spcBef>
                <a:spcPts val="1800"/>
              </a:spcBef>
              <a:buFont typeface="+mj-lt"/>
              <a:buAutoNum type="arabicParenR"/>
            </a:pPr>
            <a:r>
              <a:rPr lang="en-US" sz="2400" dirty="0"/>
              <a:t>The Mole</a:t>
            </a:r>
          </a:p>
          <a:p>
            <a:pPr marL="514350" lvl="0" indent="-514350">
              <a:spcBef>
                <a:spcPts val="1800"/>
              </a:spcBef>
              <a:buFont typeface="+mj-lt"/>
              <a:buAutoNum type="arabicParenR"/>
            </a:pPr>
            <a:r>
              <a:rPr lang="en-US" sz="2400" b="1" dirty="0">
                <a:solidFill>
                  <a:srgbClr val="FF0000"/>
                </a:solidFill>
              </a:rPr>
              <a:t>Electrons</a:t>
            </a:r>
          </a:p>
          <a:p>
            <a:pPr marL="514350" lvl="0" indent="-514350">
              <a:spcBef>
                <a:spcPts val="1800"/>
              </a:spcBef>
              <a:buFont typeface="+mj-lt"/>
              <a:buAutoNum type="arabicParenR"/>
            </a:pPr>
            <a:r>
              <a:rPr lang="en-US" sz="2400" dirty="0"/>
              <a:t>Periodic Properties</a:t>
            </a:r>
          </a:p>
          <a:p>
            <a:pPr marL="514350" lvl="0" indent="-514350">
              <a:spcBef>
                <a:spcPts val="1800"/>
              </a:spcBef>
              <a:buFont typeface="+mj-lt"/>
              <a:buAutoNum type="arabicParenR"/>
            </a:pPr>
            <a:r>
              <a:rPr lang="en-US" sz="2400" dirty="0" smtClean="0"/>
              <a:t>Bonding</a:t>
            </a:r>
          </a:p>
          <a:p>
            <a:pPr marL="514350" lvl="0" indent="-514350">
              <a:spcBef>
                <a:spcPts val="1800"/>
              </a:spcBef>
              <a:buFont typeface="+mj-lt"/>
              <a:buAutoNum type="arabicParenR"/>
            </a:pPr>
            <a:r>
              <a:rPr lang="en-US" sz="2400" dirty="0" smtClean="0"/>
              <a:t>Nomenclature</a:t>
            </a:r>
            <a:endParaRPr lang="en-US" sz="2400" dirty="0"/>
          </a:p>
        </p:txBody>
      </p:sp>
      <p:sp>
        <p:nvSpPr>
          <p:cNvPr id="6" name="Content Placeholder 5"/>
          <p:cNvSpPr>
            <a:spLocks noGrp="1"/>
          </p:cNvSpPr>
          <p:nvPr>
            <p:ph sz="half" idx="2"/>
          </p:nvPr>
        </p:nvSpPr>
        <p:spPr>
          <a:xfrm>
            <a:off x="4548046" y="1338935"/>
            <a:ext cx="4389120" cy="5120640"/>
          </a:xfrm>
        </p:spPr>
        <p:txBody>
          <a:bodyPr>
            <a:noAutofit/>
          </a:bodyPr>
          <a:lstStyle/>
          <a:p>
            <a:pPr marL="631825" lvl="0" indent="-631825">
              <a:spcBef>
                <a:spcPts val="1800"/>
              </a:spcBef>
              <a:buFont typeface="+mj-lt"/>
              <a:buAutoNum type="arabicParenR" startAt="9"/>
            </a:pPr>
            <a:r>
              <a:rPr lang="en-US" sz="2400" dirty="0" smtClean="0"/>
              <a:t>Chemical </a:t>
            </a:r>
            <a:r>
              <a:rPr lang="en-US" sz="2400" dirty="0"/>
              <a:t>Reactions</a:t>
            </a:r>
          </a:p>
          <a:p>
            <a:pPr marL="631825" lvl="0" indent="-631825">
              <a:spcBef>
                <a:spcPts val="1800"/>
              </a:spcBef>
              <a:buFont typeface="+mj-lt"/>
              <a:buAutoNum type="arabicParenR" startAt="9"/>
            </a:pPr>
            <a:r>
              <a:rPr lang="en-US" sz="2400" dirty="0"/>
              <a:t>Stoichiometry</a:t>
            </a:r>
          </a:p>
          <a:p>
            <a:pPr marL="631825" lvl="0" indent="-631825">
              <a:spcBef>
                <a:spcPts val="1800"/>
              </a:spcBef>
              <a:buFont typeface="+mj-lt"/>
              <a:buAutoNum type="arabicParenR" startAt="9"/>
            </a:pPr>
            <a:r>
              <a:rPr lang="en-US" sz="2400" dirty="0"/>
              <a:t>Mixtures and Solutions</a:t>
            </a:r>
          </a:p>
          <a:p>
            <a:pPr marL="631825" lvl="0" indent="-631825">
              <a:spcBef>
                <a:spcPts val="1800"/>
              </a:spcBef>
              <a:buFont typeface="+mj-lt"/>
              <a:buAutoNum type="arabicParenR" startAt="9"/>
            </a:pPr>
            <a:r>
              <a:rPr lang="en-US" sz="2400" dirty="0"/>
              <a:t>Chemical Equilibrium</a:t>
            </a:r>
          </a:p>
          <a:p>
            <a:pPr marL="631825" lvl="0" indent="-631825">
              <a:spcBef>
                <a:spcPts val="1800"/>
              </a:spcBef>
              <a:buFont typeface="+mj-lt"/>
              <a:buAutoNum type="arabicParenR" startAt="9"/>
            </a:pPr>
            <a:r>
              <a:rPr lang="en-US" sz="2400" dirty="0"/>
              <a:t>Acid-Base Chemistry</a:t>
            </a:r>
          </a:p>
          <a:p>
            <a:pPr marL="631825" lvl="0" indent="-631825">
              <a:spcBef>
                <a:spcPts val="1800"/>
              </a:spcBef>
              <a:buFont typeface="+mj-lt"/>
              <a:buAutoNum type="arabicParenR" startAt="9"/>
            </a:pPr>
            <a:r>
              <a:rPr lang="en-US" sz="2400" dirty="0"/>
              <a:t>Redox &amp; Electrochemistry</a:t>
            </a:r>
          </a:p>
          <a:p>
            <a:pPr marL="631825" lvl="0" indent="-631825">
              <a:spcBef>
                <a:spcPts val="1800"/>
              </a:spcBef>
              <a:buFont typeface="+mj-lt"/>
              <a:buAutoNum type="arabicParenR" startAt="9"/>
            </a:pPr>
            <a:r>
              <a:rPr lang="en-US" sz="2400" dirty="0" smtClean="0"/>
              <a:t>Gas Laws</a:t>
            </a:r>
          </a:p>
          <a:p>
            <a:pPr marL="631825" indent="-631825">
              <a:spcBef>
                <a:spcPts val="1800"/>
              </a:spcBef>
              <a:buFont typeface="+mj-lt"/>
              <a:buAutoNum type="arabicParenR" startAt="9"/>
            </a:pPr>
            <a:r>
              <a:rPr lang="en-US" sz="2400" dirty="0" smtClean="0"/>
              <a:t>Thermodynamics</a:t>
            </a:r>
            <a:endParaRPr lang="en-US" sz="2400" dirty="0"/>
          </a:p>
          <a:p>
            <a:endParaRPr lang="en-US" sz="2400" dirty="0"/>
          </a:p>
        </p:txBody>
      </p:sp>
      <p:sp>
        <p:nvSpPr>
          <p:cNvPr id="8" name="TextBox 7"/>
          <p:cNvSpPr txBox="1"/>
          <p:nvPr/>
        </p:nvSpPr>
        <p:spPr>
          <a:xfrm>
            <a:off x="3501594" y="3288796"/>
            <a:ext cx="5032806" cy="1938992"/>
          </a:xfrm>
          <a:prstGeom prst="rect">
            <a:avLst/>
          </a:prstGeom>
          <a:solidFill>
            <a:srgbClr val="FFFF00"/>
          </a:solidFill>
          <a:ln w="28575">
            <a:solidFill>
              <a:srgbClr val="FF0000"/>
            </a:solidFill>
          </a:ln>
        </p:spPr>
        <p:txBody>
          <a:bodyPr wrap="square" rtlCol="0">
            <a:spAutoFit/>
          </a:bodyPr>
          <a:lstStyle/>
          <a:p>
            <a:pPr algn="ctr"/>
            <a:r>
              <a:rPr lang="en-US" sz="2400" b="1" dirty="0" smtClean="0">
                <a:solidFill>
                  <a:srgbClr val="FF0000"/>
                </a:solidFill>
                <a:latin typeface="Arial" panose="020B0604020202020204" pitchFamily="34" charset="0"/>
                <a:cs typeface="Arial" panose="020B0604020202020204" pitchFamily="34" charset="0"/>
              </a:rPr>
              <a:t>This unit starts with very complex concepts (quantum mechanics) and ends with simple processes for understanding the electronics of an atom</a:t>
            </a:r>
            <a:endParaRPr lang="en-US" sz="2400" b="1" dirty="0">
              <a:solidFill>
                <a:srgbClr val="FF0000"/>
              </a:solidFill>
              <a:latin typeface="Arial" panose="020B0604020202020204" pitchFamily="34" charset="0"/>
              <a:cs typeface="Arial" panose="020B0604020202020204" pitchFamily="34" charset="0"/>
            </a:endParaRPr>
          </a:p>
        </p:txBody>
      </p:sp>
      <p:sp>
        <p:nvSpPr>
          <p:cNvPr id="9" name="TextBox 8"/>
          <p:cNvSpPr txBox="1"/>
          <p:nvPr/>
        </p:nvSpPr>
        <p:spPr>
          <a:xfrm>
            <a:off x="3501594" y="2545846"/>
            <a:ext cx="5032806" cy="461665"/>
          </a:xfrm>
          <a:prstGeom prst="rect">
            <a:avLst/>
          </a:prstGeom>
          <a:solidFill>
            <a:srgbClr val="FFFF00"/>
          </a:solidFill>
          <a:ln w="28575">
            <a:solidFill>
              <a:srgbClr val="FF0000"/>
            </a:solidFill>
          </a:ln>
        </p:spPr>
        <p:txBody>
          <a:bodyPr wrap="square" rtlCol="0">
            <a:spAutoFit/>
          </a:bodyPr>
          <a:lstStyle/>
          <a:p>
            <a:pPr algn="ctr"/>
            <a:r>
              <a:rPr lang="en-US" sz="2400" b="1" dirty="0" smtClean="0">
                <a:solidFill>
                  <a:srgbClr val="FF0000"/>
                </a:solidFill>
                <a:latin typeface="Arial" panose="020B0604020202020204" pitchFamily="34" charset="0"/>
                <a:cs typeface="Arial" panose="020B0604020202020204" pitchFamily="34" charset="0"/>
              </a:rPr>
              <a:t>Chapter 5 in our book</a:t>
            </a:r>
            <a:endParaRPr lang="en-US" sz="24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2181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70C0"/>
          </a:solidFill>
        </p:spPr>
        <p:txBody>
          <a:bodyPr/>
          <a:lstStyle/>
          <a:p>
            <a:r>
              <a:rPr lang="en-US" dirty="0" smtClean="0">
                <a:solidFill>
                  <a:schemeClr val="bg1"/>
                </a:solidFill>
              </a:rPr>
              <a:t>Evolution of Electron Theory</a:t>
            </a:r>
            <a:endParaRPr lang="en-US" dirty="0">
              <a:solidFill>
                <a:schemeClr val="bg1"/>
              </a:solidFill>
            </a:endParaRPr>
          </a:p>
        </p:txBody>
      </p:sp>
      <p:sp>
        <p:nvSpPr>
          <p:cNvPr id="3" name="Content Placeholder 2"/>
          <p:cNvSpPr>
            <a:spLocks noGrp="1"/>
          </p:cNvSpPr>
          <p:nvPr>
            <p:ph idx="1"/>
          </p:nvPr>
        </p:nvSpPr>
        <p:spPr>
          <a:xfrm>
            <a:off x="567849" y="1297460"/>
            <a:ext cx="8008302" cy="5128054"/>
          </a:xfrm>
        </p:spPr>
        <p:txBody>
          <a:bodyPr/>
          <a:lstStyle/>
          <a:p>
            <a:pPr marL="0" indent="0">
              <a:buNone/>
            </a:pPr>
            <a:r>
              <a:rPr lang="en-US" dirty="0" smtClean="0"/>
              <a:t>SWBAT explain the evolution and current understanding of the electron theory</a:t>
            </a:r>
            <a:endParaRPr lang="en-US" sz="2400" b="1" i="1" dirty="0" smtClean="0">
              <a:solidFill>
                <a:srgbClr val="008A3E"/>
              </a:solidFill>
            </a:endParaRPr>
          </a:p>
        </p:txBody>
      </p:sp>
      <p:sp>
        <p:nvSpPr>
          <p:cNvPr id="4" name="TextBox 3"/>
          <p:cNvSpPr txBox="1"/>
          <p:nvPr/>
        </p:nvSpPr>
        <p:spPr>
          <a:xfrm>
            <a:off x="8175171" y="2409825"/>
            <a:ext cx="968828" cy="738664"/>
          </a:xfrm>
          <a:prstGeom prst="rect">
            <a:avLst/>
          </a:prstGeom>
          <a:solidFill>
            <a:srgbClr val="FFFF00"/>
          </a:solidFill>
          <a:ln w="28575">
            <a:solidFill>
              <a:srgbClr val="FF0000"/>
            </a:solidFill>
          </a:ln>
        </p:spPr>
        <p:txBody>
          <a:bodyPr wrap="square" rtlCol="0">
            <a:spAutoFit/>
          </a:bodyPr>
          <a:lstStyle/>
          <a:p>
            <a:pPr algn="ctr"/>
            <a:r>
              <a:rPr lang="en-US" sz="1400" b="1" dirty="0" smtClean="0">
                <a:solidFill>
                  <a:srgbClr val="FF0000"/>
                </a:solidFill>
              </a:rPr>
              <a:t>Write this in your notes</a:t>
            </a:r>
            <a:endParaRPr lang="en-US" sz="1400" b="1" dirty="0">
              <a:solidFill>
                <a:srgbClr val="FF0000"/>
              </a:solidFill>
            </a:endParaRPr>
          </a:p>
        </p:txBody>
      </p:sp>
    </p:spTree>
    <p:extLst>
      <p:ext uri="{BB962C8B-B14F-4D97-AF65-F5344CB8AC3E}">
        <p14:creationId xmlns:p14="http://schemas.microsoft.com/office/powerpoint/2010/main" val="267729166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15179</TotalTime>
  <Words>2064</Words>
  <Application>Microsoft Office PowerPoint</Application>
  <PresentationFormat>On-screen Show (4:3)</PresentationFormat>
  <Paragraphs>299</Paragraphs>
  <Slides>65</Slides>
  <Notes>0</Notes>
  <HiddenSlides>0</HiddenSlides>
  <MMClips>0</MMClips>
  <ScaleCrop>false</ScaleCrop>
  <HeadingPairs>
    <vt:vector size="4" baseType="variant">
      <vt:variant>
        <vt:lpstr>Theme</vt:lpstr>
      </vt:variant>
      <vt:variant>
        <vt:i4>1</vt:i4>
      </vt:variant>
      <vt:variant>
        <vt:lpstr>Slide Titles</vt:lpstr>
      </vt:variant>
      <vt:variant>
        <vt:i4>65</vt:i4>
      </vt:variant>
    </vt:vector>
  </HeadingPairs>
  <TitlesOfParts>
    <vt:vector size="66" baseType="lpstr">
      <vt:lpstr>Office Theme</vt:lpstr>
      <vt:lpstr>Do Now</vt:lpstr>
      <vt:lpstr>PowerPoint Presentation</vt:lpstr>
      <vt:lpstr>PowerPoint Presentation</vt:lpstr>
      <vt:lpstr>Why the Lights Appear White</vt:lpstr>
      <vt:lpstr>PowerPoint Presentation</vt:lpstr>
      <vt:lpstr>PowerPoint Presentation</vt:lpstr>
      <vt:lpstr>PowerPoint Presentation</vt:lpstr>
      <vt:lpstr>Units</vt:lpstr>
      <vt:lpstr>Evolution of Electron Theory</vt:lpstr>
      <vt:lpstr>Outline</vt:lpstr>
      <vt:lpstr>Outline</vt:lpstr>
      <vt:lpstr>Effect of a Prism on Sunlight</vt:lpstr>
      <vt:lpstr>Electromagnetic Spectrum</vt:lpstr>
      <vt:lpstr>Describing Light - Wavelengths</vt:lpstr>
      <vt:lpstr>Describing Light - Frequency</vt:lpstr>
      <vt:lpstr>Frequency &amp; Wavelength Inversely Related</vt:lpstr>
      <vt:lpstr>Energy increase with Frequency</vt:lpstr>
      <vt:lpstr>Atomic Emission and Absorption</vt:lpstr>
      <vt:lpstr>Atomic Emission and Absorption</vt:lpstr>
      <vt:lpstr>Atomic Emission and Absorption</vt:lpstr>
      <vt:lpstr>Atomic Emission and Absorption</vt:lpstr>
      <vt:lpstr>Atomic Emission and Absorption</vt:lpstr>
      <vt:lpstr>Atomic Emission Spectra</vt:lpstr>
      <vt:lpstr>The Concept of Quantum Energy</vt:lpstr>
      <vt:lpstr>What do the Quanta do to the Atom?</vt:lpstr>
      <vt:lpstr>What do the Quanta do to the Atom?</vt:lpstr>
      <vt:lpstr>What do the Quanta do to the Atom?</vt:lpstr>
      <vt:lpstr>PowerPoint Presentation</vt:lpstr>
      <vt:lpstr>So why these specific energy levels?</vt:lpstr>
      <vt:lpstr>Outline</vt:lpstr>
      <vt:lpstr>Niels Bohr</vt:lpstr>
      <vt:lpstr>Bohr's model is like our solar system</vt:lpstr>
      <vt:lpstr>Bohr Model of the Atom</vt:lpstr>
      <vt:lpstr>PowerPoint Presentation</vt:lpstr>
      <vt:lpstr>Bohr Model</vt:lpstr>
      <vt:lpstr>Outline</vt:lpstr>
      <vt:lpstr>The Electron World Masses &amp; Velocities Beyond Normal Human Experience</vt:lpstr>
      <vt:lpstr>Paradox of Light</vt:lpstr>
      <vt:lpstr>Paradox of Electron</vt:lpstr>
      <vt:lpstr>Waves on Guitar String</vt:lpstr>
      <vt:lpstr>Waves in an Electron Orbital</vt:lpstr>
      <vt:lpstr>Real World Impact of Standing Waves</vt:lpstr>
      <vt:lpstr>Wave-Particle Duality</vt:lpstr>
      <vt:lpstr>PowerPoint Presentation</vt:lpstr>
      <vt:lpstr>Outline</vt:lpstr>
      <vt:lpstr>Another Weird Thing About Electrons</vt:lpstr>
      <vt:lpstr>Heisenberg Uncertainty Principle</vt:lpstr>
      <vt:lpstr>PowerPoint Presentation</vt:lpstr>
      <vt:lpstr>PowerPoint Presentation</vt:lpstr>
      <vt:lpstr>Outline</vt:lpstr>
      <vt:lpstr>Tying It All Together</vt:lpstr>
      <vt:lpstr>Schrödinger Equation</vt:lpstr>
      <vt:lpstr>PowerPoint Presentation</vt:lpstr>
      <vt:lpstr>In Our Next Lesson</vt:lpstr>
      <vt:lpstr>ANY QUESTIONS?? (need 10 minutes to proceed)</vt:lpstr>
      <vt:lpstr>PowerPoint Presentation</vt:lpstr>
      <vt:lpstr>WPD Videos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sundance235</dc:creator>
  <cp:lastModifiedBy>sundance235</cp:lastModifiedBy>
  <cp:revision>798</cp:revision>
  <cp:lastPrinted>2014-04-03T20:29:13Z</cp:lastPrinted>
  <dcterms:created xsi:type="dcterms:W3CDTF">2012-09-15T16:31:25Z</dcterms:created>
  <dcterms:modified xsi:type="dcterms:W3CDTF">2017-02-14T14:40:31Z</dcterms:modified>
</cp:coreProperties>
</file>