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943" r:id="rId2"/>
    <p:sldId id="944" r:id="rId3"/>
    <p:sldId id="945" r:id="rId4"/>
    <p:sldId id="946" r:id="rId5"/>
    <p:sldId id="947" r:id="rId6"/>
    <p:sldId id="787" r:id="rId7"/>
    <p:sldId id="590" r:id="rId8"/>
    <p:sldId id="942" r:id="rId9"/>
    <p:sldId id="910" r:id="rId10"/>
    <p:sldId id="911" r:id="rId11"/>
    <p:sldId id="909" r:id="rId12"/>
    <p:sldId id="879" r:id="rId13"/>
    <p:sldId id="880" r:id="rId14"/>
    <p:sldId id="912" r:id="rId15"/>
    <p:sldId id="913" r:id="rId16"/>
    <p:sldId id="914" r:id="rId17"/>
    <p:sldId id="915" r:id="rId18"/>
    <p:sldId id="916" r:id="rId19"/>
    <p:sldId id="917" r:id="rId20"/>
    <p:sldId id="952" r:id="rId21"/>
    <p:sldId id="953" r:id="rId22"/>
    <p:sldId id="955" r:id="rId23"/>
    <p:sldId id="954" r:id="rId24"/>
    <p:sldId id="938" r:id="rId25"/>
    <p:sldId id="950" r:id="rId26"/>
    <p:sldId id="951" r:id="rId27"/>
    <p:sldId id="941" r:id="rId28"/>
    <p:sldId id="920" r:id="rId29"/>
    <p:sldId id="922" r:id="rId30"/>
    <p:sldId id="923" r:id="rId31"/>
    <p:sldId id="896" r:id="rId32"/>
    <p:sldId id="940" r:id="rId33"/>
    <p:sldId id="926" r:id="rId34"/>
    <p:sldId id="934" r:id="rId35"/>
    <p:sldId id="929" r:id="rId36"/>
    <p:sldId id="930" r:id="rId37"/>
    <p:sldId id="931" r:id="rId38"/>
    <p:sldId id="932" r:id="rId39"/>
    <p:sldId id="933" r:id="rId40"/>
    <p:sldId id="924" r:id="rId41"/>
    <p:sldId id="928" r:id="rId42"/>
    <p:sldId id="956" r:id="rId43"/>
    <p:sldId id="935" r:id="rId44"/>
    <p:sldId id="690" r:id="rId45"/>
    <p:sldId id="670" r:id="rId46"/>
    <p:sldId id="847" r:id="rId47"/>
    <p:sldId id="936" r:id="rId48"/>
    <p:sldId id="937" r:id="rId49"/>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DDDFF"/>
    <a:srgbClr val="522900"/>
    <a:srgbClr val="006600"/>
    <a:srgbClr val="66CCFF"/>
    <a:srgbClr val="008A3E"/>
    <a:srgbClr val="66FF33"/>
    <a:srgbClr val="FFD1D1"/>
    <a:srgbClr val="D7F5D7"/>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9500" autoAdjust="0"/>
  </p:normalViewPr>
  <p:slideViewPr>
    <p:cSldViewPr snapToGrid="0">
      <p:cViewPr>
        <p:scale>
          <a:sx n="70" d="100"/>
          <a:sy n="70" d="100"/>
        </p:scale>
        <p:origin x="-1853" y="-331"/>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025" cy="464998"/>
          </a:xfrm>
          <a:prstGeom prst="rect">
            <a:avLst/>
          </a:prstGeom>
        </p:spPr>
        <p:txBody>
          <a:bodyPr vert="horz" lIns="93330" tIns="46665" rIns="93330" bIns="4666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9726" y="0"/>
            <a:ext cx="3045025" cy="464998"/>
          </a:xfrm>
          <a:prstGeom prst="rect">
            <a:avLst/>
          </a:prstGeom>
        </p:spPr>
        <p:txBody>
          <a:bodyPr vert="horz" lIns="93330" tIns="46665" rIns="93330" bIns="46665" rtlCol="0"/>
          <a:lstStyle>
            <a:lvl1pPr algn="r" fontAlgn="auto">
              <a:spcBef>
                <a:spcPts val="0"/>
              </a:spcBef>
              <a:spcAft>
                <a:spcPts val="0"/>
              </a:spcAft>
              <a:defRPr sz="1200">
                <a:latin typeface="+mn-lt"/>
                <a:cs typeface="+mn-cs"/>
              </a:defRPr>
            </a:lvl1pPr>
          </a:lstStyle>
          <a:p>
            <a:pPr>
              <a:defRPr/>
            </a:pPr>
            <a:fld id="{B2BE05EE-DD1D-468D-9A8F-5F65C199C307}" type="datetimeFigureOut">
              <a:rPr lang="en-US"/>
              <a:pPr>
                <a:defRPr/>
              </a:pPr>
              <a:t>1/19/2017</a:t>
            </a:fld>
            <a:endParaRPr lang="en-US"/>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93330" tIns="46665" rIns="93330" bIns="46665" rtlCol="0" anchor="ctr"/>
          <a:lstStyle/>
          <a:p>
            <a:pPr lvl="0"/>
            <a:endParaRPr lang="en-US" noProof="0"/>
          </a:p>
        </p:txBody>
      </p:sp>
      <p:sp>
        <p:nvSpPr>
          <p:cNvPr id="5" name="Notes Placeholder 4"/>
          <p:cNvSpPr>
            <a:spLocks noGrp="1"/>
          </p:cNvSpPr>
          <p:nvPr>
            <p:ph type="body" sz="quarter" idx="3"/>
          </p:nvPr>
        </p:nvSpPr>
        <p:spPr>
          <a:xfrm>
            <a:off x="702933" y="4423640"/>
            <a:ext cx="5620410" cy="4189599"/>
          </a:xfrm>
          <a:prstGeom prst="rect">
            <a:avLst/>
          </a:prstGeom>
        </p:spPr>
        <p:txBody>
          <a:bodyPr vert="horz" lIns="93330" tIns="46665" rIns="93330" bIns="466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738"/>
            <a:ext cx="3045025" cy="464998"/>
          </a:xfrm>
          <a:prstGeom prst="rect">
            <a:avLst/>
          </a:prstGeom>
        </p:spPr>
        <p:txBody>
          <a:bodyPr vert="horz" lIns="93330" tIns="46665" rIns="93330" bIns="4666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726" y="8845738"/>
            <a:ext cx="3045025" cy="464998"/>
          </a:xfrm>
          <a:prstGeom prst="rect">
            <a:avLst/>
          </a:prstGeom>
        </p:spPr>
        <p:txBody>
          <a:bodyPr vert="horz" lIns="93330" tIns="46665" rIns="93330" bIns="46665" rtlCol="0" anchor="b"/>
          <a:lstStyle>
            <a:lvl1pPr algn="r" fontAlgn="auto">
              <a:spcBef>
                <a:spcPts val="0"/>
              </a:spcBef>
              <a:spcAft>
                <a:spcPts val="0"/>
              </a:spcAft>
              <a:defRPr sz="1200">
                <a:latin typeface="+mn-lt"/>
                <a:cs typeface="+mn-cs"/>
              </a:defRPr>
            </a:lvl1pPr>
          </a:lstStyle>
          <a:p>
            <a:pPr>
              <a:defRPr/>
            </a:pPr>
            <a:fld id="{85A83C83-814F-4BD3-8FC2-6BA303FF7140}" type="slidenum">
              <a:rPr lang="en-US"/>
              <a:pPr>
                <a:defRPr/>
              </a:pPr>
              <a:t>‹#›</a:t>
            </a:fld>
            <a:endParaRPr lang="en-US"/>
          </a:p>
        </p:txBody>
      </p:sp>
    </p:spTree>
    <p:extLst>
      <p:ext uri="{BB962C8B-B14F-4D97-AF65-F5344CB8AC3E}">
        <p14:creationId xmlns:p14="http://schemas.microsoft.com/office/powerpoint/2010/main" val="32897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842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2E4FBB-45CD-467F-BF58-C63AFB8CAC46}" type="datetimeFigureOut">
              <a:rPr lang="en-US"/>
              <a:pPr>
                <a:defRPr/>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45A5B0-7D4E-4458-A7EF-718A25E77E15}" type="slidenum">
              <a:rPr lang="en-US"/>
              <a:pPr>
                <a:defRPr/>
              </a:pPr>
              <a:t>‹#›</a:t>
            </a:fld>
            <a:endParaRPr lang="en-US"/>
          </a:p>
        </p:txBody>
      </p:sp>
    </p:spTree>
    <p:extLst>
      <p:ext uri="{BB962C8B-B14F-4D97-AF65-F5344CB8AC3E}">
        <p14:creationId xmlns:p14="http://schemas.microsoft.com/office/powerpoint/2010/main" val="383433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73F4479-F087-4AA8-8F35-3E89A0BDEC06}" type="datetimeFigureOut">
              <a:rPr lang="en-US"/>
              <a:pPr>
                <a:defRPr/>
              </a:pPr>
              <a:t>1/19/2017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1A9DF-8D08-4560-8F48-6BA8C3A0844B}" type="slidenum">
              <a:rPr lang="en-US"/>
              <a:pPr>
                <a:defRPr/>
              </a:pPr>
              <a:t>‹#›</a:t>
            </a:fld>
            <a:endParaRPr lang="en-US"/>
          </a:p>
        </p:txBody>
      </p:sp>
    </p:spTree>
    <p:extLst>
      <p:ext uri="{BB962C8B-B14F-4D97-AF65-F5344CB8AC3E}">
        <p14:creationId xmlns:p14="http://schemas.microsoft.com/office/powerpoint/2010/main" val="175125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346075" indent="-346075">
              <a:spcBef>
                <a:spcPts val="1200"/>
              </a:spcBef>
              <a:buFont typeface="Arial" pitchFamily="34" charset="0"/>
              <a:buChar char="•"/>
              <a:defRPr sz="3200">
                <a:solidFill>
                  <a:schemeClr val="tx1"/>
                </a:solidFill>
              </a:defRPr>
            </a:lvl1pPr>
            <a:lvl2pPr marL="630238" indent="-227013">
              <a:spcBef>
                <a:spcPts val="300"/>
              </a:spcBef>
              <a:defRPr sz="2400">
                <a:solidFill>
                  <a:schemeClr val="tx1"/>
                </a:solidFill>
              </a:defRPr>
            </a:lvl2pPr>
            <a:lvl3pPr marL="912813" indent="-222250">
              <a:spcBef>
                <a:spcPts val="0"/>
              </a:spcBef>
              <a:buFont typeface="Arial" pitchFamily="34" charset="0"/>
              <a:buChar char="»"/>
              <a:defRPr sz="2000" i="1">
                <a:solidFill>
                  <a:schemeClr val="tx1"/>
                </a:solidFill>
              </a:defRPr>
            </a:lvl3pPr>
            <a:lvl4pPr marL="1254125" indent="-234950" defTabSz="1087438">
              <a:spcBef>
                <a:spcPts val="0"/>
              </a:spcBef>
              <a:defRPr sz="1800">
                <a:solidFill>
                  <a:schemeClr val="tx1"/>
                </a:solidFill>
              </a:defRPr>
            </a:lvl4pPr>
            <a:lvl5pPr marL="1600200" indent="-220663">
              <a:spcBef>
                <a:spcPts val="0"/>
              </a:spcBef>
              <a:defRPr sz="1800" i="1">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43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6961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41B675-0EC5-4F47-AD5B-9892A09ACA8D}" type="datetimeFigureOut">
              <a:rPr lang="en-US"/>
              <a:pPr>
                <a:defRPr/>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B0E890-5A7C-42FB-A2B4-4329902FAE83}" type="slidenum">
              <a:rPr lang="en-US"/>
              <a:pPr>
                <a:defRPr/>
              </a:pPr>
              <a:t>‹#›</a:t>
            </a:fld>
            <a:endParaRPr lang="en-US"/>
          </a:p>
        </p:txBody>
      </p:sp>
    </p:spTree>
    <p:extLst>
      <p:ext uri="{BB962C8B-B14F-4D97-AF65-F5344CB8AC3E}">
        <p14:creationId xmlns:p14="http://schemas.microsoft.com/office/powerpoint/2010/main" val="280363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BF3143-AA04-4600-A179-AA5251F1F7D9}" type="datetimeFigureOut">
              <a:rPr lang="en-US"/>
              <a:pPr>
                <a:defRPr/>
              </a:pPr>
              <a:t>1/19/2017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A451D3-FD4E-4EFE-9E09-E5F8FBA3CCB3}" type="slidenum">
              <a:rPr lang="en-US"/>
              <a:pPr>
                <a:defRPr/>
              </a:pPr>
              <a:t>‹#›</a:t>
            </a:fld>
            <a:endParaRPr lang="en-US"/>
          </a:p>
        </p:txBody>
      </p:sp>
    </p:spTree>
    <p:extLst>
      <p:ext uri="{BB962C8B-B14F-4D97-AF65-F5344CB8AC3E}">
        <p14:creationId xmlns:p14="http://schemas.microsoft.com/office/powerpoint/2010/main" val="3816291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91CAFD-9E56-4E69-A90E-EDDFA35CC4F8}" type="datetimeFigureOut">
              <a:rPr lang="en-US"/>
              <a:pPr>
                <a:defRPr/>
              </a:pPr>
              <a:t>1/19/2017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B0A55A8-04F9-445F-B847-EA3256F1F66E}" type="slidenum">
              <a:rPr lang="en-US"/>
              <a:pPr>
                <a:defRPr/>
              </a:pPr>
              <a:t>‹#›</a:t>
            </a:fld>
            <a:endParaRPr lang="en-US"/>
          </a:p>
        </p:txBody>
      </p:sp>
    </p:spTree>
    <p:extLst>
      <p:ext uri="{BB962C8B-B14F-4D97-AF65-F5344CB8AC3E}">
        <p14:creationId xmlns:p14="http://schemas.microsoft.com/office/powerpoint/2010/main" val="18727890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0FF88D-3B31-4CEA-99D4-56D184CB3F06}" type="datetimeFigureOut">
              <a:rPr lang="en-US"/>
              <a:pPr>
                <a:defRPr/>
              </a:pPr>
              <a:t>1/19/2017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4CC2421-6F9F-4982-B3A3-300E40A203A5}" type="slidenum">
              <a:rPr lang="en-US"/>
              <a:pPr>
                <a:defRPr/>
              </a:pPr>
              <a:t>‹#›</a:t>
            </a:fld>
            <a:endParaRPr lang="en-US"/>
          </a:p>
        </p:txBody>
      </p:sp>
    </p:spTree>
    <p:extLst>
      <p:ext uri="{BB962C8B-B14F-4D97-AF65-F5344CB8AC3E}">
        <p14:creationId xmlns:p14="http://schemas.microsoft.com/office/powerpoint/2010/main" val="407682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5AD909-40AB-4C6F-92C4-246A9BA1AADA}" type="datetimeFigureOut">
              <a:rPr lang="en-US"/>
              <a:pPr>
                <a:defRPr/>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8CE8E2-44E4-451A-97A9-48554F5520E2}" type="slidenum">
              <a:rPr lang="en-US"/>
              <a:pPr>
                <a:defRPr/>
              </a:pPr>
              <a:t>‹#›</a:t>
            </a:fld>
            <a:endParaRPr lang="en-US"/>
          </a:p>
        </p:txBody>
      </p:sp>
    </p:spTree>
    <p:extLst>
      <p:ext uri="{BB962C8B-B14F-4D97-AF65-F5344CB8AC3E}">
        <p14:creationId xmlns:p14="http://schemas.microsoft.com/office/powerpoint/2010/main" val="403757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6E82CA4-DFA5-4E7D-B29E-2FC7516F04DF}" type="datetimeFigureOut">
              <a:rPr lang="en-US"/>
              <a:pPr>
                <a:defRPr/>
              </a:pPr>
              <a:t>1/19/2017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88CDD5-9159-44B0-B69C-A5ECB95AA9A8}" type="slidenum">
              <a:rPr lang="en-US"/>
              <a:pPr>
                <a:defRPr/>
              </a:pPr>
              <a:t>‹#›</a:t>
            </a:fld>
            <a:endParaRPr lang="en-US"/>
          </a:p>
        </p:txBody>
      </p:sp>
    </p:spTree>
    <p:extLst>
      <p:ext uri="{BB962C8B-B14F-4D97-AF65-F5344CB8AC3E}">
        <p14:creationId xmlns:p14="http://schemas.microsoft.com/office/powerpoint/2010/main" val="799038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563" y="274638"/>
            <a:ext cx="87788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82563" y="1296988"/>
            <a:ext cx="8778875"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Box 6"/>
          <p:cNvSpPr txBox="1">
            <a:spLocks noChangeArrowheads="1"/>
          </p:cNvSpPr>
          <p:nvPr userDrawn="1"/>
        </p:nvSpPr>
        <p:spPr bwMode="auto">
          <a:xfrm>
            <a:off x="8458200" y="6596063"/>
            <a:ext cx="685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r>
              <a:rPr lang="en-US" altLang="en-US" sz="1100" smtClean="0">
                <a:latin typeface="Arial" charset="0"/>
              </a:rPr>
              <a:t>slide </a:t>
            </a:r>
            <a:fld id="{F23424E0-1781-4D89-9BBD-DB8FC2B2F9B9}" type="slidenum">
              <a:rPr lang="en-US" altLang="en-US" sz="1100" smtClean="0">
                <a:latin typeface="Arial" charset="0"/>
              </a:rPr>
              <a:pPr algn="r">
                <a:defRPr/>
              </a:pPr>
              <a:t>‹#›</a:t>
            </a:fld>
            <a:endParaRPr lang="en-US" altLang="en-US" sz="1100" smtClean="0">
              <a:latin typeface="Arial" charset="0"/>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rtl="0" eaLnBrk="0" fontAlgn="base" hangingPunct="0">
        <a:spcBef>
          <a:spcPct val="0"/>
        </a:spcBef>
        <a:spcAft>
          <a:spcPct val="0"/>
        </a:spcAft>
        <a:defRPr sz="4000" b="1" kern="1200">
          <a:solidFill>
            <a:srgbClr val="0070C0"/>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44006"/>
            <a:ext cx="8778875" cy="731837"/>
          </a:xfrm>
        </p:spPr>
        <p:txBody>
          <a:bodyPr/>
          <a:lstStyle/>
          <a:p>
            <a:r>
              <a:rPr lang="en-US" dirty="0" smtClean="0">
                <a:solidFill>
                  <a:srgbClr val="C00000"/>
                </a:solidFill>
              </a:rPr>
              <a:t>Do Now</a:t>
            </a:r>
            <a:endParaRPr lang="en-US"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58718162"/>
              </p:ext>
            </p:extLst>
          </p:nvPr>
        </p:nvGraphicFramePr>
        <p:xfrm>
          <a:off x="1548931" y="2938936"/>
          <a:ext cx="7006596" cy="3840480"/>
        </p:xfrm>
        <a:graphic>
          <a:graphicData uri="http://schemas.openxmlformats.org/drawingml/2006/table">
            <a:tbl>
              <a:tblPr firstRow="1" bandRow="1">
                <a:tableStyleId>{21E4AEA4-8DFA-4A89-87EB-49C32662AFE0}</a:tableStyleId>
              </a:tblPr>
              <a:tblGrid>
                <a:gridCol w="1371600"/>
                <a:gridCol w="1337316"/>
                <a:gridCol w="1005840"/>
                <a:gridCol w="1645920"/>
                <a:gridCol w="1645920"/>
              </a:tblGrid>
              <a:tr h="822960">
                <a:tc>
                  <a:txBody>
                    <a:bodyPr/>
                    <a:lstStyle/>
                    <a:p>
                      <a:pPr algn="ctr"/>
                      <a:r>
                        <a:rPr lang="en-US" sz="2400" b="1" dirty="0" smtClean="0">
                          <a:latin typeface="Arial" panose="020B0604020202020204" pitchFamily="34" charset="0"/>
                          <a:cs typeface="Arial" panose="020B0604020202020204" pitchFamily="34" charset="0"/>
                        </a:rPr>
                        <a:t>item</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total 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percent by mass</a:t>
                      </a:r>
                      <a:endParaRPr lang="en-US" sz="2400" b="1" dirty="0">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tires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9</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72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nose cones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rear</a:t>
                      </a:r>
                      <a:r>
                        <a:rPr lang="en-US" sz="2400" b="1" baseline="0" dirty="0" smtClean="0">
                          <a:solidFill>
                            <a:srgbClr val="C00000"/>
                          </a:solidFill>
                          <a:latin typeface="Arial" panose="020B0604020202020204" pitchFamily="34" charset="0"/>
                          <a:cs typeface="Arial" panose="020B0604020202020204" pitchFamily="34" charset="0"/>
                        </a:rPr>
                        <a:t> spoiler</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bl>
          </a:graphicData>
        </a:graphic>
      </p:graphicFrame>
      <p:pic>
        <p:nvPicPr>
          <p:cNvPr id="3074"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73393" t="25000" r="9107" b="50000"/>
          <a:stretch/>
        </p:blipFill>
        <p:spPr bwMode="auto">
          <a:xfrm>
            <a:off x="752398" y="542554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3929" r="25714" b="73711"/>
          <a:stretch/>
        </p:blipFill>
        <p:spPr bwMode="auto">
          <a:xfrm>
            <a:off x="752398" y="379462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6785" t="23459" r="65893" b="53082"/>
          <a:stretch/>
        </p:blipFill>
        <p:spPr bwMode="auto">
          <a:xfrm>
            <a:off x="752398" y="461008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440" y="1105104"/>
            <a:ext cx="8961120" cy="1692771"/>
          </a:xfrm>
          <a:prstGeom prst="rect">
            <a:avLst/>
          </a:prstGeom>
          <a:noFill/>
        </p:spPr>
        <p:txBody>
          <a:bodyPr wrap="square" rtlCol="0">
            <a:spAutoFit/>
          </a:bodyPr>
          <a:lstStyle/>
          <a:p>
            <a:pPr algn="just"/>
            <a:r>
              <a:rPr lang="en-US" sz="2600" b="1" dirty="0" smtClean="0">
                <a:solidFill>
                  <a:srgbClr val="C00000"/>
                </a:solidFill>
                <a:latin typeface="Arial" panose="020B0604020202020204" pitchFamily="34" charset="0"/>
                <a:cs typeface="Arial" panose="020B0604020202020204" pitchFamily="34" charset="0"/>
              </a:rPr>
              <a:t>The table below shows one set of spare parts for the Ferrari F1 racing team.  What percent of the mass is due to the tires?  What percent by mass is due to the nose cones &amp; rear spoilers?</a:t>
            </a:r>
            <a:endParaRPr lang="en-US"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51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Elemental Analysis Data</a:t>
            </a:r>
            <a:endParaRPr lang="en-US" dirty="0"/>
          </a:p>
        </p:txBody>
      </p:sp>
      <p:sp>
        <p:nvSpPr>
          <p:cNvPr id="3" name="Content Placeholder 2"/>
          <p:cNvSpPr>
            <a:spLocks noGrp="1"/>
          </p:cNvSpPr>
          <p:nvPr>
            <p:ph idx="1"/>
          </p:nvPr>
        </p:nvSpPr>
        <p:spPr/>
        <p:txBody>
          <a:bodyPr/>
          <a:lstStyle/>
          <a:p>
            <a:r>
              <a:rPr lang="en-US" altLang="en-US" dirty="0"/>
              <a:t>A 160 gram sample of molecule X contains 10 g H, 55 g C and 95 g </a:t>
            </a:r>
            <a:r>
              <a:rPr lang="en-US" altLang="en-US" dirty="0" smtClean="0"/>
              <a:t>O.</a:t>
            </a:r>
          </a:p>
          <a:p>
            <a:r>
              <a:rPr lang="en-US" altLang="en-US" dirty="0" smtClean="0"/>
              <a:t>This information can be used to calculate percent composition by mass</a:t>
            </a:r>
            <a:endParaRPr lang="en-US" altLang="en-US" dirty="0"/>
          </a:p>
          <a:p>
            <a:endParaRPr lang="en-US" dirty="0"/>
          </a:p>
        </p:txBody>
      </p:sp>
    </p:spTree>
    <p:extLst>
      <p:ext uri="{BB962C8B-B14F-4D97-AF65-F5344CB8AC3E}">
        <p14:creationId xmlns:p14="http://schemas.microsoft.com/office/powerpoint/2010/main" val="86688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00462"/>
            <a:ext cx="8778875" cy="731837"/>
          </a:xfrm>
        </p:spPr>
        <p:txBody>
          <a:bodyPr/>
          <a:lstStyle/>
          <a:p>
            <a:r>
              <a:rPr lang="en-US" dirty="0" smtClean="0"/>
              <a:t>Percent Composition</a:t>
            </a:r>
            <a:endParaRPr lang="en-US" dirty="0"/>
          </a:p>
        </p:txBody>
      </p:sp>
      <p:sp>
        <p:nvSpPr>
          <p:cNvPr id="4" name="TextBox 3"/>
          <p:cNvSpPr txBox="1"/>
          <p:nvPr/>
        </p:nvSpPr>
        <p:spPr>
          <a:xfrm>
            <a:off x="7955280" y="0"/>
            <a:ext cx="1188720" cy="457200"/>
          </a:xfrm>
          <a:prstGeom prst="rect">
            <a:avLst/>
          </a:prstGeom>
          <a:solidFill>
            <a:schemeClr val="accent2">
              <a:lumMod val="20000"/>
              <a:lumOff val="80000"/>
            </a:schemeClr>
          </a:solidFill>
          <a:ln w="28575">
            <a:solidFill>
              <a:srgbClr val="FF0000"/>
            </a:solidFill>
          </a:ln>
        </p:spPr>
        <p:txBody>
          <a:bodyPr wrap="square" rtlCol="0">
            <a:spAutoFit/>
          </a:bodyPr>
          <a:lstStyle/>
          <a:p>
            <a:pPr algn="ctr"/>
            <a:r>
              <a:rPr lang="en-US" sz="2400" b="1" dirty="0" smtClean="0">
                <a:solidFill>
                  <a:srgbClr val="FF0000"/>
                </a:solidFill>
              </a:rPr>
              <a:t>Review</a:t>
            </a:r>
            <a:endParaRPr lang="en-US" sz="2400" b="1" dirty="0">
              <a:solidFill>
                <a:srgbClr val="FF0000"/>
              </a:solidFill>
            </a:endParaRPr>
          </a:p>
        </p:txBody>
      </p:sp>
      <mc:AlternateContent xmlns:mc="http://schemas.openxmlformats.org/markup-compatibility/2006" xmlns:a14="http://schemas.microsoft.com/office/drawing/2010/main">
        <mc:Choice Requires="a14">
          <p:sp>
            <p:nvSpPr>
              <p:cNvPr id="5" name="TextBox 4"/>
              <p:cNvSpPr txBox="1"/>
              <p:nvPr/>
            </p:nvSpPr>
            <p:spPr>
              <a:xfrm>
                <a:off x="287879" y="925215"/>
                <a:ext cx="8568243" cy="984052"/>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2800" b="1" i="0" smtClean="0">
                          <a:latin typeface="Cambria Math"/>
                        </a:rPr>
                        <m:t>𝐩𝐞𝐫𝐜𝐞𝐧𝐭</m:t>
                      </m:r>
                      <m:r>
                        <a:rPr lang="en-US" sz="2800" b="1" i="0" smtClean="0">
                          <a:latin typeface="Cambria Math"/>
                        </a:rPr>
                        <m:t> </m:t>
                      </m:r>
                      <m:r>
                        <a:rPr lang="en-US" sz="2800" b="1" i="0" smtClean="0">
                          <a:latin typeface="Cambria Math"/>
                        </a:rPr>
                        <m:t>𝐛𝐲</m:t>
                      </m:r>
                      <m:r>
                        <a:rPr lang="en-US" sz="2800" b="1" i="0" smtClean="0">
                          <a:latin typeface="Cambria Math"/>
                        </a:rPr>
                        <m:t> </m:t>
                      </m:r>
                      <m:r>
                        <a:rPr lang="en-US" sz="2800" b="1" i="0" smtClean="0">
                          <a:latin typeface="Cambria Math"/>
                        </a:rPr>
                        <m:t>𝐦𝐚𝐬𝐬</m:t>
                      </m:r>
                      <m:r>
                        <a:rPr lang="en-US" sz="2800" b="1" i="0" smtClean="0">
                          <a:latin typeface="Cambria Math"/>
                        </a:rPr>
                        <m:t> </m:t>
                      </m:r>
                      <m:d>
                        <m:dPr>
                          <m:ctrlPr>
                            <a:rPr lang="en-US" sz="2800" b="1" i="1" smtClean="0">
                              <a:latin typeface="Cambria Math"/>
                            </a:rPr>
                          </m:ctrlPr>
                        </m:dPr>
                        <m:e>
                          <m:r>
                            <a:rPr lang="en-US" sz="2800" b="1" i="0" smtClean="0">
                              <a:latin typeface="Cambria Math"/>
                            </a:rPr>
                            <m:t>%</m:t>
                          </m:r>
                        </m:e>
                      </m:d>
                      <m:r>
                        <a:rPr lang="en-US" sz="2800" b="1" i="0" smtClean="0">
                          <a:latin typeface="Cambria Math"/>
                        </a:rPr>
                        <m:t>= </m:t>
                      </m:r>
                      <m:f>
                        <m:fPr>
                          <m:ctrlPr>
                            <a:rPr lang="en-US" sz="2800" b="1" i="1" smtClean="0">
                              <a:latin typeface="Cambria Math"/>
                            </a:rPr>
                          </m:ctrlPr>
                        </m:fPr>
                        <m:num>
                          <m:r>
                            <a:rPr lang="en-US" sz="2800" b="1" i="0" smtClean="0">
                              <a:latin typeface="Cambria Math"/>
                            </a:rPr>
                            <m:t>𝐦𝐚𝐬𝐬</m:t>
                          </m:r>
                          <m:r>
                            <a:rPr lang="en-US" sz="2800" b="1" i="0" smtClean="0">
                              <a:latin typeface="Cambria Math"/>
                            </a:rPr>
                            <m:t> </m:t>
                          </m:r>
                          <m:r>
                            <a:rPr lang="en-US" sz="2800" b="1" i="0" smtClean="0">
                              <a:latin typeface="Cambria Math"/>
                            </a:rPr>
                            <m:t>𝐨𝐟</m:t>
                          </m:r>
                          <m:r>
                            <a:rPr lang="en-US" sz="2800" b="1" i="0" smtClean="0">
                              <a:latin typeface="Cambria Math"/>
                            </a:rPr>
                            <m:t> </m:t>
                          </m:r>
                          <m:r>
                            <a:rPr lang="en-US" sz="2800" b="1" i="0" smtClean="0">
                              <a:latin typeface="Cambria Math"/>
                            </a:rPr>
                            <m:t>𝐞𝐥𝐞𝐦𝐞𝐧𝐭</m:t>
                          </m:r>
                        </m:num>
                        <m:den>
                          <m:r>
                            <a:rPr lang="en-US" sz="2800" b="1" i="0" smtClean="0">
                              <a:latin typeface="Cambria Math"/>
                            </a:rPr>
                            <m:t>𝐦𝐚𝐬𝐬</m:t>
                          </m:r>
                          <m:r>
                            <a:rPr lang="en-US" sz="2800" b="1" i="0" smtClean="0">
                              <a:latin typeface="Cambria Math"/>
                            </a:rPr>
                            <m:t> </m:t>
                          </m:r>
                          <m:r>
                            <a:rPr lang="en-US" sz="2800" b="1" i="0" smtClean="0">
                              <a:latin typeface="Cambria Math"/>
                            </a:rPr>
                            <m:t>𝐨𝐟</m:t>
                          </m:r>
                          <m:r>
                            <a:rPr lang="en-US" sz="2800" b="1" i="0" smtClean="0">
                              <a:latin typeface="Cambria Math"/>
                            </a:rPr>
                            <m:t> </m:t>
                          </m:r>
                          <m:r>
                            <a:rPr lang="en-US" sz="2800" b="1" i="0" smtClean="0">
                              <a:latin typeface="Cambria Math"/>
                            </a:rPr>
                            <m:t>𝐜𝐨𝐦𝐩𝐨𝐮𝐧𝐝</m:t>
                          </m:r>
                        </m:den>
                      </m:f>
                      <m:r>
                        <a:rPr lang="en-US" sz="2800" b="1" i="0" smtClean="0">
                          <a:latin typeface="Cambria Math"/>
                        </a:rPr>
                        <m:t> </m:t>
                      </m:r>
                      <m:r>
                        <a:rPr lang="en-US" sz="2800" b="1" i="0" smtClean="0">
                          <a:latin typeface="Cambria Math"/>
                          <a:ea typeface="Cambria Math"/>
                        </a:rPr>
                        <m:t>×</m:t>
                      </m:r>
                      <m:r>
                        <a:rPr lang="en-US" sz="2800" b="1" i="0" smtClean="0">
                          <a:latin typeface="Cambria Math"/>
                          <a:ea typeface="Cambria Math"/>
                        </a:rPr>
                        <m:t>𝟏𝟎𝟎</m:t>
                      </m:r>
                    </m:oMath>
                  </m:oMathPara>
                </a14:m>
                <a:endParaRPr lang="en-US"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287879" y="925215"/>
                <a:ext cx="8568243" cy="984052"/>
              </a:xfrm>
              <a:prstGeom prst="rect">
                <a:avLst/>
              </a:prstGeom>
              <a:blipFill rotWithShape="1">
                <a:blip r:embed="rId2"/>
                <a:stretch>
                  <a:fillRect/>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4706"/>
            <a:ext cx="5240879" cy="39306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440" y="2926080"/>
            <a:ext cx="5242560" cy="3931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49118" y="2047875"/>
            <a:ext cx="3085396" cy="830997"/>
          </a:xfrm>
          <a:prstGeom prst="rect">
            <a:avLst/>
          </a:prstGeom>
          <a:noFill/>
        </p:spPr>
        <p:txBody>
          <a:bodyPr wrap="none" rtlCol="0">
            <a:spAutoFit/>
          </a:bodyPr>
          <a:lstStyle/>
          <a:p>
            <a:pPr algn="ctr"/>
            <a:r>
              <a:rPr lang="en-US" sz="2400" b="1" dirty="0" smtClean="0">
                <a:solidFill>
                  <a:srgbClr val="C00000"/>
                </a:solidFill>
              </a:rPr>
              <a:t>Also called</a:t>
            </a:r>
          </a:p>
          <a:p>
            <a:pPr algn="ctr"/>
            <a:r>
              <a:rPr lang="en-US" sz="2400" b="1" dirty="0" smtClean="0">
                <a:solidFill>
                  <a:srgbClr val="C00000"/>
                </a:solidFill>
              </a:rPr>
              <a:t>"percent composition"</a:t>
            </a:r>
            <a:endParaRPr lang="en-US" sz="2400" b="1" dirty="0">
              <a:solidFill>
                <a:srgbClr val="C00000"/>
              </a:solidFill>
            </a:endParaRPr>
          </a:p>
        </p:txBody>
      </p:sp>
    </p:spTree>
    <p:extLst>
      <p:ext uri="{BB962C8B-B14F-4D97-AF65-F5344CB8AC3E}">
        <p14:creationId xmlns:p14="http://schemas.microsoft.com/office/powerpoint/2010/main" val="6003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left)">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left)">
                                      <p:cBhvr>
                                        <p:cTn id="2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ts val="4400"/>
              </a:lnSpc>
            </a:pPr>
            <a:r>
              <a:rPr lang="en-US" altLang="en-US" sz="3600" b="1" dirty="0" smtClean="0"/>
              <a:t>Percent Composition</a:t>
            </a:r>
            <a:br>
              <a:rPr lang="en-US" altLang="en-US" sz="3600" b="1" dirty="0" smtClean="0"/>
            </a:br>
            <a:r>
              <a:rPr lang="en-US" altLang="en-US" sz="3600" b="1" dirty="0" smtClean="0"/>
              <a:t>from Elemental Analysis Data</a:t>
            </a:r>
          </a:p>
        </p:txBody>
      </p:sp>
      <p:sp>
        <p:nvSpPr>
          <p:cNvPr id="63491" name="Content Placeholder 2"/>
          <p:cNvSpPr>
            <a:spLocks noGrp="1"/>
          </p:cNvSpPr>
          <p:nvPr>
            <p:ph idx="1"/>
          </p:nvPr>
        </p:nvSpPr>
        <p:spPr bwMode="auto">
          <a:xfrm>
            <a:off x="182563" y="1743075"/>
            <a:ext cx="8778875" cy="46831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Tx/>
              <a:buNone/>
            </a:pPr>
            <a:r>
              <a:rPr lang="en-US" altLang="en-US" sz="2800" dirty="0" smtClean="0"/>
              <a:t>A 160 gram sample of molecule X contains 10 g H, 55 g C and 95 g O.  What is the percent composition?</a:t>
            </a:r>
          </a:p>
        </p:txBody>
      </p:sp>
      <mc:AlternateContent xmlns:mc="http://schemas.openxmlformats.org/markup-compatibility/2006" xmlns:a14="http://schemas.microsoft.com/office/drawing/2010/main">
        <mc:Choice Requires="a14">
          <p:sp>
            <p:nvSpPr>
              <p:cNvPr id="3" name="TextBox 2"/>
              <p:cNvSpPr txBox="1"/>
              <p:nvPr/>
            </p:nvSpPr>
            <p:spPr>
              <a:xfrm>
                <a:off x="1483270" y="5124725"/>
                <a:ext cx="6159828" cy="986104"/>
              </a:xfrm>
              <a:prstGeom prst="rect">
                <a:avLst/>
              </a:prstGeom>
              <a:solidFill>
                <a:schemeClr val="bg1"/>
              </a:solidFill>
            </p:spPr>
            <p:txBody>
              <a:bodyPr wrap="none">
                <a:spAutoFit/>
              </a:bodyPr>
              <a:lstStyle/>
              <a:p>
                <a:pPr>
                  <a:lnSpc>
                    <a:spcPct val="100000"/>
                  </a:lnSpc>
                  <a:spcBef>
                    <a:spcPts val="0"/>
                  </a:spcBef>
                  <a:spcAft>
                    <a:spcPts val="0"/>
                  </a:spcAft>
                  <a:buFontTx/>
                  <a:buNone/>
                  <a:defRPr/>
                </a:pPr>
                <a14:m>
                  <m:oMathPara xmlns:m="http://schemas.openxmlformats.org/officeDocument/2006/math">
                    <m:oMathParaPr>
                      <m:jc m:val="centerGroup"/>
                    </m:oMathParaPr>
                    <m:oMath xmlns:m="http://schemas.openxmlformats.org/officeDocument/2006/math">
                      <m:r>
                        <a:rPr lang="en-US" sz="2800" b="0">
                          <a:latin typeface="Cambria Math"/>
                        </a:rPr>
                        <m:t>% </m:t>
                      </m:r>
                      <m:r>
                        <m:rPr>
                          <m:sty m:val="p"/>
                        </m:rPr>
                        <a:rPr lang="en-US" sz="2800" b="0">
                          <a:latin typeface="Cambria Math"/>
                        </a:rPr>
                        <m:t>by</m:t>
                      </m:r>
                      <m:r>
                        <a:rPr lang="en-US" sz="2800" b="0">
                          <a:latin typeface="Cambria Math"/>
                        </a:rPr>
                        <m:t> </m:t>
                      </m:r>
                      <m:r>
                        <m:rPr>
                          <m:sty m:val="p"/>
                        </m:rPr>
                        <a:rPr lang="en-US" sz="2800" b="0">
                          <a:latin typeface="Cambria Math"/>
                        </a:rPr>
                        <m:t>mass</m:t>
                      </m:r>
                      <m:r>
                        <a:rPr lang="en-US" sz="2800" b="0">
                          <a:latin typeface="Cambria Math"/>
                        </a:rPr>
                        <m:t> </m:t>
                      </m:r>
                      <m:r>
                        <m:rPr>
                          <m:sty m:val="p"/>
                        </m:rPr>
                        <a:rPr lang="en-US" sz="2800" b="0">
                          <a:latin typeface="Cambria Math"/>
                        </a:rPr>
                        <m:t>O</m:t>
                      </m:r>
                      <m:r>
                        <a:rPr lang="en-US" sz="2800" b="0">
                          <a:latin typeface="Cambria Math"/>
                        </a:rPr>
                        <m:t>= </m:t>
                      </m:r>
                      <m:f>
                        <m:fPr>
                          <m:ctrlPr>
                            <a:rPr lang="en-US" sz="2800" b="0" i="1">
                              <a:latin typeface="Cambria Math"/>
                            </a:rPr>
                          </m:ctrlPr>
                        </m:fPr>
                        <m:num>
                          <m:r>
                            <a:rPr lang="en-US" sz="2800" b="0">
                              <a:latin typeface="Cambria Math"/>
                            </a:rPr>
                            <m:t>95 </m:t>
                          </m:r>
                          <m:r>
                            <m:rPr>
                              <m:sty m:val="p"/>
                            </m:rPr>
                            <a:rPr lang="en-US" sz="2800" b="0">
                              <a:latin typeface="Cambria Math"/>
                            </a:rPr>
                            <m:t>g</m:t>
                          </m:r>
                        </m:num>
                        <m:den>
                          <m:r>
                            <a:rPr lang="en-US" sz="2800" b="0">
                              <a:latin typeface="Cambria Math"/>
                            </a:rPr>
                            <m:t>160 </m:t>
                          </m:r>
                          <m:r>
                            <m:rPr>
                              <m:sty m:val="p"/>
                            </m:rPr>
                            <a:rPr lang="en-US" sz="2800" b="0">
                              <a:latin typeface="Cambria Math"/>
                            </a:rPr>
                            <m:t>g</m:t>
                          </m:r>
                        </m:den>
                      </m:f>
                      <m:r>
                        <a:rPr lang="en-US" sz="2800" b="0">
                          <a:latin typeface="Cambria Math"/>
                        </a:rPr>
                        <m:t> </m:t>
                      </m:r>
                      <m:r>
                        <a:rPr lang="en-US" sz="2800" b="0">
                          <a:latin typeface="Cambria Math"/>
                          <a:ea typeface="Cambria Math"/>
                        </a:rPr>
                        <m:t>×100=59.4%</m:t>
                      </m:r>
                    </m:oMath>
                  </m:oMathPara>
                </a14:m>
                <a:endParaRPr lang="en-US" sz="2800" b="0" dirty="0"/>
              </a:p>
            </p:txBody>
          </p:sp>
        </mc:Choice>
        <mc:Fallback xmlns="">
          <p:sp>
            <p:nvSpPr>
              <p:cNvPr id="3" name="TextBox 2"/>
              <p:cNvSpPr txBox="1">
                <a:spLocks noRot="1" noChangeAspect="1" noMove="1" noResize="1" noEditPoints="1" noAdjustHandles="1" noChangeArrowheads="1" noChangeShapeType="1" noTextEdit="1"/>
              </p:cNvSpPr>
              <p:nvPr/>
            </p:nvSpPr>
            <p:spPr>
              <a:xfrm>
                <a:off x="1483270" y="5124725"/>
                <a:ext cx="6159828" cy="98610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99300" y="4053395"/>
                <a:ext cx="6127768" cy="986104"/>
              </a:xfrm>
              <a:prstGeom prst="rect">
                <a:avLst/>
              </a:prstGeom>
              <a:solidFill>
                <a:schemeClr val="bg1"/>
              </a:solidFill>
            </p:spPr>
            <p:txBody>
              <a:bodyPr wrap="none">
                <a:spAutoFit/>
              </a:bodyPr>
              <a:lstStyle/>
              <a:p>
                <a:pPr>
                  <a:lnSpc>
                    <a:spcPct val="100000"/>
                  </a:lnSpc>
                  <a:spcBef>
                    <a:spcPts val="0"/>
                  </a:spcBef>
                  <a:spcAft>
                    <a:spcPts val="0"/>
                  </a:spcAft>
                  <a:buFontTx/>
                  <a:buNone/>
                  <a:defRPr/>
                </a:pPr>
                <a14:m>
                  <m:oMathPara xmlns:m="http://schemas.openxmlformats.org/officeDocument/2006/math">
                    <m:oMathParaPr>
                      <m:jc m:val="centerGroup"/>
                    </m:oMathParaPr>
                    <m:oMath xmlns:m="http://schemas.openxmlformats.org/officeDocument/2006/math">
                      <m:r>
                        <a:rPr lang="en-US" sz="2800" b="0">
                          <a:latin typeface="Cambria Math"/>
                        </a:rPr>
                        <m:t>% </m:t>
                      </m:r>
                      <m:r>
                        <m:rPr>
                          <m:sty m:val="p"/>
                        </m:rPr>
                        <a:rPr lang="en-US" sz="2800" b="0">
                          <a:latin typeface="Cambria Math"/>
                        </a:rPr>
                        <m:t>by</m:t>
                      </m:r>
                      <m:r>
                        <a:rPr lang="en-US" sz="2800" b="0">
                          <a:latin typeface="Cambria Math"/>
                        </a:rPr>
                        <m:t> </m:t>
                      </m:r>
                      <m:r>
                        <m:rPr>
                          <m:sty m:val="p"/>
                        </m:rPr>
                        <a:rPr lang="en-US" sz="2800" b="0">
                          <a:latin typeface="Cambria Math"/>
                        </a:rPr>
                        <m:t>mass</m:t>
                      </m:r>
                      <m:r>
                        <a:rPr lang="en-US" sz="2800" b="0">
                          <a:latin typeface="Cambria Math"/>
                        </a:rPr>
                        <m:t> </m:t>
                      </m:r>
                      <m:r>
                        <m:rPr>
                          <m:sty m:val="p"/>
                        </m:rPr>
                        <a:rPr lang="en-US" sz="2800" b="0">
                          <a:latin typeface="Cambria Math"/>
                        </a:rPr>
                        <m:t>C</m:t>
                      </m:r>
                      <m:r>
                        <a:rPr lang="en-US" sz="2800" b="0">
                          <a:latin typeface="Cambria Math"/>
                        </a:rPr>
                        <m:t>= </m:t>
                      </m:r>
                      <m:f>
                        <m:fPr>
                          <m:ctrlPr>
                            <a:rPr lang="en-US" sz="2800" b="0" i="1">
                              <a:latin typeface="Cambria Math"/>
                            </a:rPr>
                          </m:ctrlPr>
                        </m:fPr>
                        <m:num>
                          <m:r>
                            <a:rPr lang="en-US" sz="2800" b="0">
                              <a:latin typeface="Cambria Math"/>
                            </a:rPr>
                            <m:t>55 </m:t>
                          </m:r>
                          <m:r>
                            <m:rPr>
                              <m:sty m:val="p"/>
                            </m:rPr>
                            <a:rPr lang="en-US" sz="2800" b="0">
                              <a:latin typeface="Cambria Math"/>
                            </a:rPr>
                            <m:t>g</m:t>
                          </m:r>
                        </m:num>
                        <m:den>
                          <m:r>
                            <a:rPr lang="en-US" sz="2800" b="0">
                              <a:latin typeface="Cambria Math"/>
                            </a:rPr>
                            <m:t>160 </m:t>
                          </m:r>
                          <m:r>
                            <m:rPr>
                              <m:sty m:val="p"/>
                            </m:rPr>
                            <a:rPr lang="en-US" sz="2800" b="0">
                              <a:latin typeface="Cambria Math"/>
                            </a:rPr>
                            <m:t>g</m:t>
                          </m:r>
                        </m:den>
                      </m:f>
                      <m:r>
                        <a:rPr lang="en-US" sz="2800" b="0">
                          <a:latin typeface="Cambria Math"/>
                        </a:rPr>
                        <m:t> </m:t>
                      </m:r>
                      <m:r>
                        <a:rPr lang="en-US" sz="2800" b="0">
                          <a:latin typeface="Cambria Math"/>
                          <a:ea typeface="Cambria Math"/>
                        </a:rPr>
                        <m:t>×100=34.4%</m:t>
                      </m:r>
                    </m:oMath>
                  </m:oMathPara>
                </a14:m>
                <a:endParaRPr lang="en-US" sz="2800"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99300" y="4053395"/>
                <a:ext cx="6127768" cy="98610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497697" y="2990850"/>
                <a:ext cx="6130974" cy="977319"/>
              </a:xfrm>
              <a:prstGeom prst="rect">
                <a:avLst/>
              </a:prstGeom>
              <a:solidFill>
                <a:schemeClr val="bg1"/>
              </a:solidFill>
            </p:spPr>
            <p:txBody>
              <a:bodyPr wrap="none">
                <a:spAutoFit/>
              </a:bodyPr>
              <a:lstStyle/>
              <a:p>
                <a:pPr>
                  <a:lnSpc>
                    <a:spcPct val="100000"/>
                  </a:lnSpc>
                  <a:spcBef>
                    <a:spcPts val="0"/>
                  </a:spcBef>
                  <a:spcAft>
                    <a:spcPts val="0"/>
                  </a:spcAft>
                  <a:buFontTx/>
                  <a:buNone/>
                  <a:defRPr/>
                </a:pPr>
                <a14:m>
                  <m:oMathPara xmlns:m="http://schemas.openxmlformats.org/officeDocument/2006/math">
                    <m:oMathParaPr>
                      <m:jc m:val="centerGroup"/>
                    </m:oMathParaPr>
                    <m:oMath xmlns:m="http://schemas.openxmlformats.org/officeDocument/2006/math">
                      <m:r>
                        <a:rPr lang="en-US" sz="2800" b="0">
                          <a:latin typeface="Cambria Math"/>
                        </a:rPr>
                        <m:t>% </m:t>
                      </m:r>
                      <m:r>
                        <m:rPr>
                          <m:sty m:val="p"/>
                        </m:rPr>
                        <a:rPr lang="en-US" sz="2800" b="0">
                          <a:latin typeface="Cambria Math"/>
                        </a:rPr>
                        <m:t>by</m:t>
                      </m:r>
                      <m:r>
                        <a:rPr lang="en-US" sz="2800" b="0">
                          <a:latin typeface="Cambria Math"/>
                        </a:rPr>
                        <m:t> </m:t>
                      </m:r>
                      <m:r>
                        <m:rPr>
                          <m:sty m:val="p"/>
                        </m:rPr>
                        <a:rPr lang="en-US" sz="2800" b="0">
                          <a:latin typeface="Cambria Math"/>
                        </a:rPr>
                        <m:t>mass</m:t>
                      </m:r>
                      <m:r>
                        <a:rPr lang="en-US" sz="2800" b="0">
                          <a:latin typeface="Cambria Math"/>
                        </a:rPr>
                        <m:t> </m:t>
                      </m:r>
                      <m:r>
                        <m:rPr>
                          <m:sty m:val="p"/>
                        </m:rPr>
                        <a:rPr lang="en-US" sz="2800" b="0">
                          <a:latin typeface="Cambria Math"/>
                        </a:rPr>
                        <m:t>H</m:t>
                      </m:r>
                      <m:r>
                        <a:rPr lang="en-US" sz="2800" b="0">
                          <a:latin typeface="Cambria Math"/>
                        </a:rPr>
                        <m:t>= </m:t>
                      </m:r>
                      <m:f>
                        <m:fPr>
                          <m:ctrlPr>
                            <a:rPr lang="en-US" sz="2800" b="0" i="1">
                              <a:latin typeface="Cambria Math"/>
                            </a:rPr>
                          </m:ctrlPr>
                        </m:fPr>
                        <m:num>
                          <m:r>
                            <a:rPr lang="en-US" sz="2800" b="0">
                              <a:latin typeface="Cambria Math"/>
                            </a:rPr>
                            <m:t>10 </m:t>
                          </m:r>
                          <m:r>
                            <m:rPr>
                              <m:sty m:val="p"/>
                            </m:rPr>
                            <a:rPr lang="en-US" sz="2800" b="0">
                              <a:latin typeface="Cambria Math"/>
                            </a:rPr>
                            <m:t>g</m:t>
                          </m:r>
                        </m:num>
                        <m:den>
                          <m:r>
                            <a:rPr lang="en-US" sz="2800" b="0">
                              <a:latin typeface="Cambria Math"/>
                            </a:rPr>
                            <m:t>160 </m:t>
                          </m:r>
                          <m:r>
                            <m:rPr>
                              <m:sty m:val="p"/>
                            </m:rPr>
                            <a:rPr lang="en-US" sz="2800" b="0">
                              <a:latin typeface="Cambria Math"/>
                            </a:rPr>
                            <m:t>g</m:t>
                          </m:r>
                        </m:den>
                      </m:f>
                      <m:r>
                        <a:rPr lang="en-US" sz="2800" b="0">
                          <a:latin typeface="Cambria Math"/>
                        </a:rPr>
                        <m:t> </m:t>
                      </m:r>
                      <m:r>
                        <a:rPr lang="en-US" sz="2800" b="0">
                          <a:latin typeface="Cambria Math"/>
                          <a:ea typeface="Cambria Math"/>
                        </a:rPr>
                        <m:t>×100=  6.2%</m:t>
                      </m:r>
                    </m:oMath>
                  </m:oMathPara>
                </a14:m>
                <a:endParaRPr lang="en-US" sz="28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1497697" y="2990850"/>
                <a:ext cx="6130974" cy="97731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549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0" name="Text Box 8"/>
          <p:cNvSpPr txBox="1">
            <a:spLocks noChangeArrowheads="1"/>
          </p:cNvSpPr>
          <p:nvPr/>
        </p:nvSpPr>
        <p:spPr bwMode="auto">
          <a:xfrm>
            <a:off x="530225" y="1452563"/>
            <a:ext cx="777557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r>
              <a:rPr lang="en-US" altLang="en-US" b="0" dirty="0"/>
              <a:t>Percent composition of a compound can also be determined from its chemical formula.</a:t>
            </a:r>
          </a:p>
        </p:txBody>
      </p:sp>
      <p:pic>
        <p:nvPicPr>
          <p:cNvPr id="110601" name="Picture 9" descr="3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 y="2959100"/>
            <a:ext cx="85026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Percent Composition</a:t>
            </a:r>
            <a:endParaRPr lang="en-US" dirty="0"/>
          </a:p>
        </p:txBody>
      </p:sp>
      <p:sp>
        <p:nvSpPr>
          <p:cNvPr id="9" name="TextBox 1"/>
          <p:cNvSpPr txBox="1">
            <a:spLocks noChangeArrowheads="1"/>
          </p:cNvSpPr>
          <p:nvPr/>
        </p:nvSpPr>
        <p:spPr bwMode="auto">
          <a:xfrm>
            <a:off x="7985125" y="4763"/>
            <a:ext cx="1158875" cy="923330"/>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custDataLst>
      <p:tags r:id="rId1"/>
    </p:custDataLst>
    <p:extLst>
      <p:ext uri="{BB962C8B-B14F-4D97-AF65-F5344CB8AC3E}">
        <p14:creationId xmlns:p14="http://schemas.microsoft.com/office/powerpoint/2010/main" val="163357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600">
                                            <p:txEl>
                                              <p:pRg st="0" end="0"/>
                                            </p:txEl>
                                          </p:spTgt>
                                        </p:tgtEl>
                                        <p:attrNameLst>
                                          <p:attrName>style.visibility</p:attrName>
                                        </p:attrNameLst>
                                      </p:cBhvr>
                                      <p:to>
                                        <p:strVal val="visible"/>
                                      </p:to>
                                    </p:set>
                                    <p:animEffect transition="in" filter="wipe(left)">
                                      <p:cBhvr>
                                        <p:cTn id="7" dur="500"/>
                                        <p:tgtEl>
                                          <p:spTgt spid="1106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0601"/>
                                        </p:tgtEl>
                                        <p:attrNameLst>
                                          <p:attrName>style.visibility</p:attrName>
                                        </p:attrNameLst>
                                      </p:cBhvr>
                                      <p:to>
                                        <p:strVal val="visible"/>
                                      </p:to>
                                    </p:set>
                                    <p:animEffect transition="in" filter="wipe(left)">
                                      <p:cBhvr>
                                        <p:cTn id="12" dur="500"/>
                                        <p:tgtEl>
                                          <p:spTgt spid="110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Percent Composition </a:t>
            </a:r>
            <a:br>
              <a:rPr lang="en-US" sz="3600" dirty="0" smtClean="0"/>
            </a:br>
            <a:r>
              <a:rPr lang="en-US" sz="3600" dirty="0" smtClean="0"/>
              <a:t>from Chemical Formulas</a:t>
            </a:r>
            <a:endParaRPr lang="en-US" sz="3600" dirty="0"/>
          </a:p>
        </p:txBody>
      </p:sp>
      <p:graphicFrame>
        <p:nvGraphicFramePr>
          <p:cNvPr id="3" name="Content Placeholder 3"/>
          <p:cNvGraphicFramePr>
            <a:graphicFrameLocks/>
          </p:cNvGraphicFramePr>
          <p:nvPr>
            <p:extLst>
              <p:ext uri="{D42A27DB-BD31-4B8C-83A1-F6EECF244321}">
                <p14:modId xmlns:p14="http://schemas.microsoft.com/office/powerpoint/2010/main" val="3911636468"/>
              </p:ext>
            </p:extLst>
          </p:nvPr>
        </p:nvGraphicFramePr>
        <p:xfrm>
          <a:off x="640080" y="2379762"/>
          <a:ext cx="5998505" cy="3017520"/>
        </p:xfrm>
        <a:graphic>
          <a:graphicData uri="http://schemas.openxmlformats.org/drawingml/2006/table">
            <a:tbl>
              <a:tblPr firstRow="1" bandRow="1">
                <a:tableStyleId>{5C22544A-7EE6-4342-B048-85BDC9FD1C3A}</a:tableStyleId>
              </a:tblPr>
              <a:tblGrid>
                <a:gridCol w="1305213"/>
                <a:gridCol w="1413978"/>
                <a:gridCol w="1413978"/>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1"/>
          <p:cNvSpPr txBox="1">
            <a:spLocks noChangeArrowheads="1"/>
          </p:cNvSpPr>
          <p:nvPr/>
        </p:nvSpPr>
        <p:spPr bwMode="auto">
          <a:xfrm>
            <a:off x="7162800" y="4763"/>
            <a:ext cx="1981200" cy="30777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224360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Percent Composition </a:t>
            </a:r>
            <a:br>
              <a:rPr lang="en-US" sz="3600" dirty="0"/>
            </a:br>
            <a:r>
              <a:rPr lang="en-US" sz="3600" dirty="0"/>
              <a:t>from Chemical Formulas</a:t>
            </a:r>
          </a:p>
        </p:txBody>
      </p:sp>
      <p:graphicFrame>
        <p:nvGraphicFramePr>
          <p:cNvPr id="3" name="Content Placeholder 3"/>
          <p:cNvGraphicFramePr>
            <a:graphicFrameLocks/>
          </p:cNvGraphicFramePr>
          <p:nvPr>
            <p:extLst>
              <p:ext uri="{D42A27DB-BD31-4B8C-83A1-F6EECF244321}">
                <p14:modId xmlns:p14="http://schemas.microsoft.com/office/powerpoint/2010/main" val="2269810127"/>
              </p:ext>
            </p:extLst>
          </p:nvPr>
        </p:nvGraphicFramePr>
        <p:xfrm>
          <a:off x="640080" y="2379762"/>
          <a:ext cx="7863841" cy="3017520"/>
        </p:xfrm>
        <a:graphic>
          <a:graphicData uri="http://schemas.openxmlformats.org/drawingml/2006/table">
            <a:tbl>
              <a:tblPr firstRow="1" bandRow="1">
                <a:tableStyleId>{5C22544A-7EE6-4342-B048-85BDC9FD1C3A}</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1"/>
          <p:cNvSpPr txBox="1">
            <a:spLocks noChangeArrowheads="1"/>
          </p:cNvSpPr>
          <p:nvPr/>
        </p:nvSpPr>
        <p:spPr bwMode="auto">
          <a:xfrm>
            <a:off x="7162800" y="4763"/>
            <a:ext cx="1981200" cy="30777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3765321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Percent Composition </a:t>
            </a:r>
            <a:br>
              <a:rPr lang="en-US" sz="3600" dirty="0"/>
            </a:br>
            <a:r>
              <a:rPr lang="en-US" sz="3600" dirty="0"/>
              <a:t>from Chemical Formulas</a:t>
            </a:r>
          </a:p>
        </p:txBody>
      </p:sp>
      <p:graphicFrame>
        <p:nvGraphicFramePr>
          <p:cNvPr id="3" name="Content Placeholder 3"/>
          <p:cNvGraphicFramePr>
            <a:graphicFrameLocks/>
          </p:cNvGraphicFramePr>
          <p:nvPr>
            <p:extLst>
              <p:ext uri="{D42A27DB-BD31-4B8C-83A1-F6EECF244321}">
                <p14:modId xmlns:p14="http://schemas.microsoft.com/office/powerpoint/2010/main" val="3331239311"/>
              </p:ext>
            </p:extLst>
          </p:nvPr>
        </p:nvGraphicFramePr>
        <p:xfrm>
          <a:off x="640080" y="2379762"/>
          <a:ext cx="7863841" cy="3017520"/>
        </p:xfrm>
        <a:graphic>
          <a:graphicData uri="http://schemas.openxmlformats.org/drawingml/2006/table">
            <a:tbl>
              <a:tblPr firstRow="1" bandRow="1">
                <a:tableStyleId>{5C22544A-7EE6-4342-B048-85BDC9FD1C3A}</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48.641%</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1"/>
          <p:cNvSpPr txBox="1">
            <a:spLocks noChangeArrowheads="1"/>
          </p:cNvSpPr>
          <p:nvPr/>
        </p:nvSpPr>
        <p:spPr bwMode="auto">
          <a:xfrm>
            <a:off x="7162800" y="4763"/>
            <a:ext cx="1981200" cy="30777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3765321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Percent Composition </a:t>
            </a:r>
            <a:br>
              <a:rPr lang="en-US" sz="3600" dirty="0"/>
            </a:br>
            <a:r>
              <a:rPr lang="en-US" sz="3600" dirty="0"/>
              <a:t>from Chemical Formulas</a:t>
            </a:r>
          </a:p>
        </p:txBody>
      </p:sp>
      <p:graphicFrame>
        <p:nvGraphicFramePr>
          <p:cNvPr id="3" name="Content Placeholder 3"/>
          <p:cNvGraphicFramePr>
            <a:graphicFrameLocks/>
          </p:cNvGraphicFramePr>
          <p:nvPr>
            <p:extLst>
              <p:ext uri="{D42A27DB-BD31-4B8C-83A1-F6EECF244321}">
                <p14:modId xmlns:p14="http://schemas.microsoft.com/office/powerpoint/2010/main" val="1975769618"/>
              </p:ext>
            </p:extLst>
          </p:nvPr>
        </p:nvGraphicFramePr>
        <p:xfrm>
          <a:off x="640080" y="2379762"/>
          <a:ext cx="7863841" cy="3017520"/>
        </p:xfrm>
        <a:graphic>
          <a:graphicData uri="http://schemas.openxmlformats.org/drawingml/2006/table">
            <a:tbl>
              <a:tblPr firstRow="1" bandRow="1">
                <a:tableStyleId>{5C22544A-7EE6-4342-B048-85BDC9FD1C3A}</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48.641%</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8.164%</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1"/>
          <p:cNvSpPr txBox="1">
            <a:spLocks noChangeArrowheads="1"/>
          </p:cNvSpPr>
          <p:nvPr/>
        </p:nvSpPr>
        <p:spPr bwMode="auto">
          <a:xfrm>
            <a:off x="7162800" y="4763"/>
            <a:ext cx="1981200" cy="30777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3765321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Percent Composition </a:t>
            </a:r>
            <a:br>
              <a:rPr lang="en-US" sz="3600" dirty="0"/>
            </a:br>
            <a:r>
              <a:rPr lang="en-US" sz="3600" dirty="0"/>
              <a:t>from Chemical Formulas</a:t>
            </a:r>
          </a:p>
        </p:txBody>
      </p:sp>
      <p:graphicFrame>
        <p:nvGraphicFramePr>
          <p:cNvPr id="3" name="Content Placeholder 3"/>
          <p:cNvGraphicFramePr>
            <a:graphicFrameLocks/>
          </p:cNvGraphicFramePr>
          <p:nvPr>
            <p:extLst>
              <p:ext uri="{D42A27DB-BD31-4B8C-83A1-F6EECF244321}">
                <p14:modId xmlns:p14="http://schemas.microsoft.com/office/powerpoint/2010/main" val="2882293754"/>
              </p:ext>
            </p:extLst>
          </p:nvPr>
        </p:nvGraphicFramePr>
        <p:xfrm>
          <a:off x="640080" y="2379762"/>
          <a:ext cx="7863841" cy="3017520"/>
        </p:xfrm>
        <a:graphic>
          <a:graphicData uri="http://schemas.openxmlformats.org/drawingml/2006/table">
            <a:tbl>
              <a:tblPr firstRow="1" bandRow="1">
                <a:tableStyleId>{5C22544A-7EE6-4342-B048-85BDC9FD1C3A}</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48.641%</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8.164%</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43.194%</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1"/>
          <p:cNvSpPr txBox="1">
            <a:spLocks noChangeArrowheads="1"/>
          </p:cNvSpPr>
          <p:nvPr/>
        </p:nvSpPr>
        <p:spPr bwMode="auto">
          <a:xfrm>
            <a:off x="7162800" y="4763"/>
            <a:ext cx="1981200" cy="307777"/>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3765321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Percent Composition </a:t>
            </a:r>
            <a:br>
              <a:rPr lang="en-US" sz="3600" dirty="0"/>
            </a:br>
            <a:r>
              <a:rPr lang="en-US" sz="3600" dirty="0"/>
              <a:t>from Chemical Formulas</a:t>
            </a:r>
          </a:p>
        </p:txBody>
      </p:sp>
      <p:graphicFrame>
        <p:nvGraphicFramePr>
          <p:cNvPr id="3" name="Content Placeholder 3"/>
          <p:cNvGraphicFramePr>
            <a:graphicFrameLocks/>
          </p:cNvGraphicFramePr>
          <p:nvPr>
            <p:extLst>
              <p:ext uri="{D42A27DB-BD31-4B8C-83A1-F6EECF244321}">
                <p14:modId xmlns:p14="http://schemas.microsoft.com/office/powerpoint/2010/main" val="1124520726"/>
              </p:ext>
            </p:extLst>
          </p:nvPr>
        </p:nvGraphicFramePr>
        <p:xfrm>
          <a:off x="640080" y="2379762"/>
          <a:ext cx="7863841" cy="3017520"/>
        </p:xfrm>
        <a:graphic>
          <a:graphicData uri="http://schemas.openxmlformats.org/drawingml/2006/table">
            <a:tbl>
              <a:tblPr firstRow="1" bandRow="1">
                <a:tableStyleId>{5C22544A-7EE6-4342-B048-85BDC9FD1C3A}</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70C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70C0"/>
                    </a:solidFill>
                  </a:tcPr>
                </a:tc>
              </a:tr>
              <a:tr h="548640">
                <a:tc>
                  <a:txBody>
                    <a:bodyPr/>
                    <a:lstStyle/>
                    <a:p>
                      <a:pPr algn="ctr"/>
                      <a:r>
                        <a:rPr lang="en-US" sz="2400" b="1" dirty="0" smtClean="0">
                          <a:latin typeface="Arial" panose="020B0604020202020204" pitchFamily="34" charset="0"/>
                          <a:cs typeface="Arial" panose="020B0604020202020204" pitchFamily="34" charset="0"/>
                        </a:rPr>
                        <a:t>C</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12.011</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72.066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48.641%</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H</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12.096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8.164%</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 63.996</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43.194%</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148.158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99.999%</a:t>
                      </a: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What is the percent composition of C</a:t>
            </a:r>
            <a:r>
              <a:rPr lang="en-US" sz="2800" baseline="-25000" dirty="0" smtClean="0"/>
              <a:t>6</a:t>
            </a:r>
            <a:r>
              <a:rPr lang="en-US" sz="2800" dirty="0" smtClean="0"/>
              <a:t>H</a:t>
            </a:r>
            <a:r>
              <a:rPr lang="en-US" sz="2800" baseline="-25000" dirty="0" smtClean="0"/>
              <a:t>12</a:t>
            </a:r>
            <a:r>
              <a:rPr lang="en-US" sz="2800" dirty="0" smtClean="0"/>
              <a:t>O</a:t>
            </a:r>
            <a:r>
              <a:rPr lang="en-US" sz="2800" baseline="-25000" dirty="0" smtClean="0"/>
              <a:t>4</a:t>
            </a:r>
            <a:r>
              <a:rPr lang="en-US" sz="2800" dirty="0" smtClean="0"/>
              <a:t>?</a:t>
            </a:r>
          </a:p>
        </p:txBody>
      </p:sp>
      <p:sp>
        <p:nvSpPr>
          <p:cNvPr id="5" name="TextBox 4"/>
          <p:cNvSpPr txBox="1"/>
          <p:nvPr/>
        </p:nvSpPr>
        <p:spPr>
          <a:xfrm>
            <a:off x="1828800" y="5495925"/>
            <a:ext cx="5486400" cy="830997"/>
          </a:xfrm>
          <a:prstGeom prst="rect">
            <a:avLst/>
          </a:prstGeom>
          <a:noFill/>
        </p:spPr>
        <p:txBody>
          <a:bodyPr wrap="square" rtlCol="0">
            <a:spAutoFit/>
          </a:bodyPr>
          <a:lstStyle/>
          <a:p>
            <a:pPr algn="ctr"/>
            <a:r>
              <a:rPr lang="en-US" sz="2400" b="1" i="1" dirty="0" smtClean="0">
                <a:solidFill>
                  <a:srgbClr val="0070C0"/>
                </a:solidFill>
              </a:rPr>
              <a:t>A good way to check your calculations is to see if all the percentages add up to 100</a:t>
            </a:r>
            <a:endParaRPr lang="en-US" sz="2400" b="1" i="1" dirty="0">
              <a:solidFill>
                <a:srgbClr val="0070C0"/>
              </a:solidFill>
            </a:endParaRPr>
          </a:p>
        </p:txBody>
      </p:sp>
      <p:sp>
        <p:nvSpPr>
          <p:cNvPr id="6" name="TextBox 1"/>
          <p:cNvSpPr txBox="1">
            <a:spLocks noChangeArrowheads="1"/>
          </p:cNvSpPr>
          <p:nvPr/>
        </p:nvSpPr>
        <p:spPr bwMode="auto">
          <a:xfrm>
            <a:off x="8055430" y="4763"/>
            <a:ext cx="1088570" cy="738664"/>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b="1">
                <a:solidFill>
                  <a:srgbClr val="FF0000"/>
                </a:solidFill>
                <a:latin typeface="+mn-lt"/>
              </a:rPr>
              <a:t>Write this in your notes</a:t>
            </a:r>
          </a:p>
        </p:txBody>
      </p:sp>
    </p:spTree>
    <p:extLst>
      <p:ext uri="{BB962C8B-B14F-4D97-AF65-F5344CB8AC3E}">
        <p14:creationId xmlns:p14="http://schemas.microsoft.com/office/powerpoint/2010/main" val="3765321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Percentage by Mass</a:t>
            </a:r>
            <a:endParaRPr lang="en-US"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25692729"/>
              </p:ext>
            </p:extLst>
          </p:nvPr>
        </p:nvGraphicFramePr>
        <p:xfrm>
          <a:off x="640080" y="1664220"/>
          <a:ext cx="7863840" cy="914400"/>
        </p:xfrm>
        <a:graphic>
          <a:graphicData uri="http://schemas.openxmlformats.org/drawingml/2006/table">
            <a:tbl>
              <a:tblPr firstRow="1" bandRow="1">
                <a:tableStyleId>{5C22544A-7EE6-4342-B048-85BDC9FD1C3A}</a:tableStyleId>
              </a:tblPr>
              <a:tblGrid>
                <a:gridCol w="2743200"/>
                <a:gridCol w="548640"/>
                <a:gridCol w="3200400"/>
                <a:gridCol w="640080"/>
                <a:gridCol w="731520"/>
              </a:tblGrid>
              <a:tr h="411480">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percent by mass</a:t>
                      </a:r>
                      <a:endParaRPr lang="en-US" sz="2400" b="1" baseline="0" dirty="0">
                        <a:solidFill>
                          <a:srgbClr val="C00000"/>
                        </a:solidFill>
                        <a:latin typeface="Arial" panose="020B0604020202020204" pitchFamily="34" charset="0"/>
                        <a:cs typeface="Arial" panose="020B0604020202020204" pitchFamily="34" charset="0"/>
                      </a:endParaRPr>
                    </a:p>
                  </a:txBody>
                  <a:tcPr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mass of component</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x</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100</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11480">
                <a:tc vMerge="1">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lnL w="12700" cmpd="sng">
                      <a:noFill/>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total mass of set</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260011" y="2905065"/>
            <a:ext cx="2811219" cy="461665"/>
          </a:xfrm>
          <a:prstGeom prst="rect">
            <a:avLst/>
          </a:prstGeom>
          <a:noFill/>
        </p:spPr>
        <p:txBody>
          <a:bodyPr wrap="none" rtlCol="0">
            <a:spAutoFit/>
          </a:bodyPr>
          <a:lstStyle/>
          <a:p>
            <a:r>
              <a:rPr lang="en-US" sz="2400" b="1" u="sng" dirty="0" smtClean="0">
                <a:latin typeface="Arial" panose="020B0604020202020204" pitchFamily="34" charset="0"/>
                <a:cs typeface="Arial" panose="020B0604020202020204" pitchFamily="34" charset="0"/>
              </a:rPr>
              <a:t>Component: Tires</a:t>
            </a:r>
            <a:endParaRPr lang="en-US" sz="2400" b="1" u="sng"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3502756"/>
              </p:ext>
            </p:extLst>
          </p:nvPr>
        </p:nvGraphicFramePr>
        <p:xfrm>
          <a:off x="640080" y="3407295"/>
          <a:ext cx="7863840" cy="1737360"/>
        </p:xfrm>
        <a:graphic>
          <a:graphicData uri="http://schemas.openxmlformats.org/drawingml/2006/table">
            <a:tbl>
              <a:tblPr firstRow="1" bandRow="1">
                <a:tableStyleId>{5C22544A-7EE6-4342-B048-85BDC9FD1C3A}</a:tableStyleId>
              </a:tblPr>
              <a:tblGrid>
                <a:gridCol w="2743200"/>
                <a:gridCol w="548640"/>
                <a:gridCol w="3200400"/>
                <a:gridCol w="640080"/>
                <a:gridCol w="731520"/>
              </a:tblGrid>
              <a:tr h="411480">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percent by mass</a:t>
                      </a:r>
                      <a:endParaRPr lang="en-US" sz="2400" b="1" baseline="0" dirty="0">
                        <a:solidFill>
                          <a:srgbClr val="C00000"/>
                        </a:solidFill>
                        <a:latin typeface="Arial" panose="020B0604020202020204" pitchFamily="34" charset="0"/>
                        <a:cs typeface="Arial" panose="020B0604020202020204" pitchFamily="34" charset="0"/>
                      </a:endParaRPr>
                    </a:p>
                  </a:txBody>
                  <a:tcPr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72 kg</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x</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100</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411480">
                <a:tc vMerge="1">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lnL w="12700" cmpd="sng">
                      <a:noFill/>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86 kg</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822960">
                <a:tc>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 </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1" baseline="0" dirty="0" smtClean="0">
                          <a:solidFill>
                            <a:srgbClr val="C00000"/>
                          </a:solidFill>
                          <a:latin typeface="Arial" panose="020B0604020202020204" pitchFamily="34" charset="0"/>
                          <a:cs typeface="Arial" panose="020B0604020202020204" pitchFamily="34" charset="0"/>
                        </a:rPr>
                        <a:t>83.7%</a:t>
                      </a: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400" b="1" baseline="0" dirty="0">
                        <a:solidFill>
                          <a:srgbClr val="C00000"/>
                        </a:solidFill>
                        <a:latin typeface="Arial" panose="020B0604020202020204" pitchFamily="34" charset="0"/>
                        <a:cs typeface="Arial" panose="020B0604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6419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2672514140"/>
              </p:ext>
            </p:extLst>
          </p:nvPr>
        </p:nvGraphicFramePr>
        <p:xfrm>
          <a:off x="640080" y="2379762"/>
          <a:ext cx="7863841" cy="3017520"/>
        </p:xfrm>
        <a:graphic>
          <a:graphicData uri="http://schemas.openxmlformats.org/drawingml/2006/table">
            <a:tbl>
              <a:tblPr firstRow="1" bandRow="1">
                <a:tableStyleId>{F5AB1C69-6EDB-4FF4-983F-18BD219EF322}</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6600"/>
                    </a:solidFill>
                  </a:tcPr>
                </a:tc>
              </a:tr>
              <a:tr h="548640">
                <a:tc>
                  <a:txBody>
                    <a:bodyPr/>
                    <a:lstStyle/>
                    <a:p>
                      <a:pPr algn="ctr"/>
                      <a:r>
                        <a:rPr lang="en-US" sz="2400" b="1" dirty="0" smtClean="0">
                          <a:latin typeface="Arial" panose="020B0604020202020204" pitchFamily="34" charset="0"/>
                          <a:cs typeface="Arial" panose="020B0604020202020204" pitchFamily="34" charset="0"/>
                        </a:rPr>
                        <a:t>Ca</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40.078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120.234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P</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30.974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61.948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127.992</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310.174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Find the percent composition </a:t>
            </a:r>
            <a:r>
              <a:rPr lang="en-US" sz="2800" smtClean="0"/>
              <a:t>of Ca</a:t>
            </a:r>
            <a:r>
              <a:rPr lang="en-US" sz="3600" baseline="-25000" smtClean="0"/>
              <a:t>3</a:t>
            </a:r>
            <a:r>
              <a:rPr lang="en-US" sz="2800" smtClean="0"/>
              <a:t>(PO</a:t>
            </a:r>
            <a:r>
              <a:rPr lang="en-US" sz="3600" baseline="-25000" smtClean="0"/>
              <a:t>4</a:t>
            </a:r>
            <a:r>
              <a:rPr lang="en-US" sz="2800" smtClean="0"/>
              <a:t>)</a:t>
            </a:r>
            <a:r>
              <a:rPr lang="en-US" sz="3600" baseline="-25000" smtClean="0"/>
              <a:t>2</a:t>
            </a:r>
            <a:r>
              <a:rPr lang="en-US" sz="2800" dirty="0" smtClean="0"/>
              <a:t>?</a:t>
            </a:r>
          </a:p>
        </p:txBody>
      </p:sp>
    </p:spTree>
    <p:extLst>
      <p:ext uri="{BB962C8B-B14F-4D97-AF65-F5344CB8AC3E}">
        <p14:creationId xmlns:p14="http://schemas.microsoft.com/office/powerpoint/2010/main" val="76151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660694305"/>
              </p:ext>
            </p:extLst>
          </p:nvPr>
        </p:nvGraphicFramePr>
        <p:xfrm>
          <a:off x="640080" y="2379762"/>
          <a:ext cx="7863841" cy="3017520"/>
        </p:xfrm>
        <a:graphic>
          <a:graphicData uri="http://schemas.openxmlformats.org/drawingml/2006/table">
            <a:tbl>
              <a:tblPr firstRow="1" bandRow="1">
                <a:tableStyleId>{F5AB1C69-6EDB-4FF4-983F-18BD219EF322}</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6600"/>
                    </a:solidFill>
                  </a:tcPr>
                </a:tc>
              </a:tr>
              <a:tr h="548640">
                <a:tc>
                  <a:txBody>
                    <a:bodyPr/>
                    <a:lstStyle/>
                    <a:p>
                      <a:pPr algn="ctr"/>
                      <a:r>
                        <a:rPr lang="en-US" sz="2400" b="1" dirty="0" smtClean="0">
                          <a:latin typeface="Arial" panose="020B0604020202020204" pitchFamily="34" charset="0"/>
                          <a:cs typeface="Arial" panose="020B0604020202020204" pitchFamily="34" charset="0"/>
                        </a:rPr>
                        <a:t>Ca</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40.078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120.234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38.763%</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P</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30.974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61.948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127.992</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310.174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Find the percent composition </a:t>
            </a:r>
            <a:r>
              <a:rPr lang="en-US" sz="2800" smtClean="0"/>
              <a:t>of Ca</a:t>
            </a:r>
            <a:r>
              <a:rPr lang="en-US" sz="3600" baseline="-25000" smtClean="0"/>
              <a:t>3</a:t>
            </a:r>
            <a:r>
              <a:rPr lang="en-US" sz="2800" smtClean="0"/>
              <a:t>(PO</a:t>
            </a:r>
            <a:r>
              <a:rPr lang="en-US" sz="3600" baseline="-25000" smtClean="0"/>
              <a:t>4</a:t>
            </a:r>
            <a:r>
              <a:rPr lang="en-US" sz="2800" smtClean="0"/>
              <a:t>)</a:t>
            </a:r>
            <a:r>
              <a:rPr lang="en-US" sz="3600" baseline="-25000" smtClean="0"/>
              <a:t>2</a:t>
            </a:r>
            <a:r>
              <a:rPr lang="en-US" sz="2800" dirty="0" smtClean="0"/>
              <a:t>?</a:t>
            </a:r>
          </a:p>
        </p:txBody>
      </p:sp>
    </p:spTree>
    <p:extLst>
      <p:ext uri="{BB962C8B-B14F-4D97-AF65-F5344CB8AC3E}">
        <p14:creationId xmlns:p14="http://schemas.microsoft.com/office/powerpoint/2010/main" val="7615150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223478252"/>
              </p:ext>
            </p:extLst>
          </p:nvPr>
        </p:nvGraphicFramePr>
        <p:xfrm>
          <a:off x="640080" y="2379762"/>
          <a:ext cx="7863841" cy="3017520"/>
        </p:xfrm>
        <a:graphic>
          <a:graphicData uri="http://schemas.openxmlformats.org/drawingml/2006/table">
            <a:tbl>
              <a:tblPr firstRow="1" bandRow="1">
                <a:tableStyleId>{F5AB1C69-6EDB-4FF4-983F-18BD219EF322}</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6600"/>
                    </a:solidFill>
                  </a:tcPr>
                </a:tc>
              </a:tr>
              <a:tr h="548640">
                <a:tc>
                  <a:txBody>
                    <a:bodyPr/>
                    <a:lstStyle/>
                    <a:p>
                      <a:pPr algn="ctr"/>
                      <a:r>
                        <a:rPr lang="en-US" sz="2400" b="1" dirty="0" smtClean="0">
                          <a:latin typeface="Arial" panose="020B0604020202020204" pitchFamily="34" charset="0"/>
                          <a:cs typeface="Arial" panose="020B0604020202020204" pitchFamily="34" charset="0"/>
                        </a:rPr>
                        <a:t>Ca</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40.078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120.234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38.763%</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P</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30.974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61.948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19.972%</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127.992</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310.174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Find the percent composition </a:t>
            </a:r>
            <a:r>
              <a:rPr lang="en-US" sz="2800" smtClean="0"/>
              <a:t>of Ca</a:t>
            </a:r>
            <a:r>
              <a:rPr lang="en-US" sz="3600" baseline="-25000" smtClean="0"/>
              <a:t>3</a:t>
            </a:r>
            <a:r>
              <a:rPr lang="en-US" sz="2800" smtClean="0"/>
              <a:t>(PO</a:t>
            </a:r>
            <a:r>
              <a:rPr lang="en-US" sz="3600" baseline="-25000" smtClean="0"/>
              <a:t>4</a:t>
            </a:r>
            <a:r>
              <a:rPr lang="en-US" sz="2800" smtClean="0"/>
              <a:t>)</a:t>
            </a:r>
            <a:r>
              <a:rPr lang="en-US" sz="3600" baseline="-25000" smtClean="0"/>
              <a:t>2</a:t>
            </a:r>
            <a:r>
              <a:rPr lang="en-US" sz="2800" dirty="0" smtClean="0"/>
              <a:t>?</a:t>
            </a:r>
          </a:p>
        </p:txBody>
      </p:sp>
    </p:spTree>
    <p:extLst>
      <p:ext uri="{BB962C8B-B14F-4D97-AF65-F5344CB8AC3E}">
        <p14:creationId xmlns:p14="http://schemas.microsoft.com/office/powerpoint/2010/main" val="761515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1319779602"/>
              </p:ext>
            </p:extLst>
          </p:nvPr>
        </p:nvGraphicFramePr>
        <p:xfrm>
          <a:off x="640080" y="2379762"/>
          <a:ext cx="7863841" cy="3017520"/>
        </p:xfrm>
        <a:graphic>
          <a:graphicData uri="http://schemas.openxmlformats.org/drawingml/2006/table">
            <a:tbl>
              <a:tblPr firstRow="1" bandRow="1">
                <a:tableStyleId>{F5AB1C69-6EDB-4FF4-983F-18BD219EF322}</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6600"/>
                    </a:solidFill>
                  </a:tcPr>
                </a:tc>
              </a:tr>
              <a:tr h="548640">
                <a:tc>
                  <a:txBody>
                    <a:bodyPr/>
                    <a:lstStyle/>
                    <a:p>
                      <a:pPr algn="ctr"/>
                      <a:r>
                        <a:rPr lang="en-US" sz="2400" b="1" dirty="0" smtClean="0">
                          <a:latin typeface="Arial" panose="020B0604020202020204" pitchFamily="34" charset="0"/>
                          <a:cs typeface="Arial" panose="020B0604020202020204" pitchFamily="34" charset="0"/>
                        </a:rPr>
                        <a:t>Ca</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40.078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120.234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38.763%</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P</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30.974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61.948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19.972%</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127.992</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41.265%</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310.174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Find the percent composition </a:t>
            </a:r>
            <a:r>
              <a:rPr lang="en-US" sz="2800" smtClean="0"/>
              <a:t>of Ca</a:t>
            </a:r>
            <a:r>
              <a:rPr lang="en-US" sz="3600" baseline="-25000" smtClean="0"/>
              <a:t>3</a:t>
            </a:r>
            <a:r>
              <a:rPr lang="en-US" sz="2800" smtClean="0"/>
              <a:t>(PO</a:t>
            </a:r>
            <a:r>
              <a:rPr lang="en-US" sz="3600" baseline="-25000" smtClean="0"/>
              <a:t>4</a:t>
            </a:r>
            <a:r>
              <a:rPr lang="en-US" sz="2800" smtClean="0"/>
              <a:t>)</a:t>
            </a:r>
            <a:r>
              <a:rPr lang="en-US" sz="3600" baseline="-25000" smtClean="0"/>
              <a:t>2</a:t>
            </a:r>
            <a:r>
              <a:rPr lang="en-US" sz="2800" dirty="0" smtClean="0"/>
              <a:t>?</a:t>
            </a:r>
          </a:p>
        </p:txBody>
      </p:sp>
    </p:spTree>
    <p:extLst>
      <p:ext uri="{BB962C8B-B14F-4D97-AF65-F5344CB8AC3E}">
        <p14:creationId xmlns:p14="http://schemas.microsoft.com/office/powerpoint/2010/main" val="761515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r>
              <a:rPr lang="en-US" dirty="0" smtClean="0">
                <a:solidFill>
                  <a:schemeClr val="bg1"/>
                </a:solidFill>
              </a:rPr>
              <a:t>Check for Understanding</a:t>
            </a:r>
            <a:endParaRPr lang="en-US" dirty="0">
              <a:solidFill>
                <a:schemeClr val="bg1"/>
              </a:solidFill>
            </a:endParaRPr>
          </a:p>
        </p:txBody>
      </p:sp>
      <p:graphicFrame>
        <p:nvGraphicFramePr>
          <p:cNvPr id="3" name="Content Placeholder 3"/>
          <p:cNvGraphicFramePr>
            <a:graphicFrameLocks/>
          </p:cNvGraphicFramePr>
          <p:nvPr>
            <p:extLst>
              <p:ext uri="{D42A27DB-BD31-4B8C-83A1-F6EECF244321}">
                <p14:modId xmlns:p14="http://schemas.microsoft.com/office/powerpoint/2010/main" val="3475783643"/>
              </p:ext>
            </p:extLst>
          </p:nvPr>
        </p:nvGraphicFramePr>
        <p:xfrm>
          <a:off x="640080" y="2379762"/>
          <a:ext cx="7863841" cy="3017520"/>
        </p:xfrm>
        <a:graphic>
          <a:graphicData uri="http://schemas.openxmlformats.org/drawingml/2006/table">
            <a:tbl>
              <a:tblPr firstRow="1" bandRow="1">
                <a:tableStyleId>{F5AB1C69-6EDB-4FF4-983F-18BD219EF322}</a:tableStyleId>
              </a:tblPr>
              <a:tblGrid>
                <a:gridCol w="1305213"/>
                <a:gridCol w="1413978"/>
                <a:gridCol w="1413978"/>
                <a:gridCol w="1865336"/>
                <a:gridCol w="1865336"/>
              </a:tblGrid>
              <a:tr h="548640">
                <a:tc>
                  <a:txBody>
                    <a:bodyPr/>
                    <a:lstStyle/>
                    <a:p>
                      <a:pPr algn="ctr"/>
                      <a:r>
                        <a:rPr lang="en-US" sz="2400" b="1" dirty="0" smtClean="0">
                          <a:latin typeface="Arial" panose="020B0604020202020204" pitchFamily="34" charset="0"/>
                          <a:cs typeface="Arial" panose="020B0604020202020204" pitchFamily="34" charset="0"/>
                        </a:rPr>
                        <a:t>symbol</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atomic 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mass</a:t>
                      </a:r>
                      <a:endParaRPr lang="en-US" sz="2400" b="1" dirty="0">
                        <a:latin typeface="Arial" panose="020B0604020202020204" pitchFamily="34" charset="0"/>
                        <a:cs typeface="Arial" panose="020B0604020202020204" pitchFamily="34" charset="0"/>
                      </a:endParaRPr>
                    </a:p>
                  </a:txBody>
                  <a:tcPr anchor="ctr">
                    <a:solidFill>
                      <a:srgbClr val="006600"/>
                    </a:solidFill>
                  </a:tcPr>
                </a:tc>
                <a:tc>
                  <a:txBody>
                    <a:bodyPr/>
                    <a:lstStyle/>
                    <a:p>
                      <a:pPr algn="ctr"/>
                      <a:r>
                        <a:rPr lang="en-US" sz="2400" b="1" dirty="0" smtClean="0">
                          <a:latin typeface="Arial" panose="020B0604020202020204" pitchFamily="34" charset="0"/>
                          <a:cs typeface="Arial" panose="020B0604020202020204" pitchFamily="34" charset="0"/>
                        </a:rPr>
                        <a:t>percent comp</a:t>
                      </a:r>
                      <a:endParaRPr lang="en-US" sz="2400" b="1" dirty="0">
                        <a:latin typeface="Arial" panose="020B0604020202020204" pitchFamily="34" charset="0"/>
                        <a:cs typeface="Arial" panose="020B0604020202020204" pitchFamily="34" charset="0"/>
                      </a:endParaRPr>
                    </a:p>
                  </a:txBody>
                  <a:tcPr anchor="ctr">
                    <a:solidFill>
                      <a:srgbClr val="006600"/>
                    </a:solidFill>
                  </a:tcPr>
                </a:tc>
              </a:tr>
              <a:tr h="548640">
                <a:tc>
                  <a:txBody>
                    <a:bodyPr/>
                    <a:lstStyle/>
                    <a:p>
                      <a:pPr algn="ctr"/>
                      <a:r>
                        <a:rPr lang="en-US" sz="2400" b="1" dirty="0" smtClean="0">
                          <a:latin typeface="Arial" panose="020B0604020202020204" pitchFamily="34" charset="0"/>
                          <a:cs typeface="Arial" panose="020B0604020202020204" pitchFamily="34" charset="0"/>
                        </a:rPr>
                        <a:t>Ca</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40.078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120.234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38.763%</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P</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30.974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61.948</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19.972%</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r>
                        <a:rPr lang="en-US" sz="2400" b="1" dirty="0" smtClean="0">
                          <a:latin typeface="Arial" panose="020B0604020202020204" pitchFamily="34" charset="0"/>
                          <a:cs typeface="Arial" panose="020B0604020202020204" pitchFamily="34" charset="0"/>
                        </a:rPr>
                        <a:t>O</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15.999</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127.992</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41.265%</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310.174</a:t>
                      </a:r>
                      <a:endParaRPr lang="en-US" sz="2400" b="1"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a:t>
                      </a: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sp>
        <p:nvSpPr>
          <p:cNvPr id="4" name="Content Placeholder 2"/>
          <p:cNvSpPr txBox="1">
            <a:spLocks/>
          </p:cNvSpPr>
          <p:nvPr/>
        </p:nvSpPr>
        <p:spPr>
          <a:xfrm>
            <a:off x="526710" y="1525588"/>
            <a:ext cx="8090580" cy="674687"/>
          </a:xfrm>
          <a:prstGeom prst="rect">
            <a:avLst/>
          </a:prstGeom>
        </p:spPr>
        <p:txBody>
          <a:bodyPr>
            <a:normAutofit/>
          </a:bodyPr>
          <a:lstStyle>
            <a:lvl1pPr marL="342900" indent="-342900" algn="l" rtl="0" eaLnBrk="0" fontAlgn="base" hangingPunct="0">
              <a:spcBef>
                <a:spcPts val="1200"/>
              </a:spcBef>
              <a:spcAft>
                <a:spcPct val="0"/>
              </a:spcAft>
              <a:buFont typeface="Wingdings" pitchFamily="2" charset="2"/>
              <a:buChar char="Ø"/>
              <a:defRPr sz="3200" kern="1200">
                <a:solidFill>
                  <a:schemeClr val="tx1"/>
                </a:solidFill>
                <a:latin typeface="Arial" pitchFamily="34" charset="0"/>
                <a:ea typeface="+mn-ea"/>
                <a:cs typeface="+mn-cs"/>
              </a:defRPr>
            </a:lvl1pPr>
            <a:lvl2pPr marL="631825" indent="-228600" algn="l" rtl="0" eaLnBrk="0" fontAlgn="base" hangingPunct="0">
              <a:spcBef>
                <a:spcPct val="0"/>
              </a:spcBef>
              <a:spcAft>
                <a:spcPct val="0"/>
              </a:spcAft>
              <a:buFont typeface="Arial" charset="0"/>
              <a:buChar char="–"/>
              <a:defRPr sz="2800" kern="1200">
                <a:solidFill>
                  <a:schemeClr val="tx1"/>
                </a:solidFill>
                <a:latin typeface="Arial" pitchFamily="34" charset="0"/>
                <a:ea typeface="+mn-ea"/>
                <a:cs typeface="+mn-cs"/>
              </a:defRPr>
            </a:lvl2pPr>
            <a:lvl3pPr marL="914400" indent="-228600" algn="l" rtl="0" eaLnBrk="0" fontAlgn="base" hangingPunct="0">
              <a:spcBef>
                <a:spcPct val="0"/>
              </a:spcBef>
              <a:spcAft>
                <a:spcPct val="0"/>
              </a:spcAft>
              <a:buFont typeface="Arial" charset="0"/>
              <a:buChar char="•"/>
              <a:defRPr sz="2400" i="1" kern="1200">
                <a:solidFill>
                  <a:schemeClr val="tx1"/>
                </a:solidFill>
                <a:latin typeface="Arial" pitchFamily="34" charset="0"/>
                <a:ea typeface="+mn-ea"/>
                <a:cs typeface="+mn-cs"/>
              </a:defRPr>
            </a:lvl3pPr>
            <a:lvl4pPr marL="1257300" indent="-228600" algn="l" rtl="0" eaLnBrk="0" fontAlgn="base" hangingPunct="0">
              <a:spcBef>
                <a:spcPct val="0"/>
              </a:spcBef>
              <a:spcAft>
                <a:spcPct val="0"/>
              </a:spcAft>
              <a:buFont typeface="Arial" charset="0"/>
              <a:buChar char="–"/>
              <a:defRPr sz="2000" kern="1200">
                <a:solidFill>
                  <a:schemeClr val="tx1"/>
                </a:solidFill>
                <a:latin typeface="Arial" pitchFamily="34" charset="0"/>
                <a:ea typeface="+mn-ea"/>
                <a:cs typeface="+mn-cs"/>
              </a:defRPr>
            </a:lvl4pPr>
            <a:lvl5pPr marL="1600200" indent="-228600" algn="l" rtl="0" eaLnBrk="0" fontAlgn="base" hangingPunct="0">
              <a:spcBef>
                <a:spcPct val="0"/>
              </a:spcBef>
              <a:spcAft>
                <a:spcPct val="0"/>
              </a:spcAft>
              <a:buFont typeface="Arial" charset="0"/>
              <a:buChar char="»"/>
              <a:defRPr sz="2000" i="1"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smtClean="0"/>
              <a:t>Find the percent composition </a:t>
            </a:r>
            <a:r>
              <a:rPr lang="en-US" sz="2800" smtClean="0"/>
              <a:t>of Ca</a:t>
            </a:r>
            <a:r>
              <a:rPr lang="en-US" sz="3600" baseline="-25000" smtClean="0"/>
              <a:t>3</a:t>
            </a:r>
            <a:r>
              <a:rPr lang="en-US" sz="2800" smtClean="0"/>
              <a:t>(PO</a:t>
            </a:r>
            <a:r>
              <a:rPr lang="en-US" sz="3600" baseline="-25000" smtClean="0"/>
              <a:t>4</a:t>
            </a:r>
            <a:r>
              <a:rPr lang="en-US" sz="2800" smtClean="0"/>
              <a:t>)</a:t>
            </a:r>
            <a:r>
              <a:rPr lang="en-US" sz="3600" baseline="-25000" smtClean="0"/>
              <a:t>2</a:t>
            </a:r>
            <a:r>
              <a:rPr lang="en-US" sz="2800" dirty="0" smtClean="0"/>
              <a:t>?</a:t>
            </a:r>
          </a:p>
        </p:txBody>
      </p:sp>
    </p:spTree>
    <p:extLst>
      <p:ext uri="{BB962C8B-B14F-4D97-AF65-F5344CB8AC3E}">
        <p14:creationId xmlns:p14="http://schemas.microsoft.com/office/powerpoint/2010/main" val="159539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solidFill>
            <a:srgbClr val="C00000"/>
          </a:solidFill>
          <a:extLst/>
        </p:spPr>
        <p:txBody>
          <a:bodyPr vert="horz" wrap="square" lIns="91440" tIns="45720" rIns="91440" bIns="45720" numCol="1" anchor="ctr" anchorCtr="0" compatLnSpc="1">
            <a:prstTxWarp prst="textNoShape">
              <a:avLst/>
            </a:prstTxWarp>
          </a:bodyPr>
          <a:lstStyle/>
          <a:p>
            <a:r>
              <a:rPr lang="en-US" altLang="en-US" sz="3600" b="1" dirty="0" smtClean="0">
                <a:solidFill>
                  <a:schemeClr val="bg1"/>
                </a:solidFill>
              </a:rPr>
              <a:t>Check for Understanding</a:t>
            </a:r>
          </a:p>
        </p:txBody>
      </p:sp>
      <p:sp>
        <p:nvSpPr>
          <p:cNvPr id="67587" name="Content Placeholder 1"/>
          <p:cNvSpPr>
            <a:spLocks noGrp="1"/>
          </p:cNvSpPr>
          <p:nvPr>
            <p:ph idx="1"/>
          </p:nvPr>
        </p:nvSpPr>
        <p:spPr bwMode="auto">
          <a:xfrm>
            <a:off x="182563" y="1152525"/>
            <a:ext cx="8778875" cy="549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14350" indent="-514350">
              <a:buFontTx/>
              <a:buAutoNum type="arabicParenR"/>
            </a:pPr>
            <a:r>
              <a:rPr lang="en-US" altLang="en-US" sz="2400" b="1" dirty="0" smtClean="0"/>
              <a:t>Find the % composition for NaHCO</a:t>
            </a:r>
            <a:r>
              <a:rPr lang="en-US" altLang="en-US" sz="2400" b="1" baseline="-25000" dirty="0" smtClean="0"/>
              <a:t>3</a:t>
            </a:r>
            <a:endParaRPr lang="en-US" altLang="en-US" sz="2400" b="1" dirty="0" smtClean="0"/>
          </a:p>
          <a:p>
            <a:pPr marL="514350" indent="-514350">
              <a:spcBef>
                <a:spcPts val="21600"/>
              </a:spcBef>
              <a:buFontTx/>
              <a:buAutoNum type="arabicParenR"/>
            </a:pPr>
            <a:r>
              <a:rPr lang="en-US" altLang="en-US" sz="2400" b="1" dirty="0" smtClean="0"/>
              <a:t>A 32.0 g sample of molecule X contains 26.1 g of Cl and 5.9 g of Na.  Find the % composition</a:t>
            </a:r>
          </a:p>
        </p:txBody>
      </p:sp>
      <p:graphicFrame>
        <p:nvGraphicFramePr>
          <p:cNvPr id="4" name="Content Placeholder 3"/>
          <p:cNvGraphicFramePr>
            <a:graphicFrameLocks/>
          </p:cNvGraphicFramePr>
          <p:nvPr>
            <p:extLst>
              <p:ext uri="{D42A27DB-BD31-4B8C-83A1-F6EECF244321}">
                <p14:modId xmlns:p14="http://schemas.microsoft.com/office/powerpoint/2010/main" val="1237380137"/>
              </p:ext>
            </p:extLst>
          </p:nvPr>
        </p:nvGraphicFramePr>
        <p:xfrm>
          <a:off x="1280160" y="1703487"/>
          <a:ext cx="6583680" cy="2346960"/>
        </p:xfrm>
        <a:graphic>
          <a:graphicData uri="http://schemas.openxmlformats.org/drawingml/2006/table">
            <a:tbl>
              <a:tblPr firstRow="1" bandRow="1">
                <a:tableStyleId>{F5AB1C69-6EDB-4FF4-983F-18BD219EF322}</a:tableStyleId>
              </a:tblPr>
              <a:tblGrid>
                <a:gridCol w="1005840"/>
                <a:gridCol w="1097280"/>
                <a:gridCol w="1645920"/>
                <a:gridCol w="1097280"/>
                <a:gridCol w="1737360"/>
              </a:tblGrid>
              <a:tr h="274320">
                <a:tc>
                  <a:txBody>
                    <a:bodyPr/>
                    <a:lstStyle/>
                    <a:p>
                      <a:pPr algn="ctr"/>
                      <a:r>
                        <a:rPr lang="en-US" sz="1800" b="1" dirty="0" smtClean="0">
                          <a:latin typeface="Arial" panose="020B0604020202020204" pitchFamily="34" charset="0"/>
                          <a:cs typeface="Arial" panose="020B0604020202020204" pitchFamily="34" charset="0"/>
                        </a:rPr>
                        <a:t>symbol</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number</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atomic 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percent comp</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Na</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22.990</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22.990</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27.367%</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H</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1.008</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1.008</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1.200%</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C</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12.011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12.011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smtClean="0">
                          <a:solidFill>
                            <a:srgbClr val="C00000"/>
                          </a:solidFill>
                          <a:latin typeface="Arial" panose="020B0604020202020204" pitchFamily="34" charset="0"/>
                          <a:cs typeface="Arial" panose="020B0604020202020204" pitchFamily="34" charset="0"/>
                        </a:rPr>
                        <a:t>14.298%</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O</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3</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15.999</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47.997</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57.135%</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87025">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84.006</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100%</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365664371"/>
              </p:ext>
            </p:extLst>
          </p:nvPr>
        </p:nvGraphicFramePr>
        <p:xfrm>
          <a:off x="1280160" y="5158740"/>
          <a:ext cx="6583680" cy="1554480"/>
        </p:xfrm>
        <a:graphic>
          <a:graphicData uri="http://schemas.openxmlformats.org/drawingml/2006/table">
            <a:tbl>
              <a:tblPr firstRow="1" bandRow="1">
                <a:tableStyleId>{F5AB1C69-6EDB-4FF4-983F-18BD219EF322}</a:tableStyleId>
              </a:tblPr>
              <a:tblGrid>
                <a:gridCol w="1005840"/>
                <a:gridCol w="1097280"/>
                <a:gridCol w="1645920"/>
                <a:gridCol w="1097280"/>
                <a:gridCol w="1737360"/>
              </a:tblGrid>
              <a:tr h="274320">
                <a:tc>
                  <a:txBody>
                    <a:bodyPr/>
                    <a:lstStyle/>
                    <a:p>
                      <a:pPr algn="ctr"/>
                      <a:r>
                        <a:rPr lang="en-US" sz="1800" b="1" dirty="0" smtClean="0">
                          <a:latin typeface="Arial" panose="020B0604020202020204" pitchFamily="34" charset="0"/>
                          <a:cs typeface="Arial" panose="020B0604020202020204" pitchFamily="34" charset="0"/>
                        </a:rPr>
                        <a:t>symbol</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number</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atomic 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smtClean="0">
                          <a:latin typeface="Arial" panose="020B0604020202020204" pitchFamily="34" charset="0"/>
                          <a:cs typeface="Arial" panose="020B0604020202020204" pitchFamily="34" charset="0"/>
                        </a:rPr>
                        <a:t>percent comp</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Na</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5.9</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18%</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25">
                <a:tc>
                  <a:txBody>
                    <a:bodyPr/>
                    <a:lstStyle/>
                    <a:p>
                      <a:pPr algn="ctr"/>
                      <a:r>
                        <a:rPr lang="en-US" sz="2000" b="1" dirty="0" smtClean="0">
                          <a:solidFill>
                            <a:srgbClr val="C00000"/>
                          </a:solidFill>
                          <a:latin typeface="Arial" panose="020B0604020202020204" pitchFamily="34" charset="0"/>
                          <a:cs typeface="Arial" panose="020B0604020202020204" pitchFamily="34" charset="0"/>
                        </a:rPr>
                        <a:t>Cl</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26.1</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81.6%</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87025">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32.0</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C00000"/>
                          </a:solidFill>
                          <a:latin typeface="Arial" panose="020B0604020202020204" pitchFamily="34" charset="0"/>
                          <a:cs typeface="Arial" panose="020B0604020202020204" pitchFamily="34" charset="0"/>
                        </a:rPr>
                        <a:t>99.6%</a:t>
                      </a: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6042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solidFill>
            <a:srgbClr val="0000FF"/>
          </a:solidFill>
          <a:extLst/>
        </p:spPr>
        <p:txBody>
          <a:bodyPr vert="horz" wrap="square" lIns="91440" tIns="45720" rIns="91440" bIns="45720" numCol="1" anchor="ctr" anchorCtr="0" compatLnSpc="1">
            <a:prstTxWarp prst="textNoShape">
              <a:avLst/>
            </a:prstTxWarp>
          </a:bodyPr>
          <a:lstStyle/>
          <a:p>
            <a:r>
              <a:rPr lang="en-US" altLang="en-US" sz="3600" b="1" dirty="0" smtClean="0">
                <a:solidFill>
                  <a:schemeClr val="bg1"/>
                </a:solidFill>
              </a:rPr>
              <a:t>Check for Understanding</a:t>
            </a:r>
          </a:p>
        </p:txBody>
      </p:sp>
      <p:sp>
        <p:nvSpPr>
          <p:cNvPr id="67587" name="Content Placeholder 1"/>
          <p:cNvSpPr>
            <a:spLocks noGrp="1"/>
          </p:cNvSpPr>
          <p:nvPr>
            <p:ph idx="1"/>
          </p:nvPr>
        </p:nvSpPr>
        <p:spPr bwMode="auto">
          <a:xfrm>
            <a:off x="182563" y="1152525"/>
            <a:ext cx="8778875" cy="5495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14350" indent="-514350">
              <a:buFontTx/>
              <a:buAutoNum type="arabicParenR"/>
            </a:pPr>
            <a:r>
              <a:rPr lang="en-US" altLang="en-US" sz="2400" b="1" dirty="0" smtClean="0"/>
              <a:t>Find the % composition for Pt</a:t>
            </a:r>
            <a:r>
              <a:rPr lang="en-US" altLang="en-US" b="1" baseline="-25000" dirty="0" smtClean="0"/>
              <a:t>3</a:t>
            </a:r>
            <a:r>
              <a:rPr lang="en-US" altLang="en-US" sz="2400" b="1" dirty="0" smtClean="0"/>
              <a:t>(PO</a:t>
            </a:r>
            <a:r>
              <a:rPr lang="en-US" altLang="en-US" b="1" baseline="-25000" dirty="0" smtClean="0"/>
              <a:t>4</a:t>
            </a:r>
            <a:r>
              <a:rPr lang="en-US" altLang="en-US" sz="2400" b="1" dirty="0" smtClean="0"/>
              <a:t>)</a:t>
            </a:r>
            <a:r>
              <a:rPr lang="en-US" altLang="en-US" b="1" baseline="-25000" dirty="0" smtClean="0"/>
              <a:t>4</a:t>
            </a:r>
            <a:endParaRPr lang="en-US" altLang="en-US" sz="2400" b="1" baseline="-25000" dirty="0" smtClean="0"/>
          </a:p>
          <a:p>
            <a:pPr marL="514350" indent="-514350">
              <a:spcBef>
                <a:spcPts val="19800"/>
              </a:spcBef>
              <a:buFontTx/>
              <a:buAutoNum type="arabicParenR"/>
            </a:pPr>
            <a:r>
              <a:rPr lang="en-US" altLang="en-US" sz="2400" b="1" dirty="0" smtClean="0"/>
              <a:t>A 153 g sample of </a:t>
            </a:r>
            <a:r>
              <a:rPr lang="en-US" altLang="en-US" sz="2400" b="1" dirty="0" err="1" smtClean="0"/>
              <a:t>BaO</a:t>
            </a:r>
            <a:r>
              <a:rPr lang="en-US" altLang="en-US" sz="2400" b="1" dirty="0" smtClean="0"/>
              <a:t> contains 16.0 g of oxygen. Find the % composition</a:t>
            </a:r>
          </a:p>
        </p:txBody>
      </p:sp>
      <p:graphicFrame>
        <p:nvGraphicFramePr>
          <p:cNvPr id="4" name="Content Placeholder 3"/>
          <p:cNvGraphicFramePr>
            <a:graphicFrameLocks/>
          </p:cNvGraphicFramePr>
          <p:nvPr>
            <p:extLst>
              <p:ext uri="{D42A27DB-BD31-4B8C-83A1-F6EECF244321}">
                <p14:modId xmlns:p14="http://schemas.microsoft.com/office/powerpoint/2010/main" val="1107791740"/>
              </p:ext>
            </p:extLst>
          </p:nvPr>
        </p:nvGraphicFramePr>
        <p:xfrm>
          <a:off x="1188720" y="1741587"/>
          <a:ext cx="6766560" cy="1950720"/>
        </p:xfrm>
        <a:graphic>
          <a:graphicData uri="http://schemas.openxmlformats.org/drawingml/2006/table">
            <a:tbl>
              <a:tblPr firstRow="1" bandRow="1">
                <a:tableStyleId>{F5AB1C69-6EDB-4FF4-983F-18BD219EF322}</a:tableStyleId>
              </a:tblPr>
              <a:tblGrid>
                <a:gridCol w="1005840"/>
                <a:gridCol w="1097280"/>
                <a:gridCol w="1645920"/>
                <a:gridCol w="1280160"/>
                <a:gridCol w="1737360"/>
              </a:tblGrid>
              <a:tr h="274320">
                <a:tc>
                  <a:txBody>
                    <a:bodyPr/>
                    <a:lstStyle/>
                    <a:p>
                      <a:pPr algn="ctr"/>
                      <a:r>
                        <a:rPr lang="en-US" sz="1800" b="1" dirty="0" smtClean="0">
                          <a:latin typeface="Arial" panose="020B0604020202020204" pitchFamily="34" charset="0"/>
                          <a:cs typeface="Arial" panose="020B0604020202020204" pitchFamily="34" charset="0"/>
                        </a:rPr>
                        <a:t>symbol</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number</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atomic 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percent comp</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87025">
                <a:tc>
                  <a:txBody>
                    <a:bodyPr/>
                    <a:lstStyle/>
                    <a:p>
                      <a:pPr algn="ctr"/>
                      <a:r>
                        <a:rPr lang="en-US" sz="2000" b="1" dirty="0" smtClean="0">
                          <a:solidFill>
                            <a:srgbClr val="0000FF"/>
                          </a:solidFill>
                          <a:latin typeface="Arial" panose="020B0604020202020204" pitchFamily="34" charset="0"/>
                          <a:cs typeface="Arial" panose="020B0604020202020204" pitchFamily="34" charset="0"/>
                        </a:rPr>
                        <a:t>Pt</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3</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195.085</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585.225</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60.6397%</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r>
              <a:tr h="387025">
                <a:tc>
                  <a:txBody>
                    <a:bodyPr/>
                    <a:lstStyle/>
                    <a:p>
                      <a:pPr algn="ctr"/>
                      <a:r>
                        <a:rPr lang="en-US" sz="2000" b="1" dirty="0" smtClean="0">
                          <a:solidFill>
                            <a:srgbClr val="0000FF"/>
                          </a:solidFill>
                          <a:latin typeface="Arial" panose="020B0604020202020204" pitchFamily="34" charset="0"/>
                          <a:cs typeface="Arial" panose="020B0604020202020204" pitchFamily="34" charset="0"/>
                        </a:rPr>
                        <a:t>P</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4</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30.974</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123.896</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12.8372%</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25">
                <a:tc>
                  <a:txBody>
                    <a:bodyPr/>
                    <a:lstStyle/>
                    <a:p>
                      <a:pPr algn="ctr"/>
                      <a:r>
                        <a:rPr lang="en-US" sz="2000" b="1" dirty="0" smtClean="0">
                          <a:solidFill>
                            <a:srgbClr val="0000FF"/>
                          </a:solidFill>
                          <a:latin typeface="Arial" panose="020B0604020202020204" pitchFamily="34" charset="0"/>
                          <a:cs typeface="Arial" panose="020B0604020202020204" pitchFamily="34" charset="0"/>
                        </a:rPr>
                        <a:t>O</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16</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15.999</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255.984</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26.5231%</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DDDFF"/>
                    </a:solidFill>
                  </a:tcPr>
                </a:tc>
              </a:tr>
              <a:tr h="387025">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965.135</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100%</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294285744"/>
              </p:ext>
            </p:extLst>
          </p:nvPr>
        </p:nvGraphicFramePr>
        <p:xfrm>
          <a:off x="1188720" y="4968240"/>
          <a:ext cx="6766560" cy="1554480"/>
        </p:xfrm>
        <a:graphic>
          <a:graphicData uri="http://schemas.openxmlformats.org/drawingml/2006/table">
            <a:tbl>
              <a:tblPr firstRow="1" bandRow="1">
                <a:tableStyleId>{F5AB1C69-6EDB-4FF4-983F-18BD219EF322}</a:tableStyleId>
              </a:tblPr>
              <a:tblGrid>
                <a:gridCol w="1005840"/>
                <a:gridCol w="1097280"/>
                <a:gridCol w="1645920"/>
                <a:gridCol w="1280160"/>
                <a:gridCol w="1737360"/>
              </a:tblGrid>
              <a:tr h="274320">
                <a:tc>
                  <a:txBody>
                    <a:bodyPr/>
                    <a:lstStyle/>
                    <a:p>
                      <a:pPr algn="ctr"/>
                      <a:r>
                        <a:rPr lang="en-US" sz="1800" b="1" dirty="0" smtClean="0">
                          <a:latin typeface="Arial" panose="020B0604020202020204" pitchFamily="34" charset="0"/>
                          <a:cs typeface="Arial" panose="020B0604020202020204" pitchFamily="34" charset="0"/>
                        </a:rPr>
                        <a:t>symbol</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number</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atomic 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mass</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ctr"/>
                      <a:r>
                        <a:rPr lang="en-US" sz="1800" b="1" dirty="0" smtClean="0">
                          <a:latin typeface="Arial" panose="020B0604020202020204" pitchFamily="34" charset="0"/>
                          <a:cs typeface="Arial" panose="020B0604020202020204" pitchFamily="34" charset="0"/>
                        </a:rPr>
                        <a:t>percent comp</a:t>
                      </a:r>
                      <a:endParaRPr lang="en-US" sz="1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387025">
                <a:tc>
                  <a:txBody>
                    <a:bodyPr/>
                    <a:lstStyle/>
                    <a:p>
                      <a:pPr algn="ctr"/>
                      <a:r>
                        <a:rPr lang="en-US" sz="2000" b="1" dirty="0" smtClean="0">
                          <a:solidFill>
                            <a:srgbClr val="0000FF"/>
                          </a:solidFill>
                          <a:latin typeface="Arial" panose="020B0604020202020204" pitchFamily="34" charset="0"/>
                          <a:cs typeface="Arial" panose="020B0604020202020204" pitchFamily="34" charset="0"/>
                        </a:rPr>
                        <a:t>Ba</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137</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89.5%</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25">
                <a:tc>
                  <a:txBody>
                    <a:bodyPr/>
                    <a:lstStyle/>
                    <a:p>
                      <a:pPr algn="ctr"/>
                      <a:r>
                        <a:rPr lang="en-US" sz="2000" b="1" dirty="0" smtClean="0">
                          <a:solidFill>
                            <a:srgbClr val="0000FF"/>
                          </a:solidFill>
                          <a:latin typeface="Arial" panose="020B0604020202020204" pitchFamily="34" charset="0"/>
                          <a:cs typeface="Arial" panose="020B0604020202020204" pitchFamily="34" charset="0"/>
                        </a:rPr>
                        <a:t>O</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16.0</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10.5%</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FF"/>
                    </a:solidFill>
                  </a:tcPr>
                </a:tc>
              </a:tr>
              <a:tr h="387025">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b="1" dirty="0">
                        <a:solidFill>
                          <a:srgbClr val="C0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153</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rgbClr val="0000FF"/>
                          </a:solidFill>
                          <a:latin typeface="Arial" panose="020B0604020202020204" pitchFamily="34" charset="0"/>
                          <a:cs typeface="Arial" panose="020B0604020202020204" pitchFamily="34" charset="0"/>
                        </a:rPr>
                        <a:t>100%</a:t>
                      </a:r>
                      <a:endParaRPr lang="en-US" sz="2000" b="1" dirty="0">
                        <a:solidFill>
                          <a:srgbClr val="0000FF"/>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802959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Distinguishing </a:t>
            </a:r>
            <a:br>
              <a:rPr lang="en-US" sz="4800" dirty="0" smtClean="0"/>
            </a:br>
            <a:r>
              <a:rPr lang="en-US" sz="4800" dirty="0" smtClean="0"/>
              <a:t>Empirical Formulas from Molecular Formulas</a:t>
            </a:r>
            <a:endParaRPr lang="en-US" sz="4800"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3669639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good for?</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75"/>
          <a:stretch/>
        </p:blipFill>
        <p:spPr bwMode="auto">
          <a:xfrm>
            <a:off x="2273307" y="3501541"/>
            <a:ext cx="4597387" cy="3356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162" y="1323975"/>
            <a:ext cx="3209533" cy="1938992"/>
          </a:xfrm>
          <a:prstGeom prst="rect">
            <a:avLst/>
          </a:prstGeom>
          <a:solidFill>
            <a:schemeClr val="bg2">
              <a:lumMod val="75000"/>
            </a:schemeClr>
          </a:solidFill>
        </p:spPr>
        <p:txBody>
          <a:bodyPr wrap="none" rtlCol="0">
            <a:spAutoFit/>
          </a:bodyPr>
          <a:lstStyle/>
          <a:p>
            <a:pPr algn="ctr"/>
            <a:r>
              <a:rPr lang="en-US" sz="2400" b="1" dirty="0" smtClean="0">
                <a:latin typeface="Arial" panose="020B0604020202020204" pitchFamily="34" charset="0"/>
                <a:cs typeface="Arial" panose="020B0604020202020204" pitchFamily="34" charset="0"/>
              </a:rPr>
              <a:t>percent composition</a:t>
            </a:r>
          </a:p>
          <a:p>
            <a:pPr algn="ctr"/>
            <a:r>
              <a:rPr lang="en-US" sz="2400" b="1" dirty="0" smtClean="0">
                <a:latin typeface="Arial" panose="020B0604020202020204" pitchFamily="34" charset="0"/>
                <a:cs typeface="Arial" panose="020B0604020202020204" pitchFamily="34" charset="0"/>
              </a:rPr>
              <a:t>from</a:t>
            </a:r>
          </a:p>
          <a:p>
            <a:pPr algn="ctr"/>
            <a:r>
              <a:rPr lang="en-US" sz="2400" b="1" dirty="0" smtClean="0">
                <a:latin typeface="Arial" panose="020B0604020202020204" pitchFamily="34" charset="0"/>
                <a:cs typeface="Arial" panose="020B0604020202020204" pitchFamily="34" charset="0"/>
              </a:rPr>
              <a:t>Elemental</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Analysis</a:t>
            </a:r>
          </a:p>
          <a:p>
            <a:pPr algn="ctr"/>
            <a:r>
              <a:rPr lang="en-US" sz="2400" b="1" dirty="0" smtClean="0">
                <a:latin typeface="Arial" panose="020B0604020202020204" pitchFamily="34" charset="0"/>
                <a:cs typeface="Arial" panose="020B0604020202020204" pitchFamily="34" charset="0"/>
              </a:rPr>
              <a:t>of</a:t>
            </a:r>
          </a:p>
          <a:p>
            <a:pPr algn="ctr"/>
            <a:r>
              <a:rPr lang="en-US" sz="2400" b="1" dirty="0" smtClean="0">
                <a:latin typeface="Arial" panose="020B0604020202020204" pitchFamily="34" charset="0"/>
                <a:cs typeface="Arial" panose="020B0604020202020204" pitchFamily="34" charset="0"/>
              </a:rPr>
              <a:t>Actual Sample</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5285937" y="1323975"/>
            <a:ext cx="3209533" cy="1938992"/>
          </a:xfrm>
          <a:prstGeom prst="rect">
            <a:avLst/>
          </a:prstGeom>
          <a:solidFill>
            <a:schemeClr val="bg2">
              <a:lumMod val="75000"/>
            </a:schemeClr>
          </a:solidFill>
        </p:spPr>
        <p:txBody>
          <a:bodyPr wrap="none" rtlCol="0">
            <a:spAutoFit/>
          </a:bodyPr>
          <a:lstStyle/>
          <a:p>
            <a:pPr algn="ctr"/>
            <a:r>
              <a:rPr lang="en-US" sz="2400" b="1" dirty="0" smtClean="0">
                <a:latin typeface="Arial" panose="020B0604020202020204" pitchFamily="34" charset="0"/>
                <a:cs typeface="Arial" panose="020B0604020202020204" pitchFamily="34" charset="0"/>
              </a:rPr>
              <a:t>percent composition</a:t>
            </a:r>
          </a:p>
          <a:p>
            <a:pPr algn="ctr"/>
            <a:r>
              <a:rPr lang="en-US" sz="2400" b="1" dirty="0" smtClean="0">
                <a:latin typeface="Arial" panose="020B0604020202020204" pitchFamily="34" charset="0"/>
                <a:cs typeface="Arial" panose="020B0604020202020204" pitchFamily="34" charset="0"/>
              </a:rPr>
              <a:t>from</a:t>
            </a:r>
          </a:p>
          <a:p>
            <a:pPr algn="ctr"/>
            <a:r>
              <a:rPr lang="en-US" sz="2400" b="1" dirty="0" smtClean="0">
                <a:latin typeface="Arial" panose="020B0604020202020204" pitchFamily="34" charset="0"/>
                <a:cs typeface="Arial" panose="020B0604020202020204" pitchFamily="34" charset="0"/>
              </a:rPr>
              <a:t>Chemical Formula</a:t>
            </a:r>
          </a:p>
          <a:p>
            <a:pPr algn="ctr"/>
            <a:r>
              <a:rPr lang="en-US" sz="2400" b="1" dirty="0" smtClean="0">
                <a:latin typeface="Arial" panose="020B0604020202020204" pitchFamily="34" charset="0"/>
                <a:cs typeface="Arial" panose="020B0604020202020204" pitchFamily="34" charset="0"/>
              </a:rPr>
              <a:t>of</a:t>
            </a:r>
          </a:p>
          <a:p>
            <a:pPr algn="ctr"/>
            <a:r>
              <a:rPr lang="en-US" sz="2400" b="1" dirty="0" smtClean="0">
                <a:latin typeface="Arial" panose="020B0604020202020204" pitchFamily="34" charset="0"/>
                <a:cs typeface="Arial" panose="020B0604020202020204" pitchFamily="34" charset="0"/>
              </a:rPr>
              <a:t>Proposed Structure</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4260761" y="1877973"/>
            <a:ext cx="543740" cy="830997"/>
          </a:xfrm>
          <a:prstGeom prst="rect">
            <a:avLst/>
          </a:prstGeom>
          <a:solidFill>
            <a:srgbClr val="92D050"/>
          </a:solidFill>
        </p:spPr>
        <p:txBody>
          <a:bodyPr wrap="none" rtlCol="0">
            <a:spAutoFit/>
          </a:bodyPr>
          <a:lstStyle/>
          <a:p>
            <a:pPr algn="ctr"/>
            <a:r>
              <a:rPr lang="en-US" sz="4800" b="1" dirty="0" smtClean="0">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4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Chemical Formulas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1148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2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left)">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left)">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44006"/>
            <a:ext cx="8778875" cy="731837"/>
          </a:xfrm>
        </p:spPr>
        <p:txBody>
          <a:bodyPr/>
          <a:lstStyle/>
          <a:p>
            <a:r>
              <a:rPr lang="en-US" dirty="0" smtClean="0">
                <a:solidFill>
                  <a:srgbClr val="C00000"/>
                </a:solidFill>
              </a:rPr>
              <a:t>Do Now</a:t>
            </a:r>
            <a:endParaRPr lang="en-US"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56111842"/>
              </p:ext>
            </p:extLst>
          </p:nvPr>
        </p:nvGraphicFramePr>
        <p:xfrm>
          <a:off x="1548931" y="2938936"/>
          <a:ext cx="7006596" cy="3840480"/>
        </p:xfrm>
        <a:graphic>
          <a:graphicData uri="http://schemas.openxmlformats.org/drawingml/2006/table">
            <a:tbl>
              <a:tblPr firstRow="1" bandRow="1">
                <a:tableStyleId>{21E4AEA4-8DFA-4A89-87EB-49C32662AFE0}</a:tableStyleId>
              </a:tblPr>
              <a:tblGrid>
                <a:gridCol w="1371600"/>
                <a:gridCol w="1337316"/>
                <a:gridCol w="1005840"/>
                <a:gridCol w="1645920"/>
                <a:gridCol w="1645920"/>
              </a:tblGrid>
              <a:tr h="822960">
                <a:tc>
                  <a:txBody>
                    <a:bodyPr/>
                    <a:lstStyle/>
                    <a:p>
                      <a:pPr algn="ctr"/>
                      <a:r>
                        <a:rPr lang="en-US" sz="2400" b="1" dirty="0" smtClean="0">
                          <a:latin typeface="Arial" panose="020B0604020202020204" pitchFamily="34" charset="0"/>
                          <a:cs typeface="Arial" panose="020B0604020202020204" pitchFamily="34" charset="0"/>
                        </a:rPr>
                        <a:t>item</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total 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percent by mass</a:t>
                      </a:r>
                      <a:endParaRPr lang="en-US" sz="2400" b="1" dirty="0">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tires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9</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72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83.7%</a:t>
                      </a:r>
                      <a:endParaRPr lang="en-US" sz="2400" b="1" dirty="0">
                        <a:solidFill>
                          <a:schemeClr val="tx1"/>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nose cones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rear</a:t>
                      </a:r>
                      <a:r>
                        <a:rPr lang="en-US" sz="2400" b="1" baseline="0" dirty="0" smtClean="0">
                          <a:solidFill>
                            <a:srgbClr val="C00000"/>
                          </a:solidFill>
                          <a:latin typeface="Arial" panose="020B0604020202020204" pitchFamily="34" charset="0"/>
                          <a:cs typeface="Arial" panose="020B0604020202020204" pitchFamily="34" charset="0"/>
                        </a:rPr>
                        <a:t> spoiler</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bl>
          </a:graphicData>
        </a:graphic>
      </p:graphicFrame>
      <p:pic>
        <p:nvPicPr>
          <p:cNvPr id="3074"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73393" t="25000" r="9107" b="50000"/>
          <a:stretch/>
        </p:blipFill>
        <p:spPr bwMode="auto">
          <a:xfrm>
            <a:off x="752398" y="542554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3929" r="25714" b="73711"/>
          <a:stretch/>
        </p:blipFill>
        <p:spPr bwMode="auto">
          <a:xfrm>
            <a:off x="752398" y="379462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6785" t="23459" r="65893" b="53082"/>
          <a:stretch/>
        </p:blipFill>
        <p:spPr bwMode="auto">
          <a:xfrm>
            <a:off x="752398" y="461008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440" y="1105104"/>
            <a:ext cx="8961120" cy="1692771"/>
          </a:xfrm>
          <a:prstGeom prst="rect">
            <a:avLst/>
          </a:prstGeom>
          <a:noFill/>
        </p:spPr>
        <p:txBody>
          <a:bodyPr wrap="square" rtlCol="0">
            <a:spAutoFit/>
          </a:bodyPr>
          <a:lstStyle/>
          <a:p>
            <a:pPr algn="just"/>
            <a:r>
              <a:rPr lang="en-US" sz="2600" b="1" dirty="0" smtClean="0">
                <a:solidFill>
                  <a:srgbClr val="C00000"/>
                </a:solidFill>
                <a:latin typeface="Arial" panose="020B0604020202020204" pitchFamily="34" charset="0"/>
                <a:cs typeface="Arial" panose="020B0604020202020204" pitchFamily="34" charset="0"/>
              </a:rPr>
              <a:t>The table below shows one set of spare parts for the Ferrari F1 racing team.  What percent of the mass is due to the tires?  What percent by mass is due to the nose cones &amp; rear spoilers?</a:t>
            </a:r>
            <a:endParaRPr lang="en-US"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85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Chemical Formulas</a:t>
            </a:r>
            <a:endParaRPr lang="en-US" dirty="0"/>
          </a:p>
        </p:txBody>
      </p:sp>
      <p:sp>
        <p:nvSpPr>
          <p:cNvPr id="3" name="Content Placeholder 2"/>
          <p:cNvSpPr>
            <a:spLocks noGrp="1"/>
          </p:cNvSpPr>
          <p:nvPr>
            <p:ph idx="1"/>
          </p:nvPr>
        </p:nvSpPr>
        <p:spPr>
          <a:xfrm>
            <a:off x="547688" y="1457324"/>
            <a:ext cx="8048625" cy="4968875"/>
          </a:xfrm>
        </p:spPr>
        <p:txBody>
          <a:bodyPr/>
          <a:lstStyle/>
          <a:p>
            <a:pPr marL="2457450" indent="-514350">
              <a:spcBef>
                <a:spcPts val="2400"/>
              </a:spcBef>
              <a:buFont typeface="+mj-lt"/>
              <a:buAutoNum type="arabicParenR"/>
            </a:pPr>
            <a:r>
              <a:rPr lang="en-US" dirty="0" smtClean="0"/>
              <a:t>Molecular Formula</a:t>
            </a:r>
          </a:p>
          <a:p>
            <a:pPr marL="2457450" indent="-514350">
              <a:spcBef>
                <a:spcPts val="2400"/>
              </a:spcBef>
              <a:buFont typeface="+mj-lt"/>
              <a:buAutoNum type="arabicParenR"/>
            </a:pPr>
            <a:r>
              <a:rPr lang="en-US" dirty="0" smtClean="0"/>
              <a:t>Empirical Formula</a:t>
            </a:r>
          </a:p>
          <a:p>
            <a:pPr marL="0" indent="0" algn="ctr">
              <a:spcBef>
                <a:spcPts val="4200"/>
              </a:spcBef>
              <a:buNone/>
            </a:pPr>
            <a:r>
              <a:rPr lang="en-US" sz="2800" b="1" i="1" dirty="0" smtClean="0">
                <a:solidFill>
                  <a:srgbClr val="006600"/>
                </a:solidFill>
                <a:latin typeface="Comic Sans MS" panose="030F0702030302020204" pitchFamily="66" charset="0"/>
              </a:rPr>
              <a:t>We will learn other types of formulas later</a:t>
            </a:r>
            <a:endParaRPr lang="en-US" sz="2800" b="1" i="1" dirty="0">
              <a:solidFill>
                <a:srgbClr val="006600"/>
              </a:solidFill>
              <a:latin typeface="Comic Sans MS" panose="030F0702030302020204" pitchFamily="66" charset="0"/>
            </a:endParaRPr>
          </a:p>
        </p:txBody>
      </p:sp>
    </p:spTree>
    <p:extLst>
      <p:ext uri="{BB962C8B-B14F-4D97-AF65-F5344CB8AC3E}">
        <p14:creationId xmlns:p14="http://schemas.microsoft.com/office/powerpoint/2010/main" val="161669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Text Box 4"/>
          <p:cNvSpPr txBox="1">
            <a:spLocks noChangeArrowheads="1"/>
          </p:cNvSpPr>
          <p:nvPr/>
        </p:nvSpPr>
        <p:spPr bwMode="auto">
          <a:xfrm>
            <a:off x="960438" y="1419225"/>
            <a:ext cx="72231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r>
              <a:rPr lang="en-US" altLang="en-US" b="0" dirty="0"/>
              <a:t>The </a:t>
            </a:r>
            <a:r>
              <a:rPr lang="en-US" altLang="en-US" u="sng" dirty="0">
                <a:solidFill>
                  <a:srgbClr val="0070C0"/>
                </a:solidFill>
              </a:rPr>
              <a:t>molecular formula</a:t>
            </a:r>
            <a:r>
              <a:rPr lang="en-US" altLang="en-US" b="0" dirty="0"/>
              <a:t> specifies the actual number of atoms of each element in one molecule or formula unit of the substance.</a:t>
            </a:r>
          </a:p>
        </p:txBody>
      </p:sp>
      <p:sp>
        <p:nvSpPr>
          <p:cNvPr id="80901" name="Text Box 10"/>
          <p:cNvSpPr txBox="1">
            <a:spLocks noChangeArrowheads="1"/>
          </p:cNvSpPr>
          <p:nvPr/>
        </p:nvSpPr>
        <p:spPr bwMode="auto">
          <a:xfrm>
            <a:off x="0" y="50800"/>
            <a:ext cx="91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lnSpc>
                <a:spcPct val="100000"/>
              </a:lnSpc>
              <a:spcBef>
                <a:spcPct val="50000"/>
              </a:spcBef>
              <a:spcAft>
                <a:spcPct val="0"/>
              </a:spcAft>
              <a:buFontTx/>
              <a:buNone/>
            </a:pPr>
            <a:r>
              <a:rPr lang="en-US" altLang="en-US" sz="1000">
                <a:solidFill>
                  <a:schemeClr val="bg1"/>
                </a:solidFill>
              </a:rPr>
              <a:t>SECTION</a:t>
            </a:r>
            <a:r>
              <a:rPr lang="en-US" altLang="en-US" sz="2400">
                <a:solidFill>
                  <a:schemeClr val="bg1"/>
                </a:solidFill>
              </a:rPr>
              <a:t>10.4</a:t>
            </a:r>
          </a:p>
        </p:txBody>
      </p:sp>
      <p:sp>
        <p:nvSpPr>
          <p:cNvPr id="80902" name="Rectangle 11"/>
          <p:cNvSpPr>
            <a:spLocks noChangeArrowheads="1"/>
          </p:cNvSpPr>
          <p:nvPr/>
        </p:nvSpPr>
        <p:spPr bwMode="auto">
          <a:xfrm>
            <a:off x="838200" y="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lnSpc>
                <a:spcPct val="100000"/>
              </a:lnSpc>
              <a:spcBef>
                <a:spcPct val="0"/>
              </a:spcBef>
              <a:spcAft>
                <a:spcPct val="0"/>
              </a:spcAft>
              <a:buFontTx/>
              <a:buNone/>
            </a:pPr>
            <a:r>
              <a:rPr lang="en-US" altLang="en-US" sz="3200">
                <a:solidFill>
                  <a:schemeClr val="bg1"/>
                </a:solidFill>
              </a:rPr>
              <a:t>Empirical and Molecular Formulas</a:t>
            </a:r>
          </a:p>
        </p:txBody>
      </p:sp>
      <p:sp>
        <p:nvSpPr>
          <p:cNvPr id="7" name="TextBox 1"/>
          <p:cNvSpPr txBox="1">
            <a:spLocks noChangeArrowheads="1"/>
          </p:cNvSpPr>
          <p:nvPr/>
        </p:nvSpPr>
        <p:spPr bwMode="auto">
          <a:xfrm>
            <a:off x="7985125" y="4763"/>
            <a:ext cx="1158875" cy="923330"/>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
        <p:nvSpPr>
          <p:cNvPr id="2" name="Title 1"/>
          <p:cNvSpPr>
            <a:spLocks noGrp="1"/>
          </p:cNvSpPr>
          <p:nvPr>
            <p:ph type="title"/>
          </p:nvPr>
        </p:nvSpPr>
        <p:spPr/>
        <p:txBody>
          <a:bodyPr/>
          <a:lstStyle/>
          <a:p>
            <a:r>
              <a:rPr lang="en-US" dirty="0" smtClean="0"/>
              <a:t>Molecular Formula</a:t>
            </a:r>
            <a:endParaRPr lang="en-US" dirty="0"/>
          </a:p>
        </p:txBody>
      </p:sp>
      <p:pic>
        <p:nvPicPr>
          <p:cNvPr id="6151" name="Picture 7" descr="http://exchangedownloads.smarttech.com/public/content/86/86486a4a-2bea-4488-a0cc-d7dab02848bb/previews/medium/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3004244"/>
            <a:ext cx="4000500" cy="3514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29125" y="3268890"/>
            <a:ext cx="4342856" cy="2985433"/>
          </a:xfrm>
          <a:prstGeom prst="rect">
            <a:avLst/>
          </a:prstGeom>
          <a:noFill/>
        </p:spPr>
        <p:txBody>
          <a:bodyPr wrap="none" rtlCol="0">
            <a:spAutoFit/>
          </a:bodyPr>
          <a:lstStyle/>
          <a:p>
            <a:r>
              <a:rPr lang="en-US" sz="2800" dirty="0" smtClean="0">
                <a:latin typeface="Arial" panose="020B0604020202020204" pitchFamily="34" charset="0"/>
                <a:cs typeface="Arial" panose="020B0604020202020204" pitchFamily="34" charset="0"/>
              </a:rPr>
              <a:t>Nitric acid has:</a:t>
            </a:r>
          </a:p>
          <a:p>
            <a:pPr marL="7429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one hydrogen</a:t>
            </a:r>
          </a:p>
          <a:p>
            <a:pPr marL="7429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one nitrogen</a:t>
            </a:r>
          </a:p>
          <a:p>
            <a:pPr marL="7429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three </a:t>
            </a:r>
            <a:r>
              <a:rPr lang="en-US" sz="2800" dirty="0" err="1" smtClean="0">
                <a:latin typeface="Arial" panose="020B0604020202020204" pitchFamily="34" charset="0"/>
                <a:cs typeface="Arial" panose="020B0604020202020204" pitchFamily="34" charset="0"/>
              </a:rPr>
              <a:t>oxygens</a:t>
            </a:r>
            <a:endParaRPr lang="en-US" sz="2800" dirty="0" smtClean="0">
              <a:latin typeface="Arial" panose="020B0604020202020204" pitchFamily="34" charset="0"/>
              <a:cs typeface="Arial" panose="020B0604020202020204" pitchFamily="34" charset="0"/>
            </a:endParaRPr>
          </a:p>
          <a:p>
            <a:pPr>
              <a:spcBef>
                <a:spcPts val="1200"/>
              </a:spcBef>
              <a:spcAft>
                <a:spcPts val="1200"/>
              </a:spcAft>
            </a:pPr>
            <a:r>
              <a:rPr lang="en-US" sz="2800" dirty="0" smtClean="0">
                <a:latin typeface="Arial" panose="020B0604020202020204" pitchFamily="34" charset="0"/>
                <a:cs typeface="Arial" panose="020B0604020202020204" pitchFamily="34" charset="0"/>
              </a:rPr>
              <a:t>so its molecular formula is</a:t>
            </a:r>
          </a:p>
          <a:p>
            <a:pPr algn="ctr"/>
            <a:r>
              <a:rPr lang="en-US" sz="2800" b="1" dirty="0" smtClean="0">
                <a:latin typeface="Arial" panose="020B0604020202020204" pitchFamily="34" charset="0"/>
                <a:cs typeface="Arial" panose="020B0604020202020204" pitchFamily="34" charset="0"/>
              </a:rPr>
              <a:t>HNO</a:t>
            </a:r>
            <a:r>
              <a:rPr lang="en-US" sz="3600" b="1" baseline="-25000" dirty="0" smtClean="0">
                <a:latin typeface="Arial" panose="020B0604020202020204" pitchFamily="34" charset="0"/>
                <a:cs typeface="Arial" panose="020B0604020202020204" pitchFamily="34" charset="0"/>
              </a:rPr>
              <a:t>3</a:t>
            </a:r>
            <a:endParaRPr lang="en-US" sz="2800" b="1" baseline="-250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3458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04"/>
                                        </p:tgtEl>
                                        <p:attrNameLst>
                                          <p:attrName>style.visibility</p:attrName>
                                        </p:attrNameLst>
                                      </p:cBhvr>
                                      <p:to>
                                        <p:strVal val="visible"/>
                                      </p:to>
                                    </p:set>
                                    <p:animEffect transition="in" filter="wipe(left)">
                                      <p:cBhvr>
                                        <p:cTn id="7" dur="500"/>
                                        <p:tgtEl>
                                          <p:spTgt spid="3840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wipe(left)">
                                      <p:cBhvr>
                                        <p:cTn id="12" dur="5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Text Box 4"/>
          <p:cNvSpPr txBox="1">
            <a:spLocks noChangeArrowheads="1"/>
          </p:cNvSpPr>
          <p:nvPr/>
        </p:nvSpPr>
        <p:spPr bwMode="auto">
          <a:xfrm>
            <a:off x="457200" y="1386567"/>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marL="0" indent="0" eaLnBrk="1" hangingPunct="1"/>
            <a:r>
              <a:rPr lang="en-US" altLang="en-US" b="0" dirty="0"/>
              <a:t>The </a:t>
            </a:r>
            <a:r>
              <a:rPr lang="en-US" altLang="en-US" u="sng" dirty="0">
                <a:solidFill>
                  <a:srgbClr val="0070C0"/>
                </a:solidFill>
              </a:rPr>
              <a:t>empirical formula</a:t>
            </a:r>
            <a:r>
              <a:rPr lang="en-US" altLang="en-US" b="0" i="1" dirty="0"/>
              <a:t> </a:t>
            </a:r>
            <a:r>
              <a:rPr lang="en-US" altLang="en-US" b="0" dirty="0"/>
              <a:t>for a compound is the smallest whole-number mole ratio of the elements.</a:t>
            </a:r>
          </a:p>
        </p:txBody>
      </p:sp>
      <p:sp>
        <p:nvSpPr>
          <p:cNvPr id="4" name="Title 3"/>
          <p:cNvSpPr>
            <a:spLocks noGrp="1"/>
          </p:cNvSpPr>
          <p:nvPr>
            <p:ph type="title"/>
          </p:nvPr>
        </p:nvSpPr>
        <p:spPr>
          <a:xfrm>
            <a:off x="182563" y="274638"/>
            <a:ext cx="8778875" cy="731837"/>
          </a:xfrm>
        </p:spPr>
        <p:txBody>
          <a:bodyPr/>
          <a:lstStyle/>
          <a:p>
            <a:r>
              <a:rPr lang="en-US" dirty="0" smtClean="0"/>
              <a:t>Empirical Formula</a:t>
            </a:r>
            <a:endParaRPr lang="en-US" dirty="0"/>
          </a:p>
        </p:txBody>
      </p:sp>
      <p:sp>
        <p:nvSpPr>
          <p:cNvPr id="42" name="TextBox 1"/>
          <p:cNvSpPr txBox="1">
            <a:spLocks noChangeArrowheads="1"/>
          </p:cNvSpPr>
          <p:nvPr/>
        </p:nvSpPr>
        <p:spPr bwMode="auto">
          <a:xfrm>
            <a:off x="7985125" y="4763"/>
            <a:ext cx="1158875" cy="923330"/>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
        <p:nvSpPr>
          <p:cNvPr id="5" name="TextBox 4"/>
          <p:cNvSpPr txBox="1"/>
          <p:nvPr/>
        </p:nvSpPr>
        <p:spPr>
          <a:xfrm>
            <a:off x="0" y="6550223"/>
            <a:ext cx="8262939" cy="307777"/>
          </a:xfrm>
          <a:prstGeom prst="rect">
            <a:avLst/>
          </a:prstGeom>
          <a:noFill/>
        </p:spPr>
        <p:txBody>
          <a:bodyPr wrap="square" rtlCol="0">
            <a:spAutoFit/>
          </a:bodyPr>
          <a:lstStyle/>
          <a:p>
            <a:pPr marL="2400300" indent="-2400300" algn="ctr"/>
            <a:r>
              <a:rPr lang="en-US" sz="1400" dirty="0" smtClean="0"/>
              <a:t>GCF = Greatest common factor - 	The largest whole number by which a group of numbers can be divided evenly.</a:t>
            </a:r>
            <a:endParaRPr lang="en-US" sz="1400" dirty="0"/>
          </a:p>
        </p:txBody>
      </p:sp>
      <p:sp>
        <p:nvSpPr>
          <p:cNvPr id="70668" name="Right Arrow 3"/>
          <p:cNvSpPr>
            <a:spLocks noChangeArrowheads="1"/>
          </p:cNvSpPr>
          <p:nvPr/>
        </p:nvSpPr>
        <p:spPr bwMode="auto">
          <a:xfrm>
            <a:off x="5393402" y="4376593"/>
            <a:ext cx="1497222" cy="733663"/>
          </a:xfrm>
          <a:prstGeom prst="rightArrow">
            <a:avLst>
              <a:gd name="adj1" fmla="val 50000"/>
              <a:gd name="adj2" fmla="val 49999"/>
            </a:avLst>
          </a:prstGeom>
          <a:solidFill>
            <a:srgbClr val="FF0000"/>
          </a:solidFill>
          <a:ln w="15875" algn="ctr">
            <a:solidFill>
              <a:srgbClr val="003399"/>
            </a:solidFill>
            <a:round/>
            <a:headEnd/>
            <a:tailEnd/>
          </a:ln>
        </p:spPr>
        <p:txBody>
          <a:bodyPr wrap="square">
            <a:spAutoFit/>
          </a:bodyPr>
          <a:lstStyle>
            <a:lvl1pPr marL="344488" indent="-344488"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r>
              <a:rPr lang="en-US" altLang="en-US" sz="1600" dirty="0" smtClean="0"/>
              <a:t>  </a:t>
            </a:r>
            <a:r>
              <a:rPr lang="en-US" altLang="en-US" sz="1800" i="1" dirty="0" smtClean="0">
                <a:solidFill>
                  <a:schemeClr val="bg1"/>
                </a:solidFill>
              </a:rPr>
              <a:t>GCF = 2</a:t>
            </a:r>
            <a:endParaRPr lang="en-US" altLang="en-US" sz="1800" i="1" dirty="0">
              <a:solidFill>
                <a:schemeClr val="bg1"/>
              </a:solidFill>
            </a:endParaRPr>
          </a:p>
        </p:txBody>
      </p:sp>
      <p:grpSp>
        <p:nvGrpSpPr>
          <p:cNvPr id="15" name="Group 14"/>
          <p:cNvGrpSpPr/>
          <p:nvPr/>
        </p:nvGrpSpPr>
        <p:grpSpPr>
          <a:xfrm>
            <a:off x="0" y="2703916"/>
            <a:ext cx="2828925" cy="3045386"/>
            <a:chOff x="0" y="2366450"/>
            <a:chExt cx="2828925" cy="3045386"/>
          </a:xfrm>
        </p:grpSpPr>
        <p:sp>
          <p:nvSpPr>
            <p:cNvPr id="44" name="Text Box 20"/>
            <p:cNvSpPr txBox="1">
              <a:spLocks noChangeArrowheads="1"/>
            </p:cNvSpPr>
            <p:nvPr/>
          </p:nvSpPr>
          <p:spPr bwMode="auto">
            <a:xfrm>
              <a:off x="873288" y="5011726"/>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spcBef>
                  <a:spcPct val="0"/>
                </a:spcBef>
                <a:spcAft>
                  <a:spcPct val="0"/>
                </a:spcAft>
                <a:buFontTx/>
                <a:buNone/>
              </a:pPr>
              <a:r>
                <a:rPr lang="en-US" altLang="en-US" sz="2000" b="0" i="1" dirty="0" smtClean="0">
                  <a:solidFill>
                    <a:srgbClr val="000000"/>
                  </a:solidFill>
                </a:rPr>
                <a:t>caffeine</a:t>
              </a:r>
              <a:endParaRPr lang="en-US" altLang="en-US" sz="2000" b="0" i="1" baseline="-25000" dirty="0">
                <a:solidFill>
                  <a:srgbClr val="000000"/>
                </a:solidFill>
              </a:endParaRPr>
            </a:p>
          </p:txBody>
        </p:sp>
        <p:pic>
          <p:nvPicPr>
            <p:cNvPr id="1028" name="Picture 4" descr="http://www2.warwick.ac.uk/fac/sci/chemistry/research/walsh/walshgroup/workexperience/caffeine_f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88" t="2031" r="5090" b="3754"/>
            <a:stretch/>
          </p:blipFill>
          <p:spPr bwMode="auto">
            <a:xfrm>
              <a:off x="0" y="2366450"/>
              <a:ext cx="2828925" cy="2519364"/>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Text Box 20"/>
          <p:cNvSpPr txBox="1">
            <a:spLocks noChangeArrowheads="1"/>
          </p:cNvSpPr>
          <p:nvPr/>
        </p:nvSpPr>
        <p:spPr bwMode="auto">
          <a:xfrm>
            <a:off x="7181793" y="3468294"/>
            <a:ext cx="1850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spcBef>
                <a:spcPct val="0"/>
              </a:spcBef>
              <a:spcAft>
                <a:spcPct val="0"/>
              </a:spcAft>
              <a:buFontTx/>
              <a:buNone/>
            </a:pPr>
            <a:r>
              <a:rPr lang="en-US" altLang="en-US" sz="3200" dirty="0" smtClean="0">
                <a:solidFill>
                  <a:srgbClr val="0070C0"/>
                </a:solidFill>
              </a:rPr>
              <a:t>C</a:t>
            </a:r>
            <a:r>
              <a:rPr lang="en-US" altLang="en-US" sz="3200" baseline="-25000" dirty="0" smtClean="0">
                <a:solidFill>
                  <a:srgbClr val="0070C0"/>
                </a:solidFill>
              </a:rPr>
              <a:t>4</a:t>
            </a:r>
            <a:r>
              <a:rPr lang="en-US" altLang="en-US" sz="3200" dirty="0" smtClean="0">
                <a:solidFill>
                  <a:srgbClr val="0070C0"/>
                </a:solidFill>
              </a:rPr>
              <a:t>H</a:t>
            </a:r>
            <a:r>
              <a:rPr lang="en-US" altLang="en-US" sz="3200" baseline="-25000" dirty="0" smtClean="0">
                <a:solidFill>
                  <a:srgbClr val="0070C0"/>
                </a:solidFill>
              </a:rPr>
              <a:t>5</a:t>
            </a:r>
            <a:r>
              <a:rPr lang="en-US" altLang="en-US" sz="3200" dirty="0" smtClean="0">
                <a:solidFill>
                  <a:srgbClr val="0070C0"/>
                </a:solidFill>
              </a:rPr>
              <a:t>N</a:t>
            </a:r>
            <a:r>
              <a:rPr lang="en-US" altLang="en-US" sz="3200" baseline="-25000" dirty="0" smtClean="0">
                <a:solidFill>
                  <a:srgbClr val="0070C0"/>
                </a:solidFill>
              </a:rPr>
              <a:t>2</a:t>
            </a:r>
            <a:r>
              <a:rPr lang="en-US" altLang="en-US" sz="3200" dirty="0" smtClean="0">
                <a:solidFill>
                  <a:srgbClr val="0070C0"/>
                </a:solidFill>
              </a:rPr>
              <a:t>O</a:t>
            </a:r>
            <a:endParaRPr lang="en-US" altLang="en-US" sz="3200" baseline="-25000" dirty="0">
              <a:solidFill>
                <a:srgbClr val="0070C0"/>
              </a:solidFill>
            </a:endParaRPr>
          </a:p>
        </p:txBody>
      </p:sp>
      <p:sp>
        <p:nvSpPr>
          <p:cNvPr id="70669" name="TextBox 4"/>
          <p:cNvSpPr txBox="1">
            <a:spLocks noChangeArrowheads="1"/>
          </p:cNvSpPr>
          <p:nvPr/>
        </p:nvSpPr>
        <p:spPr bwMode="auto">
          <a:xfrm>
            <a:off x="7201831" y="5142358"/>
            <a:ext cx="1810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lnSpc>
                <a:spcPct val="100000"/>
              </a:lnSpc>
              <a:spcBef>
                <a:spcPct val="0"/>
              </a:spcBef>
              <a:spcAft>
                <a:spcPct val="0"/>
              </a:spcAft>
              <a:buFontTx/>
              <a:buNone/>
            </a:pPr>
            <a:r>
              <a:rPr lang="en-US" altLang="en-US" sz="2000" b="0" i="1" dirty="0"/>
              <a:t>smallest</a:t>
            </a:r>
          </a:p>
          <a:p>
            <a:pPr algn="ctr" eaLnBrk="1" hangingPunct="1">
              <a:lnSpc>
                <a:spcPct val="100000"/>
              </a:lnSpc>
              <a:spcBef>
                <a:spcPct val="0"/>
              </a:spcBef>
              <a:spcAft>
                <a:spcPct val="0"/>
              </a:spcAft>
              <a:buFontTx/>
              <a:buNone/>
            </a:pPr>
            <a:r>
              <a:rPr lang="en-US" altLang="en-US" sz="2000" b="0" i="1" dirty="0"/>
              <a:t>whole-number</a:t>
            </a:r>
          </a:p>
          <a:p>
            <a:pPr algn="ctr" eaLnBrk="1" hangingPunct="1">
              <a:lnSpc>
                <a:spcPct val="100000"/>
              </a:lnSpc>
              <a:spcBef>
                <a:spcPct val="0"/>
              </a:spcBef>
              <a:spcAft>
                <a:spcPct val="0"/>
              </a:spcAft>
              <a:buFontTx/>
              <a:buNone/>
            </a:pPr>
            <a:r>
              <a:rPr lang="en-US" altLang="en-US" sz="2000" b="0" i="1" dirty="0"/>
              <a:t>mole ratio</a:t>
            </a:r>
          </a:p>
        </p:txBody>
      </p:sp>
      <p:sp>
        <p:nvSpPr>
          <p:cNvPr id="47" name="Text Box 20"/>
          <p:cNvSpPr txBox="1">
            <a:spLocks noChangeArrowheads="1"/>
          </p:cNvSpPr>
          <p:nvPr/>
        </p:nvSpPr>
        <p:spPr bwMode="auto">
          <a:xfrm>
            <a:off x="7500791" y="2579433"/>
            <a:ext cx="12121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spcBef>
                <a:spcPct val="0"/>
              </a:spcBef>
              <a:spcAft>
                <a:spcPct val="0"/>
              </a:spcAft>
              <a:buFontTx/>
              <a:buNone/>
            </a:pPr>
            <a:r>
              <a:rPr lang="en-US" altLang="en-US" sz="2000" b="0" i="1" dirty="0" smtClean="0">
                <a:solidFill>
                  <a:srgbClr val="000000"/>
                </a:solidFill>
              </a:rPr>
              <a:t>empirical</a:t>
            </a:r>
          </a:p>
          <a:p>
            <a:pPr algn="ctr" eaLnBrk="1" hangingPunct="1">
              <a:spcBef>
                <a:spcPct val="0"/>
              </a:spcBef>
              <a:spcAft>
                <a:spcPct val="0"/>
              </a:spcAft>
              <a:buFontTx/>
              <a:buNone/>
            </a:pPr>
            <a:r>
              <a:rPr lang="en-US" altLang="en-US" sz="2000" b="0" i="1" u="sng" dirty="0" smtClean="0">
                <a:solidFill>
                  <a:srgbClr val="000000"/>
                </a:solidFill>
              </a:rPr>
              <a:t>formula</a:t>
            </a:r>
            <a:endParaRPr lang="en-US" altLang="en-US" sz="2000" b="0" i="1" u="sng" dirty="0">
              <a:solidFill>
                <a:srgbClr val="000000"/>
              </a:solidFill>
            </a:endParaRPr>
          </a:p>
        </p:txBody>
      </p:sp>
      <p:sp>
        <p:nvSpPr>
          <p:cNvPr id="49" name="Text Box 42"/>
          <p:cNvSpPr txBox="1">
            <a:spLocks noChangeArrowheads="1"/>
          </p:cNvSpPr>
          <p:nvPr/>
        </p:nvSpPr>
        <p:spPr bwMode="auto">
          <a:xfrm>
            <a:off x="7141718" y="4512592"/>
            <a:ext cx="19303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spcBef>
                <a:spcPct val="0"/>
              </a:spcBef>
              <a:spcAft>
                <a:spcPct val="0"/>
              </a:spcAft>
              <a:buFontTx/>
              <a:buNone/>
            </a:pPr>
            <a:r>
              <a:rPr lang="en-US" altLang="en-US" sz="2400" i="1" dirty="0" smtClean="0">
                <a:solidFill>
                  <a:srgbClr val="FF0000"/>
                </a:solidFill>
              </a:rPr>
              <a:t>4:5:2:1 </a:t>
            </a:r>
            <a:r>
              <a:rPr lang="en-US" altLang="en-US" sz="2400" i="1" dirty="0">
                <a:solidFill>
                  <a:srgbClr val="FF0000"/>
                </a:solidFill>
              </a:rPr>
              <a:t>ratio</a:t>
            </a:r>
          </a:p>
        </p:txBody>
      </p:sp>
      <p:sp>
        <p:nvSpPr>
          <p:cNvPr id="70670" name="Text Box 20"/>
          <p:cNvSpPr txBox="1">
            <a:spLocks noChangeArrowheads="1"/>
          </p:cNvSpPr>
          <p:nvPr/>
        </p:nvSpPr>
        <p:spPr bwMode="auto">
          <a:xfrm>
            <a:off x="2912209" y="3468294"/>
            <a:ext cx="22300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spcBef>
                <a:spcPct val="0"/>
              </a:spcBef>
              <a:spcAft>
                <a:spcPct val="0"/>
              </a:spcAft>
              <a:buFontTx/>
              <a:buNone/>
            </a:pPr>
            <a:r>
              <a:rPr lang="en-US" altLang="en-US" sz="3200" dirty="0" smtClean="0">
                <a:solidFill>
                  <a:srgbClr val="0070C0"/>
                </a:solidFill>
              </a:rPr>
              <a:t>C</a:t>
            </a:r>
            <a:r>
              <a:rPr lang="en-US" altLang="en-US" sz="3200" baseline="-25000" dirty="0" smtClean="0">
                <a:solidFill>
                  <a:srgbClr val="0070C0"/>
                </a:solidFill>
              </a:rPr>
              <a:t>8</a:t>
            </a:r>
            <a:r>
              <a:rPr lang="en-US" altLang="en-US" sz="3200" dirty="0" smtClean="0">
                <a:solidFill>
                  <a:srgbClr val="0070C0"/>
                </a:solidFill>
              </a:rPr>
              <a:t>H</a:t>
            </a:r>
            <a:r>
              <a:rPr lang="en-US" altLang="en-US" sz="3200" baseline="-25000" dirty="0" smtClean="0">
                <a:solidFill>
                  <a:srgbClr val="0070C0"/>
                </a:solidFill>
              </a:rPr>
              <a:t>10</a:t>
            </a:r>
            <a:r>
              <a:rPr lang="en-US" altLang="en-US" sz="3200" dirty="0" smtClean="0">
                <a:solidFill>
                  <a:srgbClr val="0070C0"/>
                </a:solidFill>
              </a:rPr>
              <a:t>N</a:t>
            </a:r>
            <a:r>
              <a:rPr lang="en-US" altLang="en-US" sz="3200" baseline="-25000" dirty="0" smtClean="0">
                <a:solidFill>
                  <a:srgbClr val="0070C0"/>
                </a:solidFill>
              </a:rPr>
              <a:t>4</a:t>
            </a:r>
            <a:r>
              <a:rPr lang="en-US" altLang="en-US" sz="3200" dirty="0" smtClean="0">
                <a:solidFill>
                  <a:srgbClr val="0070C0"/>
                </a:solidFill>
              </a:rPr>
              <a:t>O</a:t>
            </a:r>
            <a:r>
              <a:rPr lang="en-US" altLang="en-US" sz="3200" baseline="-25000" dirty="0" smtClean="0">
                <a:solidFill>
                  <a:srgbClr val="0070C0"/>
                </a:solidFill>
              </a:rPr>
              <a:t>2</a:t>
            </a:r>
            <a:endParaRPr lang="en-US" altLang="en-US" sz="3200" baseline="-25000" dirty="0">
              <a:solidFill>
                <a:srgbClr val="0070C0"/>
              </a:solidFill>
            </a:endParaRPr>
          </a:p>
        </p:txBody>
      </p:sp>
      <p:sp>
        <p:nvSpPr>
          <p:cNvPr id="41" name="Text Box 42"/>
          <p:cNvSpPr txBox="1">
            <a:spLocks noChangeArrowheads="1"/>
          </p:cNvSpPr>
          <p:nvPr/>
        </p:nvSpPr>
        <p:spPr bwMode="auto">
          <a:xfrm>
            <a:off x="2976330" y="4512592"/>
            <a:ext cx="21018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eaLnBrk="1" hangingPunct="1">
              <a:spcBef>
                <a:spcPct val="0"/>
              </a:spcBef>
              <a:spcAft>
                <a:spcPct val="0"/>
              </a:spcAft>
              <a:buFontTx/>
              <a:buNone/>
            </a:pPr>
            <a:r>
              <a:rPr lang="en-US" altLang="en-US" sz="2400" i="1" dirty="0" smtClean="0">
                <a:solidFill>
                  <a:srgbClr val="FF0000"/>
                </a:solidFill>
              </a:rPr>
              <a:t>8:10:4:2 </a:t>
            </a:r>
            <a:r>
              <a:rPr lang="en-US" altLang="en-US" sz="2400" i="1" dirty="0">
                <a:solidFill>
                  <a:srgbClr val="FF0000"/>
                </a:solidFill>
              </a:rPr>
              <a:t>ratio</a:t>
            </a:r>
          </a:p>
        </p:txBody>
      </p:sp>
      <p:sp>
        <p:nvSpPr>
          <p:cNvPr id="46" name="Text Box 20"/>
          <p:cNvSpPr txBox="1">
            <a:spLocks noChangeArrowheads="1"/>
          </p:cNvSpPr>
          <p:nvPr/>
        </p:nvSpPr>
        <p:spPr bwMode="auto">
          <a:xfrm>
            <a:off x="3378683" y="2579433"/>
            <a:ext cx="12971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spcBef>
                <a:spcPct val="0"/>
              </a:spcBef>
              <a:spcAft>
                <a:spcPct val="0"/>
              </a:spcAft>
              <a:buFontTx/>
              <a:buNone/>
            </a:pPr>
            <a:r>
              <a:rPr lang="en-US" altLang="en-US" sz="2000" b="0" i="1" dirty="0" smtClean="0">
                <a:solidFill>
                  <a:srgbClr val="000000"/>
                </a:solidFill>
              </a:rPr>
              <a:t>molecular</a:t>
            </a:r>
          </a:p>
          <a:p>
            <a:pPr algn="ctr" eaLnBrk="1" hangingPunct="1">
              <a:spcBef>
                <a:spcPct val="0"/>
              </a:spcBef>
              <a:spcAft>
                <a:spcPct val="0"/>
              </a:spcAft>
              <a:buFontTx/>
              <a:buNone/>
            </a:pPr>
            <a:r>
              <a:rPr lang="en-US" altLang="en-US" sz="2000" b="0" i="1" u="sng" dirty="0" smtClean="0">
                <a:solidFill>
                  <a:srgbClr val="000000"/>
                </a:solidFill>
              </a:rPr>
              <a:t>formula</a:t>
            </a:r>
            <a:endParaRPr lang="en-US" altLang="en-US" sz="2000" b="0" i="1" u="sng" dirty="0">
              <a:solidFill>
                <a:srgbClr val="000000"/>
              </a:solidFill>
            </a:endParaRPr>
          </a:p>
        </p:txBody>
      </p:sp>
      <p:sp>
        <p:nvSpPr>
          <p:cNvPr id="50" name="TextBox 4"/>
          <p:cNvSpPr txBox="1">
            <a:spLocks noChangeArrowheads="1"/>
          </p:cNvSpPr>
          <p:nvPr/>
        </p:nvSpPr>
        <p:spPr bwMode="auto">
          <a:xfrm>
            <a:off x="2979535" y="5142358"/>
            <a:ext cx="20954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algn="ctr" eaLnBrk="1" hangingPunct="1">
              <a:lnSpc>
                <a:spcPct val="100000"/>
              </a:lnSpc>
              <a:spcBef>
                <a:spcPct val="0"/>
              </a:spcBef>
              <a:spcAft>
                <a:spcPct val="0"/>
              </a:spcAft>
              <a:buFontTx/>
              <a:buNone/>
            </a:pPr>
            <a:r>
              <a:rPr lang="en-US" altLang="en-US" sz="2000" b="0" i="1" dirty="0" smtClean="0"/>
              <a:t>this mole ratio</a:t>
            </a:r>
          </a:p>
          <a:p>
            <a:pPr algn="ctr" eaLnBrk="1" hangingPunct="1">
              <a:lnSpc>
                <a:spcPct val="100000"/>
              </a:lnSpc>
              <a:spcBef>
                <a:spcPct val="0"/>
              </a:spcBef>
              <a:spcAft>
                <a:spcPct val="0"/>
              </a:spcAft>
              <a:buFontTx/>
              <a:buNone/>
            </a:pPr>
            <a:r>
              <a:rPr lang="en-US" altLang="en-US" sz="2000" b="0" i="1" dirty="0" smtClean="0"/>
              <a:t>can be simplified</a:t>
            </a:r>
            <a:endParaRPr lang="en-US" altLang="en-US" sz="2000" b="0" i="1" dirty="0"/>
          </a:p>
        </p:txBody>
      </p:sp>
    </p:spTree>
    <p:custDataLst>
      <p:tags r:id="rId1"/>
    </p:custDataLst>
    <p:extLst>
      <p:ext uri="{BB962C8B-B14F-4D97-AF65-F5344CB8AC3E}">
        <p14:creationId xmlns:p14="http://schemas.microsoft.com/office/powerpoint/2010/main" val="3313446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628"/>
                                        </p:tgtEl>
                                        <p:attrNameLst>
                                          <p:attrName>style.visibility</p:attrName>
                                        </p:attrNameLst>
                                      </p:cBhvr>
                                      <p:to>
                                        <p:strVal val="visible"/>
                                      </p:to>
                                    </p:set>
                                    <p:animEffect transition="in" filter="wipe(left)">
                                      <p:cBhvr>
                                        <p:cTn id="7" dur="500"/>
                                        <p:tgtEl>
                                          <p:spTgt spid="282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70"/>
                                        </p:tgtEl>
                                        <p:attrNameLst>
                                          <p:attrName>style.visibility</p:attrName>
                                        </p:attrNameLst>
                                      </p:cBhvr>
                                      <p:to>
                                        <p:strVal val="visible"/>
                                      </p:to>
                                    </p:set>
                                    <p:animEffect transition="in" filter="wipe(left)">
                                      <p:cBhvr>
                                        <p:cTn id="22" dur="500"/>
                                        <p:tgtEl>
                                          <p:spTgt spid="706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0668"/>
                                        </p:tgtEl>
                                        <p:attrNameLst>
                                          <p:attrName>style.visibility</p:attrName>
                                        </p:attrNameLst>
                                      </p:cBhvr>
                                      <p:to>
                                        <p:strVal val="visible"/>
                                      </p:to>
                                    </p:set>
                                    <p:animEffect transition="in" filter="wipe(left)">
                                      <p:cBhvr>
                                        <p:cTn id="37" dur="500"/>
                                        <p:tgtEl>
                                          <p:spTgt spid="7066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0669"/>
                                        </p:tgtEl>
                                        <p:attrNameLst>
                                          <p:attrName>style.visibility</p:attrName>
                                        </p:attrNameLst>
                                      </p:cBhvr>
                                      <p:to>
                                        <p:strVal val="visible"/>
                                      </p:to>
                                    </p:set>
                                    <p:animEffect transition="in" filter="wipe(left)">
                                      <p:cBhvr>
                                        <p:cTn id="50" dur="500"/>
                                        <p:tgtEl>
                                          <p:spTgt spid="7066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p:bldP spid="5" grpId="0"/>
      <p:bldP spid="70668" grpId="0" animBg="1"/>
      <p:bldP spid="43" grpId="0"/>
      <p:bldP spid="70669" grpId="0"/>
      <p:bldP spid="47" grpId="0"/>
      <p:bldP spid="49" grpId="0"/>
      <p:bldP spid="70670" grpId="0"/>
      <p:bldP spid="41" grpId="0"/>
      <p:bldP spid="46"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801001199"/>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3727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left)">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left)">
                                      <p:cBhvr>
                                        <p:cTn id="12"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873013112"/>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4186272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603678216"/>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r>
                        <a:rPr lang="en-US" sz="2800" b="1" baseline="-25000" dirty="0" smtClean="0">
                          <a:solidFill>
                            <a:schemeClr val="tx1"/>
                          </a:solidFill>
                          <a:latin typeface="Arial" panose="020B0604020202020204" pitchFamily="34" charset="0"/>
                          <a:cs typeface="Arial" panose="020B0604020202020204" pitchFamily="34" charset="0"/>
                        </a:rPr>
                        <a:t>6</a:t>
                      </a:r>
                      <a:r>
                        <a:rPr lang="en-US" sz="2800" b="1" dirty="0" smtClean="0">
                          <a:solidFill>
                            <a:schemeClr val="tx1"/>
                          </a:solidFill>
                          <a:latin typeface="Arial" panose="020B0604020202020204" pitchFamily="34" charset="0"/>
                          <a:cs typeface="Arial" panose="020B0604020202020204" pitchFamily="34" charset="0"/>
                        </a:rPr>
                        <a:t>H</a:t>
                      </a:r>
                      <a:r>
                        <a:rPr lang="en-US" sz="2800" b="1" baseline="-25000" dirty="0" smtClean="0">
                          <a:solidFill>
                            <a:schemeClr val="tx1"/>
                          </a:solidFill>
                          <a:latin typeface="Arial" panose="020B0604020202020204" pitchFamily="34" charset="0"/>
                          <a:cs typeface="Arial" panose="020B0604020202020204" pitchFamily="34" charset="0"/>
                        </a:rPr>
                        <a:t>12</a:t>
                      </a:r>
                      <a:r>
                        <a:rPr lang="en-US" sz="2800" b="1" dirty="0" smtClean="0">
                          <a:solidFill>
                            <a:schemeClr val="tx1"/>
                          </a:solidFill>
                          <a:latin typeface="Arial" panose="020B0604020202020204" pitchFamily="34" charset="0"/>
                          <a:cs typeface="Arial" panose="020B0604020202020204" pitchFamily="34" charset="0"/>
                        </a:rPr>
                        <a:t>O</a:t>
                      </a:r>
                      <a:r>
                        <a:rPr lang="en-US" sz="2800" b="1" baseline="-25000" dirty="0" smtClean="0">
                          <a:solidFill>
                            <a:schemeClr val="tx1"/>
                          </a:solidFill>
                          <a:latin typeface="Arial" panose="020B0604020202020204" pitchFamily="34" charset="0"/>
                          <a:cs typeface="Arial" panose="020B0604020202020204" pitchFamily="34" charset="0"/>
                        </a:rPr>
                        <a:t>6</a:t>
                      </a: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2919241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888941345"/>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r>
                        <a:rPr lang="en-US" sz="2800" b="1" baseline="-25000" dirty="0" smtClean="0">
                          <a:solidFill>
                            <a:schemeClr val="tx1"/>
                          </a:solidFill>
                          <a:latin typeface="Arial" panose="020B0604020202020204" pitchFamily="34" charset="0"/>
                          <a:cs typeface="Arial" panose="020B0604020202020204" pitchFamily="34" charset="0"/>
                        </a:rPr>
                        <a:t>6</a:t>
                      </a:r>
                      <a:r>
                        <a:rPr lang="en-US" sz="2800" b="1" dirty="0" smtClean="0">
                          <a:solidFill>
                            <a:schemeClr val="tx1"/>
                          </a:solidFill>
                          <a:latin typeface="Arial" panose="020B0604020202020204" pitchFamily="34" charset="0"/>
                          <a:cs typeface="Arial" panose="020B0604020202020204" pitchFamily="34" charset="0"/>
                        </a:rPr>
                        <a:t>H</a:t>
                      </a:r>
                      <a:r>
                        <a:rPr lang="en-US" sz="2800" b="1" baseline="-25000" dirty="0" smtClean="0">
                          <a:solidFill>
                            <a:schemeClr val="tx1"/>
                          </a:solidFill>
                          <a:latin typeface="Arial" panose="020B0604020202020204" pitchFamily="34" charset="0"/>
                          <a:cs typeface="Arial" panose="020B0604020202020204" pitchFamily="34" charset="0"/>
                        </a:rPr>
                        <a:t>12</a:t>
                      </a:r>
                      <a:r>
                        <a:rPr lang="en-US" sz="2800" b="1" dirty="0" smtClean="0">
                          <a:solidFill>
                            <a:schemeClr val="tx1"/>
                          </a:solidFill>
                          <a:latin typeface="Arial" panose="020B0604020202020204" pitchFamily="34" charset="0"/>
                          <a:cs typeface="Arial" panose="020B0604020202020204" pitchFamily="34" charset="0"/>
                        </a:rPr>
                        <a:t>O</a:t>
                      </a:r>
                      <a:r>
                        <a:rPr lang="en-US" sz="2800" b="1" baseline="-25000" dirty="0" smtClean="0">
                          <a:solidFill>
                            <a:schemeClr val="tx1"/>
                          </a:solidFill>
                          <a:latin typeface="Arial" panose="020B0604020202020204" pitchFamily="34" charset="0"/>
                          <a:cs typeface="Arial" panose="020B0604020202020204" pitchFamily="34" charset="0"/>
                        </a:rPr>
                        <a:t>6</a:t>
                      </a: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2919241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969896980"/>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r>
                        <a:rPr lang="en-US" sz="2800" b="1" baseline="-25000" dirty="0" smtClean="0">
                          <a:solidFill>
                            <a:schemeClr val="tx1"/>
                          </a:solidFill>
                          <a:latin typeface="Arial" panose="020B0604020202020204" pitchFamily="34" charset="0"/>
                          <a:cs typeface="Arial" panose="020B0604020202020204" pitchFamily="34" charset="0"/>
                        </a:rPr>
                        <a:t>6</a:t>
                      </a:r>
                      <a:r>
                        <a:rPr lang="en-US" sz="2800" b="1" dirty="0" smtClean="0">
                          <a:solidFill>
                            <a:schemeClr val="tx1"/>
                          </a:solidFill>
                          <a:latin typeface="Arial" panose="020B0604020202020204" pitchFamily="34" charset="0"/>
                          <a:cs typeface="Arial" panose="020B0604020202020204" pitchFamily="34" charset="0"/>
                        </a:rPr>
                        <a:t>H</a:t>
                      </a:r>
                      <a:r>
                        <a:rPr lang="en-US" sz="2800" b="1" baseline="-25000" dirty="0" smtClean="0">
                          <a:solidFill>
                            <a:schemeClr val="tx1"/>
                          </a:solidFill>
                          <a:latin typeface="Arial" panose="020B0604020202020204" pitchFamily="34" charset="0"/>
                          <a:cs typeface="Arial" panose="020B0604020202020204" pitchFamily="34" charset="0"/>
                        </a:rPr>
                        <a:t>12</a:t>
                      </a:r>
                      <a:r>
                        <a:rPr lang="en-US" sz="2800" b="1" dirty="0" smtClean="0">
                          <a:solidFill>
                            <a:schemeClr val="tx1"/>
                          </a:solidFill>
                          <a:latin typeface="Arial" panose="020B0604020202020204" pitchFamily="34" charset="0"/>
                          <a:cs typeface="Arial" panose="020B0604020202020204" pitchFamily="34" charset="0"/>
                        </a:rPr>
                        <a:t>O</a:t>
                      </a:r>
                      <a:r>
                        <a:rPr lang="en-US" sz="2800" b="1" baseline="-25000" dirty="0" smtClean="0">
                          <a:solidFill>
                            <a:schemeClr val="tx1"/>
                          </a:solidFill>
                          <a:latin typeface="Arial" panose="020B0604020202020204" pitchFamily="34" charset="0"/>
                          <a:cs typeface="Arial" panose="020B0604020202020204" pitchFamily="34" charset="0"/>
                        </a:rPr>
                        <a:t>6</a:t>
                      </a: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29192418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062590985"/>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r>
                        <a:rPr lang="en-US" sz="2800" b="1" baseline="-25000" dirty="0" smtClean="0">
                          <a:solidFill>
                            <a:schemeClr val="tx1"/>
                          </a:solidFill>
                          <a:latin typeface="Arial" panose="020B0604020202020204" pitchFamily="34" charset="0"/>
                          <a:cs typeface="Arial" panose="020B0604020202020204" pitchFamily="34" charset="0"/>
                        </a:rPr>
                        <a:t>6</a:t>
                      </a:r>
                      <a:r>
                        <a:rPr lang="en-US" sz="2800" b="1" dirty="0" smtClean="0">
                          <a:solidFill>
                            <a:schemeClr val="tx1"/>
                          </a:solidFill>
                          <a:latin typeface="Arial" panose="020B0604020202020204" pitchFamily="34" charset="0"/>
                          <a:cs typeface="Arial" panose="020B0604020202020204" pitchFamily="34" charset="0"/>
                        </a:rPr>
                        <a:t>H</a:t>
                      </a:r>
                      <a:r>
                        <a:rPr lang="en-US" sz="2800" b="1" baseline="-25000" dirty="0" smtClean="0">
                          <a:solidFill>
                            <a:schemeClr val="tx1"/>
                          </a:solidFill>
                          <a:latin typeface="Arial" panose="020B0604020202020204" pitchFamily="34" charset="0"/>
                          <a:cs typeface="Arial" panose="020B0604020202020204" pitchFamily="34" charset="0"/>
                        </a:rPr>
                        <a:t>12</a:t>
                      </a:r>
                      <a:r>
                        <a:rPr lang="en-US" sz="2800" b="1" dirty="0" smtClean="0">
                          <a:solidFill>
                            <a:schemeClr val="tx1"/>
                          </a:solidFill>
                          <a:latin typeface="Arial" panose="020B0604020202020204" pitchFamily="34" charset="0"/>
                          <a:cs typeface="Arial" panose="020B0604020202020204" pitchFamily="34" charset="0"/>
                        </a:rPr>
                        <a:t>O</a:t>
                      </a:r>
                      <a:r>
                        <a:rPr lang="en-US" sz="2800" b="1" baseline="-25000" dirty="0" smtClean="0">
                          <a:solidFill>
                            <a:schemeClr val="tx1"/>
                          </a:solidFill>
                          <a:latin typeface="Arial" panose="020B0604020202020204" pitchFamily="34" charset="0"/>
                          <a:cs typeface="Arial" panose="020B0604020202020204" pitchFamily="34" charset="0"/>
                        </a:rPr>
                        <a:t>6</a:t>
                      </a: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400" b="1" dirty="0" smtClean="0">
                          <a:solidFill>
                            <a:schemeClr val="tx1"/>
                          </a:solidFill>
                          <a:latin typeface="Arial" panose="020B0604020202020204" pitchFamily="34" charset="0"/>
                          <a:cs typeface="Arial" panose="020B0604020202020204" pitchFamily="34" charset="0"/>
                        </a:rPr>
                        <a:t>largest common denominator</a:t>
                      </a:r>
                      <a:endParaRPr lang="en-US" sz="14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6</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29192418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Molecular vs Empirical Formula</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552575"/>
            <a:ext cx="20288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upload.wikimedia.org/wikipedia/commons/b/b9/Alpha-D-glucose-from-xtal-1979-3D-ball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0631" y="874356"/>
            <a:ext cx="3233792" cy="3507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999871360"/>
              </p:ext>
            </p:extLst>
          </p:nvPr>
        </p:nvGraphicFramePr>
        <p:xfrm>
          <a:off x="320040" y="4302125"/>
          <a:ext cx="8503920" cy="2194560"/>
        </p:xfrm>
        <a:graphic>
          <a:graphicData uri="http://schemas.openxmlformats.org/drawingml/2006/table">
            <a:tbl>
              <a:tblPr firstRow="1" bandRow="1">
                <a:tableStyleId>{5C22544A-7EE6-4342-B048-85BDC9FD1C3A}</a:tableStyleId>
              </a:tblPr>
              <a:tblGrid>
                <a:gridCol w="1554480"/>
                <a:gridCol w="3474720"/>
                <a:gridCol w="3474720"/>
              </a:tblGrid>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molecular</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C</a:t>
                      </a:r>
                      <a:r>
                        <a:rPr lang="en-US" sz="2800" b="1" baseline="-25000" dirty="0" smtClean="0">
                          <a:solidFill>
                            <a:schemeClr val="tx1"/>
                          </a:solidFill>
                          <a:latin typeface="Arial" panose="020B0604020202020204" pitchFamily="34" charset="0"/>
                          <a:cs typeface="Arial" panose="020B0604020202020204" pitchFamily="34" charset="0"/>
                        </a:rPr>
                        <a:t>6</a:t>
                      </a:r>
                      <a:r>
                        <a:rPr lang="en-US" sz="2800" b="1" dirty="0" smtClean="0">
                          <a:solidFill>
                            <a:schemeClr val="tx1"/>
                          </a:solidFill>
                          <a:latin typeface="Arial" panose="020B0604020202020204" pitchFamily="34" charset="0"/>
                          <a:cs typeface="Arial" panose="020B0604020202020204" pitchFamily="34" charset="0"/>
                        </a:rPr>
                        <a:t>H</a:t>
                      </a:r>
                      <a:r>
                        <a:rPr lang="en-US" sz="2800" b="1" baseline="-25000" dirty="0" smtClean="0">
                          <a:solidFill>
                            <a:schemeClr val="tx1"/>
                          </a:solidFill>
                          <a:latin typeface="Arial" panose="020B0604020202020204" pitchFamily="34" charset="0"/>
                          <a:cs typeface="Arial" panose="020B0604020202020204" pitchFamily="34" charset="0"/>
                        </a:rPr>
                        <a:t>12</a:t>
                      </a:r>
                      <a:r>
                        <a:rPr lang="en-US" sz="2800" b="1" dirty="0" smtClean="0">
                          <a:solidFill>
                            <a:schemeClr val="tx1"/>
                          </a:solidFill>
                          <a:latin typeface="Arial" panose="020B0604020202020204" pitchFamily="34" charset="0"/>
                          <a:cs typeface="Arial" panose="020B0604020202020204" pitchFamily="34" charset="0"/>
                        </a:rPr>
                        <a:t>O</a:t>
                      </a:r>
                      <a:r>
                        <a:rPr lang="en-US" sz="2800" b="1" baseline="-25000" dirty="0" smtClean="0">
                          <a:solidFill>
                            <a:schemeClr val="tx1"/>
                          </a:solidFill>
                          <a:latin typeface="Arial" panose="020B0604020202020204" pitchFamily="34" charset="0"/>
                          <a:cs typeface="Arial" panose="020B0604020202020204" pitchFamily="34" charset="0"/>
                        </a:rPr>
                        <a:t>6</a:t>
                      </a:r>
                      <a:endParaRPr lang="en-US" sz="2800" b="1" baseline="-2500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GCF</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800" b="1" dirty="0" smtClean="0">
                          <a:solidFill>
                            <a:schemeClr val="tx1"/>
                          </a:solidFill>
                          <a:latin typeface="Arial" panose="020B0604020202020204" pitchFamily="34" charset="0"/>
                          <a:cs typeface="Arial" panose="020B0604020202020204" pitchFamily="34" charset="0"/>
                        </a:rPr>
                        <a:t>6</a:t>
                      </a:r>
                      <a:endParaRPr lang="en-US" sz="2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731520">
                <a:tc>
                  <a:txBody>
                    <a:bodyPr/>
                    <a:lstStyle/>
                    <a:p>
                      <a:pPr algn="ctr"/>
                      <a:r>
                        <a:rPr lang="en-US" sz="1800" b="1" dirty="0" smtClean="0">
                          <a:solidFill>
                            <a:schemeClr val="tx1"/>
                          </a:solidFill>
                          <a:latin typeface="Arial" panose="020B0604020202020204" pitchFamily="34" charset="0"/>
                          <a:cs typeface="Arial" panose="020B0604020202020204" pitchFamily="34" charset="0"/>
                        </a:rPr>
                        <a:t>empirical</a:t>
                      </a:r>
                    </a:p>
                    <a:p>
                      <a:pPr algn="ctr"/>
                      <a:r>
                        <a:rPr lang="en-US" sz="1800" b="1" dirty="0" smtClean="0">
                          <a:solidFill>
                            <a:schemeClr val="tx1"/>
                          </a:solidFill>
                          <a:latin typeface="Arial" panose="020B0604020202020204" pitchFamily="34" charset="0"/>
                          <a:cs typeface="Arial" panose="020B0604020202020204" pitchFamily="34" charset="0"/>
                        </a:rPr>
                        <a:t>formula</a:t>
                      </a:r>
                      <a:endParaRPr lang="en-US" sz="1800" b="1"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latin typeface="Arial" panose="020B0604020202020204" pitchFamily="34" charset="0"/>
                          <a:cs typeface="Arial" panose="020B0604020202020204" pitchFamily="34" charset="0"/>
                        </a:rPr>
                        <a:t>CH</a:t>
                      </a:r>
                      <a:r>
                        <a:rPr lang="en-US" sz="2800" b="1" baseline="-25000" dirty="0" smtClean="0">
                          <a:solidFill>
                            <a:schemeClr val="tx1"/>
                          </a:solidFill>
                          <a:latin typeface="Arial" panose="020B0604020202020204" pitchFamily="34" charset="0"/>
                          <a:cs typeface="Arial" panose="020B0604020202020204" pitchFamily="34" charset="0"/>
                        </a:rPr>
                        <a:t>2</a:t>
                      </a:r>
                      <a:r>
                        <a:rPr lang="en-US" sz="2800" b="1" dirty="0" smtClean="0">
                          <a:solidFill>
                            <a:schemeClr val="tx1"/>
                          </a:solidFill>
                          <a:latin typeface="Arial" panose="020B0604020202020204" pitchFamily="34" charset="0"/>
                          <a:cs typeface="Arial" panose="020B0604020202020204"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9" name="TextBox 1"/>
          <p:cNvSpPr txBox="1">
            <a:spLocks noChangeArrowheads="1"/>
          </p:cNvSpPr>
          <p:nvPr/>
        </p:nvSpPr>
        <p:spPr bwMode="auto">
          <a:xfrm>
            <a:off x="6677025" y="4763"/>
            <a:ext cx="2466975" cy="369332"/>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Tree>
    <p:extLst>
      <p:ext uri="{BB962C8B-B14F-4D97-AF65-F5344CB8AC3E}">
        <p14:creationId xmlns:p14="http://schemas.microsoft.com/office/powerpoint/2010/main" val="2919241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44006"/>
            <a:ext cx="8778875" cy="731837"/>
          </a:xfrm>
        </p:spPr>
        <p:txBody>
          <a:bodyPr/>
          <a:lstStyle/>
          <a:p>
            <a:r>
              <a:rPr lang="en-US" dirty="0" smtClean="0">
                <a:solidFill>
                  <a:srgbClr val="C00000"/>
                </a:solidFill>
              </a:rPr>
              <a:t>Do Now</a:t>
            </a:r>
            <a:endParaRPr lang="en-US"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79727620"/>
              </p:ext>
            </p:extLst>
          </p:nvPr>
        </p:nvGraphicFramePr>
        <p:xfrm>
          <a:off x="1548931" y="2938936"/>
          <a:ext cx="7006596" cy="3840480"/>
        </p:xfrm>
        <a:graphic>
          <a:graphicData uri="http://schemas.openxmlformats.org/drawingml/2006/table">
            <a:tbl>
              <a:tblPr firstRow="1" bandRow="1">
                <a:tableStyleId>{21E4AEA4-8DFA-4A89-87EB-49C32662AFE0}</a:tableStyleId>
              </a:tblPr>
              <a:tblGrid>
                <a:gridCol w="1371600"/>
                <a:gridCol w="1337316"/>
                <a:gridCol w="1005840"/>
                <a:gridCol w="1645920"/>
                <a:gridCol w="1645920"/>
              </a:tblGrid>
              <a:tr h="822960">
                <a:tc>
                  <a:txBody>
                    <a:bodyPr/>
                    <a:lstStyle/>
                    <a:p>
                      <a:pPr algn="ctr"/>
                      <a:r>
                        <a:rPr lang="en-US" sz="2400" b="1" dirty="0" smtClean="0">
                          <a:latin typeface="Arial" panose="020B0604020202020204" pitchFamily="34" charset="0"/>
                          <a:cs typeface="Arial" panose="020B0604020202020204" pitchFamily="34" charset="0"/>
                        </a:rPr>
                        <a:t>item</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total 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percent by mass</a:t>
                      </a:r>
                      <a:endParaRPr lang="en-US" sz="2400" b="1" dirty="0">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tires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9</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72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83.7%</a:t>
                      </a: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nose cones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7.0%</a:t>
                      </a:r>
                      <a:endParaRPr lang="en-US" sz="2400" b="1" dirty="0">
                        <a:solidFill>
                          <a:schemeClr val="tx1"/>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rear</a:t>
                      </a:r>
                      <a:r>
                        <a:rPr lang="en-US" sz="2400" b="1" baseline="0" dirty="0" smtClean="0">
                          <a:solidFill>
                            <a:srgbClr val="C00000"/>
                          </a:solidFill>
                          <a:latin typeface="Arial" panose="020B0604020202020204" pitchFamily="34" charset="0"/>
                          <a:cs typeface="Arial" panose="020B0604020202020204" pitchFamily="34" charset="0"/>
                        </a:rPr>
                        <a:t> spoiler</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9.3%</a:t>
                      </a:r>
                      <a:endParaRPr lang="en-US" sz="2400" b="1" dirty="0">
                        <a:solidFill>
                          <a:schemeClr val="tx1"/>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tc>
              </a:tr>
            </a:tbl>
          </a:graphicData>
        </a:graphic>
      </p:graphicFrame>
      <p:pic>
        <p:nvPicPr>
          <p:cNvPr id="3074"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73393" t="25000" r="9107" b="50000"/>
          <a:stretch/>
        </p:blipFill>
        <p:spPr bwMode="auto">
          <a:xfrm>
            <a:off x="752398" y="542554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3929" r="25714" b="73711"/>
          <a:stretch/>
        </p:blipFill>
        <p:spPr bwMode="auto">
          <a:xfrm>
            <a:off x="752398" y="379462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6785" t="23459" r="65893" b="53082"/>
          <a:stretch/>
        </p:blipFill>
        <p:spPr bwMode="auto">
          <a:xfrm>
            <a:off x="752398" y="461008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440" y="1105104"/>
            <a:ext cx="8961120" cy="1692771"/>
          </a:xfrm>
          <a:prstGeom prst="rect">
            <a:avLst/>
          </a:prstGeom>
          <a:noFill/>
        </p:spPr>
        <p:txBody>
          <a:bodyPr wrap="square" rtlCol="0">
            <a:spAutoFit/>
          </a:bodyPr>
          <a:lstStyle/>
          <a:p>
            <a:pPr algn="just"/>
            <a:r>
              <a:rPr lang="en-US" sz="2600" b="1" dirty="0" smtClean="0">
                <a:solidFill>
                  <a:srgbClr val="C00000"/>
                </a:solidFill>
                <a:latin typeface="Arial" panose="020B0604020202020204" pitchFamily="34" charset="0"/>
                <a:cs typeface="Arial" panose="020B0604020202020204" pitchFamily="34" charset="0"/>
              </a:rPr>
              <a:t>The table below shows one set of spare parts for the Ferrari F1 racing team.  What percent of the mass is due to the tires?  What percent by mass is due to the nose cones &amp; rear spoilers?</a:t>
            </a:r>
            <a:endParaRPr lang="en-US"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0318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5" name="Text Box 5"/>
          <p:cNvSpPr txBox="1">
            <a:spLocks noChangeArrowheads="1"/>
          </p:cNvSpPr>
          <p:nvPr/>
        </p:nvSpPr>
        <p:spPr bwMode="auto">
          <a:xfrm>
            <a:off x="717550" y="942975"/>
            <a:ext cx="7816850"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4488" indent="-344488"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marL="457200" indent="-457200" eaLnBrk="1" hangingPunct="1">
              <a:buFont typeface="Arial" panose="020B0604020202020204" pitchFamily="34" charset="0"/>
              <a:buChar char="•"/>
              <a:defRPr/>
            </a:pPr>
            <a:r>
              <a:rPr lang="en-US" altLang="en-US" b="0" dirty="0" smtClean="0"/>
              <a:t>Molecular formula is always a whole-number multiple of the empirical formula.</a:t>
            </a:r>
          </a:p>
          <a:p>
            <a:pPr marL="0" indent="0" algn="ctr" eaLnBrk="1" hangingPunct="1">
              <a:spcBef>
                <a:spcPts val="1200"/>
              </a:spcBef>
              <a:buFontTx/>
              <a:buNone/>
              <a:defRPr/>
            </a:pPr>
            <a:r>
              <a:rPr lang="en-US" altLang="en-US" dirty="0" smtClean="0">
                <a:solidFill>
                  <a:srgbClr val="C00000"/>
                </a:solidFill>
              </a:rPr>
              <a:t>molecular formula = (empirical formula)</a:t>
            </a:r>
            <a:r>
              <a:rPr lang="en-US" altLang="en-US" sz="3600" baseline="-25000" dirty="0" smtClean="0">
                <a:solidFill>
                  <a:srgbClr val="C00000"/>
                </a:solidFill>
              </a:rPr>
              <a:t>n</a:t>
            </a:r>
            <a:endParaRPr lang="en-US" altLang="en-US" baseline="-25000" dirty="0" smtClean="0">
              <a:solidFill>
                <a:srgbClr val="C00000"/>
              </a:solidFill>
            </a:endParaRPr>
          </a:p>
        </p:txBody>
      </p:sp>
      <p:sp>
        <p:nvSpPr>
          <p:cNvPr id="7" name="TextBox 1"/>
          <p:cNvSpPr txBox="1">
            <a:spLocks noChangeArrowheads="1"/>
          </p:cNvSpPr>
          <p:nvPr/>
        </p:nvSpPr>
        <p:spPr bwMode="auto">
          <a:xfrm>
            <a:off x="7985125" y="4763"/>
            <a:ext cx="1158875" cy="923330"/>
          </a:xfrm>
          <a:prstGeom prst="rect">
            <a:avLst/>
          </a:prstGeom>
          <a:solidFill>
            <a:srgbClr val="FFFF00"/>
          </a:solidFill>
          <a:ln w="28575">
            <a:solidFill>
              <a:srgbClr val="FF0000"/>
            </a:solidFill>
            <a:miter lim="800000"/>
            <a:headEnd/>
            <a:tailEnd/>
          </a:ln>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b="1">
                <a:solidFill>
                  <a:srgbClr val="FF0000"/>
                </a:solidFill>
                <a:latin typeface="+mn-lt"/>
              </a:rPr>
              <a:t>Write this in your notes</a:t>
            </a:r>
          </a:p>
        </p:txBody>
      </p:sp>
      <p:sp>
        <p:nvSpPr>
          <p:cNvPr id="2" name="Title 1"/>
          <p:cNvSpPr>
            <a:spLocks noGrp="1"/>
          </p:cNvSpPr>
          <p:nvPr>
            <p:ph type="title"/>
          </p:nvPr>
        </p:nvSpPr>
        <p:spPr>
          <a:xfrm>
            <a:off x="182563" y="103188"/>
            <a:ext cx="8778875" cy="731837"/>
          </a:xfrm>
        </p:spPr>
        <p:txBody>
          <a:bodyPr/>
          <a:lstStyle/>
          <a:p>
            <a:r>
              <a:rPr lang="en-US" dirty="0" smtClean="0"/>
              <a:t>Relationship</a:t>
            </a:r>
            <a:endParaRPr lang="en-US" dirty="0"/>
          </a:p>
        </p:txBody>
      </p:sp>
      <p:sp>
        <p:nvSpPr>
          <p:cNvPr id="10" name="Text Box 5"/>
          <p:cNvSpPr txBox="1">
            <a:spLocks noChangeArrowheads="1"/>
          </p:cNvSpPr>
          <p:nvPr/>
        </p:nvSpPr>
        <p:spPr bwMode="auto">
          <a:xfrm>
            <a:off x="512764" y="2676525"/>
            <a:ext cx="75199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lnSpc>
                <a:spcPct val="90000"/>
              </a:lnSpc>
              <a:spcBef>
                <a:spcPct val="30000"/>
              </a:spcBef>
              <a:spcAft>
                <a:spcPct val="30000"/>
              </a:spcAft>
              <a:buChar char="•"/>
              <a:defRPr sz="2800" b="1">
                <a:solidFill>
                  <a:schemeClr val="tx1"/>
                </a:solidFill>
                <a:latin typeface="Arial" charset="0"/>
              </a:defRPr>
            </a:lvl6pPr>
            <a:lvl7pPr marL="2971800" indent="-228600" eaLnBrk="0" fontAlgn="base" hangingPunct="0">
              <a:lnSpc>
                <a:spcPct val="90000"/>
              </a:lnSpc>
              <a:spcBef>
                <a:spcPct val="30000"/>
              </a:spcBef>
              <a:spcAft>
                <a:spcPct val="30000"/>
              </a:spcAft>
              <a:buChar char="•"/>
              <a:defRPr sz="2800" b="1">
                <a:solidFill>
                  <a:schemeClr val="tx1"/>
                </a:solidFill>
                <a:latin typeface="Arial" charset="0"/>
              </a:defRPr>
            </a:lvl7pPr>
            <a:lvl8pPr marL="3429000" indent="-228600" eaLnBrk="0" fontAlgn="base" hangingPunct="0">
              <a:lnSpc>
                <a:spcPct val="90000"/>
              </a:lnSpc>
              <a:spcBef>
                <a:spcPct val="30000"/>
              </a:spcBef>
              <a:spcAft>
                <a:spcPct val="30000"/>
              </a:spcAft>
              <a:buChar char="•"/>
              <a:defRPr sz="2800" b="1">
                <a:solidFill>
                  <a:schemeClr val="tx1"/>
                </a:solidFill>
                <a:latin typeface="Arial" charset="0"/>
              </a:defRPr>
            </a:lvl8pPr>
            <a:lvl9pPr marL="3886200" indent="-228600" eaLnBrk="0" fontAlgn="base" hangingPunct="0">
              <a:lnSpc>
                <a:spcPct val="90000"/>
              </a:lnSpc>
              <a:spcBef>
                <a:spcPct val="30000"/>
              </a:spcBef>
              <a:spcAft>
                <a:spcPct val="30000"/>
              </a:spcAft>
              <a:buChar char="•"/>
              <a:defRPr sz="2800" b="1">
                <a:solidFill>
                  <a:schemeClr val="tx1"/>
                </a:solidFill>
                <a:latin typeface="Arial" charset="0"/>
              </a:defRPr>
            </a:lvl9pPr>
          </a:lstStyle>
          <a:p>
            <a:pPr marL="457200" indent="-457200" eaLnBrk="1" hangingPunct="1">
              <a:spcBef>
                <a:spcPct val="25000"/>
              </a:spcBef>
              <a:spcAft>
                <a:spcPct val="25000"/>
              </a:spcAft>
              <a:buFont typeface="Arial" panose="020B0604020202020204" pitchFamily="34" charset="0"/>
              <a:buChar char="•"/>
            </a:pPr>
            <a:r>
              <a:rPr lang="en-US" altLang="en-US" b="0" dirty="0">
                <a:solidFill>
                  <a:srgbClr val="000000"/>
                </a:solidFill>
                <a:ea typeface="Times New Roman" pitchFamily="18" charset="0"/>
                <a:cs typeface="Arial" charset="0"/>
              </a:rPr>
              <a:t>The empirical formula may or may not </a:t>
            </a:r>
            <a:r>
              <a:rPr lang="en-US" altLang="en-US" b="0" dirty="0" smtClean="0">
                <a:solidFill>
                  <a:srgbClr val="000000"/>
                </a:solidFill>
                <a:ea typeface="Times New Roman" pitchFamily="18" charset="0"/>
                <a:cs typeface="Arial" charset="0"/>
              </a:rPr>
              <a:t>be the </a:t>
            </a:r>
            <a:r>
              <a:rPr lang="en-US" altLang="en-US" b="0" dirty="0">
                <a:solidFill>
                  <a:srgbClr val="000000"/>
                </a:solidFill>
                <a:ea typeface="Times New Roman" pitchFamily="18" charset="0"/>
                <a:cs typeface="Arial" charset="0"/>
              </a:rPr>
              <a:t>same as the molecular formula.	</a:t>
            </a:r>
            <a:endParaRPr lang="en-US" altLang="en-US" b="0" dirty="0">
              <a:ea typeface="Times New Roman" pitchFamily="18" charset="0"/>
              <a:cs typeface="Arial"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340794470"/>
              </p:ext>
            </p:extLst>
          </p:nvPr>
        </p:nvGraphicFramePr>
        <p:xfrm>
          <a:off x="1295400" y="3731898"/>
          <a:ext cx="6553200" cy="2926077"/>
        </p:xfrm>
        <a:graphic>
          <a:graphicData uri="http://schemas.openxmlformats.org/drawingml/2006/table">
            <a:tbl>
              <a:tblPr firstRow="1" bandRow="1">
                <a:tableStyleId>{72833802-FEF1-4C79-8D5D-14CF1EAF98D9}</a:tableStyleId>
              </a:tblPr>
              <a:tblGrid>
                <a:gridCol w="3276600"/>
                <a:gridCol w="3276600"/>
              </a:tblGrid>
              <a:tr h="418011">
                <a:tc>
                  <a:txBody>
                    <a:bodyPr/>
                    <a:lstStyle/>
                    <a:p>
                      <a:pPr algn="ctr"/>
                      <a:r>
                        <a:rPr lang="en-US" sz="2000" b="1" dirty="0" smtClean="0"/>
                        <a:t>molecular</a:t>
                      </a:r>
                      <a:r>
                        <a:rPr lang="en-US" sz="2000" b="1" baseline="0" dirty="0" smtClean="0"/>
                        <a:t> formula</a:t>
                      </a:r>
                      <a:endParaRPr lang="en-US" sz="2000" b="1" dirty="0"/>
                    </a:p>
                  </a:txBody>
                  <a:tcPr marT="45716" marB="45716" anchor="ctr"/>
                </a:tc>
                <a:tc>
                  <a:txBody>
                    <a:bodyPr/>
                    <a:lstStyle/>
                    <a:p>
                      <a:pPr algn="ctr"/>
                      <a:r>
                        <a:rPr lang="en-US" sz="2000" b="1" dirty="0" smtClean="0"/>
                        <a:t>empirical formula</a:t>
                      </a:r>
                      <a:endParaRPr lang="en-US" sz="2000" b="1" dirty="0"/>
                    </a:p>
                  </a:txBody>
                  <a:tcPr marT="45716" marB="45716" anchor="ctr"/>
                </a:tc>
              </a:tr>
              <a:tr h="418011">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CH</a:t>
                      </a:r>
                      <a:r>
                        <a:rPr lang="en-US" sz="2000" b="1" baseline="-25000" dirty="0" smtClean="0"/>
                        <a:t>2</a:t>
                      </a:r>
                      <a:r>
                        <a:rPr lang="en-US" sz="2000" b="1" dirty="0" smtClean="0"/>
                        <a:t>O</a:t>
                      </a:r>
                    </a:p>
                  </a:txBody>
                  <a:tcPr marT="45716" marB="45716" anchor="ctr">
                    <a:solidFill>
                      <a:schemeClr val="bg1"/>
                    </a:solidFill>
                  </a:tcPr>
                </a:tc>
              </a:tr>
              <a:tr h="418011">
                <a:tc>
                  <a:txBody>
                    <a:bodyPr/>
                    <a:lstStyle/>
                    <a:p>
                      <a:pPr algn="ctr"/>
                      <a:r>
                        <a:rPr lang="en-US" sz="2000" b="1" dirty="0" smtClean="0"/>
                        <a:t>C</a:t>
                      </a:r>
                      <a:r>
                        <a:rPr lang="en-US" sz="2000" b="1" baseline="-25000" dirty="0" smtClean="0"/>
                        <a:t>2</a:t>
                      </a:r>
                      <a:r>
                        <a:rPr lang="en-US" sz="2000" b="1" dirty="0" smtClean="0"/>
                        <a:t>H</a:t>
                      </a:r>
                      <a:r>
                        <a:rPr lang="en-US" sz="2000" b="1" baseline="-25000" dirty="0" smtClean="0"/>
                        <a:t>4</a:t>
                      </a:r>
                      <a:r>
                        <a:rPr lang="en-US" sz="2000" b="1" dirty="0" smtClean="0"/>
                        <a:t>O</a:t>
                      </a:r>
                      <a:r>
                        <a:rPr lang="en-US" sz="2000" b="1" baseline="-25000" dirty="0" smtClean="0"/>
                        <a:t>2</a:t>
                      </a:r>
                      <a:endParaRPr lang="en-US" sz="2000" b="1" baseline="-25000" dirty="0"/>
                    </a:p>
                  </a:txBody>
                  <a:tcPr marT="45716" marB="45716" anchor="ctr">
                    <a:solidFill>
                      <a:schemeClr val="bg1"/>
                    </a:solidFill>
                  </a:tcPr>
                </a:tc>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r>
              <a:tr h="418011">
                <a:tc>
                  <a:txBody>
                    <a:bodyPr/>
                    <a:lstStyle/>
                    <a:p>
                      <a:pPr algn="ctr"/>
                      <a:r>
                        <a:rPr lang="en-US" sz="2000" b="1" dirty="0" smtClean="0"/>
                        <a:t>C</a:t>
                      </a:r>
                      <a:r>
                        <a:rPr lang="en-US" sz="2000" b="1" baseline="-25000" dirty="0" smtClean="0"/>
                        <a:t>3</a:t>
                      </a:r>
                      <a:r>
                        <a:rPr lang="en-US" sz="2000" b="1" dirty="0" smtClean="0"/>
                        <a:t>H</a:t>
                      </a:r>
                      <a:r>
                        <a:rPr lang="en-US" sz="2000" b="1" baseline="-25000" dirty="0" smtClean="0"/>
                        <a:t>6</a:t>
                      </a:r>
                      <a:r>
                        <a:rPr lang="en-US" sz="2000" b="1" dirty="0" smtClean="0"/>
                        <a:t>O</a:t>
                      </a:r>
                      <a:r>
                        <a:rPr lang="en-US" sz="2000" b="1" baseline="-25000" dirty="0" smtClean="0"/>
                        <a:t>3</a:t>
                      </a:r>
                      <a:endParaRPr lang="en-US" sz="2000" b="1" baseline="-25000" dirty="0"/>
                    </a:p>
                  </a:txBody>
                  <a:tcPr marT="45716" marB="45716" anchor="ctr">
                    <a:solidFill>
                      <a:schemeClr val="bg1"/>
                    </a:solidFill>
                  </a:tcPr>
                </a:tc>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r>
              <a:tr h="418011">
                <a:tc>
                  <a:txBody>
                    <a:bodyPr/>
                    <a:lstStyle/>
                    <a:p>
                      <a:pPr algn="ctr"/>
                      <a:r>
                        <a:rPr lang="en-US" sz="2000" b="1" dirty="0" smtClean="0"/>
                        <a:t>C</a:t>
                      </a:r>
                      <a:r>
                        <a:rPr lang="en-US" sz="2000" b="1" baseline="-25000" dirty="0" smtClean="0"/>
                        <a:t>4</a:t>
                      </a:r>
                      <a:r>
                        <a:rPr lang="en-US" sz="2000" b="1" dirty="0" smtClean="0"/>
                        <a:t>H</a:t>
                      </a:r>
                      <a:r>
                        <a:rPr lang="en-US" sz="2000" b="1" baseline="-25000" dirty="0" smtClean="0"/>
                        <a:t>8</a:t>
                      </a:r>
                      <a:r>
                        <a:rPr lang="en-US" sz="2000" b="1" dirty="0" smtClean="0"/>
                        <a:t>O</a:t>
                      </a:r>
                      <a:r>
                        <a:rPr lang="en-US" sz="2000" b="1" baseline="-25000" dirty="0" smtClean="0"/>
                        <a:t>4</a:t>
                      </a:r>
                      <a:endParaRPr lang="en-US" sz="2000" b="1" baseline="-25000" dirty="0"/>
                    </a:p>
                  </a:txBody>
                  <a:tcPr marT="45716" marB="45716" anchor="ctr">
                    <a:solidFill>
                      <a:schemeClr val="bg1"/>
                    </a:solidFill>
                  </a:tcPr>
                </a:tc>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r>
              <a:tr h="418011">
                <a:tc>
                  <a:txBody>
                    <a:bodyPr/>
                    <a:lstStyle/>
                    <a:p>
                      <a:pPr algn="ctr"/>
                      <a:r>
                        <a:rPr lang="en-US" sz="2000" b="1" dirty="0" smtClean="0"/>
                        <a:t>C</a:t>
                      </a:r>
                      <a:r>
                        <a:rPr lang="en-US" sz="2000" b="1" baseline="-25000" dirty="0" smtClean="0"/>
                        <a:t>5</a:t>
                      </a:r>
                      <a:r>
                        <a:rPr lang="en-US" sz="2000" b="1" dirty="0" smtClean="0"/>
                        <a:t>H</a:t>
                      </a:r>
                      <a:r>
                        <a:rPr lang="en-US" sz="2000" b="1" baseline="-25000" dirty="0" smtClean="0"/>
                        <a:t>10</a:t>
                      </a:r>
                      <a:r>
                        <a:rPr lang="en-US" sz="2000" b="1" dirty="0" smtClean="0"/>
                        <a:t>O</a:t>
                      </a:r>
                      <a:r>
                        <a:rPr lang="en-US" sz="2000" b="1" baseline="-25000" dirty="0" smtClean="0"/>
                        <a:t>5</a:t>
                      </a:r>
                      <a:endParaRPr lang="en-US" sz="2000" b="1" baseline="-25000" dirty="0"/>
                    </a:p>
                  </a:txBody>
                  <a:tcPr marT="45716" marB="45716" anchor="ctr">
                    <a:solidFill>
                      <a:schemeClr val="bg1"/>
                    </a:solidFill>
                  </a:tcPr>
                </a:tc>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r>
              <a:tr h="418011">
                <a:tc>
                  <a:txBody>
                    <a:bodyPr/>
                    <a:lstStyle/>
                    <a:p>
                      <a:pPr algn="ctr"/>
                      <a:r>
                        <a:rPr lang="en-US" sz="2000" b="1" dirty="0" smtClean="0"/>
                        <a:t>C</a:t>
                      </a:r>
                      <a:r>
                        <a:rPr lang="en-US" sz="2000" b="1" baseline="-25000" dirty="0" smtClean="0"/>
                        <a:t>6</a:t>
                      </a:r>
                      <a:r>
                        <a:rPr lang="en-US" sz="2000" b="1" dirty="0" smtClean="0"/>
                        <a:t>H</a:t>
                      </a:r>
                      <a:r>
                        <a:rPr lang="en-US" sz="2000" b="1" baseline="-25000" dirty="0" smtClean="0"/>
                        <a:t>12</a:t>
                      </a:r>
                      <a:r>
                        <a:rPr lang="en-US" sz="2000" b="1" dirty="0" smtClean="0"/>
                        <a:t>O</a:t>
                      </a:r>
                      <a:r>
                        <a:rPr lang="en-US" sz="2000" b="1" baseline="-25000" dirty="0" smtClean="0"/>
                        <a:t>6</a:t>
                      </a:r>
                      <a:endParaRPr lang="en-US" sz="2000" b="1" baseline="-25000" dirty="0"/>
                    </a:p>
                  </a:txBody>
                  <a:tcPr marT="45716" marB="45716" anchor="ctr">
                    <a:solidFill>
                      <a:schemeClr val="bg1"/>
                    </a:solidFill>
                  </a:tcPr>
                </a:tc>
                <a:tc>
                  <a:txBody>
                    <a:bodyPr/>
                    <a:lstStyle/>
                    <a:p>
                      <a:pPr algn="ctr"/>
                      <a:r>
                        <a:rPr lang="en-US" sz="2000" b="1" dirty="0" smtClean="0"/>
                        <a:t>CH</a:t>
                      </a:r>
                      <a:r>
                        <a:rPr lang="en-US" sz="2000" b="1" baseline="-25000" dirty="0" smtClean="0"/>
                        <a:t>2</a:t>
                      </a:r>
                      <a:r>
                        <a:rPr lang="en-US" sz="2000" b="1" dirty="0" smtClean="0"/>
                        <a:t>O</a:t>
                      </a:r>
                      <a:endParaRPr lang="en-US" sz="2000" b="1" dirty="0"/>
                    </a:p>
                  </a:txBody>
                  <a:tcPr marT="45716" marB="45716" anchor="ctr">
                    <a:solidFill>
                      <a:schemeClr val="bg1"/>
                    </a:solidFill>
                  </a:tcPr>
                </a:tc>
              </a:tr>
            </a:tbl>
          </a:graphicData>
        </a:graphic>
      </p:graphicFrame>
    </p:spTree>
    <p:custDataLst>
      <p:tags r:id="rId1"/>
    </p:custDataLst>
    <p:extLst>
      <p:ext uri="{BB962C8B-B14F-4D97-AF65-F5344CB8AC3E}">
        <p14:creationId xmlns:p14="http://schemas.microsoft.com/office/powerpoint/2010/main" val="583558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05">
                                            <p:txEl>
                                              <p:pRg st="0" end="0"/>
                                            </p:txEl>
                                          </p:spTgt>
                                        </p:tgtEl>
                                        <p:attrNameLst>
                                          <p:attrName>style.visibility</p:attrName>
                                        </p:attrNameLst>
                                      </p:cBhvr>
                                      <p:to>
                                        <p:strVal val="visible"/>
                                      </p:to>
                                    </p:set>
                                    <p:animEffect transition="in" filter="wipe(left)">
                                      <p:cBhvr>
                                        <p:cTn id="7" dur="500"/>
                                        <p:tgtEl>
                                          <p:spTgt spid="3840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05">
                                            <p:txEl>
                                              <p:pRg st="1" end="1"/>
                                            </p:txEl>
                                          </p:spTgt>
                                        </p:tgtEl>
                                        <p:attrNameLst>
                                          <p:attrName>style.visibility</p:attrName>
                                        </p:attrNameLst>
                                      </p:cBhvr>
                                      <p:to>
                                        <p:strVal val="visible"/>
                                      </p:to>
                                    </p:set>
                                    <p:animEffect transition="in" filter="wipe(left)">
                                      <p:cBhvr>
                                        <p:cTn id="12" dur="500"/>
                                        <p:tgtEl>
                                          <p:spTgt spid="3840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build="p" autoUpdateAnimBg="0"/>
      <p:bldP spid="1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50813"/>
            <a:ext cx="8778875" cy="731837"/>
          </a:xfrm>
          <a:solidFill>
            <a:schemeClr val="accent6">
              <a:lumMod val="50000"/>
            </a:schemeClr>
          </a:solidFill>
        </p:spPr>
        <p:txBody>
          <a:bodyPr/>
          <a:lstStyle/>
          <a:p>
            <a:r>
              <a:rPr lang="en-US" dirty="0" smtClean="0">
                <a:solidFill>
                  <a:schemeClr val="bg1"/>
                </a:solidFill>
              </a:rPr>
              <a:t>Check for Understanding</a:t>
            </a:r>
            <a:endParaRPr lang="en-US" dirty="0">
              <a:solidFill>
                <a:schemeClr val="bg1"/>
              </a:solidFill>
            </a:endParaRPr>
          </a:p>
        </p:txBody>
      </p:sp>
      <p:sp>
        <p:nvSpPr>
          <p:cNvPr id="3" name="Content Placeholder 2"/>
          <p:cNvSpPr>
            <a:spLocks noGrp="1"/>
          </p:cNvSpPr>
          <p:nvPr>
            <p:ph idx="1"/>
          </p:nvPr>
        </p:nvSpPr>
        <p:spPr>
          <a:xfrm>
            <a:off x="2079229" y="1019175"/>
            <a:ext cx="4985542" cy="5648325"/>
          </a:xfrm>
        </p:spPr>
        <p:txBody>
          <a:bodyPr>
            <a:normAutofit/>
          </a:bodyPr>
          <a:lstStyle/>
          <a:p>
            <a:pPr marL="0" indent="0">
              <a:buNone/>
            </a:pPr>
            <a:r>
              <a:rPr lang="en-US" sz="2800" dirty="0" smtClean="0"/>
              <a:t>What is the empirical formula for the following compounds?</a:t>
            </a:r>
          </a:p>
          <a:p>
            <a:pPr marL="514350" indent="-514350">
              <a:spcBef>
                <a:spcPts val="1800"/>
              </a:spcBef>
              <a:buFont typeface="+mj-lt"/>
              <a:buAutoNum type="arabicParenR"/>
            </a:pPr>
            <a:r>
              <a:rPr lang="en-US" sz="2800" dirty="0" smtClean="0"/>
              <a:t>H</a:t>
            </a:r>
            <a:r>
              <a:rPr lang="en-US" sz="3600" baseline="-25000" dirty="0" smtClean="0"/>
              <a:t>2</a:t>
            </a:r>
            <a:r>
              <a:rPr lang="en-US" sz="2800" dirty="0" smtClean="0"/>
              <a:t>O</a:t>
            </a:r>
            <a:r>
              <a:rPr lang="en-US" sz="3600" baseline="-25000" dirty="0" smtClean="0"/>
              <a:t>2</a:t>
            </a:r>
            <a:endParaRPr lang="en-US" sz="2800" baseline="-25000" dirty="0" smtClean="0"/>
          </a:p>
          <a:p>
            <a:pPr marL="514350" indent="-514350">
              <a:spcBef>
                <a:spcPts val="1800"/>
              </a:spcBef>
              <a:buFont typeface="+mj-lt"/>
              <a:buAutoNum type="arabicParenR"/>
            </a:pPr>
            <a:r>
              <a:rPr lang="en-US" sz="2800" dirty="0" smtClean="0"/>
              <a:t>H</a:t>
            </a:r>
            <a:r>
              <a:rPr lang="en-US" sz="3600" baseline="-25000" dirty="0" smtClean="0"/>
              <a:t>2</a:t>
            </a:r>
            <a:r>
              <a:rPr lang="en-US" sz="2800" dirty="0" smtClean="0"/>
              <a:t>O</a:t>
            </a:r>
          </a:p>
          <a:p>
            <a:pPr marL="514350" indent="-514350">
              <a:spcBef>
                <a:spcPts val="1800"/>
              </a:spcBef>
              <a:buFont typeface="+mj-lt"/>
              <a:buAutoNum type="arabicParenR"/>
            </a:pPr>
            <a:r>
              <a:rPr lang="en-US" sz="2800" dirty="0" smtClean="0"/>
              <a:t>N</a:t>
            </a:r>
            <a:r>
              <a:rPr lang="en-US" sz="3600" baseline="-25000" dirty="0" smtClean="0"/>
              <a:t>2</a:t>
            </a:r>
            <a:r>
              <a:rPr lang="en-US" sz="2800" dirty="0" smtClean="0"/>
              <a:t>O</a:t>
            </a:r>
            <a:r>
              <a:rPr lang="en-US" sz="3600" baseline="-25000" dirty="0" smtClean="0"/>
              <a:t>4</a:t>
            </a:r>
            <a:endParaRPr lang="en-US" sz="2800" baseline="-25000" dirty="0" smtClean="0"/>
          </a:p>
          <a:p>
            <a:pPr marL="514350" indent="-514350">
              <a:spcBef>
                <a:spcPts val="1800"/>
              </a:spcBef>
              <a:buFont typeface="+mj-lt"/>
              <a:buAutoNum type="arabicParenR"/>
            </a:pPr>
            <a:r>
              <a:rPr lang="en-US" sz="2800" dirty="0" smtClean="0"/>
              <a:t>P</a:t>
            </a:r>
            <a:r>
              <a:rPr lang="en-US" sz="3600" baseline="-25000" dirty="0" smtClean="0"/>
              <a:t>4</a:t>
            </a:r>
            <a:r>
              <a:rPr lang="en-US" sz="2800" dirty="0" smtClean="0"/>
              <a:t>O</a:t>
            </a:r>
            <a:r>
              <a:rPr lang="en-US" sz="3600" baseline="-25000" dirty="0" smtClean="0"/>
              <a:t>10</a:t>
            </a:r>
            <a:endParaRPr lang="en-US" sz="2800" baseline="-25000" dirty="0" smtClean="0"/>
          </a:p>
          <a:p>
            <a:pPr marL="514350" indent="-514350">
              <a:spcBef>
                <a:spcPts val="1800"/>
              </a:spcBef>
              <a:buFont typeface="+mj-lt"/>
              <a:buAutoNum type="arabicParenR"/>
            </a:pPr>
            <a:r>
              <a:rPr lang="en-US" sz="2800" dirty="0" smtClean="0"/>
              <a:t>C</a:t>
            </a:r>
            <a:r>
              <a:rPr lang="en-US" sz="3600" baseline="-25000" dirty="0" smtClean="0"/>
              <a:t>6</a:t>
            </a:r>
            <a:r>
              <a:rPr lang="en-US" sz="2800" dirty="0" smtClean="0"/>
              <a:t>H</a:t>
            </a:r>
            <a:r>
              <a:rPr lang="en-US" sz="3600" baseline="-25000" dirty="0" smtClean="0"/>
              <a:t>9</a:t>
            </a:r>
            <a:r>
              <a:rPr lang="en-US" sz="2800" dirty="0" smtClean="0"/>
              <a:t>O</a:t>
            </a:r>
            <a:r>
              <a:rPr lang="en-US" sz="3600" baseline="-25000" dirty="0" smtClean="0"/>
              <a:t>3</a:t>
            </a:r>
            <a:endParaRPr lang="en-US" sz="2800" baseline="-25000" dirty="0" smtClean="0"/>
          </a:p>
          <a:p>
            <a:pPr marL="514350" indent="-514350">
              <a:spcBef>
                <a:spcPts val="1800"/>
              </a:spcBef>
              <a:buFont typeface="+mj-lt"/>
              <a:buAutoNum type="arabicParenR"/>
            </a:pPr>
            <a:r>
              <a:rPr lang="en-US" sz="2800" dirty="0" smtClean="0"/>
              <a:t>C</a:t>
            </a:r>
            <a:r>
              <a:rPr lang="en-US" sz="3600" baseline="-25000" dirty="0" smtClean="0"/>
              <a:t>6</a:t>
            </a:r>
            <a:r>
              <a:rPr lang="en-US" sz="2800" dirty="0" smtClean="0"/>
              <a:t>H</a:t>
            </a:r>
            <a:r>
              <a:rPr lang="en-US" sz="3600" baseline="-25000" dirty="0" smtClean="0"/>
              <a:t>12</a:t>
            </a:r>
            <a:r>
              <a:rPr lang="en-US" sz="2800" dirty="0" smtClean="0"/>
              <a:t>O</a:t>
            </a:r>
            <a:r>
              <a:rPr lang="en-US" sz="3600" baseline="-25000" dirty="0" smtClean="0"/>
              <a:t>4</a:t>
            </a:r>
            <a:endParaRPr lang="en-US" sz="2800" baseline="-25000" dirty="0" smtClean="0"/>
          </a:p>
          <a:p>
            <a:pPr marL="514350" indent="-514350">
              <a:spcBef>
                <a:spcPts val="1800"/>
              </a:spcBef>
              <a:buFont typeface="+mj-lt"/>
              <a:buAutoNum type="arabicParenR"/>
            </a:pPr>
            <a:r>
              <a:rPr lang="en-US" sz="2800" dirty="0" smtClean="0"/>
              <a:t>C</a:t>
            </a:r>
            <a:r>
              <a:rPr lang="en-US" sz="3600" baseline="-25000" dirty="0" smtClean="0"/>
              <a:t>3</a:t>
            </a:r>
            <a:r>
              <a:rPr lang="en-US" sz="2800" dirty="0" smtClean="0"/>
              <a:t>H</a:t>
            </a:r>
            <a:r>
              <a:rPr lang="en-US" sz="3600" baseline="-25000" dirty="0" smtClean="0"/>
              <a:t>12</a:t>
            </a:r>
            <a:r>
              <a:rPr lang="en-US" sz="2800" dirty="0" smtClean="0"/>
              <a:t>O</a:t>
            </a:r>
            <a:r>
              <a:rPr lang="en-US" sz="3600" baseline="-25000" dirty="0" smtClean="0"/>
              <a:t>4</a:t>
            </a:r>
            <a:endParaRPr lang="en-US" sz="2800" baseline="-25000" dirty="0" smtClean="0"/>
          </a:p>
        </p:txBody>
      </p:sp>
      <p:sp>
        <p:nvSpPr>
          <p:cNvPr id="8" name="TextBox 7"/>
          <p:cNvSpPr txBox="1"/>
          <p:nvPr/>
        </p:nvSpPr>
        <p:spPr>
          <a:xfrm>
            <a:off x="4991100" y="2110115"/>
            <a:ext cx="723275"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HO</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4991100" y="2765534"/>
            <a:ext cx="894797"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H</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2</a:t>
            </a:r>
            <a:r>
              <a:rPr lang="en-US" sz="2800" b="1" dirty="0" smtClean="0">
                <a:solidFill>
                  <a:schemeClr val="accent6">
                    <a:lumMod val="50000"/>
                  </a:schemeClr>
                </a:solidFill>
                <a:latin typeface="Arial" panose="020B0604020202020204" pitchFamily="34" charset="0"/>
                <a:cs typeface="Arial" panose="020B0604020202020204" pitchFamily="34" charset="0"/>
              </a:rPr>
              <a:t>O</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10" name="TextBox 9"/>
          <p:cNvSpPr txBox="1"/>
          <p:nvPr/>
        </p:nvSpPr>
        <p:spPr>
          <a:xfrm>
            <a:off x="4991100" y="3420953"/>
            <a:ext cx="894797"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NO</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2</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a:xfrm>
            <a:off x="4991100" y="4076372"/>
            <a:ext cx="1045479"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P</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2</a:t>
            </a:r>
            <a:r>
              <a:rPr lang="en-US" sz="2800" b="1" dirty="0" smtClean="0">
                <a:solidFill>
                  <a:schemeClr val="accent6">
                    <a:lumMod val="50000"/>
                  </a:schemeClr>
                </a:solidFill>
                <a:latin typeface="Arial" panose="020B0604020202020204" pitchFamily="34" charset="0"/>
                <a:cs typeface="Arial" panose="020B0604020202020204" pitchFamily="34" charset="0"/>
              </a:rPr>
              <a:t>O</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5</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4991100" y="6042630"/>
            <a:ext cx="1669047"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C</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3</a:t>
            </a:r>
            <a:r>
              <a:rPr lang="en-US" sz="2800" b="1" dirty="0" smtClean="0">
                <a:solidFill>
                  <a:schemeClr val="accent6">
                    <a:lumMod val="50000"/>
                  </a:schemeClr>
                </a:solidFill>
                <a:latin typeface="Arial" panose="020B0604020202020204" pitchFamily="34" charset="0"/>
                <a:cs typeface="Arial" panose="020B0604020202020204" pitchFamily="34" charset="0"/>
              </a:rPr>
              <a:t>H</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12</a:t>
            </a:r>
            <a:r>
              <a:rPr lang="en-US" sz="2800" b="1" dirty="0" smtClean="0">
                <a:solidFill>
                  <a:schemeClr val="accent6">
                    <a:lumMod val="50000"/>
                  </a:schemeClr>
                </a:solidFill>
                <a:latin typeface="Arial" panose="020B0604020202020204" pitchFamily="34" charset="0"/>
                <a:cs typeface="Arial" panose="020B0604020202020204" pitchFamily="34" charset="0"/>
              </a:rPr>
              <a:t>O</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4</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4991100" y="5387210"/>
            <a:ext cx="1497526"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C</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3</a:t>
            </a:r>
            <a:r>
              <a:rPr lang="en-US" sz="2800" b="1" dirty="0" smtClean="0">
                <a:solidFill>
                  <a:schemeClr val="accent6">
                    <a:lumMod val="50000"/>
                  </a:schemeClr>
                </a:solidFill>
                <a:latin typeface="Arial" panose="020B0604020202020204" pitchFamily="34" charset="0"/>
                <a:cs typeface="Arial" panose="020B0604020202020204" pitchFamily="34" charset="0"/>
              </a:rPr>
              <a:t>H</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6</a:t>
            </a:r>
            <a:r>
              <a:rPr lang="en-US" sz="2800" b="1" dirty="0" smtClean="0">
                <a:solidFill>
                  <a:schemeClr val="accent6">
                    <a:lumMod val="50000"/>
                  </a:schemeClr>
                </a:solidFill>
                <a:latin typeface="Arial" panose="020B0604020202020204" pitchFamily="34" charset="0"/>
                <a:cs typeface="Arial" panose="020B0604020202020204" pitchFamily="34" charset="0"/>
              </a:rPr>
              <a:t>O</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2</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4991100" y="4731791"/>
            <a:ext cx="1326004" cy="523220"/>
          </a:xfrm>
          <a:prstGeom prst="rect">
            <a:avLst/>
          </a:prstGeom>
          <a:noFill/>
        </p:spPr>
        <p:txBody>
          <a:bodyPr wrap="none" rtlCol="0">
            <a:spAutoFit/>
          </a:bodyPr>
          <a:lstStyle/>
          <a:p>
            <a:pPr algn="ctr"/>
            <a:r>
              <a:rPr lang="en-US" sz="2800" b="1" dirty="0" smtClean="0">
                <a:solidFill>
                  <a:schemeClr val="accent6">
                    <a:lumMod val="50000"/>
                  </a:schemeClr>
                </a:solidFill>
                <a:latin typeface="Arial" panose="020B0604020202020204" pitchFamily="34" charset="0"/>
                <a:cs typeface="Arial" panose="020B0604020202020204" pitchFamily="34" charset="0"/>
              </a:rPr>
              <a:t>C</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2</a:t>
            </a:r>
            <a:r>
              <a:rPr lang="en-US" sz="2800" b="1" dirty="0" smtClean="0">
                <a:solidFill>
                  <a:schemeClr val="accent6">
                    <a:lumMod val="50000"/>
                  </a:schemeClr>
                </a:solidFill>
                <a:latin typeface="Arial" panose="020B0604020202020204" pitchFamily="34" charset="0"/>
                <a:cs typeface="Arial" panose="020B0604020202020204" pitchFamily="34" charset="0"/>
              </a:rPr>
              <a:t>H</a:t>
            </a:r>
            <a:r>
              <a:rPr lang="en-US" sz="3600" b="1" baseline="-25000" dirty="0" smtClean="0">
                <a:solidFill>
                  <a:schemeClr val="accent6">
                    <a:lumMod val="50000"/>
                  </a:schemeClr>
                </a:solidFill>
                <a:latin typeface="Arial" panose="020B0604020202020204" pitchFamily="34" charset="0"/>
                <a:cs typeface="Arial" panose="020B0604020202020204" pitchFamily="34" charset="0"/>
              </a:rPr>
              <a:t>3</a:t>
            </a:r>
            <a:r>
              <a:rPr lang="en-US" sz="2800" b="1" dirty="0" smtClean="0">
                <a:solidFill>
                  <a:schemeClr val="accent6">
                    <a:lumMod val="50000"/>
                  </a:schemeClr>
                </a:solidFill>
                <a:latin typeface="Arial" panose="020B0604020202020204" pitchFamily="34" charset="0"/>
                <a:cs typeface="Arial" panose="020B0604020202020204" pitchFamily="34" charset="0"/>
              </a:rPr>
              <a:t>O</a:t>
            </a:r>
            <a:endParaRPr lang="en-US" sz="2800" b="1" baseline="-250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8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 y="274638"/>
            <a:ext cx="9052560" cy="731837"/>
          </a:xfrm>
          <a:solidFill>
            <a:srgbClr val="0000FF"/>
          </a:solidFill>
        </p:spPr>
        <p:txBody>
          <a:bodyPr/>
          <a:lstStyle/>
          <a:p>
            <a:pPr eaLnBrk="1" hangingPunct="1"/>
            <a:r>
              <a:rPr lang="en-US" altLang="en-US" dirty="0" smtClean="0">
                <a:solidFill>
                  <a:schemeClr val="bg1"/>
                </a:solidFill>
                <a:latin typeface="Arial" charset="0"/>
              </a:rPr>
              <a:t>Classwork</a:t>
            </a:r>
            <a:endParaRPr lang="en-US" altLang="en-US" sz="3200" i="1" dirty="0" smtClean="0">
              <a:solidFill>
                <a:schemeClr val="bg1"/>
              </a:solidFill>
              <a:latin typeface="Arial" charset="0"/>
            </a:endParaRPr>
          </a:p>
        </p:txBody>
      </p:sp>
      <p:sp>
        <p:nvSpPr>
          <p:cNvPr id="2" name="Content Placeholder 1"/>
          <p:cNvSpPr>
            <a:spLocks noGrp="1"/>
          </p:cNvSpPr>
          <p:nvPr>
            <p:ph idx="1"/>
          </p:nvPr>
        </p:nvSpPr>
        <p:spPr/>
        <p:txBody>
          <a:bodyPr/>
          <a:lstStyle/>
          <a:p>
            <a:r>
              <a:rPr lang="en-US" dirty="0" smtClean="0"/>
              <a:t>pg 344, # 54, 56 </a:t>
            </a:r>
            <a:r>
              <a:rPr lang="en-US" sz="2000" dirty="0" smtClean="0">
                <a:solidFill>
                  <a:srgbClr val="FF0000"/>
                </a:solidFill>
              </a:rPr>
              <a:t>(% composition from molar mass)</a:t>
            </a:r>
          </a:p>
          <a:p>
            <a:r>
              <a:rPr lang="en-US" dirty="0"/>
              <a:t>pg </a:t>
            </a:r>
            <a:r>
              <a:rPr lang="en-US" dirty="0" smtClean="0"/>
              <a:t>360, </a:t>
            </a:r>
            <a:r>
              <a:rPr lang="en-US" dirty="0"/>
              <a:t># </a:t>
            </a:r>
            <a:r>
              <a:rPr lang="en-US" dirty="0" smtClean="0"/>
              <a:t>156, 159 </a:t>
            </a:r>
            <a:r>
              <a:rPr lang="en-US" sz="2000" dirty="0">
                <a:solidFill>
                  <a:srgbClr val="FF0000"/>
                </a:solidFill>
              </a:rPr>
              <a:t>(molecular vs empirical formulas</a:t>
            </a:r>
            <a:r>
              <a:rPr lang="en-US" sz="2000" dirty="0" smtClean="0">
                <a:solidFill>
                  <a:srgbClr val="FF0000"/>
                </a:solidFill>
              </a:rPr>
              <a:t>)</a:t>
            </a:r>
            <a:endParaRPr lang="en-US" dirty="0" smtClean="0"/>
          </a:p>
          <a:p>
            <a:r>
              <a:rPr lang="en-US" dirty="0" smtClean="0"/>
              <a:t>pg 361, </a:t>
            </a:r>
            <a:r>
              <a:rPr lang="en-US" dirty="0"/>
              <a:t># </a:t>
            </a:r>
            <a:r>
              <a:rPr lang="en-US" dirty="0" smtClean="0"/>
              <a:t>167 </a:t>
            </a:r>
            <a:r>
              <a:rPr lang="en-US" sz="2000" dirty="0" smtClean="0">
                <a:solidFill>
                  <a:srgbClr val="FF0000"/>
                </a:solidFill>
              </a:rPr>
              <a:t>(molecular vs empirical formulas)</a:t>
            </a:r>
          </a:p>
          <a:p>
            <a:pPr marL="0" indent="0" algn="ctr">
              <a:spcBef>
                <a:spcPts val="3000"/>
              </a:spcBef>
              <a:buNone/>
            </a:pPr>
            <a:r>
              <a:rPr lang="en-US" sz="2800" i="1" dirty="0" smtClean="0">
                <a:solidFill>
                  <a:srgbClr val="FF0000"/>
                </a:solidFill>
              </a:rPr>
              <a:t>Anything not finished becomes homework!</a:t>
            </a:r>
            <a:endParaRPr lang="en-US" sz="2800" i="1" dirty="0">
              <a:solidFill>
                <a:srgbClr val="FF0000"/>
              </a:solidFill>
            </a:endParaRPr>
          </a:p>
          <a:p>
            <a:endParaRPr lang="en-US" dirty="0" smtClean="0">
              <a:solidFill>
                <a:srgbClr val="FF0000"/>
              </a:solidFill>
            </a:endParaRPr>
          </a:p>
        </p:txBody>
      </p:sp>
    </p:spTree>
    <p:extLst>
      <p:ext uri="{BB962C8B-B14F-4D97-AF65-F5344CB8AC3E}">
        <p14:creationId xmlns:p14="http://schemas.microsoft.com/office/powerpoint/2010/main" val="1433111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 y="274638"/>
            <a:ext cx="9052560" cy="731837"/>
          </a:xfrm>
          <a:solidFill>
            <a:schemeClr val="accent6">
              <a:lumMod val="50000"/>
            </a:schemeClr>
          </a:solidFill>
        </p:spPr>
        <p:txBody>
          <a:bodyPr/>
          <a:lstStyle/>
          <a:p>
            <a:pPr eaLnBrk="1" hangingPunct="1"/>
            <a:r>
              <a:rPr lang="en-US" altLang="en-US" dirty="0" smtClean="0">
                <a:solidFill>
                  <a:schemeClr val="bg1"/>
                </a:solidFill>
                <a:latin typeface="Arial" charset="0"/>
              </a:rPr>
              <a:t>Identifying Unknowns 1 - Homework</a:t>
            </a:r>
            <a:endParaRPr lang="en-US" altLang="en-US" sz="3200" i="1" dirty="0" smtClean="0">
              <a:solidFill>
                <a:schemeClr val="bg1"/>
              </a:solidFill>
              <a:latin typeface="Arial" charset="0"/>
            </a:endParaRPr>
          </a:p>
        </p:txBody>
      </p:sp>
      <p:sp>
        <p:nvSpPr>
          <p:cNvPr id="2" name="Content Placeholder 1"/>
          <p:cNvSpPr>
            <a:spLocks noGrp="1"/>
          </p:cNvSpPr>
          <p:nvPr>
            <p:ph idx="1"/>
          </p:nvPr>
        </p:nvSpPr>
        <p:spPr/>
        <p:txBody>
          <a:bodyPr/>
          <a:lstStyle/>
          <a:p>
            <a:r>
              <a:rPr lang="en-US" dirty="0" smtClean="0"/>
              <a:t>pg 344, # 54, 56 </a:t>
            </a:r>
            <a:r>
              <a:rPr lang="en-US" sz="2000" dirty="0" smtClean="0">
                <a:solidFill>
                  <a:srgbClr val="FF0000"/>
                </a:solidFill>
              </a:rPr>
              <a:t>(% composition from molar mass)</a:t>
            </a:r>
          </a:p>
          <a:p>
            <a:r>
              <a:rPr lang="en-US" dirty="0"/>
              <a:t>pg </a:t>
            </a:r>
            <a:r>
              <a:rPr lang="en-US" dirty="0" smtClean="0"/>
              <a:t>360, </a:t>
            </a:r>
            <a:r>
              <a:rPr lang="en-US" dirty="0"/>
              <a:t># </a:t>
            </a:r>
            <a:r>
              <a:rPr lang="en-US" dirty="0" smtClean="0"/>
              <a:t>156, 159 </a:t>
            </a:r>
            <a:r>
              <a:rPr lang="en-US" sz="2000" dirty="0">
                <a:solidFill>
                  <a:srgbClr val="FF0000"/>
                </a:solidFill>
              </a:rPr>
              <a:t>(molecular vs empirical formulas</a:t>
            </a:r>
            <a:r>
              <a:rPr lang="en-US" sz="2000" dirty="0" smtClean="0">
                <a:solidFill>
                  <a:srgbClr val="FF0000"/>
                </a:solidFill>
              </a:rPr>
              <a:t>)</a:t>
            </a:r>
            <a:endParaRPr lang="en-US" dirty="0" smtClean="0"/>
          </a:p>
          <a:p>
            <a:r>
              <a:rPr lang="en-US" dirty="0" smtClean="0"/>
              <a:t>pg 361, </a:t>
            </a:r>
            <a:r>
              <a:rPr lang="en-US" dirty="0"/>
              <a:t># </a:t>
            </a:r>
            <a:r>
              <a:rPr lang="en-US" dirty="0" smtClean="0"/>
              <a:t>167 </a:t>
            </a:r>
            <a:r>
              <a:rPr lang="en-US" sz="2000" dirty="0" smtClean="0">
                <a:solidFill>
                  <a:srgbClr val="FF0000"/>
                </a:solidFill>
              </a:rPr>
              <a:t>(molecular vs empirical formulas)</a:t>
            </a:r>
            <a:endParaRPr lang="en-US" sz="2000" dirty="0">
              <a:solidFill>
                <a:srgbClr val="FF0000"/>
              </a:solidFill>
            </a:endParaRPr>
          </a:p>
          <a:p>
            <a:endParaRPr lang="en-US" dirty="0" smtClean="0">
              <a:solidFill>
                <a:srgbClr val="FF0000"/>
              </a:solidFill>
            </a:endParaRPr>
          </a:p>
        </p:txBody>
      </p:sp>
    </p:spTree>
    <p:extLst>
      <p:ext uri="{BB962C8B-B14F-4D97-AF65-F5344CB8AC3E}">
        <p14:creationId xmlns:p14="http://schemas.microsoft.com/office/powerpoint/2010/main" val="2744552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Backup Slides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37820646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Covered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674999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10" y="274638"/>
            <a:ext cx="8471580" cy="731837"/>
          </a:xfrm>
        </p:spPr>
        <p:txBody>
          <a:bodyPr/>
          <a:lstStyle/>
          <a:p>
            <a:pPr algn="l"/>
            <a:r>
              <a:rPr lang="en-US" sz="3200" i="1" dirty="0" smtClean="0"/>
              <a:t>The periodic table gives us atomic masses and molar masses for each element</a:t>
            </a:r>
            <a:endParaRPr lang="en-US" sz="3200" i="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04" t="26984" r="22232" b="15556"/>
          <a:stretch/>
        </p:blipFill>
        <p:spPr bwMode="auto">
          <a:xfrm>
            <a:off x="91440" y="1261368"/>
            <a:ext cx="8961120" cy="531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469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542132" y="1296988"/>
            <a:ext cx="8059737" cy="5129212"/>
          </a:xfrm>
          <a:noFill/>
        </p:spPr>
        <p:txBody>
          <a:bodyPr>
            <a:noAutofit/>
          </a:bodyPr>
          <a:lstStyle/>
          <a:p>
            <a:pPr marL="457200" indent="-457200" algn="just">
              <a:spcBef>
                <a:spcPts val="0"/>
              </a:spcBef>
              <a:buNone/>
            </a:pPr>
            <a:r>
              <a:rPr lang="en-US" sz="2400" b="1" dirty="0" smtClean="0"/>
              <a:t>1)	What </a:t>
            </a:r>
            <a:r>
              <a:rPr lang="en-US" sz="2400" b="1" dirty="0"/>
              <a:t>is a mole?</a:t>
            </a:r>
          </a:p>
          <a:p>
            <a:pPr marL="914400" indent="-466725">
              <a:spcBef>
                <a:spcPts val="0"/>
              </a:spcBef>
              <a:buNone/>
              <a:tabLst>
                <a:tab pos="6345238" algn="r"/>
              </a:tabLst>
            </a:pPr>
            <a:r>
              <a:rPr lang="en-US" sz="2400" b="1" dirty="0"/>
              <a:t>a)	</a:t>
            </a:r>
            <a:r>
              <a:rPr lang="en-US" altLang="en-US" sz="2400" b="1" dirty="0">
                <a:ea typeface="Times New Roman" pitchFamily="18" charset="0"/>
                <a:cs typeface="Arial" charset="0"/>
              </a:rPr>
              <a:t>6.02 </a:t>
            </a:r>
            <a:r>
              <a:rPr lang="en-US" altLang="en-US" sz="2400" b="1" dirty="0">
                <a:ea typeface="Times New Roman" pitchFamily="18" charset="0"/>
                <a:cs typeface="Arial" charset="0"/>
                <a:sym typeface="Symbol" pitchFamily="18" charset="2"/>
              </a:rPr>
              <a:t></a:t>
            </a:r>
            <a:r>
              <a:rPr lang="en-US" altLang="en-US" sz="2400" b="1" dirty="0">
                <a:ea typeface="Times New Roman" pitchFamily="18" charset="0"/>
                <a:cs typeface="Arial" charset="0"/>
              </a:rPr>
              <a:t> 10</a:t>
            </a:r>
            <a:r>
              <a:rPr lang="en-US" altLang="en-US" sz="2400" b="1" baseline="30000" dirty="0">
                <a:ea typeface="Times New Roman" pitchFamily="18" charset="0"/>
                <a:cs typeface="Arial" charset="0"/>
              </a:rPr>
              <a:t>23 </a:t>
            </a:r>
            <a:r>
              <a:rPr lang="en-US" altLang="en-US" sz="2400" b="1" dirty="0">
                <a:ea typeface="Times New Roman" pitchFamily="18" charset="0"/>
                <a:cs typeface="Arial" charset="0"/>
              </a:rPr>
              <a:t> atoms, molecules, formula units, or representative particles </a:t>
            </a:r>
          </a:p>
          <a:p>
            <a:pPr marL="914400" indent="-466725">
              <a:spcBef>
                <a:spcPts val="0"/>
              </a:spcBef>
              <a:buNone/>
              <a:tabLst>
                <a:tab pos="6345238" algn="r"/>
              </a:tabLst>
            </a:pPr>
            <a:r>
              <a:rPr lang="en-US" altLang="en-US" sz="2400" b="1" dirty="0">
                <a:ea typeface="Times New Roman" pitchFamily="18" charset="0"/>
                <a:cs typeface="Arial" charset="0"/>
              </a:rPr>
              <a:t>b)	SI base unit used to measure the amount of a substance.</a:t>
            </a:r>
          </a:p>
          <a:p>
            <a:pPr marL="914400" indent="-466725">
              <a:spcBef>
                <a:spcPts val="0"/>
              </a:spcBef>
              <a:buNone/>
              <a:tabLst>
                <a:tab pos="6345238" algn="r"/>
              </a:tabLst>
            </a:pPr>
            <a:r>
              <a:rPr lang="en-US" altLang="en-US" sz="2400" b="1" dirty="0">
                <a:ea typeface="Times New Roman" pitchFamily="18" charset="0"/>
                <a:cs typeface="Arial" charset="0"/>
              </a:rPr>
              <a:t>c)	The amount of atoms in 12 g of pure carbon-12</a:t>
            </a:r>
          </a:p>
          <a:p>
            <a:pPr marL="914400" indent="-466725">
              <a:spcBef>
                <a:spcPts val="0"/>
              </a:spcBef>
              <a:buNone/>
              <a:tabLst>
                <a:tab pos="6345238" algn="r"/>
              </a:tabLst>
            </a:pPr>
            <a:r>
              <a:rPr lang="en-US" altLang="en-US" sz="2400" b="1" dirty="0">
                <a:ea typeface="Times New Roman" pitchFamily="18" charset="0"/>
                <a:cs typeface="Arial" charset="0"/>
              </a:rPr>
              <a:t>d)	All of the </a:t>
            </a:r>
            <a:r>
              <a:rPr lang="en-US" altLang="en-US" sz="2400" b="1" dirty="0" smtClean="0">
                <a:ea typeface="Times New Roman" pitchFamily="18" charset="0"/>
                <a:cs typeface="Arial" charset="0"/>
              </a:rPr>
              <a:t>above</a:t>
            </a:r>
          </a:p>
          <a:p>
            <a:pPr marL="457200" lvl="0" indent="-457200">
              <a:spcBef>
                <a:spcPts val="2400"/>
              </a:spcBef>
              <a:buNone/>
              <a:tabLst>
                <a:tab pos="6629400" algn="r"/>
              </a:tabLst>
            </a:pPr>
            <a:r>
              <a:rPr lang="en-US" sz="2400" b="1" dirty="0" smtClean="0"/>
              <a:t>2)	What </a:t>
            </a:r>
            <a:r>
              <a:rPr lang="en-US" sz="2400" b="1" dirty="0"/>
              <a:t>is the molar mass of (NH</a:t>
            </a:r>
            <a:r>
              <a:rPr lang="en-US" sz="2400" b="1" baseline="-25000" dirty="0"/>
              <a:t>4</a:t>
            </a:r>
            <a:r>
              <a:rPr lang="en-US" sz="2400" b="1" dirty="0"/>
              <a:t>)</a:t>
            </a:r>
            <a:r>
              <a:rPr lang="en-US" sz="2400" b="1" baseline="-25000" dirty="0"/>
              <a:t>2</a:t>
            </a:r>
            <a:r>
              <a:rPr lang="en-US" sz="2400" b="1" dirty="0"/>
              <a:t>SO</a:t>
            </a:r>
            <a:r>
              <a:rPr lang="en-US" sz="2400" b="1" baseline="-25000" dirty="0"/>
              <a:t>4</a:t>
            </a:r>
            <a:r>
              <a:rPr lang="en-US" sz="2400" b="1" dirty="0"/>
              <a:t>?</a:t>
            </a:r>
          </a:p>
          <a:p>
            <a:pPr marL="914400" lvl="0" indent="-457200">
              <a:spcBef>
                <a:spcPts val="0"/>
              </a:spcBef>
              <a:buNone/>
              <a:tabLst>
                <a:tab pos="6629400" algn="r"/>
              </a:tabLst>
            </a:pPr>
            <a:r>
              <a:rPr lang="en-US" sz="2400" b="1" dirty="0"/>
              <a:t>a)	63.09 g/mol</a:t>
            </a:r>
          </a:p>
          <a:p>
            <a:pPr marL="914400" lvl="0" indent="-457200">
              <a:spcBef>
                <a:spcPts val="0"/>
              </a:spcBef>
              <a:buNone/>
              <a:tabLst>
                <a:tab pos="6629400" algn="r"/>
              </a:tabLst>
            </a:pPr>
            <a:r>
              <a:rPr lang="en-US" sz="2400" b="1" dirty="0"/>
              <a:t>b)	114.12 g/mol</a:t>
            </a:r>
          </a:p>
          <a:p>
            <a:pPr marL="914400" lvl="0" indent="-457200">
              <a:spcBef>
                <a:spcPts val="0"/>
              </a:spcBef>
              <a:buNone/>
              <a:tabLst>
                <a:tab pos="6629400" algn="r"/>
              </a:tabLst>
            </a:pPr>
            <a:r>
              <a:rPr lang="en-US" sz="2400" b="1" dirty="0"/>
              <a:t>c)	132.17 g/mol</a:t>
            </a:r>
          </a:p>
          <a:p>
            <a:pPr marL="914400" lvl="0" indent="-457200">
              <a:spcBef>
                <a:spcPts val="0"/>
              </a:spcBef>
              <a:buNone/>
              <a:tabLst>
                <a:tab pos="6629400" algn="r"/>
              </a:tabLst>
            </a:pPr>
            <a:r>
              <a:rPr lang="en-US" sz="2400" b="1" dirty="0"/>
              <a:t>d)	228.38 g/mol</a:t>
            </a:r>
          </a:p>
          <a:p>
            <a:pPr marL="571500" indent="-238125">
              <a:spcBef>
                <a:spcPts val="0"/>
              </a:spcBef>
              <a:buNone/>
              <a:tabLst>
                <a:tab pos="6345238" algn="r"/>
              </a:tabLst>
            </a:pPr>
            <a:endParaRPr lang="en-US" altLang="en-US" sz="2400" b="1" dirty="0">
              <a:ea typeface="Times New Roman" pitchFamily="18" charset="0"/>
              <a:cs typeface="Arial" charset="0"/>
            </a:endParaRPr>
          </a:p>
        </p:txBody>
      </p:sp>
    </p:spTree>
    <p:extLst>
      <p:ext uri="{BB962C8B-B14F-4D97-AF65-F5344CB8AC3E}">
        <p14:creationId xmlns:p14="http://schemas.microsoft.com/office/powerpoint/2010/main" val="4684866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a:xfrm>
            <a:off x="542132" y="1296988"/>
            <a:ext cx="8059737" cy="5129212"/>
          </a:xfrm>
          <a:noFill/>
        </p:spPr>
        <p:txBody>
          <a:bodyPr>
            <a:noAutofit/>
          </a:bodyPr>
          <a:lstStyle/>
          <a:p>
            <a:pPr marL="457200" indent="-457200" algn="just">
              <a:spcBef>
                <a:spcPts val="0"/>
              </a:spcBef>
              <a:buNone/>
            </a:pPr>
            <a:r>
              <a:rPr lang="en-US" sz="2400" b="1" dirty="0" smtClean="0"/>
              <a:t>1)	What </a:t>
            </a:r>
            <a:r>
              <a:rPr lang="en-US" sz="2400" b="1" dirty="0"/>
              <a:t>is a mole?</a:t>
            </a:r>
          </a:p>
          <a:p>
            <a:pPr marL="914400" indent="-466725">
              <a:spcBef>
                <a:spcPts val="0"/>
              </a:spcBef>
              <a:buNone/>
              <a:tabLst>
                <a:tab pos="6345238" algn="r"/>
              </a:tabLst>
            </a:pPr>
            <a:r>
              <a:rPr lang="en-US" sz="2400" b="1" dirty="0"/>
              <a:t>a)	</a:t>
            </a:r>
            <a:r>
              <a:rPr lang="en-US" altLang="en-US" sz="2400" b="1" dirty="0">
                <a:ea typeface="Times New Roman" pitchFamily="18" charset="0"/>
                <a:cs typeface="Arial" charset="0"/>
              </a:rPr>
              <a:t>6.02 </a:t>
            </a:r>
            <a:r>
              <a:rPr lang="en-US" altLang="en-US" sz="2400" b="1" dirty="0">
                <a:ea typeface="Times New Roman" pitchFamily="18" charset="0"/>
                <a:cs typeface="Arial" charset="0"/>
                <a:sym typeface="Symbol" pitchFamily="18" charset="2"/>
              </a:rPr>
              <a:t></a:t>
            </a:r>
            <a:r>
              <a:rPr lang="en-US" altLang="en-US" sz="2400" b="1" dirty="0">
                <a:ea typeface="Times New Roman" pitchFamily="18" charset="0"/>
                <a:cs typeface="Arial" charset="0"/>
              </a:rPr>
              <a:t> 10</a:t>
            </a:r>
            <a:r>
              <a:rPr lang="en-US" altLang="en-US" sz="2400" b="1" baseline="30000" dirty="0">
                <a:ea typeface="Times New Roman" pitchFamily="18" charset="0"/>
                <a:cs typeface="Arial" charset="0"/>
              </a:rPr>
              <a:t>23 </a:t>
            </a:r>
            <a:r>
              <a:rPr lang="en-US" altLang="en-US" sz="2400" b="1" dirty="0">
                <a:ea typeface="Times New Roman" pitchFamily="18" charset="0"/>
                <a:cs typeface="Arial" charset="0"/>
              </a:rPr>
              <a:t> atoms, molecules, formula units, or representative particles </a:t>
            </a:r>
          </a:p>
          <a:p>
            <a:pPr marL="914400" indent="-466725">
              <a:spcBef>
                <a:spcPts val="0"/>
              </a:spcBef>
              <a:buNone/>
              <a:tabLst>
                <a:tab pos="6345238" algn="r"/>
              </a:tabLst>
            </a:pPr>
            <a:r>
              <a:rPr lang="en-US" altLang="en-US" sz="2400" b="1" dirty="0">
                <a:ea typeface="Times New Roman" pitchFamily="18" charset="0"/>
                <a:cs typeface="Arial" charset="0"/>
              </a:rPr>
              <a:t>b)	SI base unit used to measure the amount of a substance.</a:t>
            </a:r>
          </a:p>
          <a:p>
            <a:pPr marL="914400" indent="-466725">
              <a:spcBef>
                <a:spcPts val="0"/>
              </a:spcBef>
              <a:buNone/>
              <a:tabLst>
                <a:tab pos="6345238" algn="r"/>
              </a:tabLst>
            </a:pPr>
            <a:r>
              <a:rPr lang="en-US" altLang="en-US" sz="2400" b="1" dirty="0">
                <a:ea typeface="Times New Roman" pitchFamily="18" charset="0"/>
                <a:cs typeface="Arial" charset="0"/>
              </a:rPr>
              <a:t>c)	The amount of atoms in 12 g of pure carbon-12</a:t>
            </a:r>
          </a:p>
          <a:p>
            <a:pPr marL="914400" indent="-466725">
              <a:spcBef>
                <a:spcPts val="0"/>
              </a:spcBef>
              <a:buNone/>
              <a:tabLst>
                <a:tab pos="6345238" algn="r"/>
              </a:tabLst>
            </a:pPr>
            <a:r>
              <a:rPr lang="en-US" altLang="en-US" sz="2400" b="1" dirty="0">
                <a:ea typeface="Times New Roman" pitchFamily="18" charset="0"/>
                <a:cs typeface="Arial" charset="0"/>
              </a:rPr>
              <a:t>d)	</a:t>
            </a:r>
            <a:r>
              <a:rPr lang="en-US" altLang="en-US" sz="2400" b="1" dirty="0">
                <a:solidFill>
                  <a:srgbClr val="FF0000"/>
                </a:solidFill>
                <a:ea typeface="Times New Roman" pitchFamily="18" charset="0"/>
                <a:cs typeface="Arial" charset="0"/>
              </a:rPr>
              <a:t>All of the </a:t>
            </a:r>
            <a:r>
              <a:rPr lang="en-US" altLang="en-US" sz="2400" b="1" dirty="0" smtClean="0">
                <a:solidFill>
                  <a:srgbClr val="FF0000"/>
                </a:solidFill>
                <a:ea typeface="Times New Roman" pitchFamily="18" charset="0"/>
                <a:cs typeface="Arial" charset="0"/>
              </a:rPr>
              <a:t>above</a:t>
            </a:r>
          </a:p>
          <a:p>
            <a:pPr marL="457200" lvl="0" indent="-457200">
              <a:spcBef>
                <a:spcPts val="2400"/>
              </a:spcBef>
              <a:buNone/>
              <a:tabLst>
                <a:tab pos="6629400" algn="r"/>
              </a:tabLst>
            </a:pPr>
            <a:r>
              <a:rPr lang="en-US" sz="2400" b="1" dirty="0" smtClean="0"/>
              <a:t>2)	What </a:t>
            </a:r>
            <a:r>
              <a:rPr lang="en-US" sz="2400" b="1" dirty="0"/>
              <a:t>is the molar mass of (NH</a:t>
            </a:r>
            <a:r>
              <a:rPr lang="en-US" sz="2400" b="1" baseline="-25000" dirty="0"/>
              <a:t>4</a:t>
            </a:r>
            <a:r>
              <a:rPr lang="en-US" sz="2400" b="1" dirty="0"/>
              <a:t>)</a:t>
            </a:r>
            <a:r>
              <a:rPr lang="en-US" sz="2400" b="1" baseline="-25000" dirty="0"/>
              <a:t>2</a:t>
            </a:r>
            <a:r>
              <a:rPr lang="en-US" sz="2400" b="1" dirty="0"/>
              <a:t>SO</a:t>
            </a:r>
            <a:r>
              <a:rPr lang="en-US" sz="2400" b="1" baseline="-25000" dirty="0"/>
              <a:t>4</a:t>
            </a:r>
            <a:r>
              <a:rPr lang="en-US" sz="2400" b="1" dirty="0"/>
              <a:t>?</a:t>
            </a:r>
          </a:p>
          <a:p>
            <a:pPr marL="914400" lvl="0" indent="-457200">
              <a:spcBef>
                <a:spcPts val="0"/>
              </a:spcBef>
              <a:buNone/>
              <a:tabLst>
                <a:tab pos="6629400" algn="r"/>
              </a:tabLst>
            </a:pPr>
            <a:r>
              <a:rPr lang="en-US" sz="2400" b="1" dirty="0"/>
              <a:t>a)	63.09 g/mol</a:t>
            </a:r>
          </a:p>
          <a:p>
            <a:pPr marL="914400" lvl="0" indent="-457200">
              <a:spcBef>
                <a:spcPts val="0"/>
              </a:spcBef>
              <a:buNone/>
              <a:tabLst>
                <a:tab pos="6629400" algn="r"/>
              </a:tabLst>
            </a:pPr>
            <a:r>
              <a:rPr lang="en-US" sz="2400" b="1" dirty="0"/>
              <a:t>b)	114.12 g/mol</a:t>
            </a:r>
          </a:p>
          <a:p>
            <a:pPr marL="914400" lvl="0" indent="-457200">
              <a:spcBef>
                <a:spcPts val="0"/>
              </a:spcBef>
              <a:buNone/>
              <a:tabLst>
                <a:tab pos="6629400" algn="r"/>
              </a:tabLst>
            </a:pPr>
            <a:r>
              <a:rPr lang="en-US" sz="2400" b="1" dirty="0"/>
              <a:t>c)	</a:t>
            </a:r>
            <a:r>
              <a:rPr lang="en-US" sz="2400" b="1" dirty="0">
                <a:solidFill>
                  <a:srgbClr val="FF0000"/>
                </a:solidFill>
              </a:rPr>
              <a:t>132.17 g/mol</a:t>
            </a:r>
          </a:p>
          <a:p>
            <a:pPr marL="914400" lvl="0" indent="-457200">
              <a:spcBef>
                <a:spcPts val="0"/>
              </a:spcBef>
              <a:buNone/>
              <a:tabLst>
                <a:tab pos="6629400" algn="r"/>
              </a:tabLst>
            </a:pPr>
            <a:r>
              <a:rPr lang="en-US" sz="2400" b="1" dirty="0"/>
              <a:t>d)	228.38 g/mol</a:t>
            </a:r>
          </a:p>
          <a:p>
            <a:pPr marL="571500" indent="-238125">
              <a:spcBef>
                <a:spcPts val="0"/>
              </a:spcBef>
              <a:buNone/>
              <a:tabLst>
                <a:tab pos="6345238" algn="r"/>
              </a:tabLst>
            </a:pPr>
            <a:endParaRPr lang="en-US" altLang="en-US" sz="2400" b="1" dirty="0">
              <a:ea typeface="Times New Roman" pitchFamily="18" charset="0"/>
              <a:cs typeface="Arial" charset="0"/>
            </a:endParaRPr>
          </a:p>
        </p:txBody>
      </p:sp>
    </p:spTree>
    <p:extLst>
      <p:ext uri="{BB962C8B-B14F-4D97-AF65-F5344CB8AC3E}">
        <p14:creationId xmlns:p14="http://schemas.microsoft.com/office/powerpoint/2010/main" val="29005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44006"/>
            <a:ext cx="8778875" cy="731837"/>
          </a:xfrm>
        </p:spPr>
        <p:txBody>
          <a:bodyPr/>
          <a:lstStyle/>
          <a:p>
            <a:r>
              <a:rPr lang="en-US" dirty="0" smtClean="0">
                <a:solidFill>
                  <a:srgbClr val="C00000"/>
                </a:solidFill>
              </a:rPr>
              <a:t>Do Now</a:t>
            </a:r>
            <a:endParaRPr lang="en-US" dirty="0">
              <a:solidFill>
                <a:srgbClr val="C0000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42394229"/>
              </p:ext>
            </p:extLst>
          </p:nvPr>
        </p:nvGraphicFramePr>
        <p:xfrm>
          <a:off x="1548931" y="2938936"/>
          <a:ext cx="7006596" cy="3840480"/>
        </p:xfrm>
        <a:graphic>
          <a:graphicData uri="http://schemas.openxmlformats.org/drawingml/2006/table">
            <a:tbl>
              <a:tblPr firstRow="1" bandRow="1">
                <a:tableStyleId>{21E4AEA4-8DFA-4A89-87EB-49C32662AFE0}</a:tableStyleId>
              </a:tblPr>
              <a:tblGrid>
                <a:gridCol w="1371600"/>
                <a:gridCol w="1337316"/>
                <a:gridCol w="1005840"/>
                <a:gridCol w="1645920"/>
                <a:gridCol w="1645920"/>
              </a:tblGrid>
              <a:tr h="822960">
                <a:tc>
                  <a:txBody>
                    <a:bodyPr/>
                    <a:lstStyle/>
                    <a:p>
                      <a:pPr algn="ctr"/>
                      <a:r>
                        <a:rPr lang="en-US" sz="2400" b="1" dirty="0" smtClean="0">
                          <a:latin typeface="Arial" panose="020B0604020202020204" pitchFamily="34" charset="0"/>
                          <a:cs typeface="Arial" panose="020B0604020202020204" pitchFamily="34" charset="0"/>
                        </a:rPr>
                        <a:t>item</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number</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total mass (kg)</a:t>
                      </a: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2400" b="1" dirty="0" smtClean="0">
                          <a:latin typeface="Arial" panose="020B0604020202020204" pitchFamily="34" charset="0"/>
                          <a:cs typeface="Arial" panose="020B0604020202020204" pitchFamily="34" charset="0"/>
                        </a:rPr>
                        <a:t>percent by mass</a:t>
                      </a:r>
                      <a:endParaRPr lang="en-US" sz="2400" b="1" dirty="0">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tires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9</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72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83.7%</a:t>
                      </a: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nose cones</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3</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7.0%</a:t>
                      </a:r>
                      <a:endParaRPr lang="en-US" sz="2400" b="1" dirty="0">
                        <a:solidFill>
                          <a:srgbClr val="C00000"/>
                        </a:solidFill>
                        <a:latin typeface="Arial" panose="020B0604020202020204" pitchFamily="34" charset="0"/>
                        <a:cs typeface="Arial" panose="020B0604020202020204" pitchFamily="34" charset="0"/>
                      </a:endParaRPr>
                    </a:p>
                  </a:txBody>
                  <a:tcPr anchor="ctr"/>
                </a:tc>
              </a:tr>
              <a:tr h="822960">
                <a:tc>
                  <a:txBody>
                    <a:bodyPr/>
                    <a:lstStyle/>
                    <a:p>
                      <a:pPr algn="ctr"/>
                      <a:r>
                        <a:rPr lang="en-US" sz="2400" b="1" dirty="0" smtClean="0">
                          <a:solidFill>
                            <a:srgbClr val="C00000"/>
                          </a:solidFill>
                          <a:latin typeface="Arial" panose="020B0604020202020204" pitchFamily="34" charset="0"/>
                          <a:cs typeface="Arial" panose="020B0604020202020204" pitchFamily="34" charset="0"/>
                        </a:rPr>
                        <a:t>rear</a:t>
                      </a:r>
                      <a:r>
                        <a:rPr lang="en-US" sz="2400" b="1" baseline="0" dirty="0" smtClean="0">
                          <a:solidFill>
                            <a:srgbClr val="C00000"/>
                          </a:solidFill>
                          <a:latin typeface="Arial" panose="020B0604020202020204" pitchFamily="34" charset="0"/>
                          <a:cs typeface="Arial" panose="020B0604020202020204" pitchFamily="34" charset="0"/>
                        </a:rPr>
                        <a:t> spoiler</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2</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4</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9.3%</a:t>
                      </a:r>
                      <a:endParaRPr lang="en-US" sz="2400" b="1" dirty="0">
                        <a:solidFill>
                          <a:srgbClr val="C00000"/>
                        </a:solidFill>
                        <a:latin typeface="Arial" panose="020B0604020202020204" pitchFamily="34" charset="0"/>
                        <a:cs typeface="Arial" panose="020B0604020202020204" pitchFamily="34" charset="0"/>
                      </a:endParaRPr>
                    </a:p>
                  </a:txBody>
                  <a:tcPr anchor="ctr"/>
                </a:tc>
              </a:tr>
              <a:tr h="548640">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endParaRPr lang="en-US" sz="2400" b="1" dirty="0">
                        <a:solidFill>
                          <a:srgbClr val="C00000"/>
                        </a:solidFill>
                        <a:latin typeface="Arial" panose="020B0604020202020204" pitchFamily="34" charset="0"/>
                        <a:cs typeface="Arial" panose="020B0604020202020204" pitchFamily="34" charset="0"/>
                      </a:endParaRPr>
                    </a:p>
                  </a:txBody>
                  <a:tcPr anchor="ctr">
                    <a:noFill/>
                  </a:tcPr>
                </a:tc>
                <a:tc>
                  <a:txBody>
                    <a:bodyPr/>
                    <a:lstStyle/>
                    <a:p>
                      <a:pPr algn="ctr"/>
                      <a:r>
                        <a:rPr lang="en-US" sz="2400" b="1" dirty="0" smtClean="0">
                          <a:solidFill>
                            <a:srgbClr val="C00000"/>
                          </a:solidFill>
                          <a:latin typeface="Arial" panose="020B0604020202020204" pitchFamily="34" charset="0"/>
                          <a:cs typeface="Arial" panose="020B0604020202020204" pitchFamily="34" charset="0"/>
                        </a:rPr>
                        <a:t>86</a:t>
                      </a:r>
                      <a:endParaRPr lang="en-US" sz="2400" b="1" dirty="0">
                        <a:solidFill>
                          <a:srgbClr val="C00000"/>
                        </a:solidFill>
                        <a:latin typeface="Arial" panose="020B0604020202020204" pitchFamily="34" charset="0"/>
                        <a:cs typeface="Arial" panose="020B0604020202020204" pitchFamily="34" charset="0"/>
                      </a:endParaRPr>
                    </a:p>
                  </a:txBody>
                  <a:tcPr anchor="ctr"/>
                </a:tc>
                <a:tc>
                  <a:txBody>
                    <a:bodyPr/>
                    <a:lstStyle/>
                    <a:p>
                      <a:pPr algn="ctr"/>
                      <a:r>
                        <a:rPr lang="en-US" sz="2400" b="1" dirty="0" smtClean="0">
                          <a:solidFill>
                            <a:schemeClr val="tx1"/>
                          </a:solidFill>
                          <a:latin typeface="Arial" panose="020B0604020202020204" pitchFamily="34" charset="0"/>
                          <a:cs typeface="Arial" panose="020B0604020202020204" pitchFamily="34" charset="0"/>
                        </a:rPr>
                        <a:t>100%</a:t>
                      </a:r>
                      <a:endParaRPr lang="en-US" sz="2400" b="1" dirty="0">
                        <a:solidFill>
                          <a:schemeClr val="tx1"/>
                        </a:solidFill>
                        <a:latin typeface="Arial" panose="020B0604020202020204" pitchFamily="34" charset="0"/>
                        <a:cs typeface="Arial" panose="020B0604020202020204" pitchFamily="34" charset="0"/>
                      </a:endParaRPr>
                    </a:p>
                  </a:txBody>
                  <a:tcPr anchor="ctr"/>
                </a:tc>
              </a:tr>
            </a:tbl>
          </a:graphicData>
        </a:graphic>
      </p:graphicFrame>
      <p:pic>
        <p:nvPicPr>
          <p:cNvPr id="3074"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73393" t="25000" r="9107" b="50000"/>
          <a:stretch/>
        </p:blipFill>
        <p:spPr bwMode="auto">
          <a:xfrm>
            <a:off x="752398" y="542554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3929" r="25714" b="73711"/>
          <a:stretch/>
        </p:blipFill>
        <p:spPr bwMode="auto">
          <a:xfrm>
            <a:off x="752398" y="379462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16785" t="23459" r="65893" b="53082"/>
          <a:stretch/>
        </p:blipFill>
        <p:spPr bwMode="auto">
          <a:xfrm>
            <a:off x="752398" y="4610081"/>
            <a:ext cx="777240" cy="77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440" y="1105104"/>
            <a:ext cx="8961120" cy="1692771"/>
          </a:xfrm>
          <a:prstGeom prst="rect">
            <a:avLst/>
          </a:prstGeom>
          <a:noFill/>
        </p:spPr>
        <p:txBody>
          <a:bodyPr wrap="square" rtlCol="0">
            <a:spAutoFit/>
          </a:bodyPr>
          <a:lstStyle/>
          <a:p>
            <a:pPr algn="just"/>
            <a:r>
              <a:rPr lang="en-US" sz="2600" b="1" dirty="0" smtClean="0">
                <a:solidFill>
                  <a:srgbClr val="C00000"/>
                </a:solidFill>
                <a:latin typeface="Arial" panose="020B0604020202020204" pitchFamily="34" charset="0"/>
                <a:cs typeface="Arial" panose="020B0604020202020204" pitchFamily="34" charset="0"/>
              </a:rPr>
              <a:t>The table below shows one set of spare parts for the Ferrari F1 racing team.  What percent of the mass is due to the tires?  What percent by mass is due to the nose cones &amp; rear spoilers?</a:t>
            </a:r>
            <a:endParaRPr lang="en-US" sz="26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098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Last Class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287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0861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114800"/>
            <a:ext cx="3657600" cy="2743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3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latin typeface="Arial" charset="0"/>
              </a:rPr>
              <a:t>Identifying Unknowns 1</a:t>
            </a:r>
          </a:p>
        </p:txBody>
      </p:sp>
      <p:sp>
        <p:nvSpPr>
          <p:cNvPr id="11267" name="Content Placeholder 2"/>
          <p:cNvSpPr>
            <a:spLocks noGrp="1"/>
          </p:cNvSpPr>
          <p:nvPr>
            <p:ph idx="1"/>
          </p:nvPr>
        </p:nvSpPr>
        <p:spPr>
          <a:xfrm>
            <a:off x="748507" y="1266826"/>
            <a:ext cx="7646986" cy="5129212"/>
          </a:xfrm>
        </p:spPr>
        <p:txBody>
          <a:bodyPr>
            <a:noAutofit/>
          </a:bodyPr>
          <a:lstStyle/>
          <a:p>
            <a:pPr marL="0" indent="0" eaLnBrk="1" hangingPunct="1">
              <a:buNone/>
            </a:pPr>
            <a:r>
              <a:rPr lang="en-US" altLang="en-US" dirty="0" smtClean="0">
                <a:latin typeface="Arial" charset="0"/>
              </a:rPr>
              <a:t>SWBAT explain how percent composition can be used to find the formulas of unknown substances</a:t>
            </a:r>
          </a:p>
          <a:p>
            <a:pPr marL="0" indent="0" eaLnBrk="1" hangingPunct="1">
              <a:spcBef>
                <a:spcPts val="2400"/>
              </a:spcBef>
              <a:buNone/>
            </a:pPr>
            <a:r>
              <a:rPr lang="en-US" altLang="en-US" dirty="0" smtClean="0">
                <a:latin typeface="Arial" charset="0"/>
              </a:rPr>
              <a:t>SWBAT explain the difference between an empirical and a molecular formula</a:t>
            </a:r>
            <a:endParaRPr lang="en-US" altLang="en-US" dirty="0">
              <a:latin typeface="Arial" charset="0"/>
            </a:endParaRPr>
          </a:p>
        </p:txBody>
      </p:sp>
      <p:sp>
        <p:nvSpPr>
          <p:cNvPr id="11268" name="TextBox 1"/>
          <p:cNvSpPr txBox="1">
            <a:spLocks noChangeArrowheads="1"/>
          </p:cNvSpPr>
          <p:nvPr/>
        </p:nvSpPr>
        <p:spPr bwMode="auto">
          <a:xfrm>
            <a:off x="2774950" y="6396038"/>
            <a:ext cx="3594100" cy="461962"/>
          </a:xfrm>
          <a:prstGeom prst="rect">
            <a:avLst/>
          </a:prstGeom>
          <a:solidFill>
            <a:srgbClr val="FFFF00"/>
          </a:solidFill>
          <a:ln w="28575">
            <a:solidFill>
              <a:srgbClr val="FF0000"/>
            </a:solidFill>
            <a:miter lim="800000"/>
            <a:headEnd/>
            <a:tailEnd/>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b="1">
                <a:solidFill>
                  <a:srgbClr val="FF0000"/>
                </a:solidFill>
                <a:latin typeface="Arial" charset="0"/>
              </a:rPr>
              <a:t>Write this in your notes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929" y="2130425"/>
            <a:ext cx="8654143" cy="1470025"/>
          </a:xfrm>
        </p:spPr>
        <p:txBody>
          <a:bodyPr/>
          <a:lstStyle/>
          <a:p>
            <a:r>
              <a:rPr lang="en-US" sz="4800" dirty="0" smtClean="0"/>
              <a:t>Determining Percent Composition</a:t>
            </a:r>
            <a:r>
              <a:rPr lang="en-US" sz="4800" dirty="0"/>
              <a:t> </a:t>
            </a:r>
            <a:r>
              <a:rPr lang="en-US" sz="4800" dirty="0" smtClean="0"/>
              <a:t>from</a:t>
            </a:r>
            <a:br>
              <a:rPr lang="en-US" sz="4800" dirty="0" smtClean="0"/>
            </a:br>
            <a:r>
              <a:rPr lang="en-US" sz="4800" dirty="0" smtClean="0"/>
              <a:t>1)  Elemental Analysis Data</a:t>
            </a:r>
            <a:br>
              <a:rPr lang="en-US" sz="4800" dirty="0" smtClean="0"/>
            </a:br>
            <a:r>
              <a:rPr lang="en-US" sz="4800" dirty="0" smtClean="0"/>
              <a:t>2) Chemical Formula</a:t>
            </a:r>
            <a:endParaRPr lang="en-US" sz="4800" dirty="0"/>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7346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Elemental Analysis</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FF0000"/>
                </a:solidFill>
              </a:rPr>
              <a:t>Elemental analysis is a way of finding out how much of each element is in a substance</a:t>
            </a:r>
          </a:p>
          <a:p>
            <a:r>
              <a:rPr lang="en-US" sz="2800" dirty="0" smtClean="0"/>
              <a:t>Many methods exist, but combustion analysis is one of the most common</a:t>
            </a:r>
            <a:endParaRPr lang="en-US" sz="2800" dirty="0"/>
          </a:p>
        </p:txBody>
      </p:sp>
      <p:pic>
        <p:nvPicPr>
          <p:cNvPr id="3076" name="Picture 4" descr="http://preparatorychemistry.com/images/combustion_analysis_C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918" y="3335907"/>
            <a:ext cx="5628164" cy="24972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55280" y="0"/>
            <a:ext cx="1188720" cy="457200"/>
          </a:xfrm>
          <a:prstGeom prst="rect">
            <a:avLst/>
          </a:prstGeom>
          <a:solidFill>
            <a:schemeClr val="accent2">
              <a:lumMod val="20000"/>
              <a:lumOff val="80000"/>
            </a:schemeClr>
          </a:solidFill>
          <a:ln w="28575">
            <a:solidFill>
              <a:srgbClr val="FF0000"/>
            </a:solidFill>
          </a:ln>
        </p:spPr>
        <p:txBody>
          <a:bodyPr wrap="square" rtlCol="0">
            <a:spAutoFit/>
          </a:bodyPr>
          <a:lstStyle/>
          <a:p>
            <a:pPr algn="ctr"/>
            <a:r>
              <a:rPr lang="en-US" sz="2400" b="1" dirty="0" smtClean="0">
                <a:solidFill>
                  <a:srgbClr val="FF0000"/>
                </a:solidFill>
              </a:rPr>
              <a:t>Review</a:t>
            </a:r>
            <a:endParaRPr lang="en-US" sz="2400" b="1" dirty="0">
              <a:solidFill>
                <a:srgbClr val="FF0000"/>
              </a:solidFill>
            </a:endParaRPr>
          </a:p>
        </p:txBody>
      </p:sp>
    </p:spTree>
    <p:extLst>
      <p:ext uri="{BB962C8B-B14F-4D97-AF65-F5344CB8AC3E}">
        <p14:creationId xmlns:p14="http://schemas.microsoft.com/office/powerpoint/2010/main" val="41644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left)">
                                      <p:cBhvr>
                                        <p:cTn id="1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11147</TotalTime>
  <Words>1629</Words>
  <Application>Microsoft Office PowerPoint</Application>
  <PresentationFormat>On-screen Show (4:3)</PresentationFormat>
  <Paragraphs>647</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Do Now</vt:lpstr>
      <vt:lpstr>Percentage by Mass</vt:lpstr>
      <vt:lpstr>Do Now</vt:lpstr>
      <vt:lpstr>Do Now</vt:lpstr>
      <vt:lpstr>Do Now</vt:lpstr>
      <vt:lpstr>Last Class</vt:lpstr>
      <vt:lpstr>Identifying Unknowns 1</vt:lpstr>
      <vt:lpstr>Determining Percent Composition from 1)  Elemental Analysis Data 2) Chemical Formula</vt:lpstr>
      <vt:lpstr>Elemental Analysis</vt:lpstr>
      <vt:lpstr>Typical Elemental Analysis Data</vt:lpstr>
      <vt:lpstr>Percent Composition</vt:lpstr>
      <vt:lpstr>Percent Composition from Elemental Analysis Data</vt:lpstr>
      <vt:lpstr>Percent Composition</vt:lpstr>
      <vt:lpstr>Percent Composition  from Chemical Formulas</vt:lpstr>
      <vt:lpstr>Percent Composition  from Chemical Formulas</vt:lpstr>
      <vt:lpstr>Percent Composition  from Chemical Formulas</vt:lpstr>
      <vt:lpstr>Percent Composition  from Chemical Formulas</vt:lpstr>
      <vt:lpstr>Percent Composition  from Chemical Formulas</vt:lpstr>
      <vt:lpstr>Percent Composition  from Chemical Formulas</vt:lpstr>
      <vt:lpstr>Check for Understanding</vt:lpstr>
      <vt:lpstr>Check for Understanding</vt:lpstr>
      <vt:lpstr>Check for Understanding</vt:lpstr>
      <vt:lpstr>Check for Understanding</vt:lpstr>
      <vt:lpstr>Check for Understanding</vt:lpstr>
      <vt:lpstr>Check for Understanding</vt:lpstr>
      <vt:lpstr>Check for Understanding</vt:lpstr>
      <vt:lpstr>Distinguishing  Empirical Formulas from Molecular Formulas</vt:lpstr>
      <vt:lpstr>What is this good for?</vt:lpstr>
      <vt:lpstr>Chemical Formulas</vt:lpstr>
      <vt:lpstr>Two Types of Chemical Formulas</vt:lpstr>
      <vt:lpstr>Molecular Formula</vt:lpstr>
      <vt:lpstr>Empirical Formula</vt:lpstr>
      <vt:lpstr>Molecular vs Empirical Formula</vt:lpstr>
      <vt:lpstr>Molecular vs Empirical Formula</vt:lpstr>
      <vt:lpstr>Molecular vs Empirical Formula</vt:lpstr>
      <vt:lpstr>Molecular vs Empirical Formula</vt:lpstr>
      <vt:lpstr>Molecular vs Empirical Formula</vt:lpstr>
      <vt:lpstr>Molecular vs Empirical Formula</vt:lpstr>
      <vt:lpstr>Molecular vs Empirical Formula</vt:lpstr>
      <vt:lpstr>Relationship</vt:lpstr>
      <vt:lpstr>Check for Understanding</vt:lpstr>
      <vt:lpstr>Classwork</vt:lpstr>
      <vt:lpstr>Identifying Unknowns 1 - Homework</vt:lpstr>
      <vt:lpstr>Backup Slides</vt:lpstr>
      <vt:lpstr>Not Covered</vt:lpstr>
      <vt:lpstr>The periodic table gives us atomic masses and molar masses for each element</vt:lpstr>
      <vt:lpstr>Do Now</vt:lpstr>
      <vt:lpstr>Do Now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sundance235</dc:creator>
  <cp:lastModifiedBy>sundance235</cp:lastModifiedBy>
  <cp:revision>781</cp:revision>
  <cp:lastPrinted>2014-11-02T21:15:08Z</cp:lastPrinted>
  <dcterms:created xsi:type="dcterms:W3CDTF">2012-09-15T16:31:25Z</dcterms:created>
  <dcterms:modified xsi:type="dcterms:W3CDTF">2017-01-19T18:12:46Z</dcterms:modified>
</cp:coreProperties>
</file>