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763" r:id="rId2"/>
    <p:sldId id="787" r:id="rId3"/>
    <p:sldId id="590" r:id="rId4"/>
    <p:sldId id="799" r:id="rId5"/>
    <p:sldId id="798" r:id="rId6"/>
    <p:sldId id="800" r:id="rId7"/>
    <p:sldId id="801" r:id="rId8"/>
    <p:sldId id="815" r:id="rId9"/>
    <p:sldId id="802" r:id="rId10"/>
    <p:sldId id="803" r:id="rId11"/>
    <p:sldId id="809" r:id="rId12"/>
    <p:sldId id="775" r:id="rId13"/>
    <p:sldId id="804" r:id="rId14"/>
    <p:sldId id="805" r:id="rId15"/>
    <p:sldId id="806" r:id="rId16"/>
    <p:sldId id="807" r:id="rId17"/>
    <p:sldId id="781" r:id="rId18"/>
    <p:sldId id="778" r:id="rId19"/>
    <p:sldId id="813" r:id="rId20"/>
    <p:sldId id="791" r:id="rId21"/>
    <p:sldId id="808" r:id="rId22"/>
    <p:sldId id="792" r:id="rId23"/>
    <p:sldId id="788" r:id="rId24"/>
    <p:sldId id="793" r:id="rId25"/>
    <p:sldId id="794" r:id="rId26"/>
    <p:sldId id="795" r:id="rId27"/>
    <p:sldId id="789" r:id="rId28"/>
    <p:sldId id="796" r:id="rId29"/>
    <p:sldId id="797" r:id="rId30"/>
    <p:sldId id="790" r:id="rId31"/>
    <p:sldId id="810" r:id="rId32"/>
    <p:sldId id="811" r:id="rId33"/>
    <p:sldId id="785" r:id="rId34"/>
    <p:sldId id="812" r:id="rId35"/>
    <p:sldId id="690" r:id="rId36"/>
    <p:sldId id="670" r:id="rId37"/>
    <p:sldId id="817" r:id="rId38"/>
    <p:sldId id="818" r:id="rId39"/>
    <p:sldId id="819" r:id="rId40"/>
    <p:sldId id="820" r:id="rId41"/>
    <p:sldId id="821" r:id="rId42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CCFF"/>
    <a:srgbClr val="008A3E"/>
    <a:srgbClr val="0000FF"/>
    <a:srgbClr val="66FF33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4368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589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6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3671130"/>
            <a:ext cx="5508171" cy="318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each egg is 27 grams, what is the mass of 3.5 dozen eggs?  Use a picket fence to complete this dimensional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0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Put homework into red basket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99657"/>
              </p:ext>
            </p:extLst>
          </p:nvPr>
        </p:nvGraphicFramePr>
        <p:xfrm>
          <a:off x="680673" y="2942771"/>
          <a:ext cx="777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457200"/>
                <a:gridCol w="155448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dozen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eggs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dozen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+mj-lt"/>
                          <a:cs typeface="Arial" panose="020B0604020202020204" pitchFamily="34" charset="0"/>
                        </a:rPr>
                        <a:t>↓ ↓ ↓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Atomic Mass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389"/>
            <a:ext cx="6858000" cy="51435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174069"/>
          </a:xfrm>
        </p:spPr>
        <p:txBody>
          <a:bodyPr/>
          <a:lstStyle/>
          <a:p>
            <a:r>
              <a:rPr lang="en-US" dirty="0" smtClean="0"/>
              <a:t>Atomic mass is used to measure the mass of individual atoms or molecules.</a:t>
            </a:r>
            <a:endParaRPr lang="en-US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22771" y="0"/>
            <a:ext cx="112122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41637"/>
              </p:ext>
            </p:extLst>
          </p:nvPr>
        </p:nvGraphicFramePr>
        <p:xfrm>
          <a:off x="502920" y="2516442"/>
          <a:ext cx="81381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48640"/>
                <a:gridCol w="530352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mass of an element weighted according to its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 abundance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82562" y="4302386"/>
                <a:ext cx="8778875" cy="934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6075" indent="-346075" algn="l" rtl="0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630238" indent="-227013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2813" indent="-222250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i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254125" indent="-234950" algn="l" defTabSz="1087438" rtl="0" eaLnBrk="0" fontAlgn="base" hangingPunct="0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600200" indent="-220663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»"/>
                  <a:defRPr sz="1800" i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units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𝒂𝒕𝒐𝒎</m:t>
                        </m:r>
                      </m:den>
                    </m:f>
                  </m:oMath>
                </a14:m>
                <a:r>
                  <a:rPr lang="en-US" b="1" dirty="0" smtClean="0"/>
                  <a:t>  </a:t>
                </a:r>
                <a:r>
                  <a:rPr lang="en-US" dirty="0" smtClean="0"/>
                  <a:t>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𝒎𝒐𝒍𝒆𝒄𝒖𝒍𝒆</m:t>
                        </m:r>
                      </m:den>
                    </m:f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562" y="4302386"/>
                <a:ext cx="8778875" cy="934583"/>
              </a:xfrm>
              <a:prstGeom prst="rect">
                <a:avLst/>
              </a:prstGeom>
              <a:blipFill rotWithShape="1">
                <a:blip r:embed="rId2"/>
                <a:stretch>
                  <a:fillRect l="-1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174069"/>
          </a:xfrm>
        </p:spPr>
        <p:txBody>
          <a:bodyPr/>
          <a:lstStyle/>
          <a:p>
            <a:r>
              <a:rPr lang="en-US" dirty="0" smtClean="0"/>
              <a:t>Molar mass is used to measure the mass of a mole of an atom or molecule.</a:t>
            </a:r>
            <a:endParaRPr lang="en-US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22771" y="0"/>
            <a:ext cx="112122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86869"/>
              </p:ext>
            </p:extLst>
          </p:nvPr>
        </p:nvGraphicFramePr>
        <p:xfrm>
          <a:off x="502920" y="2516442"/>
          <a:ext cx="813816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48640"/>
                <a:gridCol w="530352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mass in grams of one mole of any pure substance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82563" y="3768106"/>
                <a:ext cx="8778875" cy="934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6075" indent="-346075" algn="l" rtl="0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630238" indent="-227013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2813" indent="-222250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i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254125" indent="-234950" algn="l" defTabSz="1087438" rtl="0" eaLnBrk="0" fontAlgn="base" hangingPunct="0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600200" indent="-220663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»"/>
                  <a:defRPr sz="1800" i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units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𝒎𝒐𝒍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563" y="3768106"/>
                <a:ext cx="8778875" cy="934583"/>
              </a:xfrm>
              <a:prstGeom prst="rect">
                <a:avLst/>
              </a:prstGeom>
              <a:blipFill rotWithShape="1">
                <a:blip r:embed="rId2"/>
                <a:stretch>
                  <a:fillRect l="-1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0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74638"/>
            <a:ext cx="8869680" cy="731837"/>
          </a:xfrm>
        </p:spPr>
        <p:txBody>
          <a:bodyPr/>
          <a:lstStyle/>
          <a:p>
            <a:r>
              <a:rPr lang="en-US" dirty="0" smtClean="0"/>
              <a:t>Atomic Mass is a Weighted Average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380"/>
            <a:ext cx="6858000" cy="51435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Carbon's Atomic Mass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296988"/>
            <a:ext cx="4694238" cy="5129212"/>
          </a:xfrm>
        </p:spPr>
        <p:txBody>
          <a:bodyPr/>
          <a:lstStyle/>
          <a:p>
            <a:r>
              <a:rPr lang="en-US" dirty="0" smtClean="0"/>
              <a:t>Carbon's atomic mass is a weighted average of all carbon isotopes</a:t>
            </a:r>
          </a:p>
          <a:p>
            <a:pPr marL="13716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i="1" dirty="0" smtClean="0"/>
              <a:t>carbon-12</a:t>
            </a:r>
          </a:p>
          <a:p>
            <a:pPr marL="13716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i="1" dirty="0" smtClean="0"/>
              <a:t>carbon-13</a:t>
            </a:r>
          </a:p>
          <a:p>
            <a:pPr marL="13716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i="1" dirty="0" smtClean="0"/>
              <a:t>carbon-14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This is why carbon's atomic mass is 12.0108, not 12</a:t>
            </a:r>
            <a:endParaRPr lang="en-US" dirty="0"/>
          </a:p>
        </p:txBody>
      </p:sp>
      <p:pic>
        <p:nvPicPr>
          <p:cNvPr id="1028" name="Picture 4" descr="http://blog.labroots.com/wp-content/uploads/2014/03/carbon-atom-11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0" y="1177123"/>
            <a:ext cx="2410733" cy="25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285" y="3805997"/>
            <a:ext cx="353494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tells us the mass of one atom, so it is called the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mass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𝒂𝒕𝒐𝒎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blipFill rotWithShape="1">
                <a:blip r:embed="rId3"/>
                <a:stretch>
                  <a:fillRect l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Carbon's Molar Mass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64" y="1296988"/>
            <a:ext cx="4498294" cy="5129212"/>
          </a:xfrm>
        </p:spPr>
        <p:txBody>
          <a:bodyPr/>
          <a:lstStyle/>
          <a:p>
            <a:r>
              <a:rPr lang="en-US" dirty="0" smtClean="0"/>
              <a:t>So what is the story on the molar mass?</a:t>
            </a:r>
          </a:p>
          <a:p>
            <a:r>
              <a:rPr lang="en-US" dirty="0" smtClean="0"/>
              <a:t>It too is a weighted average of all carbon isotopes.</a:t>
            </a:r>
          </a:p>
          <a:p>
            <a:r>
              <a:rPr lang="en-US" dirty="0" smtClean="0"/>
              <a:t>Thus one mole of carbon has the molar mass of 12.0108 grams, not 12 grams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5" y="1177123"/>
            <a:ext cx="3497393" cy="25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406" y="3805997"/>
            <a:ext cx="351731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tells us the mass of one mole, so it is called the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𝒎𝒐𝒍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blipFill rotWithShape="1"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1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0" y="274638"/>
            <a:ext cx="8471580" cy="731837"/>
          </a:xfrm>
        </p:spPr>
        <p:txBody>
          <a:bodyPr/>
          <a:lstStyle/>
          <a:p>
            <a:pPr algn="l"/>
            <a:r>
              <a:rPr lang="en-US" sz="3200" i="1" dirty="0" smtClean="0"/>
              <a:t>The periodic table gives us atomic masses and molar masses for each element</a:t>
            </a:r>
            <a:endParaRPr lang="en-US" sz="3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26984" r="22232" b="15556"/>
          <a:stretch/>
        </p:blipFill>
        <p:spPr bwMode="auto">
          <a:xfrm>
            <a:off x="91440" y="1261368"/>
            <a:ext cx="8961120" cy="53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54" y="1296988"/>
            <a:ext cx="8308293" cy="1195841"/>
          </a:xfrm>
        </p:spPr>
        <p:txBody>
          <a:bodyPr/>
          <a:lstStyle/>
          <a:p>
            <a:r>
              <a:rPr lang="en-US" dirty="0" smtClean="0"/>
              <a:t>Atomic and molar masses allow for a very important conversion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9369" y="2660382"/>
            <a:ext cx="24688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substance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251" y="3907166"/>
            <a:ext cx="2377440" cy="101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Units are</a:t>
            </a:r>
          </a:p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atoms</a:t>
            </a:r>
          </a:p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moles of atoms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252" y="5163773"/>
            <a:ext cx="2275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Determines how atoms combine, but can't be measured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752" y="2660382"/>
            <a:ext cx="24688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mass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substance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635" y="3907166"/>
            <a:ext cx="2275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Units are</a:t>
            </a:r>
          </a:p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grams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752" y="5162552"/>
            <a:ext cx="2468880" cy="132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 be measured and indirectly tells us how atoms combine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701143" y="2887064"/>
            <a:ext cx="1741714" cy="500743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4104440"/>
            <a:ext cx="2286000" cy="2286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to gram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interconversions</a:t>
            </a:r>
            <a:endParaRPr lang="en-US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very important in chemistry and we will practice them a lot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3321" y="0"/>
            <a:ext cx="1630679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5" grpId="0" animBg="1"/>
      <p:bldP spid="7" grpId="0"/>
      <p:bldP spid="9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</a:t>
            </a:r>
            <a:r>
              <a:rPr lang="en-US" dirty="0" smtClean="0">
                <a:solidFill>
                  <a:srgbClr val="FFFF00"/>
                </a:solidFill>
              </a:rPr>
              <a:t>Moles to Mass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sample of air contains 3.00 mol of argon gas.  What is the mass of the argon?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32912"/>
              </p:ext>
            </p:extLst>
          </p:nvPr>
        </p:nvGraphicFramePr>
        <p:xfrm>
          <a:off x="685800" y="2583533"/>
          <a:ext cx="78638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39.948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119.844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3671130"/>
            <a:ext cx="5508171" cy="318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look familiar</a:t>
            </a:r>
            <a:r>
              <a:rPr lang="en-US" i="1" dirty="0" smtClean="0"/>
              <a:t>???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each egg is 27 grams, what is the mass of 3.5 dozen eggs?  Use a picket fence to complete this dimensional analysis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535"/>
              </p:ext>
            </p:extLst>
          </p:nvPr>
        </p:nvGraphicFramePr>
        <p:xfrm>
          <a:off x="680673" y="2942771"/>
          <a:ext cx="777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457200"/>
                <a:gridCol w="155448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dozen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eggs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dozen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+mj-lt"/>
                          <a:cs typeface="Arial" panose="020B0604020202020204" pitchFamily="34" charset="0"/>
                        </a:rPr>
                        <a:t>↓ ↓ ↓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6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" y="4245429"/>
            <a:ext cx="3760900" cy="26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r="13429"/>
          <a:stretch/>
        </p:blipFill>
        <p:spPr bwMode="auto">
          <a:xfrm>
            <a:off x="7080690" y="870849"/>
            <a:ext cx="2063310" cy="225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Moles to Mass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layer of the earth crusts is found to contain 0.148 mol of iridium.  What is the mass of the iridium?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85384"/>
              </p:ext>
            </p:extLst>
          </p:nvPr>
        </p:nvGraphicFramePr>
        <p:xfrm>
          <a:off x="685800" y="2583533"/>
          <a:ext cx="78638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0.148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192.217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28.448116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5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Atoms to 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silicon wafer is 14 atoms thick.  What is the mass of these 14 atoms in u?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25595"/>
              </p:ext>
            </p:extLst>
          </p:nvPr>
        </p:nvGraphicFramePr>
        <p:xfrm>
          <a:off x="320040" y="3160491"/>
          <a:ext cx="85039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28.0855 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393.197 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atom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393.197 u</a:t>
                      </a:r>
                      <a:endParaRPr lang="en-US" sz="24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46462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is a counting number and thus has an infinite number of significant figures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Moles to Mass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metal rod from a nuclear reactor is radioactive because it contains 3.3 x 10</a:t>
            </a:r>
            <a:r>
              <a:rPr lang="en-US" sz="3600" baseline="30000" dirty="0" smtClean="0"/>
              <a:t>-8</a:t>
            </a:r>
            <a:r>
              <a:rPr lang="en-US" sz="2800" dirty="0" smtClean="0"/>
              <a:t> mol of uranium.  What is the mass of the uranium?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31569"/>
              </p:ext>
            </p:extLst>
          </p:nvPr>
        </p:nvGraphicFramePr>
        <p:xfrm>
          <a:off x="320040" y="3160491"/>
          <a:ext cx="85039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238.029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7.854957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</a:t>
            </a:r>
            <a:r>
              <a:rPr lang="en-US" dirty="0" smtClean="0">
                <a:solidFill>
                  <a:srgbClr val="FFFF00"/>
                </a:solidFill>
              </a:rPr>
              <a:t>Mass to Moles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ring contains 65 g of gold.  How many moles of gold does it contain?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48792"/>
              </p:ext>
            </p:extLst>
          </p:nvPr>
        </p:nvGraphicFramePr>
        <p:xfrm>
          <a:off x="685800" y="3160491"/>
          <a:ext cx="78638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0.3300045185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196.967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Mass to Moles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balloon is filled with 495 g of helium.  How many moles of helium does it contain?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28303"/>
              </p:ext>
            </p:extLst>
          </p:nvPr>
        </p:nvGraphicFramePr>
        <p:xfrm>
          <a:off x="685800" y="3160491"/>
          <a:ext cx="78638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123.6696148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4.0026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Mass to Moles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When it was first discovered, only 2.65 mg of </a:t>
            </a:r>
            <a:r>
              <a:rPr lang="en-US" sz="2800" dirty="0" err="1" smtClean="0"/>
              <a:t>ununoctium</a:t>
            </a:r>
            <a:r>
              <a:rPr lang="en-US" sz="2800" dirty="0" smtClean="0"/>
              <a:t> was created.  How many moles does this contain?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6625"/>
              </p:ext>
            </p:extLst>
          </p:nvPr>
        </p:nvGraphicFramePr>
        <p:xfrm>
          <a:off x="552486" y="3160491"/>
          <a:ext cx="80390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828800"/>
                <a:gridCol w="457200"/>
                <a:gridCol w="2278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0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Nitrogen gas is diatomic, meaning that each molecule of nitrogen gas contains two nitrogen atoms.  What is the mass of 6.44 mol of diatomic nitrogen gas? 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32251"/>
              </p:ext>
            </p:extLst>
          </p:nvPr>
        </p:nvGraphicFramePr>
        <p:xfrm>
          <a:off x="680673" y="3160491"/>
          <a:ext cx="778265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737360"/>
                <a:gridCol w="2204815"/>
                <a:gridCol w="365760"/>
                <a:gridCol w="155448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6.44 mol 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mol 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14.0067 g 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</a:t>
            </a:r>
            <a:r>
              <a:rPr lang="en-US" dirty="0" smtClean="0">
                <a:solidFill>
                  <a:srgbClr val="FF0000"/>
                </a:solidFill>
              </a:rPr>
              <a:t>Mass to Atoms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How many atoms are there in 0.0383 g of potassium?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16970"/>
              </p:ext>
            </p:extLst>
          </p:nvPr>
        </p:nvGraphicFramePr>
        <p:xfrm>
          <a:off x="319613" y="2583533"/>
          <a:ext cx="85047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70"/>
                <a:gridCol w="1645920"/>
                <a:gridCol w="2743200"/>
                <a:gridCol w="293975"/>
                <a:gridCol w="2278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39.0983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Mass to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How many atoms are there in 0.190 g of osmium?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82265"/>
              </p:ext>
            </p:extLst>
          </p:nvPr>
        </p:nvGraphicFramePr>
        <p:xfrm>
          <a:off x="319613" y="2583533"/>
          <a:ext cx="85047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70"/>
                <a:gridCol w="1645920"/>
                <a:gridCol w="2743200"/>
                <a:gridCol w="293975"/>
                <a:gridCol w="2278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0.189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190.23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6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984" y="3495891"/>
            <a:ext cx="8356032" cy="2948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Same number of atoms but different masses!!!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/>
              <a:t>Both of these are 6.00 x 10</a:t>
            </a:r>
            <a:r>
              <a:rPr lang="en-US" sz="3600" b="1" baseline="30000" dirty="0" smtClean="0"/>
              <a:t>20</a:t>
            </a:r>
            <a:r>
              <a:rPr lang="en-US" sz="2800" b="1" dirty="0" smtClean="0"/>
              <a:t> atoms</a:t>
            </a:r>
          </a:p>
          <a:p>
            <a:r>
              <a:rPr lang="en-US" sz="2800" b="1" dirty="0" smtClean="0"/>
              <a:t>But the osmium has five times the mass of potassium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11944"/>
              </p:ext>
            </p:extLst>
          </p:nvPr>
        </p:nvGraphicFramePr>
        <p:xfrm>
          <a:off x="319613" y="1266327"/>
          <a:ext cx="85047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70"/>
                <a:gridCol w="1645920"/>
                <a:gridCol w="2743200"/>
                <a:gridCol w="293975"/>
                <a:gridCol w="2278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 x 10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K atoms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39.0983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27930"/>
              </p:ext>
            </p:extLst>
          </p:nvPr>
        </p:nvGraphicFramePr>
        <p:xfrm>
          <a:off x="319613" y="2365809"/>
          <a:ext cx="85047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70"/>
                <a:gridCol w="1645920"/>
                <a:gridCol w="2743200"/>
                <a:gridCol w="293975"/>
                <a:gridCol w="2278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0.189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 x 10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190.23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Mass and the Mole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explain the concepts of atomic mass and molar mass, and use them to complete conversions between mass and atoms or moles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</a:t>
            </a:r>
            <a:r>
              <a:rPr lang="en-US" dirty="0" smtClean="0">
                <a:solidFill>
                  <a:srgbClr val="FF0000"/>
                </a:solidFill>
              </a:rPr>
              <a:t>Atoms to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mass of 1.55 x 10</a:t>
            </a:r>
            <a:r>
              <a:rPr lang="en-US" sz="3600" baseline="30000" dirty="0" smtClean="0"/>
              <a:t>26</a:t>
            </a:r>
            <a:r>
              <a:rPr lang="en-US" sz="2800" dirty="0" smtClean="0"/>
              <a:t> atoms of lead?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5405"/>
              </p:ext>
            </p:extLst>
          </p:nvPr>
        </p:nvGraphicFramePr>
        <p:xfrm>
          <a:off x="81613" y="2583533"/>
          <a:ext cx="898077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1280160"/>
                <a:gridCol w="293975"/>
                <a:gridCol w="192024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207.2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5.33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2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Atoms to Mass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mass of 7.81 x 10</a:t>
            </a:r>
            <a:r>
              <a:rPr lang="en-US" sz="3600" baseline="30000" dirty="0" smtClean="0"/>
              <a:t>20</a:t>
            </a:r>
            <a:r>
              <a:rPr lang="en-US" sz="2800" dirty="0" smtClean="0"/>
              <a:t> atoms of zirconium?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46128"/>
              </p:ext>
            </p:extLst>
          </p:nvPr>
        </p:nvGraphicFramePr>
        <p:xfrm>
          <a:off x="218773" y="2583533"/>
          <a:ext cx="870645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834640"/>
                <a:gridCol w="1554480"/>
                <a:gridCol w="293975"/>
                <a:gridCol w="128016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7.81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91.224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0.118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Mass &amp; </a:t>
            </a:r>
            <a:r>
              <a:rPr lang="en-US" altLang="en-US" smtClean="0">
                <a:solidFill>
                  <a:schemeClr val="bg1"/>
                </a:solidFill>
                <a:latin typeface="Arial" charset="0"/>
              </a:rPr>
              <a:t>the Mole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328, problem 16</a:t>
            </a:r>
          </a:p>
          <a:p>
            <a:r>
              <a:rPr lang="en-US" dirty="0" smtClean="0"/>
              <a:t>pg 329, problem 18</a:t>
            </a:r>
          </a:p>
          <a:p>
            <a:r>
              <a:rPr lang="en-US" dirty="0"/>
              <a:t>pg </a:t>
            </a:r>
            <a:r>
              <a:rPr lang="en-US" dirty="0" smtClean="0"/>
              <a:t>331, </a:t>
            </a:r>
            <a:r>
              <a:rPr lang="en-US" dirty="0"/>
              <a:t>problem </a:t>
            </a:r>
            <a:r>
              <a:rPr lang="en-US" dirty="0" smtClean="0"/>
              <a:t>20 a &amp; b, 21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08314"/>
            <a:ext cx="8778875" cy="51489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mass of 6.02 x 10</a:t>
            </a:r>
            <a:r>
              <a:rPr lang="en-US" sz="3600" baseline="30000" dirty="0" smtClean="0">
                <a:cs typeface="Arial" panose="020B0604020202020204" pitchFamily="34" charset="0"/>
              </a:rPr>
              <a:t>24</a:t>
            </a:r>
            <a:r>
              <a:rPr lang="en-US" sz="2800" dirty="0" smtClean="0">
                <a:cs typeface="Arial" panose="020B0604020202020204" pitchFamily="34" charset="0"/>
              </a:rPr>
              <a:t> atoms of Bi?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moles in 1.25 x 10</a:t>
            </a:r>
            <a:r>
              <a:rPr lang="en-US" sz="3600" baseline="30000" dirty="0" smtClean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 g of Zn?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mass of 3.54 x 10</a:t>
            </a:r>
            <a:r>
              <a:rPr lang="en-US" sz="3600" baseline="30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 mol of Co?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atoms in 4.56 x 10</a:t>
            </a:r>
            <a:r>
              <a:rPr lang="en-US" sz="3600" baseline="30000" dirty="0" smtClean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 g of Si? 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358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331, #20a, pg 329, #18a, pg 328 #16a, pg 331, #21a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90820" y="4545764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2.03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Co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2.09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Bi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5884706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9.77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of Si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0682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1.91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Zn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08314"/>
            <a:ext cx="8778875" cy="51489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atoms in 0.120 kg of </a:t>
            </a:r>
            <a:r>
              <a:rPr lang="en-US" sz="2800" dirty="0" err="1" smtClean="0">
                <a:cs typeface="Arial" panose="020B0604020202020204" pitchFamily="34" charset="0"/>
              </a:rPr>
              <a:t>Ti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moles in 1.00 kg of Fe?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mass of 2.45 x 10</a:t>
            </a:r>
            <a:r>
              <a:rPr lang="en-US" sz="3600" baseline="30000" dirty="0" smtClean="0">
                <a:cs typeface="Arial" panose="020B0604020202020204" pitchFamily="34" charset="0"/>
              </a:rPr>
              <a:t>-2</a:t>
            </a:r>
            <a:r>
              <a:rPr lang="en-US" sz="2800" dirty="0" smtClean="0">
                <a:cs typeface="Arial" panose="020B0604020202020204" pitchFamily="34" charset="0"/>
              </a:rPr>
              <a:t> mol of Zn?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mass of 1.00 x 10</a:t>
            </a:r>
            <a:r>
              <a:rPr lang="en-US" sz="3600" baseline="30000" dirty="0" smtClean="0">
                <a:cs typeface="Arial" panose="020B0604020202020204" pitchFamily="34" charset="0"/>
              </a:rPr>
              <a:t>24</a:t>
            </a:r>
            <a:r>
              <a:rPr lang="en-US" sz="2800" dirty="0" smtClean="0">
                <a:cs typeface="Arial" panose="020B0604020202020204" pitchFamily="34" charset="0"/>
              </a:rPr>
              <a:t> atoms of </a:t>
            </a:r>
            <a:r>
              <a:rPr lang="en-US" sz="2800" dirty="0" err="1" smtClean="0">
                <a:cs typeface="Arial" panose="020B0604020202020204" pitchFamily="34" charset="0"/>
              </a:rPr>
              <a:t>Mn</a:t>
            </a:r>
            <a:r>
              <a:rPr lang="en-US" sz="2800" dirty="0" smtClean="0">
                <a:cs typeface="Arial" panose="020B0604020202020204" pitchFamily="34" charset="0"/>
              </a:rPr>
              <a:t>? 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3611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331, #21b, pg 329, #18b, pg 328 #16b, pg 331, #20b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90820" y="4545764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 g Zn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311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1.51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5884706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91.3 g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06821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1.79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Fe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Pennies and Sand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value of an atomic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5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u to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96988"/>
            <a:ext cx="8961120" cy="1685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Inside the synapse of a nerve cell, a voltage-dependent calcium channel gains 2,484 u in mass when Ca</a:t>
            </a:r>
            <a:r>
              <a:rPr lang="en-US" sz="3600" baseline="30000" dirty="0" smtClean="0"/>
              <a:t>2+</a:t>
            </a:r>
            <a:r>
              <a:rPr lang="en-US" sz="2800" dirty="0" smtClean="0"/>
              <a:t> are allowed to flow through it.  How many </a:t>
            </a:r>
            <a:r>
              <a:rPr lang="en-US" sz="2800" dirty="0"/>
              <a:t>Ca</a:t>
            </a:r>
            <a:r>
              <a:rPr lang="en-US" sz="3600" baseline="30000" dirty="0"/>
              <a:t>2</a:t>
            </a:r>
            <a:r>
              <a:rPr lang="en-US" sz="3600" baseline="30000" dirty="0" smtClean="0"/>
              <a:t>+</a:t>
            </a:r>
            <a:r>
              <a:rPr lang="en-US" sz="2800" dirty="0" smtClean="0"/>
              <a:t> are in the channel at one time?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91287"/>
              </p:ext>
            </p:extLst>
          </p:nvPr>
        </p:nvGraphicFramePr>
        <p:xfrm>
          <a:off x="320040" y="3378211"/>
          <a:ext cx="85039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2,484 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atom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61.9791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40.078 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atoms</a:t>
                      </a:r>
                      <a:endParaRPr lang="en-US" sz="24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" y="5715007"/>
            <a:ext cx="768096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counting numbers for the number of atoms, so it always is rounded to a whole number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g to Pennies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96988"/>
            <a:ext cx="8961120" cy="1685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beaker contains 324 g of pennies.  If the average mass of a penny is 2.57 g, how many pennies are in the beaker?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27436"/>
              </p:ext>
            </p:extLst>
          </p:nvPr>
        </p:nvGraphicFramePr>
        <p:xfrm>
          <a:off x="320040" y="3378211"/>
          <a:ext cx="85039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penny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126.070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2.57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pennies</a:t>
                      </a:r>
                      <a:endParaRPr lang="en-US" sz="24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5715007"/>
            <a:ext cx="786384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counting numbers for the number of pennies so it always is rounded to a whole number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2" y="274638"/>
            <a:ext cx="6858000" cy="731837"/>
          </a:xfrm>
        </p:spPr>
        <p:txBody>
          <a:bodyPr/>
          <a:lstStyle/>
          <a:p>
            <a:r>
              <a:rPr lang="en-US" dirty="0" smtClean="0"/>
              <a:t>Units for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2" y="1296988"/>
            <a:ext cx="6858000" cy="5129212"/>
          </a:xfrm>
        </p:spPr>
        <p:txBody>
          <a:bodyPr/>
          <a:lstStyle/>
          <a:p>
            <a:r>
              <a:rPr lang="en-US" dirty="0" smtClean="0"/>
              <a:t>Chemistry deals with atoms which are very, very small.</a:t>
            </a:r>
          </a:p>
          <a:p>
            <a:r>
              <a:rPr lang="en-US" dirty="0" smtClean="0"/>
              <a:t>Accordingly, the mass of each atom is very, very small.</a:t>
            </a:r>
          </a:p>
          <a:p>
            <a:r>
              <a:rPr lang="en-US" dirty="0" smtClean="0"/>
              <a:t>The SI unit for mass, the kilogram, is much too large for atoms</a:t>
            </a:r>
          </a:p>
          <a:p>
            <a:r>
              <a:rPr lang="en-US" dirty="0" smtClean="0"/>
              <a:t>The unit created is called the "atomic mass unit"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6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g to Sand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96988"/>
            <a:ext cx="8961120" cy="1685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beaker contains 206.33 g of sand.  If the average mass of a grain of sand is 0.17 mg, how many grains of sand are in the beaker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38332"/>
              </p:ext>
            </p:extLst>
          </p:nvPr>
        </p:nvGraphicFramePr>
        <p:xfrm>
          <a:off x="320040" y="3378211"/>
          <a:ext cx="85039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206.33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grain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sand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1.2137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↓ ↓ 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x 10</a:t>
                      </a:r>
                      <a:r>
                        <a:rPr lang="en-US" sz="3200" b="1" i="1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grains</a:t>
                      </a:r>
                      <a:endParaRPr lang="en-US" sz="24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5715007"/>
            <a:ext cx="786384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counting numbers for grains of sand so it always is rounded to a whole number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</a:t>
            </a:r>
            <a:r>
              <a:rPr lang="en-US" dirty="0" smtClean="0">
                <a:solidFill>
                  <a:srgbClr val="FF0000"/>
                </a:solidFill>
              </a:rPr>
              <a:t>Mass to Atoms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How many atoms are there in 0.0383 g of potassium?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84145"/>
              </p:ext>
            </p:extLst>
          </p:nvPr>
        </p:nvGraphicFramePr>
        <p:xfrm>
          <a:off x="319613" y="2583533"/>
          <a:ext cx="85047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70"/>
                <a:gridCol w="1645920"/>
                <a:gridCol w="2743200"/>
                <a:gridCol w="293975"/>
                <a:gridCol w="2278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39.0983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5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Atomic Mass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5129212"/>
          </a:xfrm>
        </p:spPr>
        <p:txBody>
          <a:bodyPr/>
          <a:lstStyle/>
          <a:p>
            <a:r>
              <a:rPr lang="en-US" dirty="0" smtClean="0"/>
              <a:t>Unified atomic mass units are used for measuring the mass of individual atoms or molecules</a:t>
            </a:r>
          </a:p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b="1" dirty="0" smtClean="0"/>
              <a:t>1 u = 1/12</a:t>
            </a:r>
            <a:r>
              <a:rPr lang="en-US" b="1" baseline="30000" dirty="0" smtClean="0"/>
              <a:t>th</a:t>
            </a:r>
            <a:r>
              <a:rPr lang="en-US" b="1" dirty="0" smtClean="0"/>
              <a:t> the mass of carbon-12</a:t>
            </a:r>
          </a:p>
          <a:p>
            <a:r>
              <a:rPr lang="en-US" dirty="0" smtClean="0"/>
              <a:t>Symbol is "u"</a:t>
            </a:r>
          </a:p>
          <a:p>
            <a:r>
              <a:rPr lang="en-US" dirty="0" smtClean="0"/>
              <a:t>1 u is nearly the same as the mass of one proton or neutron</a:t>
            </a:r>
          </a:p>
          <a:p>
            <a:r>
              <a:rPr lang="en-US" dirty="0" smtClean="0"/>
              <a:t>Also called a </a:t>
            </a:r>
            <a:r>
              <a:rPr lang="en-US" dirty="0" err="1" smtClean="0"/>
              <a:t>dalton</a:t>
            </a:r>
            <a:r>
              <a:rPr lang="en-US" dirty="0" smtClean="0"/>
              <a:t> ("Da") or amu (old term)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22771" y="0"/>
            <a:ext cx="112122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4507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per Atom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definition, each atom of carbon-12 has a mass of 12 u.  </a:t>
                </a:r>
              </a:p>
              <a:p>
                <a:r>
                  <a:rPr lang="en-US" dirty="0" smtClean="0"/>
                  <a:t>This can be represented by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𝒂𝒕𝒐𝒎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914400" indent="0">
                  <a:spcBef>
                    <a:spcPts val="3000"/>
                  </a:spcBef>
                  <a:buNone/>
                </a:pP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mass of 2 carbon-12 atoms is 24 u</a:t>
                </a:r>
              </a:p>
              <a:p>
                <a:pPr marL="914400" indent="0">
                  <a:buNone/>
                </a:pPr>
                <a:r>
                  <a:rPr lang="en-US" sz="2800" i="1" dirty="0">
                    <a:solidFill>
                      <a:schemeClr val="accent6">
                        <a:lumMod val="50000"/>
                      </a:schemeClr>
                    </a:solidFill>
                  </a:rPr>
                  <a:t>The mass of 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3 </a:t>
                </a:r>
                <a:r>
                  <a:rPr lang="en-US" sz="2800" i="1" dirty="0">
                    <a:solidFill>
                      <a:schemeClr val="accent6">
                        <a:lumMod val="50000"/>
                      </a:schemeClr>
                    </a:solidFill>
                  </a:rPr>
                  <a:t>carbon-12 atoms is 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36 u</a:t>
                </a:r>
                <a:endParaRPr lang="en-US" sz="28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indent="0">
                  <a:buNone/>
                </a:pPr>
                <a:r>
                  <a:rPr lang="en-US" sz="2800" i="1" dirty="0">
                    <a:solidFill>
                      <a:schemeClr val="accent6">
                        <a:lumMod val="50000"/>
                      </a:schemeClr>
                    </a:solidFill>
                  </a:rPr>
                  <a:t>The mass of 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4 </a:t>
                </a:r>
                <a:r>
                  <a:rPr lang="en-US" sz="2800" i="1" dirty="0">
                    <a:solidFill>
                      <a:schemeClr val="accent6">
                        <a:lumMod val="50000"/>
                      </a:schemeClr>
                    </a:solidFill>
                  </a:rPr>
                  <a:t>carbon-12 atoms is 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48 u</a:t>
                </a:r>
                <a:endParaRPr lang="en-US" sz="28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indent="0">
                  <a:buNone/>
                </a:pP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 . . and so on.</a:t>
                </a:r>
                <a:endParaRPr lang="en-US" sz="28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97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Cool Thing about Moles</a:t>
            </a:r>
            <a:endParaRPr lang="en-US" dirty="0"/>
          </a:p>
        </p:txBody>
      </p:sp>
      <p:pic>
        <p:nvPicPr>
          <p:cNvPr id="1028" name="Picture 4" descr="http://blog.labroots.com/wp-content/uploads/2014/03/carbon-atom-11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0" y="1177123"/>
            <a:ext cx="2410733" cy="25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285" y="3805997"/>
            <a:ext cx="3534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atom of carbon-12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a mass of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𝒂𝒕𝒐𝒎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blipFill rotWithShape="1">
                <a:blip r:embed="rId3"/>
                <a:stretch>
                  <a:fillRect l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5" y="1177123"/>
            <a:ext cx="3497393" cy="25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406" y="3805997"/>
            <a:ext cx="3517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mole of carbon-12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a mass of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grams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𝒎𝒐𝒍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blipFill rotWithShape="1">
                <a:blip r:embed="rId5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589314" y="5322498"/>
            <a:ext cx="5240506" cy="1481072"/>
            <a:chOff x="1589314" y="5322498"/>
            <a:chExt cx="5240506" cy="1481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014678" y="5856515"/>
              <a:ext cx="58261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636405" y="5972573"/>
              <a:ext cx="3871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values are </a:t>
              </a:r>
            </a:p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identical in both units</a:t>
              </a:r>
              <a:endPara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39686" y="5856515"/>
              <a:ext cx="1132114" cy="511628"/>
            </a:xfrm>
            <a:custGeom>
              <a:avLst/>
              <a:gdLst>
                <a:gd name="connsiteX0" fmla="*/ 0 w 1132114"/>
                <a:gd name="connsiteY0" fmla="*/ 0 h 511628"/>
                <a:gd name="connsiteX1" fmla="*/ 32657 w 1132114"/>
                <a:gd name="connsiteY1" fmla="*/ 228600 h 511628"/>
                <a:gd name="connsiteX2" fmla="*/ 119743 w 1132114"/>
                <a:gd name="connsiteY2" fmla="*/ 326571 h 511628"/>
                <a:gd name="connsiteX3" fmla="*/ 359228 w 1132114"/>
                <a:gd name="connsiteY3" fmla="*/ 413657 h 511628"/>
                <a:gd name="connsiteX4" fmla="*/ 1132114 w 1132114"/>
                <a:gd name="connsiteY4" fmla="*/ 511628 h 5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114" h="511628">
                  <a:moveTo>
                    <a:pt x="0" y="0"/>
                  </a:moveTo>
                  <a:cubicBezTo>
                    <a:pt x="6350" y="87086"/>
                    <a:pt x="12700" y="174172"/>
                    <a:pt x="32657" y="228600"/>
                  </a:cubicBezTo>
                  <a:cubicBezTo>
                    <a:pt x="52614" y="283028"/>
                    <a:pt x="65315" y="295728"/>
                    <a:pt x="119743" y="326571"/>
                  </a:cubicBezTo>
                  <a:cubicBezTo>
                    <a:pt x="174171" y="357414"/>
                    <a:pt x="190499" y="382814"/>
                    <a:pt x="359228" y="413657"/>
                  </a:cubicBezTo>
                  <a:cubicBezTo>
                    <a:pt x="527957" y="444500"/>
                    <a:pt x="830035" y="478064"/>
                    <a:pt x="1132114" y="51162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281180" y="5322498"/>
              <a:ext cx="548640" cy="5486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589314" y="5322498"/>
              <a:ext cx="548640" cy="5486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7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243" y="3729795"/>
            <a:ext cx="8523514" cy="305200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Write this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in your notes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Cool Thing about Moles</a:t>
            </a:r>
            <a:endParaRPr lang="en-US" dirty="0"/>
          </a:p>
        </p:txBody>
      </p:sp>
      <p:pic>
        <p:nvPicPr>
          <p:cNvPr id="1028" name="Picture 4" descr="http://blog.labroots.com/wp-content/uploads/2014/03/carbon-atom-11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0" y="1177123"/>
            <a:ext cx="2410733" cy="25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285" y="3805997"/>
            <a:ext cx="3534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atom of carbon-12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a mass of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𝒂𝒕𝒐𝒎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blipFill rotWithShape="1">
                <a:blip r:embed="rId3"/>
                <a:stretch>
                  <a:fillRect l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5" y="1177123"/>
            <a:ext cx="3497393" cy="25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406" y="3805997"/>
            <a:ext cx="3517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mole of carbon-12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a mass of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grams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𝒎𝒐𝒍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blipFill rotWithShape="1">
                <a:blip r:embed="rId5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589314" y="5322498"/>
            <a:ext cx="5240506" cy="1481072"/>
            <a:chOff x="1589314" y="5322498"/>
            <a:chExt cx="5240506" cy="1481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014678" y="5856515"/>
              <a:ext cx="58261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636405" y="5972573"/>
              <a:ext cx="3871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values are </a:t>
              </a:r>
            </a:p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identical in both units</a:t>
              </a:r>
              <a:endPara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39686" y="5856515"/>
              <a:ext cx="1132114" cy="511628"/>
            </a:xfrm>
            <a:custGeom>
              <a:avLst/>
              <a:gdLst>
                <a:gd name="connsiteX0" fmla="*/ 0 w 1132114"/>
                <a:gd name="connsiteY0" fmla="*/ 0 h 511628"/>
                <a:gd name="connsiteX1" fmla="*/ 32657 w 1132114"/>
                <a:gd name="connsiteY1" fmla="*/ 228600 h 511628"/>
                <a:gd name="connsiteX2" fmla="*/ 119743 w 1132114"/>
                <a:gd name="connsiteY2" fmla="*/ 326571 h 511628"/>
                <a:gd name="connsiteX3" fmla="*/ 359228 w 1132114"/>
                <a:gd name="connsiteY3" fmla="*/ 413657 h 511628"/>
                <a:gd name="connsiteX4" fmla="*/ 1132114 w 1132114"/>
                <a:gd name="connsiteY4" fmla="*/ 511628 h 5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114" h="511628">
                  <a:moveTo>
                    <a:pt x="0" y="0"/>
                  </a:moveTo>
                  <a:cubicBezTo>
                    <a:pt x="6350" y="87086"/>
                    <a:pt x="12700" y="174172"/>
                    <a:pt x="32657" y="228600"/>
                  </a:cubicBezTo>
                  <a:cubicBezTo>
                    <a:pt x="52614" y="283028"/>
                    <a:pt x="65315" y="295728"/>
                    <a:pt x="119743" y="326571"/>
                  </a:cubicBezTo>
                  <a:cubicBezTo>
                    <a:pt x="174171" y="357414"/>
                    <a:pt x="190499" y="382814"/>
                    <a:pt x="359228" y="413657"/>
                  </a:cubicBezTo>
                  <a:cubicBezTo>
                    <a:pt x="527957" y="444500"/>
                    <a:pt x="830035" y="478064"/>
                    <a:pt x="1132114" y="51162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281180" y="5322498"/>
              <a:ext cx="548640" cy="5486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589314" y="5322498"/>
              <a:ext cx="548640" cy="5486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24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Atomic Mass vs Molar Mass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blog.labroots.com/wp-content/uploads/2014/03/carbon-atom-11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0" y="1177123"/>
            <a:ext cx="2410733" cy="25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285" y="3805997"/>
            <a:ext cx="353494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tells us the mass of one atom, so it is called the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mass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𝒂𝒕𝒐𝒎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09" y="5220053"/>
                <a:ext cx="1374095" cy="749179"/>
              </a:xfrm>
              <a:prstGeom prst="rect">
                <a:avLst/>
              </a:prstGeom>
              <a:blipFill rotWithShape="1">
                <a:blip r:embed="rId3"/>
                <a:stretch>
                  <a:fillRect l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5" y="1177123"/>
            <a:ext cx="3497393" cy="25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406" y="3805997"/>
            <a:ext cx="351731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tells us the mass of one mole, so it is called the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Arial" panose="020B0604020202020204" pitchFamily="34" charset="0"/>
                          </a:rPr>
                          <m:t>𝒎𝒐𝒍</m:t>
                        </m:r>
                      </m:den>
                    </m:f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02" y="5220084"/>
                <a:ext cx="1173719" cy="749116"/>
              </a:xfrm>
              <a:prstGeom prst="rect">
                <a:avLst/>
              </a:prstGeom>
              <a:blipFill rotWithShape="1">
                <a:blip r:embed="rId5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589314" y="5322498"/>
            <a:ext cx="5240506" cy="1481072"/>
            <a:chOff x="1589314" y="5322498"/>
            <a:chExt cx="5240506" cy="1481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014678" y="5856515"/>
              <a:ext cx="58261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636405" y="5972573"/>
              <a:ext cx="3871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values are </a:t>
              </a:r>
            </a:p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identical in both units</a:t>
              </a:r>
              <a:endPara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39686" y="5856515"/>
              <a:ext cx="1132114" cy="511628"/>
            </a:xfrm>
            <a:custGeom>
              <a:avLst/>
              <a:gdLst>
                <a:gd name="connsiteX0" fmla="*/ 0 w 1132114"/>
                <a:gd name="connsiteY0" fmla="*/ 0 h 511628"/>
                <a:gd name="connsiteX1" fmla="*/ 32657 w 1132114"/>
                <a:gd name="connsiteY1" fmla="*/ 228600 h 511628"/>
                <a:gd name="connsiteX2" fmla="*/ 119743 w 1132114"/>
                <a:gd name="connsiteY2" fmla="*/ 326571 h 511628"/>
                <a:gd name="connsiteX3" fmla="*/ 359228 w 1132114"/>
                <a:gd name="connsiteY3" fmla="*/ 413657 h 511628"/>
                <a:gd name="connsiteX4" fmla="*/ 1132114 w 1132114"/>
                <a:gd name="connsiteY4" fmla="*/ 511628 h 5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114" h="511628">
                  <a:moveTo>
                    <a:pt x="0" y="0"/>
                  </a:moveTo>
                  <a:cubicBezTo>
                    <a:pt x="6350" y="87086"/>
                    <a:pt x="12700" y="174172"/>
                    <a:pt x="32657" y="228600"/>
                  </a:cubicBezTo>
                  <a:cubicBezTo>
                    <a:pt x="52614" y="283028"/>
                    <a:pt x="65315" y="295728"/>
                    <a:pt x="119743" y="326571"/>
                  </a:cubicBezTo>
                  <a:cubicBezTo>
                    <a:pt x="174171" y="357414"/>
                    <a:pt x="190499" y="382814"/>
                    <a:pt x="359228" y="413657"/>
                  </a:cubicBezTo>
                  <a:cubicBezTo>
                    <a:pt x="527957" y="444500"/>
                    <a:pt x="830035" y="478064"/>
                    <a:pt x="1132114" y="51162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281180" y="5322498"/>
              <a:ext cx="548640" cy="5486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589314" y="5322498"/>
              <a:ext cx="548640" cy="5486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7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9945</TotalTime>
  <Words>1766</Words>
  <Application>Microsoft Office PowerPoint</Application>
  <PresentationFormat>On-screen Show (4:3)</PresentationFormat>
  <Paragraphs>320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Do Now</vt:lpstr>
      <vt:lpstr>Last Class</vt:lpstr>
      <vt:lpstr>Mass and the Mole</vt:lpstr>
      <vt:lpstr>Units for Chemistry</vt:lpstr>
      <vt:lpstr>Unified Atomic Mass Units</vt:lpstr>
      <vt:lpstr>u per Atom</vt:lpstr>
      <vt:lpstr>A Cool Thing about Moles</vt:lpstr>
      <vt:lpstr>A Cool Thing about Moles</vt:lpstr>
      <vt:lpstr>Atomic Mass vs Molar Mass</vt:lpstr>
      <vt:lpstr>We Know Atomic Mass</vt:lpstr>
      <vt:lpstr>Atomic Mass</vt:lpstr>
      <vt:lpstr>Molar Mass</vt:lpstr>
      <vt:lpstr>Atomic Mass is a Weighted Average</vt:lpstr>
      <vt:lpstr>Carbon's Atomic Mass</vt:lpstr>
      <vt:lpstr>Carbon's Molar Mass</vt:lpstr>
      <vt:lpstr>The periodic table gives us atomic masses and molar masses for each element</vt:lpstr>
      <vt:lpstr>Calculations</vt:lpstr>
      <vt:lpstr>Conversions from Moles to Mass</vt:lpstr>
      <vt:lpstr>Does this look familiar???</vt:lpstr>
      <vt:lpstr>Conversions from Moles to Mass</vt:lpstr>
      <vt:lpstr>Conversions from Atoms to u</vt:lpstr>
      <vt:lpstr>Conversions from Moles to Mass</vt:lpstr>
      <vt:lpstr>Conversions from Mass to Moles</vt:lpstr>
      <vt:lpstr>Conversions from Mass to Moles</vt:lpstr>
      <vt:lpstr>Conversions from Mass to Moles</vt:lpstr>
      <vt:lpstr>Challenge</vt:lpstr>
      <vt:lpstr>Conversions from Mass to Atoms</vt:lpstr>
      <vt:lpstr>Conversions from Mass to Atoms</vt:lpstr>
      <vt:lpstr>Observation</vt:lpstr>
      <vt:lpstr>Conversions from Atoms to Mass</vt:lpstr>
      <vt:lpstr>Conversions from Atoms to Mass</vt:lpstr>
      <vt:lpstr>Mass &amp; the Mole - Homework</vt:lpstr>
      <vt:lpstr>Individual Practice</vt:lpstr>
      <vt:lpstr>Individual Practice</vt:lpstr>
      <vt:lpstr>Backup Slides</vt:lpstr>
      <vt:lpstr>Not Covered</vt:lpstr>
      <vt:lpstr>Pennies and Sand</vt:lpstr>
      <vt:lpstr>Conversions from u to Atoms</vt:lpstr>
      <vt:lpstr>Conversions from g to Pennies</vt:lpstr>
      <vt:lpstr>Conversions from g to Sand</vt:lpstr>
      <vt:lpstr>Conversions from Mass to Atoms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691</cp:revision>
  <cp:lastPrinted>2014-09-13T19:50:30Z</cp:lastPrinted>
  <dcterms:created xsi:type="dcterms:W3CDTF">2012-09-15T16:31:25Z</dcterms:created>
  <dcterms:modified xsi:type="dcterms:W3CDTF">2015-12-13T20:07:23Z</dcterms:modified>
</cp:coreProperties>
</file>