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951" r:id="rId2"/>
    <p:sldId id="686" r:id="rId3"/>
    <p:sldId id="959" r:id="rId4"/>
    <p:sldId id="979" r:id="rId5"/>
    <p:sldId id="970" r:id="rId6"/>
    <p:sldId id="928" r:id="rId7"/>
    <p:sldId id="956" r:id="rId8"/>
    <p:sldId id="967" r:id="rId9"/>
    <p:sldId id="965" r:id="rId10"/>
    <p:sldId id="971" r:id="rId11"/>
    <p:sldId id="966" r:id="rId12"/>
    <p:sldId id="969" r:id="rId13"/>
    <p:sldId id="972" r:id="rId14"/>
    <p:sldId id="961" r:id="rId15"/>
    <p:sldId id="973" r:id="rId16"/>
    <p:sldId id="974" r:id="rId17"/>
    <p:sldId id="962" r:id="rId18"/>
    <p:sldId id="976" r:id="rId19"/>
    <p:sldId id="963" r:id="rId20"/>
    <p:sldId id="1002" r:id="rId21"/>
    <p:sldId id="1003" r:id="rId22"/>
    <p:sldId id="1004" r:id="rId23"/>
    <p:sldId id="1001" r:id="rId24"/>
    <p:sldId id="978" r:id="rId25"/>
    <p:sldId id="981" r:id="rId26"/>
    <p:sldId id="982" r:id="rId27"/>
    <p:sldId id="983" r:id="rId28"/>
    <p:sldId id="984" r:id="rId29"/>
    <p:sldId id="985" r:id="rId30"/>
    <p:sldId id="986" r:id="rId31"/>
    <p:sldId id="987" r:id="rId32"/>
    <p:sldId id="988" r:id="rId33"/>
    <p:sldId id="989" r:id="rId34"/>
    <p:sldId id="990" r:id="rId35"/>
    <p:sldId id="991" r:id="rId36"/>
    <p:sldId id="992" r:id="rId37"/>
    <p:sldId id="993" r:id="rId38"/>
    <p:sldId id="994" r:id="rId39"/>
    <p:sldId id="995" r:id="rId40"/>
    <p:sldId id="996" r:id="rId41"/>
    <p:sldId id="997" r:id="rId42"/>
    <p:sldId id="998" r:id="rId43"/>
    <p:sldId id="977" r:id="rId44"/>
    <p:sldId id="784" r:id="rId45"/>
    <p:sldId id="794" r:id="rId46"/>
    <p:sldId id="795" r:id="rId47"/>
    <p:sldId id="796" r:id="rId48"/>
    <p:sldId id="1005" r:id="rId49"/>
    <p:sldId id="1006" r:id="rId50"/>
    <p:sldId id="1007" r:id="rId51"/>
    <p:sldId id="942" r:id="rId52"/>
    <p:sldId id="1008" r:id="rId53"/>
    <p:sldId id="1009" r:id="rId54"/>
    <p:sldId id="943" r:id="rId55"/>
    <p:sldId id="1010" r:id="rId56"/>
    <p:sldId id="822" r:id="rId57"/>
    <p:sldId id="910" r:id="rId58"/>
    <p:sldId id="798" r:id="rId59"/>
    <p:sldId id="911" r:id="rId60"/>
    <p:sldId id="895" r:id="rId61"/>
    <p:sldId id="896" r:id="rId62"/>
    <p:sldId id="801" r:id="rId63"/>
    <p:sldId id="802" r:id="rId64"/>
    <p:sldId id="909" r:id="rId65"/>
    <p:sldId id="980" r:id="rId66"/>
    <p:sldId id="964" r:id="rId67"/>
    <p:sldId id="999" r:id="rId68"/>
    <p:sldId id="1000" r:id="rId69"/>
    <p:sldId id="927" r:id="rId7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6600FF"/>
    <a:srgbClr val="CC00CC"/>
    <a:srgbClr val="FF0066"/>
    <a:srgbClr val="FFFF99"/>
    <a:srgbClr val="33CC33"/>
    <a:srgbClr val="4F81BD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86375" autoAdjust="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8" tIns="47094" rIns="94188" bIns="47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188" tIns="47094" rIns="94188" bIns="470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-_XaBVne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uVzbIu_8o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#3 - Nuclear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63" y="1297460"/>
            <a:ext cx="6313675" cy="5128054"/>
          </a:xfrm>
        </p:spPr>
        <p:txBody>
          <a:bodyPr>
            <a:normAutofit/>
          </a:bodyPr>
          <a:lstStyle/>
          <a:p>
            <a:r>
              <a:rPr lang="en-US" dirty="0" smtClean="0"/>
              <a:t>All open response questions</a:t>
            </a:r>
          </a:p>
          <a:p>
            <a:pPr lvl="1"/>
            <a:r>
              <a:rPr lang="en-US" sz="2800" i="1" dirty="0" smtClean="0"/>
              <a:t>Chem Honors test: 45 questions</a:t>
            </a:r>
          </a:p>
          <a:p>
            <a:pPr lvl="1"/>
            <a:r>
              <a:rPr lang="en-US" sz="2800" i="1" dirty="0" smtClean="0"/>
              <a:t>Chem test: 30 questions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In-class test preparation</a:t>
            </a:r>
          </a:p>
          <a:p>
            <a:pPr lvl="1"/>
            <a:r>
              <a:rPr lang="en-US" sz="2800" i="1" dirty="0" smtClean="0"/>
              <a:t>Review of Practice Problems</a:t>
            </a:r>
          </a:p>
          <a:p>
            <a:pPr lvl="1"/>
            <a:r>
              <a:rPr lang="en-US" sz="2800" i="1" dirty="0" smtClean="0"/>
              <a:t>Cold Call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Exact date to be 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solidFill>
            <a:srgbClr val="0070C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Nuclear Fission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" y="1239192"/>
            <a:ext cx="8778240" cy="1921922"/>
            <a:chOff x="182880" y="3228421"/>
            <a:chExt cx="8778240" cy="1921922"/>
          </a:xfrm>
        </p:grpSpPr>
        <p:grpSp>
          <p:nvGrpSpPr>
            <p:cNvPr id="62494" name="Group 30"/>
            <p:cNvGrpSpPr>
              <a:grpSpLocks noChangeAspect="1"/>
            </p:cNvGrpSpPr>
            <p:nvPr/>
          </p:nvGrpSpPr>
          <p:grpSpPr bwMode="auto">
            <a:xfrm>
              <a:off x="2514600" y="3669699"/>
              <a:ext cx="4114800" cy="1480644"/>
              <a:chOff x="3840" y="1392"/>
              <a:chExt cx="1776" cy="672"/>
            </a:xfrm>
          </p:grpSpPr>
          <p:pic>
            <p:nvPicPr>
              <p:cNvPr id="62495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392"/>
                <a:ext cx="1776" cy="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3984" y="2016"/>
                <a:ext cx="129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5424" y="201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182880" y="3228421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Fission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a </a:t>
              </a:r>
              <a:r>
                <a:rPr lang="en-US" sz="2400" b="1" dirty="0" smtClean="0"/>
                <a:t>process by which a nucleus splits </a:t>
              </a:r>
              <a:r>
                <a:rPr lang="en-US" sz="2400" b="1" dirty="0"/>
                <a:t>into two or more </a:t>
              </a:r>
              <a:r>
                <a:rPr lang="en-US" sz="2400" b="1" dirty="0" smtClean="0"/>
                <a:t>smaller parts</a:t>
              </a:r>
              <a:endParaRPr lang="en-US" sz="2400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42421"/>
              </p:ext>
            </p:extLst>
          </p:nvPr>
        </p:nvGraphicFramePr>
        <p:xfrm>
          <a:off x="137160" y="3403087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Nuclear Fusion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" y="1239192"/>
            <a:ext cx="8778240" cy="1715460"/>
            <a:chOff x="182880" y="5098090"/>
            <a:chExt cx="8778240" cy="1715460"/>
          </a:xfrm>
        </p:grpSpPr>
        <p:grpSp>
          <p:nvGrpSpPr>
            <p:cNvPr id="62498" name="Group 34"/>
            <p:cNvGrpSpPr>
              <a:grpSpLocks noChangeAspect="1"/>
            </p:cNvGrpSpPr>
            <p:nvPr/>
          </p:nvGrpSpPr>
          <p:grpSpPr bwMode="auto">
            <a:xfrm>
              <a:off x="2514600" y="5528481"/>
              <a:ext cx="4114800" cy="1285069"/>
              <a:chOff x="3792" y="2857"/>
              <a:chExt cx="1824" cy="599"/>
            </a:xfrm>
          </p:grpSpPr>
          <p:pic>
            <p:nvPicPr>
              <p:cNvPr id="62499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857"/>
                <a:ext cx="1824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500" name="Rectangle 36"/>
              <p:cNvSpPr>
                <a:spLocks noChangeArrowheads="1"/>
              </p:cNvSpPr>
              <p:nvPr/>
            </p:nvSpPr>
            <p:spPr bwMode="auto">
              <a:xfrm>
                <a:off x="3984" y="3360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/>
            </p:nvSpPr>
            <p:spPr bwMode="auto">
              <a:xfrm>
                <a:off x="5232" y="336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182880" y="5098090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fusion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/>
                <a:t>- a process by which two </a:t>
              </a:r>
              <a:r>
                <a:rPr lang="en-US" sz="2400" b="1" dirty="0"/>
                <a:t>nuclei </a:t>
              </a:r>
              <a:r>
                <a:rPr lang="en-US" sz="2400" b="1" dirty="0" smtClean="0"/>
                <a:t>join </a:t>
              </a:r>
              <a:r>
                <a:rPr lang="en-US" sz="2400" b="1" dirty="0"/>
                <a:t>together into </a:t>
              </a:r>
              <a:r>
                <a:rPr lang="en-US" sz="2400" b="1" dirty="0" smtClean="0"/>
                <a:t>one larger atom</a:t>
              </a:r>
              <a:endParaRPr lang="en-US" sz="2400" b="1" dirty="0"/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27600"/>
              </p:ext>
            </p:extLst>
          </p:nvPr>
        </p:nvGraphicFramePr>
        <p:xfrm>
          <a:off x="137160" y="3403087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Nuclear Fusion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" y="1239192"/>
            <a:ext cx="8778240" cy="1715460"/>
            <a:chOff x="182880" y="5098090"/>
            <a:chExt cx="8778240" cy="1715460"/>
          </a:xfrm>
        </p:grpSpPr>
        <p:grpSp>
          <p:nvGrpSpPr>
            <p:cNvPr id="62498" name="Group 34"/>
            <p:cNvGrpSpPr>
              <a:grpSpLocks noChangeAspect="1"/>
            </p:cNvGrpSpPr>
            <p:nvPr/>
          </p:nvGrpSpPr>
          <p:grpSpPr bwMode="auto">
            <a:xfrm>
              <a:off x="2514600" y="5528481"/>
              <a:ext cx="4114800" cy="1285069"/>
              <a:chOff x="3792" y="2857"/>
              <a:chExt cx="1824" cy="599"/>
            </a:xfrm>
          </p:grpSpPr>
          <p:pic>
            <p:nvPicPr>
              <p:cNvPr id="62499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857"/>
                <a:ext cx="1824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500" name="Rectangle 36"/>
              <p:cNvSpPr>
                <a:spLocks noChangeArrowheads="1"/>
              </p:cNvSpPr>
              <p:nvPr/>
            </p:nvSpPr>
            <p:spPr bwMode="auto">
              <a:xfrm>
                <a:off x="3984" y="3360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/>
            </p:nvSpPr>
            <p:spPr bwMode="auto">
              <a:xfrm>
                <a:off x="5232" y="336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182880" y="5098090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fusion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/>
                <a:t>- a process by which two </a:t>
              </a:r>
              <a:r>
                <a:rPr lang="en-US" sz="2400" b="1" dirty="0"/>
                <a:t>nuclei </a:t>
              </a:r>
              <a:r>
                <a:rPr lang="en-US" sz="2400" b="1" dirty="0" smtClean="0"/>
                <a:t>join </a:t>
              </a:r>
              <a:r>
                <a:rPr lang="en-US" sz="2400" b="1" dirty="0"/>
                <a:t>together into </a:t>
              </a:r>
              <a:r>
                <a:rPr lang="en-US" sz="2400" b="1" dirty="0" smtClean="0"/>
                <a:t>one larger atom</a:t>
              </a:r>
              <a:endParaRPr lang="en-US" sz="2400" b="1" dirty="0"/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2029"/>
              </p:ext>
            </p:extLst>
          </p:nvPr>
        </p:nvGraphicFramePr>
        <p:xfrm>
          <a:off x="137160" y="3403087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97460"/>
            <a:ext cx="8869680" cy="5128054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Radioactive decay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 spontaneous process – no trigger needed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caused by inherent instability of the nuclide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u="sng" dirty="0" smtClean="0"/>
              <a:t>Nuclear fission and fusion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not spontaneous processes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the parent nuclide is often stable or has a long half-life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the reaction is triggered by an action making the parent nuclide unstable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in fission, the trigger is usually bombardment with a particle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in fusion, the trigger is usually extreme heat and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3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97198"/>
              </p:ext>
            </p:extLst>
          </p:nvPr>
        </p:nvGraphicFramePr>
        <p:xfrm>
          <a:off x="137160" y="1397000"/>
          <a:ext cx="8869680" cy="47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9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97460"/>
            <a:ext cx="8869680" cy="5128054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Radioactive decay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 nuclide decays in order to become more stable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this means optimizing n/p ratio, o/e status or Z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u="sng" dirty="0" smtClean="0"/>
              <a:t>Nuclear fission and fusion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once fission or fusion is triggered, the nuclide also seeks to become more stable</a:t>
            </a:r>
          </a:p>
          <a:p>
            <a:pPr marL="690563" indent="-234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this involves maximizing the nuclear binding energy</a:t>
            </a:r>
          </a:p>
        </p:txBody>
      </p:sp>
    </p:spTree>
    <p:extLst>
      <p:ext uri="{BB962C8B-B14F-4D97-AF65-F5344CB8AC3E}">
        <p14:creationId xmlns:p14="http://schemas.microsoft.com/office/powerpoint/2010/main" val="26931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binding energy?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976" y="1247775"/>
            <a:ext cx="8629649" cy="13716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Energy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required to split the nucleus of an atom into its component parts 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protons and neutrons)</a:t>
            </a:r>
          </a:p>
          <a:p>
            <a:pPr algn="r">
              <a:lnSpc>
                <a:spcPts val="13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722704"/>
            <a:ext cx="4686300" cy="404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3357" y="2841876"/>
            <a:ext cx="648652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amount of energy required is directly related to the stability of the nucleus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9259" y="3965826"/>
            <a:ext cx="347472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E = more stable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9259" y="4680201"/>
            <a:ext cx="347472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smaller E = less stable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96397"/>
              </p:ext>
            </p:extLst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Fission or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97460"/>
            <a:ext cx="8869680" cy="512805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maximum nuclear binding energy is achieved when the mass number is 60 (Fe, Co, Ni)</a:t>
            </a:r>
          </a:p>
          <a:p>
            <a:pPr algn="just"/>
            <a:r>
              <a:rPr lang="en-US" sz="2800" dirty="0" smtClean="0"/>
              <a:t>Nuclides with a mass number &lt; 60 generally favor fusion to get closer to 60</a:t>
            </a:r>
            <a:endParaRPr lang="en-US" sz="2800" dirty="0"/>
          </a:p>
          <a:p>
            <a:pPr algn="just"/>
            <a:r>
              <a:rPr lang="en-US" sz="2800" dirty="0" smtClean="0"/>
              <a:t>Nuclides with a mass number &gt; 60 generally favor fission to get closer to 60</a:t>
            </a:r>
          </a:p>
          <a:p>
            <a:pPr algn="just"/>
            <a:r>
              <a:rPr lang="en-US" sz="2800" dirty="0" smtClean="0"/>
              <a:t>Special conditions can be used to violate these trends, but this is how nuclides choose fission or fusion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 &amp;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97460"/>
            <a:ext cx="7589520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SWBAT explain the concepts and applications of nuclear fission and fusion, and write </a:t>
            </a:r>
            <a:r>
              <a:rPr lang="en-US" dirty="0"/>
              <a:t>balanced equations for </a:t>
            </a:r>
            <a:r>
              <a:rPr lang="en-US" dirty="0" smtClean="0"/>
              <a:t>each.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86725" y="0"/>
            <a:ext cx="105727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What type of a nuclear reaction is shown?</a:t>
            </a:r>
          </a:p>
          <a:p>
            <a:pPr marL="0" indent="0" algn="ctr">
              <a:spcBef>
                <a:spcPts val="84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radioactive decay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82880" y="1914356"/>
                <a:ext cx="8778240" cy="8195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Wingdings" pitchFamily="2" charset="2"/>
                  <a:buChar char="Ø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1825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24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73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tabLst/>
                  <a:defRPr sz="20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𝟏𝟖𝟓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𝟕𝟑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Ta    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chemeClr val="tx1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𝟏𝟖𝟓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𝟕𝟒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W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e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914356"/>
                <a:ext cx="8778240" cy="819583"/>
              </a:xfrm>
              <a:prstGeom prst="rect">
                <a:avLst/>
              </a:prstGeom>
              <a:blipFill rotWithShape="0">
                <a:blip r:embed="rId2"/>
                <a:stretch>
                  <a:fillRect t="-1417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2949"/>
              </p:ext>
            </p:extLst>
          </p:nvPr>
        </p:nvGraphicFramePr>
        <p:xfrm>
          <a:off x="137160" y="3573780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0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What type of a nuclear reaction is shown?</a:t>
            </a:r>
          </a:p>
          <a:p>
            <a:pPr marL="0" indent="0" algn="ctr">
              <a:spcBef>
                <a:spcPts val="84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nuclear fusion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2949"/>
              </p:ext>
            </p:extLst>
          </p:nvPr>
        </p:nvGraphicFramePr>
        <p:xfrm>
          <a:off x="137160" y="3573780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9722" y="1914163"/>
                <a:ext cx="6104556" cy="819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𝟐𝟓𝟎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𝟗𝟖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Cf   </a:t>
                </a:r>
                <a:r>
                  <a:rPr lang="en-US" sz="3200" b="1" dirty="0">
                    <a:solidFill>
                      <a:schemeClr val="tx1"/>
                    </a:solidFill>
                    <a:cs typeface="Arial" pitchFamily="34" charset="0"/>
                  </a:rPr>
                  <a:t>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B   </a:t>
                </a:r>
                <a:r>
                  <a:rPr lang="en-US" sz="4400" b="1" dirty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𝟐𝟓𝟖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𝟏𝟎𝟑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Lr   </a:t>
                </a:r>
                <a:r>
                  <a:rPr lang="en-US" sz="3200" b="1" dirty="0">
                    <a:solidFill>
                      <a:schemeClr val="tx1"/>
                    </a:solidFill>
                    <a:cs typeface="Arial" pitchFamily="34" charset="0"/>
                  </a:rPr>
                  <a:t>+  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n</a:t>
                </a:r>
                <a:endParaRPr lang="en-US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22" y="1914163"/>
                <a:ext cx="6104556" cy="819776"/>
              </a:xfrm>
              <a:prstGeom prst="rect">
                <a:avLst/>
              </a:prstGeom>
              <a:blipFill rotWithShape="0">
                <a:blip r:embed="rId2"/>
                <a:stretch>
                  <a:fillRect t="-20149" r="-1198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3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What type of a nuclear reaction is shown?</a:t>
            </a:r>
          </a:p>
          <a:p>
            <a:pPr marL="0" indent="0" algn="ctr">
              <a:spcBef>
                <a:spcPts val="84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nuclear fission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2949"/>
              </p:ext>
            </p:extLst>
          </p:nvPr>
        </p:nvGraphicFramePr>
        <p:xfrm>
          <a:off x="137160" y="3573780"/>
          <a:ext cx="88696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1683" y="1914356"/>
                <a:ext cx="7000634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𝟐𝟑𝟓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U  </a:t>
                </a:r>
                <a:r>
                  <a:rPr lang="en-US" sz="4400" b="1" dirty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𝟓𝟑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I   </a:t>
                </a:r>
                <a:r>
                  <a:rPr lang="en-US" sz="3200" b="1" dirty="0">
                    <a:solidFill>
                      <a:schemeClr val="tx1"/>
                    </a:solidFill>
                    <a:cs typeface="Arial" pitchFamily="34" charset="0"/>
                  </a:rPr>
                  <a:t>+ 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𝟖𝟗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𝟑𝟗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Y 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 16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cs typeface="Arial" pitchFamily="34" charset="0"/>
                  </a:rPr>
                  <a:t>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83" y="1914356"/>
                <a:ext cx="7000634" cy="819583"/>
              </a:xfrm>
              <a:prstGeom prst="rect">
                <a:avLst/>
              </a:prstGeom>
              <a:blipFill rotWithShape="0">
                <a:blip r:embed="rId2"/>
                <a:stretch>
                  <a:fillRect t="-20149" r="-1394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2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C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23730" y="3135088"/>
                <a:ext cx="4038600" cy="3289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Mg</a:t>
                </a:r>
              </a:p>
              <a:p>
                <a:pPr marL="1828800" indent="0">
                  <a:lnSpc>
                    <a:spcPts val="2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fusion</a:t>
                </a:r>
              </a:p>
              <a:p>
                <a:pPr marL="91440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𝟗𝟓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Am</a:t>
                </a:r>
              </a:p>
              <a:p>
                <a:pPr marL="1828800" indent="0">
                  <a:lnSpc>
                    <a:spcPts val="2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fission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23730" y="3135088"/>
                <a:ext cx="4038600" cy="32896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28120" y="3135088"/>
                <a:ext cx="4038600" cy="328965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𝟖𝟔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Rn</a:t>
                </a:r>
              </a:p>
              <a:p>
                <a:pPr marL="1828800" indent="0">
                  <a:lnSpc>
                    <a:spcPts val="2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fission</a:t>
                </a:r>
              </a:p>
              <a:p>
                <a:pPr marL="91440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B</a:t>
                </a:r>
              </a:p>
              <a:p>
                <a:pPr marL="1828800" indent="0">
                  <a:lnSpc>
                    <a:spcPts val="2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fusion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28120" y="3135088"/>
                <a:ext cx="4038600" cy="328965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133427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following atoms are exposed to conditions that could trigger either fission or fusion.  Which type of nuclear reaction would you expect?</a:t>
            </a:r>
          </a:p>
        </p:txBody>
      </p:sp>
    </p:spTree>
    <p:extLst>
      <p:ext uri="{BB962C8B-B14F-4D97-AF65-F5344CB8AC3E}">
        <p14:creationId xmlns:p14="http://schemas.microsoft.com/office/powerpoint/2010/main" val="2309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0343" y="2407302"/>
            <a:ext cx="7406640" cy="7277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84" y="1614196"/>
            <a:ext cx="7148181" cy="4811317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Nature of Fission &amp; Fusion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Applications of Fission &amp; Fusion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Balanced Nuclear Equations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Nuclear fission and fusion are typically used to</a:t>
            </a:r>
          </a:p>
          <a:p>
            <a:pPr marL="1147763" indent="-458788">
              <a:buFont typeface="+mj-lt"/>
              <a:buAutoNum type="arabicParenR"/>
            </a:pPr>
            <a:r>
              <a:rPr lang="en-US" sz="2800" dirty="0" smtClean="0"/>
              <a:t>generate energy</a:t>
            </a:r>
          </a:p>
          <a:p>
            <a:pPr marL="1147763" indent="-458788">
              <a:buFont typeface="+mj-lt"/>
              <a:buAutoNum type="arabicParenR"/>
            </a:pPr>
            <a:r>
              <a:rPr lang="en-US" sz="2800" dirty="0" smtClean="0"/>
              <a:t>build weapons of mass destruction</a:t>
            </a:r>
          </a:p>
          <a:p>
            <a:pPr marL="1147763" indent="-458788">
              <a:buFont typeface="+mj-lt"/>
              <a:buAutoNum type="arabicParenR"/>
            </a:pPr>
            <a:r>
              <a:rPr lang="en-US" sz="2800" dirty="0" smtClean="0"/>
              <a:t>generate radioactive nuclides for other needs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Nuclear fission has been successfully used to generate energy</a:t>
            </a:r>
          </a:p>
          <a:p>
            <a:r>
              <a:rPr lang="en-US" sz="2800" dirty="0" smtClean="0"/>
              <a:t>Fission energy produces less pollution than fossil fuels and does not contribute to global warming</a:t>
            </a:r>
          </a:p>
          <a:p>
            <a:r>
              <a:rPr lang="en-US" sz="2800" dirty="0" smtClean="0"/>
              <a:t>But, radioactive waste is a serious, long-term issue</a:t>
            </a:r>
          </a:p>
          <a:p>
            <a:r>
              <a:rPr lang="en-US" sz="2800" dirty="0" smtClean="0"/>
              <a:t>Also, nuclear power plants have had accidents with enormous consequences</a:t>
            </a:r>
          </a:p>
          <a:p>
            <a:r>
              <a:rPr lang="en-US" sz="2800" dirty="0" smtClean="0"/>
              <a:t>Fusion energy has the potential to be much safer, but it is not yet practical.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8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of Mass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fission and fusion nuclear weapons have been created</a:t>
            </a:r>
          </a:p>
          <a:p>
            <a:r>
              <a:rPr lang="en-US" sz="2800" dirty="0" smtClean="0"/>
              <a:t>These weapons produce destruction unparalleled by other weapons</a:t>
            </a:r>
          </a:p>
          <a:p>
            <a:r>
              <a:rPr lang="en-US" sz="2800" dirty="0" smtClean="0"/>
              <a:t>Wide-spread use is an existential threat because it could render the planet inhabitable</a:t>
            </a:r>
          </a:p>
          <a:p>
            <a:r>
              <a:rPr lang="en-US" sz="2800" dirty="0" smtClean="0"/>
              <a:t>Steps have been taken to control production of nuclear weapons, but proliferation continues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U-235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U-235 is a naturally-occurring isotope</a:t>
            </a:r>
          </a:p>
          <a:p>
            <a:r>
              <a:rPr lang="en-US" dirty="0" smtClean="0"/>
              <a:t>Typical uranium ore contains:                     		                         &gt;99% U-238 &amp; &lt;1% U-235</a:t>
            </a:r>
          </a:p>
          <a:p>
            <a:r>
              <a:rPr lang="en-US" dirty="0" smtClean="0"/>
              <a:t>Uranium ore can become "enriched" in U-235 through a complex and difficult process</a:t>
            </a:r>
          </a:p>
          <a:p>
            <a:r>
              <a:rPr lang="en-US" dirty="0" smtClean="0"/>
              <a:t>5-20% enriched uranium is needed for nuclear power</a:t>
            </a:r>
          </a:p>
          <a:p>
            <a:r>
              <a:rPr lang="en-US" dirty="0" smtClean="0"/>
              <a:t>&gt;85% enriched uranium is needed for nuclear weapons</a:t>
            </a:r>
          </a:p>
        </p:txBody>
      </p:sp>
    </p:spTree>
    <p:extLst>
      <p:ext uri="{BB962C8B-B14F-4D97-AF65-F5344CB8AC3E}">
        <p14:creationId xmlns:p14="http://schemas.microsoft.com/office/powerpoint/2010/main" val="21645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27298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i="1" dirty="0" smtClean="0"/>
              <a:t>U-235 is a naturally-occurring isotope capable of starting and propagating a nuclear chain reaction.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81975" y="0"/>
            <a:ext cx="962025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84" y="1614196"/>
            <a:ext cx="6514633" cy="4811317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Nature of Fission &amp; Fusion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Applications of Fission &amp; Fusion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Balanced Nuclear Equations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Nuclear Chain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nuclear chain reaction is a </a:t>
            </a:r>
            <a:r>
              <a:rPr lang="en-US" i="1" u="sng" dirty="0"/>
              <a:t>self-sustaining sequence of nuclear fission reactions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400" b="1" i="1" dirty="0" smtClean="0"/>
              <a:t>One atom undergoes fission</a:t>
            </a:r>
          </a:p>
          <a:p>
            <a:r>
              <a:rPr lang="en-US" sz="2400" b="1" i="1" dirty="0" smtClean="0"/>
              <a:t>This triggers another atom to undergo fission</a:t>
            </a:r>
          </a:p>
          <a:p>
            <a:r>
              <a:rPr lang="en-US" sz="2400" b="1" i="1" dirty="0" smtClean="0"/>
              <a:t>Which triggers another atom to undergo fission . . .</a:t>
            </a:r>
          </a:p>
          <a:p>
            <a:r>
              <a:rPr lang="en-US" sz="2400" b="1" i="1" dirty="0" smtClean="0"/>
              <a:t>The sequence, once started, continues with no external triggers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27298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U-235 is a naturally-occurring isotope capable of starting and propagating a nuclear chain reaction.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/>
              <a:t>A </a:t>
            </a:r>
            <a:r>
              <a:rPr lang="en-US" sz="2800" i="1" u="sng" dirty="0" smtClean="0"/>
              <a:t>nuclear chain reaction</a:t>
            </a:r>
            <a:r>
              <a:rPr lang="en-US" sz="2800" i="1" dirty="0" smtClean="0"/>
              <a:t> is a self-sustaining sequence of nuclear fission reactions.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1975" y="0"/>
            <a:ext cx="962025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5325" y="2759075"/>
            <a:ext cx="1125538" cy="1889125"/>
            <a:chOff x="1965325" y="2759075"/>
            <a:chExt cx="1125538" cy="1889125"/>
          </a:xfrm>
        </p:grpSpPr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2209800" y="3429000"/>
              <a:ext cx="881063" cy="1219200"/>
              <a:chOff x="1392" y="2160"/>
              <a:chExt cx="555" cy="768"/>
            </a:xfrm>
          </p:grpSpPr>
          <p:pic>
            <p:nvPicPr>
              <p:cNvPr id="22537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86" t="46651" r="53522" b="30280"/>
              <a:stretch>
                <a:fillRect/>
              </a:stretch>
            </p:blipFill>
            <p:spPr bwMode="auto">
              <a:xfrm>
                <a:off x="1392" y="2160"/>
                <a:ext cx="528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1707" y="2592"/>
                <a:ext cx="240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1683" y="2352"/>
                <a:ext cx="240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965325" y="2759075"/>
              <a:ext cx="108267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Fission products</a:t>
              </a: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2165350" y="3429000"/>
              <a:ext cx="609600" cy="1211263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2635250"/>
            <a:ext cx="1600200" cy="1708150"/>
            <a:chOff x="228600" y="2635250"/>
            <a:chExt cx="1600200" cy="1708150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93" r="70422" b="36047"/>
            <a:stretch>
              <a:fillRect/>
            </a:stretch>
          </p:blipFill>
          <p:spPr bwMode="auto">
            <a:xfrm>
              <a:off x="228600" y="3505200"/>
              <a:ext cx="16002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288925" y="2635250"/>
              <a:ext cx="13112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1 neutron, </a:t>
              </a:r>
              <a:br>
                <a:rPr lang="en-US" b="1">
                  <a:solidFill>
                    <a:schemeClr val="accent2"/>
                  </a:solidFill>
                </a:rPr>
              </a:br>
              <a:r>
                <a:rPr lang="en-US" b="1">
                  <a:solidFill>
                    <a:schemeClr val="accent2"/>
                  </a:solidFill>
                </a:rPr>
                <a:t>1 fission</a:t>
              </a:r>
            </a:p>
          </p:txBody>
        </p:sp>
      </p:grpSp>
      <p:graphicFrame>
        <p:nvGraphicFramePr>
          <p:cNvPr id="22540" name="Object 12"/>
          <p:cNvGraphicFramePr>
            <a:graphicFrameLocks noChangeAspect="1"/>
          </p:cNvGraphicFramePr>
          <p:nvPr>
            <p:extLst/>
          </p:nvPr>
        </p:nvGraphicFramePr>
        <p:xfrm>
          <a:off x="228600" y="1524000"/>
          <a:ext cx="4114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2781000" imgH="241200" progId="Equation.DSMT4">
                  <p:embed/>
                </p:oleObj>
              </mc:Choice>
              <mc:Fallback>
                <p:oleObj name="Equation" r:id="rId4" imgW="278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41148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How does U-235 start &amp; propagate</a:t>
            </a:r>
            <a:br>
              <a:rPr lang="en-US" sz="3200" b="1" dirty="0" smtClean="0"/>
            </a:br>
            <a:r>
              <a:rPr lang="en-US" sz="3200" b="1" dirty="0" smtClean="0"/>
              <a:t>a nuclear chain reaction?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1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3" r="70422" b="36047"/>
          <a:stretch>
            <a:fillRect/>
          </a:stretch>
        </p:blipFill>
        <p:spPr bwMode="auto">
          <a:xfrm>
            <a:off x="228600" y="3505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2209800" y="3429000"/>
            <a:ext cx="881063" cy="1219200"/>
            <a:chOff x="1392" y="2160"/>
            <a:chExt cx="555" cy="768"/>
          </a:xfrm>
        </p:grpSpPr>
        <p:pic>
          <p:nvPicPr>
            <p:cNvPr id="7578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6" t="46651" r="53522" b="30280"/>
            <a:stretch>
              <a:fillRect/>
            </a:stretch>
          </p:blipFill>
          <p:spPr bwMode="auto">
            <a:xfrm>
              <a:off x="1392" y="2160"/>
              <a:ext cx="5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07" y="259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1683" y="235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88925" y="26352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 neutron,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1 fission</a:t>
            </a:r>
          </a:p>
        </p:txBody>
      </p:sp>
      <p:graphicFrame>
        <p:nvGraphicFramePr>
          <p:cNvPr id="75792" name="Object 16"/>
          <p:cNvGraphicFramePr>
            <a:graphicFrameLocks noChangeAspect="1"/>
          </p:cNvGraphicFramePr>
          <p:nvPr/>
        </p:nvGraphicFramePr>
        <p:xfrm>
          <a:off x="228600" y="1524000"/>
          <a:ext cx="4114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2781000" imgH="241200" progId="Equation.DSMT4">
                  <p:embed/>
                </p:oleObj>
              </mc:Choice>
              <mc:Fallback>
                <p:oleObj name="Equation" r:id="rId4" imgW="278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41148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2887663" y="1447800"/>
            <a:ext cx="533400" cy="4572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43175" y="3344863"/>
            <a:ext cx="4924425" cy="1395412"/>
            <a:chOff x="2543175" y="3344863"/>
            <a:chExt cx="4924425" cy="1395412"/>
          </a:xfrm>
        </p:grpSpPr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3886200" y="3673475"/>
              <a:ext cx="3581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C0000"/>
                  </a:solidFill>
                </a:rPr>
                <a:t>Can these 2 neutrons </a:t>
              </a:r>
              <a:br>
                <a:rPr lang="en-US" sz="2400" b="1" dirty="0">
                  <a:solidFill>
                    <a:srgbClr val="CC0000"/>
                  </a:solidFill>
                </a:rPr>
              </a:br>
              <a:r>
                <a:rPr lang="en-US" sz="2400" b="1" dirty="0">
                  <a:solidFill>
                    <a:srgbClr val="CC0000"/>
                  </a:solidFill>
                </a:rPr>
                <a:t>cause 2 other fissions?</a:t>
              </a: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auto">
            <a:xfrm>
              <a:off x="2727325" y="3344863"/>
              <a:ext cx="381000" cy="30480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2543175" y="4435475"/>
              <a:ext cx="381000" cy="30480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 flipH="1" flipV="1">
              <a:off x="3200400" y="3581400"/>
              <a:ext cx="685800" cy="3048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 flipH="1">
              <a:off x="2971800" y="4267200"/>
              <a:ext cx="914400" cy="3048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5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3" r="70422" b="36047"/>
          <a:stretch>
            <a:fillRect/>
          </a:stretch>
        </p:blipFill>
        <p:spPr bwMode="auto">
          <a:xfrm>
            <a:off x="228600" y="3505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771" name="Group 19"/>
          <p:cNvGrpSpPr>
            <a:grpSpLocks/>
          </p:cNvGrpSpPr>
          <p:nvPr/>
        </p:nvGrpSpPr>
        <p:grpSpPr bwMode="auto">
          <a:xfrm>
            <a:off x="2209800" y="3429000"/>
            <a:ext cx="881063" cy="1219200"/>
            <a:chOff x="1392" y="2160"/>
            <a:chExt cx="555" cy="768"/>
          </a:xfrm>
        </p:grpSpPr>
        <p:pic>
          <p:nvPicPr>
            <p:cNvPr id="7477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6" t="46651" r="53522" b="30280"/>
            <a:stretch>
              <a:fillRect/>
            </a:stretch>
          </p:blipFill>
          <p:spPr bwMode="auto">
            <a:xfrm>
              <a:off x="1392" y="2160"/>
              <a:ext cx="5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73" name="Rectangle 21"/>
            <p:cNvSpPr>
              <a:spLocks noChangeArrowheads="1"/>
            </p:cNvSpPr>
            <p:nvPr/>
          </p:nvSpPr>
          <p:spPr bwMode="auto">
            <a:xfrm>
              <a:off x="1707" y="259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Rectangle 22"/>
            <p:cNvSpPr>
              <a:spLocks noChangeArrowheads="1"/>
            </p:cNvSpPr>
            <p:nvPr/>
          </p:nvSpPr>
          <p:spPr bwMode="auto">
            <a:xfrm>
              <a:off x="1683" y="235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228600" y="3581400"/>
            <a:ext cx="25146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9" name="Group 27"/>
          <p:cNvGrpSpPr>
            <a:grpSpLocks/>
          </p:cNvGrpSpPr>
          <p:nvPr/>
        </p:nvGrpSpPr>
        <p:grpSpPr bwMode="auto">
          <a:xfrm>
            <a:off x="3444875" y="2438400"/>
            <a:ext cx="974725" cy="3048000"/>
            <a:chOff x="2170" y="1536"/>
            <a:chExt cx="614" cy="1920"/>
          </a:xfrm>
        </p:grpSpPr>
        <p:pic>
          <p:nvPicPr>
            <p:cNvPr id="7476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8" t="27396" r="38028" b="14929"/>
            <a:stretch>
              <a:fillRect/>
            </a:stretch>
          </p:blipFill>
          <p:spPr bwMode="auto">
            <a:xfrm>
              <a:off x="2208" y="1536"/>
              <a:ext cx="52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76" name="Rectangle 24"/>
            <p:cNvSpPr>
              <a:spLocks noChangeArrowheads="1"/>
            </p:cNvSpPr>
            <p:nvPr/>
          </p:nvSpPr>
          <p:spPr bwMode="auto">
            <a:xfrm>
              <a:off x="2208" y="2304"/>
              <a:ext cx="57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>
              <a:off x="2170" y="3019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2172" y="1942"/>
              <a:ext cx="19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80" name="Line 28"/>
          <p:cNvSpPr>
            <a:spLocks noChangeShapeType="1"/>
          </p:cNvSpPr>
          <p:nvPr/>
        </p:nvSpPr>
        <p:spPr bwMode="auto">
          <a:xfrm flipV="1">
            <a:off x="3048000" y="30480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>
            <a:off x="2819400" y="46482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886200" y="3673475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these 2 neutrons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 2 other fissions?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7493000" y="3810000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</a:rPr>
              <a:t>Yes!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288925" y="26352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 neutron,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1 fission</a:t>
            </a:r>
          </a:p>
        </p:txBody>
      </p:sp>
    </p:spTree>
    <p:extLst>
      <p:ext uri="{BB962C8B-B14F-4D97-AF65-F5344CB8AC3E}">
        <p14:creationId xmlns:p14="http://schemas.microsoft.com/office/powerpoint/2010/main" val="21993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3" r="70422" b="36047"/>
          <a:stretch>
            <a:fillRect/>
          </a:stretch>
        </p:blipFill>
        <p:spPr bwMode="auto">
          <a:xfrm>
            <a:off x="228600" y="3505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854" name="Group 6"/>
          <p:cNvGrpSpPr>
            <a:grpSpLocks/>
          </p:cNvGrpSpPr>
          <p:nvPr/>
        </p:nvGrpSpPr>
        <p:grpSpPr bwMode="auto">
          <a:xfrm>
            <a:off x="2209800" y="3429000"/>
            <a:ext cx="881063" cy="1219200"/>
            <a:chOff x="1392" y="2160"/>
            <a:chExt cx="555" cy="768"/>
          </a:xfrm>
        </p:grpSpPr>
        <p:pic>
          <p:nvPicPr>
            <p:cNvPr id="788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6" t="46651" r="53522" b="30280"/>
            <a:stretch>
              <a:fillRect/>
            </a:stretch>
          </p:blipFill>
          <p:spPr bwMode="auto">
            <a:xfrm>
              <a:off x="1392" y="2160"/>
              <a:ext cx="5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1707" y="259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1683" y="235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28600" y="3581400"/>
            <a:ext cx="25146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9" name="Group 11"/>
          <p:cNvGrpSpPr>
            <a:grpSpLocks/>
          </p:cNvGrpSpPr>
          <p:nvPr/>
        </p:nvGrpSpPr>
        <p:grpSpPr bwMode="auto">
          <a:xfrm>
            <a:off x="3444875" y="2438400"/>
            <a:ext cx="974725" cy="3048000"/>
            <a:chOff x="2170" y="1536"/>
            <a:chExt cx="614" cy="1920"/>
          </a:xfrm>
        </p:grpSpPr>
        <p:pic>
          <p:nvPicPr>
            <p:cNvPr id="7886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8" t="27396" r="38028" b="14929"/>
            <a:stretch>
              <a:fillRect/>
            </a:stretch>
          </p:blipFill>
          <p:spPr bwMode="auto">
            <a:xfrm>
              <a:off x="2208" y="1536"/>
              <a:ext cx="52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2208" y="2304"/>
              <a:ext cx="57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2170" y="3019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2172" y="1942"/>
              <a:ext cx="19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3048000" y="30480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2819400" y="46482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3810000" y="15240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2 neutrons,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2 fissions</a:t>
            </a:r>
          </a:p>
        </p:txBody>
      </p:sp>
      <p:grpSp>
        <p:nvGrpSpPr>
          <p:cNvPr id="78876" name="Group 28"/>
          <p:cNvGrpSpPr>
            <a:grpSpLocks/>
          </p:cNvGrpSpPr>
          <p:nvPr/>
        </p:nvGrpSpPr>
        <p:grpSpPr bwMode="auto">
          <a:xfrm>
            <a:off x="5099050" y="2286000"/>
            <a:ext cx="844550" cy="1082675"/>
            <a:chOff x="3212" y="1440"/>
            <a:chExt cx="532" cy="682"/>
          </a:xfrm>
        </p:grpSpPr>
        <p:pic>
          <p:nvPicPr>
            <p:cNvPr id="7887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0" t="24512" r="21127" b="55302"/>
            <a:stretch>
              <a:fillRect/>
            </a:stretch>
          </p:blipFill>
          <p:spPr bwMode="auto">
            <a:xfrm>
              <a:off x="3216" y="1440"/>
              <a:ext cx="52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3212" y="2026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75" name="Group 27"/>
          <p:cNvGrpSpPr>
            <a:grpSpLocks/>
          </p:cNvGrpSpPr>
          <p:nvPr/>
        </p:nvGrpSpPr>
        <p:grpSpPr bwMode="auto">
          <a:xfrm>
            <a:off x="5045075" y="4670425"/>
            <a:ext cx="974725" cy="1044575"/>
            <a:chOff x="3178" y="2942"/>
            <a:chExt cx="614" cy="658"/>
          </a:xfrm>
        </p:grpSpPr>
        <p:pic>
          <p:nvPicPr>
            <p:cNvPr id="7886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0" t="70653" r="21127" b="12045"/>
            <a:stretch>
              <a:fillRect/>
            </a:stretch>
          </p:blipFill>
          <p:spPr bwMode="auto">
            <a:xfrm>
              <a:off x="3216" y="2976"/>
              <a:ext cx="5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72" name="Rectangle 24"/>
            <p:cNvSpPr>
              <a:spLocks noChangeArrowheads="1"/>
            </p:cNvSpPr>
            <p:nvPr/>
          </p:nvSpPr>
          <p:spPr bwMode="auto">
            <a:xfrm>
              <a:off x="3178" y="2942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Rectangle 25"/>
            <p:cNvSpPr>
              <a:spLocks noChangeArrowheads="1"/>
            </p:cNvSpPr>
            <p:nvPr/>
          </p:nvSpPr>
          <p:spPr bwMode="auto">
            <a:xfrm>
              <a:off x="3648" y="3504"/>
              <a:ext cx="14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4" name="Rectangle 26"/>
            <p:cNvSpPr>
              <a:spLocks noChangeArrowheads="1"/>
            </p:cNvSpPr>
            <p:nvPr/>
          </p:nvSpPr>
          <p:spPr bwMode="auto">
            <a:xfrm>
              <a:off x="3696" y="2976"/>
              <a:ext cx="48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876800" y="3733800"/>
            <a:ext cx="1082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Fission products</a:t>
            </a: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5065713" y="4564063"/>
            <a:ext cx="609600" cy="1211262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5060950" y="2209800"/>
            <a:ext cx="609600" cy="1211263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288925" y="26352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 neutron,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1 fission</a:t>
            </a:r>
          </a:p>
        </p:txBody>
      </p:sp>
    </p:spTree>
    <p:extLst>
      <p:ext uri="{BB962C8B-B14F-4D97-AF65-F5344CB8AC3E}">
        <p14:creationId xmlns:p14="http://schemas.microsoft.com/office/powerpoint/2010/main" val="15041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3" r="70422" b="36047"/>
          <a:stretch>
            <a:fillRect/>
          </a:stretch>
        </p:blipFill>
        <p:spPr bwMode="auto">
          <a:xfrm>
            <a:off x="228600" y="3505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2209800" y="3429000"/>
            <a:ext cx="881063" cy="1219200"/>
            <a:chOff x="1392" y="2160"/>
            <a:chExt cx="555" cy="768"/>
          </a:xfrm>
        </p:grpSpPr>
        <p:pic>
          <p:nvPicPr>
            <p:cNvPr id="809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6" t="46651" r="53522" b="30280"/>
            <a:stretch>
              <a:fillRect/>
            </a:stretch>
          </p:blipFill>
          <p:spPr bwMode="auto">
            <a:xfrm>
              <a:off x="1392" y="2160"/>
              <a:ext cx="5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1707" y="259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1683" y="235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3444875" y="2438400"/>
            <a:ext cx="974725" cy="3048000"/>
            <a:chOff x="2170" y="1536"/>
            <a:chExt cx="614" cy="1920"/>
          </a:xfrm>
        </p:grpSpPr>
        <p:pic>
          <p:nvPicPr>
            <p:cNvPr id="809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8" t="27396" r="38028" b="14929"/>
            <a:stretch>
              <a:fillRect/>
            </a:stretch>
          </p:blipFill>
          <p:spPr bwMode="auto">
            <a:xfrm>
              <a:off x="2208" y="1536"/>
              <a:ext cx="52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2208" y="2304"/>
              <a:ext cx="57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2170" y="3019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Rectangle 14"/>
            <p:cNvSpPr>
              <a:spLocks noChangeArrowheads="1"/>
            </p:cNvSpPr>
            <p:nvPr/>
          </p:nvSpPr>
          <p:spPr bwMode="auto">
            <a:xfrm>
              <a:off x="2172" y="1942"/>
              <a:ext cx="19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3048000" y="30480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2819400" y="46482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810000" y="15240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2 neutrons,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2 fissions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228600" y="2438400"/>
            <a:ext cx="4114800" cy="304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0915" name="Group 19"/>
          <p:cNvGrpSpPr>
            <a:grpSpLocks/>
          </p:cNvGrpSpPr>
          <p:nvPr/>
        </p:nvGrpSpPr>
        <p:grpSpPr bwMode="auto">
          <a:xfrm>
            <a:off x="5099050" y="2286000"/>
            <a:ext cx="896938" cy="1135063"/>
            <a:chOff x="3212" y="1440"/>
            <a:chExt cx="565" cy="715"/>
          </a:xfrm>
        </p:grpSpPr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3212" y="1440"/>
              <a:ext cx="532" cy="682"/>
              <a:chOff x="3212" y="1440"/>
              <a:chExt cx="532" cy="682"/>
            </a:xfrm>
          </p:grpSpPr>
          <p:pic>
            <p:nvPicPr>
              <p:cNvPr id="80917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0" t="24512" r="21127" b="55302"/>
              <a:stretch>
                <a:fillRect/>
              </a:stretch>
            </p:blipFill>
            <p:spPr bwMode="auto">
              <a:xfrm>
                <a:off x="3216" y="1440"/>
                <a:ext cx="52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918" name="Rectangle 22"/>
              <p:cNvSpPr>
                <a:spLocks noChangeArrowheads="1"/>
              </p:cNvSpPr>
              <p:nvPr/>
            </p:nvSpPr>
            <p:spPr bwMode="auto">
              <a:xfrm>
                <a:off x="3212" y="2026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585" y="1498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3216" y="1488"/>
              <a:ext cx="336" cy="57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3504" y="2011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2" name="Group 26"/>
          <p:cNvGrpSpPr>
            <a:grpSpLocks/>
          </p:cNvGrpSpPr>
          <p:nvPr/>
        </p:nvGrpSpPr>
        <p:grpSpPr bwMode="auto">
          <a:xfrm>
            <a:off x="5045075" y="4670425"/>
            <a:ext cx="974725" cy="1044575"/>
            <a:chOff x="3178" y="2942"/>
            <a:chExt cx="614" cy="658"/>
          </a:xfrm>
        </p:grpSpPr>
        <p:grpSp>
          <p:nvGrpSpPr>
            <p:cNvPr id="80923" name="Group 27"/>
            <p:cNvGrpSpPr>
              <a:grpSpLocks/>
            </p:cNvGrpSpPr>
            <p:nvPr/>
          </p:nvGrpSpPr>
          <p:grpSpPr bwMode="auto">
            <a:xfrm>
              <a:off x="3178" y="2942"/>
              <a:ext cx="614" cy="658"/>
              <a:chOff x="3178" y="2942"/>
              <a:chExt cx="614" cy="658"/>
            </a:xfrm>
          </p:grpSpPr>
          <p:pic>
            <p:nvPicPr>
              <p:cNvPr id="80924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0" t="70653" r="21127" b="12045"/>
              <a:stretch>
                <a:fillRect/>
              </a:stretch>
            </p:blipFill>
            <p:spPr bwMode="auto">
              <a:xfrm>
                <a:off x="3216" y="2976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925" name="Rectangle 29"/>
              <p:cNvSpPr>
                <a:spLocks noChangeArrowheads="1"/>
              </p:cNvSpPr>
              <p:nvPr/>
            </p:nvSpPr>
            <p:spPr bwMode="auto">
              <a:xfrm>
                <a:off x="3178" y="2942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Rectangle 30"/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4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Rectangle 31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28" name="Rectangle 32"/>
            <p:cNvSpPr>
              <a:spLocks noChangeArrowheads="1"/>
            </p:cNvSpPr>
            <p:nvPr/>
          </p:nvSpPr>
          <p:spPr bwMode="auto">
            <a:xfrm>
              <a:off x="3216" y="2976"/>
              <a:ext cx="336" cy="57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3504" y="3408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3537" y="3019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288925" y="26352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 neutron,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1 fission</a:t>
            </a:r>
          </a:p>
        </p:txBody>
      </p:sp>
      <p:grpSp>
        <p:nvGrpSpPr>
          <p:cNvPr id="80935" name="Group 39"/>
          <p:cNvGrpSpPr>
            <a:grpSpLocks/>
          </p:cNvGrpSpPr>
          <p:nvPr/>
        </p:nvGrpSpPr>
        <p:grpSpPr bwMode="auto">
          <a:xfrm>
            <a:off x="6619875" y="1600200"/>
            <a:ext cx="1076325" cy="4675188"/>
            <a:chOff x="4170" y="1008"/>
            <a:chExt cx="678" cy="2945"/>
          </a:xfrm>
        </p:grpSpPr>
        <p:pic>
          <p:nvPicPr>
            <p:cNvPr id="80932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89" t="11536"/>
            <a:stretch>
              <a:fillRect/>
            </a:stretch>
          </p:blipFill>
          <p:spPr bwMode="auto">
            <a:xfrm>
              <a:off x="4224" y="1008"/>
              <a:ext cx="624" cy="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33" name="Rectangle 37"/>
            <p:cNvSpPr>
              <a:spLocks noChangeArrowheads="1"/>
            </p:cNvSpPr>
            <p:nvPr/>
          </p:nvSpPr>
          <p:spPr bwMode="auto">
            <a:xfrm>
              <a:off x="4190" y="1392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Rectangle 38"/>
            <p:cNvSpPr>
              <a:spLocks noChangeArrowheads="1"/>
            </p:cNvSpPr>
            <p:nvPr/>
          </p:nvSpPr>
          <p:spPr bwMode="auto">
            <a:xfrm>
              <a:off x="4170" y="2880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6" name="Line 40"/>
          <p:cNvSpPr>
            <a:spLocks noChangeShapeType="1"/>
          </p:cNvSpPr>
          <p:nvPr/>
        </p:nvSpPr>
        <p:spPr bwMode="auto">
          <a:xfrm flipV="1">
            <a:off x="6019800" y="21336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3336925" y="3702050"/>
            <a:ext cx="329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Each neutron then causes one more fission reaction</a:t>
            </a:r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>
            <a:off x="5915025" y="3352800"/>
            <a:ext cx="762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V="1">
            <a:off x="5967413" y="4519613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>
            <a:off x="5943600" y="55626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2" name="Text Box 46"/>
          <p:cNvSpPr txBox="1">
            <a:spLocks noChangeArrowheads="1"/>
          </p:cNvSpPr>
          <p:nvPr/>
        </p:nvSpPr>
        <p:spPr bwMode="auto">
          <a:xfrm>
            <a:off x="7527925" y="13716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4 neutrons,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4 fissions</a:t>
            </a:r>
          </a:p>
        </p:txBody>
      </p:sp>
    </p:spTree>
    <p:extLst>
      <p:ext uri="{BB962C8B-B14F-4D97-AF65-F5344CB8AC3E}">
        <p14:creationId xmlns:p14="http://schemas.microsoft.com/office/powerpoint/2010/main" val="6057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3" r="70422" b="36047"/>
          <a:stretch>
            <a:fillRect/>
          </a:stretch>
        </p:blipFill>
        <p:spPr bwMode="auto">
          <a:xfrm>
            <a:off x="228600" y="3505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2209800" y="3429000"/>
            <a:ext cx="881063" cy="1219200"/>
            <a:chOff x="1392" y="2160"/>
            <a:chExt cx="555" cy="768"/>
          </a:xfrm>
        </p:grpSpPr>
        <p:pic>
          <p:nvPicPr>
            <p:cNvPr id="809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6" t="46651" r="53522" b="30280"/>
            <a:stretch>
              <a:fillRect/>
            </a:stretch>
          </p:blipFill>
          <p:spPr bwMode="auto">
            <a:xfrm>
              <a:off x="1392" y="2160"/>
              <a:ext cx="5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1707" y="259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1683" y="2352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3444875" y="2438400"/>
            <a:ext cx="974725" cy="3048000"/>
            <a:chOff x="2170" y="1536"/>
            <a:chExt cx="614" cy="1920"/>
          </a:xfrm>
        </p:grpSpPr>
        <p:pic>
          <p:nvPicPr>
            <p:cNvPr id="809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8" t="27396" r="38028" b="14929"/>
            <a:stretch>
              <a:fillRect/>
            </a:stretch>
          </p:blipFill>
          <p:spPr bwMode="auto">
            <a:xfrm>
              <a:off x="2208" y="1536"/>
              <a:ext cx="52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2208" y="2304"/>
              <a:ext cx="57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2170" y="3019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Rectangle 14"/>
            <p:cNvSpPr>
              <a:spLocks noChangeArrowheads="1"/>
            </p:cNvSpPr>
            <p:nvPr/>
          </p:nvSpPr>
          <p:spPr bwMode="auto">
            <a:xfrm>
              <a:off x="2172" y="1942"/>
              <a:ext cx="19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3048000" y="30480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2819400" y="46482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810000" y="15240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2 neutrons,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2 fissions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228600" y="2438400"/>
            <a:ext cx="4114800" cy="304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0915" name="Group 19"/>
          <p:cNvGrpSpPr>
            <a:grpSpLocks/>
          </p:cNvGrpSpPr>
          <p:nvPr/>
        </p:nvGrpSpPr>
        <p:grpSpPr bwMode="auto">
          <a:xfrm>
            <a:off x="5099050" y="2286000"/>
            <a:ext cx="896938" cy="1135063"/>
            <a:chOff x="3212" y="1440"/>
            <a:chExt cx="565" cy="715"/>
          </a:xfrm>
        </p:grpSpPr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3212" y="1440"/>
              <a:ext cx="532" cy="682"/>
              <a:chOff x="3212" y="1440"/>
              <a:chExt cx="532" cy="682"/>
            </a:xfrm>
          </p:grpSpPr>
          <p:pic>
            <p:nvPicPr>
              <p:cNvPr id="80917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0" t="24512" r="21127" b="55302"/>
              <a:stretch>
                <a:fillRect/>
              </a:stretch>
            </p:blipFill>
            <p:spPr bwMode="auto">
              <a:xfrm>
                <a:off x="3216" y="1440"/>
                <a:ext cx="52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918" name="Rectangle 22"/>
              <p:cNvSpPr>
                <a:spLocks noChangeArrowheads="1"/>
              </p:cNvSpPr>
              <p:nvPr/>
            </p:nvSpPr>
            <p:spPr bwMode="auto">
              <a:xfrm>
                <a:off x="3212" y="2026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585" y="1498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3216" y="1488"/>
              <a:ext cx="336" cy="57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3504" y="2011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2" name="Group 26"/>
          <p:cNvGrpSpPr>
            <a:grpSpLocks/>
          </p:cNvGrpSpPr>
          <p:nvPr/>
        </p:nvGrpSpPr>
        <p:grpSpPr bwMode="auto">
          <a:xfrm>
            <a:off x="5045075" y="4670425"/>
            <a:ext cx="974725" cy="1044575"/>
            <a:chOff x="3178" y="2942"/>
            <a:chExt cx="614" cy="658"/>
          </a:xfrm>
        </p:grpSpPr>
        <p:grpSp>
          <p:nvGrpSpPr>
            <p:cNvPr id="80923" name="Group 27"/>
            <p:cNvGrpSpPr>
              <a:grpSpLocks/>
            </p:cNvGrpSpPr>
            <p:nvPr/>
          </p:nvGrpSpPr>
          <p:grpSpPr bwMode="auto">
            <a:xfrm>
              <a:off x="3178" y="2942"/>
              <a:ext cx="614" cy="658"/>
              <a:chOff x="3178" y="2942"/>
              <a:chExt cx="614" cy="658"/>
            </a:xfrm>
          </p:grpSpPr>
          <p:pic>
            <p:nvPicPr>
              <p:cNvPr id="80924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80" t="70653" r="21127" b="12045"/>
              <a:stretch>
                <a:fillRect/>
              </a:stretch>
            </p:blipFill>
            <p:spPr bwMode="auto">
              <a:xfrm>
                <a:off x="3216" y="2976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925" name="Rectangle 29"/>
              <p:cNvSpPr>
                <a:spLocks noChangeArrowheads="1"/>
              </p:cNvSpPr>
              <p:nvPr/>
            </p:nvSpPr>
            <p:spPr bwMode="auto">
              <a:xfrm>
                <a:off x="3178" y="2942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Rectangle 30"/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4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Rectangle 31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28" name="Rectangle 32"/>
            <p:cNvSpPr>
              <a:spLocks noChangeArrowheads="1"/>
            </p:cNvSpPr>
            <p:nvPr/>
          </p:nvSpPr>
          <p:spPr bwMode="auto">
            <a:xfrm>
              <a:off x="3216" y="2976"/>
              <a:ext cx="336" cy="57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3504" y="3408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3537" y="3019"/>
              <a:ext cx="192" cy="1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288925" y="26352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 neutron,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1 fission</a:t>
            </a:r>
          </a:p>
        </p:txBody>
      </p:sp>
      <p:grpSp>
        <p:nvGrpSpPr>
          <p:cNvPr id="80935" name="Group 39"/>
          <p:cNvGrpSpPr>
            <a:grpSpLocks/>
          </p:cNvGrpSpPr>
          <p:nvPr/>
        </p:nvGrpSpPr>
        <p:grpSpPr bwMode="auto">
          <a:xfrm>
            <a:off x="6619875" y="1600200"/>
            <a:ext cx="1076325" cy="4675188"/>
            <a:chOff x="4170" y="1008"/>
            <a:chExt cx="678" cy="2945"/>
          </a:xfrm>
        </p:grpSpPr>
        <p:pic>
          <p:nvPicPr>
            <p:cNvPr id="80932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89" t="11536"/>
            <a:stretch>
              <a:fillRect/>
            </a:stretch>
          </p:blipFill>
          <p:spPr bwMode="auto">
            <a:xfrm>
              <a:off x="4224" y="1008"/>
              <a:ext cx="624" cy="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33" name="Rectangle 37"/>
            <p:cNvSpPr>
              <a:spLocks noChangeArrowheads="1"/>
            </p:cNvSpPr>
            <p:nvPr/>
          </p:nvSpPr>
          <p:spPr bwMode="auto">
            <a:xfrm>
              <a:off x="4190" y="1392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Rectangle 38"/>
            <p:cNvSpPr>
              <a:spLocks noChangeArrowheads="1"/>
            </p:cNvSpPr>
            <p:nvPr/>
          </p:nvSpPr>
          <p:spPr bwMode="auto">
            <a:xfrm>
              <a:off x="4170" y="2880"/>
              <a:ext cx="96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6" name="Line 40"/>
          <p:cNvSpPr>
            <a:spLocks noChangeShapeType="1"/>
          </p:cNvSpPr>
          <p:nvPr/>
        </p:nvSpPr>
        <p:spPr bwMode="auto">
          <a:xfrm flipV="1">
            <a:off x="6019800" y="21336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3336925" y="3702050"/>
            <a:ext cx="329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Each neutron then causes one more fission reaction</a:t>
            </a:r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>
            <a:off x="5915025" y="3352800"/>
            <a:ext cx="762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V="1">
            <a:off x="5967413" y="4519613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>
            <a:off x="5943600" y="55626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2" name="Text Box 46"/>
          <p:cNvSpPr txBox="1">
            <a:spLocks noChangeArrowheads="1"/>
          </p:cNvSpPr>
          <p:nvPr/>
        </p:nvSpPr>
        <p:spPr bwMode="auto">
          <a:xfrm>
            <a:off x="7527925" y="13716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4 neutrons,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4 fissions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" y="0"/>
            <a:ext cx="8778240" cy="10061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How does U-235 start &amp; propagate</a:t>
            </a:r>
            <a:br>
              <a:rPr lang="en-US" sz="3200" b="1" dirty="0" smtClean="0"/>
            </a:br>
            <a:r>
              <a:rPr lang="en-US" sz="3200" b="1" dirty="0" smtClean="0"/>
              <a:t>a nuclear chain reaction?</a:t>
            </a:r>
            <a:endParaRPr lang="en-US" sz="3200" b="1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68630" y="5810250"/>
            <a:ext cx="7513320" cy="10061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Because its fission creates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more neutrons than it consumes!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4673" y="3429000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Mouse Trap</a:t>
            </a:r>
            <a:endParaRPr lang="en-US" dirty="0" smtClean="0"/>
          </a:p>
          <a:p>
            <a:pPr algn="ctr"/>
            <a:r>
              <a:rPr lang="en-US" dirty="0" smtClean="0"/>
              <a:t>demo</a:t>
            </a:r>
          </a:p>
          <a:p>
            <a:pPr algn="ctr"/>
            <a:r>
              <a:rPr lang="en-US" dirty="0" smtClean="0"/>
              <a:t>2:24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707"/>
            <a:ext cx="5248047" cy="354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dirty="0" smtClean="0"/>
              <a:t>Fissile Material for Chain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9165"/>
            <a:ext cx="8778240" cy="53434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material capable of sustaining a nuclear fission chain reaction with neutrons of any energy</a:t>
            </a:r>
          </a:p>
          <a:p>
            <a:pPr marL="5832475"/>
            <a:r>
              <a:rPr lang="en-US" sz="2400" dirty="0" smtClean="0"/>
              <a:t>Fissile rule</a:t>
            </a:r>
          </a:p>
          <a:p>
            <a:pPr marL="6059488" lvl="1">
              <a:buFont typeface="Wingdings" panose="05000000000000000000" pitchFamily="2" charset="2"/>
              <a:buChar char="§"/>
            </a:pPr>
            <a:r>
              <a:rPr lang="en-US" sz="2000" dirty="0"/>
              <a:t>90 ≤ Z </a:t>
            </a:r>
            <a:r>
              <a:rPr lang="en-US" sz="2000" dirty="0" smtClean="0"/>
              <a:t>≤ 100</a:t>
            </a:r>
          </a:p>
          <a:p>
            <a:pPr marL="6059488" lvl="1">
              <a:buFont typeface="Wingdings" panose="05000000000000000000" pitchFamily="2" charset="2"/>
              <a:buChar char="§"/>
            </a:pPr>
            <a:r>
              <a:rPr lang="en-US" sz="2000" dirty="0"/>
              <a:t>2Z - N = 43 </a:t>
            </a:r>
            <a:r>
              <a:rPr lang="en-US" sz="2000" dirty="0" smtClean="0"/>
              <a:t>±</a:t>
            </a:r>
            <a:r>
              <a:rPr lang="en-US" sz="2000" dirty="0"/>
              <a:t> </a:t>
            </a:r>
            <a:r>
              <a:rPr lang="en-US" sz="2000" dirty="0" smtClean="0"/>
              <a:t>2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spcBef>
                <a:spcPts val="3600"/>
              </a:spcBef>
            </a:pPr>
            <a:r>
              <a:rPr lang="en-US" sz="2400" dirty="0" smtClean="0"/>
              <a:t>Different from a fissionable materials.  All fissile materials are fissionable materials but not the other way around.  Materials that require high energy neutrons are not considered fissile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9" t="12224" r="10693" b="70216"/>
          <a:stretch/>
        </p:blipFill>
        <p:spPr bwMode="auto">
          <a:xfrm>
            <a:off x="5509440" y="3400425"/>
            <a:ext cx="2986860" cy="20714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27298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U-235 is a naturally-occurring isotope capable of starting and propagating a nuclear chain reaction.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800" i="1" u="sng" dirty="0" smtClean="0">
                <a:solidFill>
                  <a:schemeClr val="bg1">
                    <a:lumMod val="50000"/>
                  </a:schemeClr>
                </a:solidFill>
              </a:rPr>
              <a:t>nuclear chain reaction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 is a self-sustaining sequence of nuclear fission reactions.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/>
              <a:t>U-235 can do this because its fission creates more neutrons than it consumes.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1975" y="0"/>
            <a:ext cx="962025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0343" y="1548883"/>
            <a:ext cx="6344816" cy="7277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84" y="1614196"/>
            <a:ext cx="6868263" cy="4811317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Nature of Fission &amp; Fusion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Applications of Fission &amp; Fusion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Balanced Nuclear Equations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dirty="0" smtClean="0"/>
              <a:t>Critical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03" y="923925"/>
            <a:ext cx="8570595" cy="5511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Critical mass is another key factor to consider</a:t>
            </a:r>
          </a:p>
          <a:p>
            <a:r>
              <a:rPr lang="en-US" sz="2800" dirty="0" smtClean="0"/>
              <a:t>For a chain reaction to occur, there has to be enough fissionable atoms around to collide with released neutrons and propagate the chain.</a:t>
            </a:r>
          </a:p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2800" b="1" i="1" dirty="0" smtClean="0">
                <a:solidFill>
                  <a:srgbClr val="006600"/>
                </a:solidFill>
              </a:rPr>
              <a:t>Not enough - subcritical mass</a:t>
            </a:r>
          </a:p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2800" b="1" i="1" dirty="0" smtClean="0">
                <a:solidFill>
                  <a:srgbClr val="006600"/>
                </a:solidFill>
              </a:rPr>
              <a:t>Just enough - critical mass</a:t>
            </a:r>
          </a:p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2800" b="1" i="1" dirty="0" smtClean="0">
                <a:solidFill>
                  <a:srgbClr val="006600"/>
                </a:solidFill>
              </a:rPr>
              <a:t>More than enough - supercritical mass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Critical mass is the minimum amount of fissionable material necessary to sustain a nuclear chain reaction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0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2425" y="828675"/>
            <a:ext cx="3505200" cy="5200650"/>
            <a:chOff x="0" y="895350"/>
            <a:chExt cx="3505200" cy="52006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960"/>
            <a:stretch/>
          </p:blipFill>
          <p:spPr bwMode="auto">
            <a:xfrm>
              <a:off x="0" y="895350"/>
              <a:ext cx="3357562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00375" y="1943100"/>
              <a:ext cx="5048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10037" y="828675"/>
            <a:ext cx="4714876" cy="5200650"/>
            <a:chOff x="3757612" y="828675"/>
            <a:chExt cx="4714876" cy="52006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6"/>
            <a:stretch/>
          </p:blipFill>
          <p:spPr bwMode="auto">
            <a:xfrm>
              <a:off x="3781425" y="828675"/>
              <a:ext cx="4691063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57612" y="2562225"/>
              <a:ext cx="5048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2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27298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U-235 is a naturally-occurring isotope capable of starting and propagating a nuclear chain reaction.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800" i="1" u="sng" dirty="0" smtClean="0">
                <a:solidFill>
                  <a:schemeClr val="bg1">
                    <a:lumMod val="50000"/>
                  </a:schemeClr>
                </a:solidFill>
              </a:rPr>
              <a:t>nuclear chain reaction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 is a self-sustaining sequence of nuclear fission reactions.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U-235 can do this because its fission creates more neutrons than it consumes.</a:t>
            </a:r>
          </a:p>
          <a:p>
            <a:pPr>
              <a:spcBef>
                <a:spcPts val="2400"/>
              </a:spcBef>
            </a:pPr>
            <a:r>
              <a:rPr lang="en-US" sz="2800" i="1" dirty="0" smtClean="0"/>
              <a:t>Enough U-235 is needed to achieve </a:t>
            </a:r>
            <a:r>
              <a:rPr lang="en-US" sz="2800" i="1" u="sng" dirty="0" smtClean="0"/>
              <a:t>critical mass</a:t>
            </a:r>
            <a:r>
              <a:rPr lang="en-US" sz="2800" i="1" dirty="0" smtClean="0"/>
              <a:t>, </a:t>
            </a:r>
            <a:r>
              <a:rPr lang="en-US" sz="2800" i="1" dirty="0"/>
              <a:t>the minimum amount of fissionable material necessary to sustain a nuclear chain reaction</a:t>
            </a:r>
            <a:endParaRPr lang="en-US" sz="2800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10550" y="0"/>
            <a:ext cx="93345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0343" y="3293713"/>
            <a:ext cx="6583680" cy="7277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84" y="1614196"/>
            <a:ext cx="6868263" cy="4811317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Nature of Fission &amp; Fusion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Applications of Fission &amp; Fusion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Balanced Nuclear Equations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4320" y="1458913"/>
            <a:ext cx="8595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When uranium-235 is </a:t>
            </a:r>
            <a:r>
              <a:rPr lang="en-US" sz="2800" b="1" dirty="0" smtClean="0"/>
              <a:t>bombarded with neutrons,  </a:t>
            </a:r>
            <a:r>
              <a:rPr lang="en-US" sz="2800" b="1" dirty="0"/>
              <a:t>it </a:t>
            </a:r>
            <a:r>
              <a:rPr lang="en-US" sz="2800" b="1" dirty="0" smtClean="0"/>
              <a:t>can break apart (undergo fissions) </a:t>
            </a:r>
            <a:r>
              <a:rPr lang="en-US" sz="2800" b="1" dirty="0"/>
              <a:t>according to the equation: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Fission of Uranium-235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2073729" y="4813299"/>
            <a:ext cx="4996543" cy="1761671"/>
            <a:chOff x="288" y="864"/>
            <a:chExt cx="2412" cy="864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29"/>
            <a:stretch>
              <a:fillRect/>
            </a:stretch>
          </p:blipFill>
          <p:spPr bwMode="auto">
            <a:xfrm>
              <a:off x="288" y="864"/>
              <a:ext cx="241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768" y="1728"/>
              <a:ext cx="144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64672" y="2886216"/>
                <a:ext cx="8414657" cy="715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Wingdings" pitchFamily="2" charset="2"/>
                  <a:buChar char="Ø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1825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24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73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86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tabLst/>
                  <a:defRPr sz="20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cs typeface="Arial" pitchFamily="34" charset="0"/>
                  </a:rPr>
                  <a:t>n  +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𝟑𝟓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/>
                  <a:t>U  </a:t>
                </a:r>
                <a:r>
                  <a:rPr lang="en-US" sz="3600" b="1" dirty="0" smtClean="0">
                    <a:latin typeface="Wingdings 3" pitchFamily="18" charset="2"/>
                  </a:rPr>
                  <a:t>ª</a:t>
                </a:r>
                <a:r>
                  <a:rPr lang="en-US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𝟗𝟗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𝟒𝟐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cs typeface="Arial" pitchFamily="34" charset="0"/>
                  </a:rPr>
                  <a:t>Mo  +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𝟏𝟑𝟓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𝟓𝟎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cs typeface="Arial" pitchFamily="34" charset="0"/>
                  </a:rPr>
                  <a:t>Sn </a:t>
                </a:r>
                <a:r>
                  <a:rPr lang="en-US" sz="2800" b="1" dirty="0" smtClean="0"/>
                  <a:t>+</a:t>
                </a:r>
                <a:r>
                  <a:rPr lang="en-US" sz="2800" b="1" dirty="0" smtClean="0"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cs typeface="Arial" pitchFamily="34" charset="0"/>
                  </a:rPr>
                  <a:t>n</a:t>
                </a:r>
                <a:r>
                  <a:rPr lang="en-US" sz="2800" b="1" dirty="0">
                    <a:cs typeface="Arial" pitchFamily="34" charset="0"/>
                  </a:rPr>
                  <a:t> </a:t>
                </a:r>
                <a:r>
                  <a:rPr lang="en-US" sz="2800" b="1" dirty="0"/>
                  <a:t>+</a:t>
                </a:r>
                <a:r>
                  <a:rPr lang="en-US" sz="2800" b="1" dirty="0"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cs typeface="Arial" pitchFamily="34" charset="0"/>
                  </a:rPr>
                  <a:t>energy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2" y="2886216"/>
                <a:ext cx="8414657" cy="715645"/>
              </a:xfrm>
              <a:prstGeom prst="rect">
                <a:avLst/>
              </a:prstGeom>
              <a:blipFill rotWithShape="0">
                <a:blip r:embed="rId3"/>
                <a:stretch>
                  <a:fillRect t="-15254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9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" y="274638"/>
            <a:ext cx="9037321" cy="731520"/>
          </a:xfrm>
        </p:spPr>
        <p:txBody>
          <a:bodyPr/>
          <a:lstStyle/>
          <a:p>
            <a:r>
              <a:rPr lang="en-US" dirty="0" smtClean="0"/>
              <a:t>Balanced Nuclear Fission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U 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𝟗𝟗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Mo   +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Sn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  <a:blipFill rotWithShape="1">
                <a:blip r:embed="rId2"/>
                <a:stretch>
                  <a:fillRect t="-12667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4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" y="274638"/>
            <a:ext cx="9037321" cy="731520"/>
          </a:xfrm>
        </p:spPr>
        <p:txBody>
          <a:bodyPr/>
          <a:lstStyle/>
          <a:p>
            <a:r>
              <a:rPr lang="en-US" dirty="0" smtClean="0"/>
              <a:t>Balance the Mass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U 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𝟗𝟗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Mo   +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Sn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  <a:blipFill rotWithShape="1">
                <a:blip r:embed="rId2"/>
                <a:stretch>
                  <a:fillRect t="-12667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4850" y="1962149"/>
            <a:ext cx="7496176" cy="830997"/>
            <a:chOff x="704850" y="1962149"/>
            <a:chExt cx="7496176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704850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Mass Number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1 + 235 = 236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14925" y="1962149"/>
              <a:ext cx="30861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Mass Number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99 + 135 + (2 x 1) = 236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" y="274638"/>
            <a:ext cx="9037321" cy="731520"/>
          </a:xfrm>
        </p:spPr>
        <p:txBody>
          <a:bodyPr/>
          <a:lstStyle/>
          <a:p>
            <a:r>
              <a:rPr lang="en-US" dirty="0" smtClean="0"/>
              <a:t>Balance the Atomic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U 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𝟗𝟗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Mo   +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𝟏𝟑𝟓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Sn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cs typeface="Arial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" y="3169252"/>
                <a:ext cx="8778240" cy="912340"/>
              </a:xfrm>
              <a:blipFill rotWithShape="1">
                <a:blip r:embed="rId2"/>
                <a:stretch>
                  <a:fillRect t="-12667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4850" y="1962149"/>
            <a:ext cx="7496176" cy="830997"/>
            <a:chOff x="704850" y="1962149"/>
            <a:chExt cx="7496176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704850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Mass Number</a:t>
              </a:r>
            </a:p>
            <a:p>
              <a:r>
                <a:rPr lang="en-US" sz="2400" b="1" dirty="0" smtClean="0"/>
                <a:t>1 + 235 = 236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14925" y="1962149"/>
              <a:ext cx="30861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Mass Number</a:t>
              </a:r>
            </a:p>
            <a:p>
              <a:r>
                <a:rPr lang="en-US" sz="2400" b="1" dirty="0" smtClean="0"/>
                <a:t>99 + 135 + (2 x 1) = 236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0" y="4457699"/>
            <a:ext cx="7254123" cy="830997"/>
            <a:chOff x="628650" y="4457699"/>
            <a:chExt cx="725412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28650" y="4457699"/>
              <a:ext cx="2199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Atomic Number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0 + 92 = 92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8725" y="4457699"/>
              <a:ext cx="28440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Atomic Number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42 + 50 + (2 x 0) = 92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1589" y="5543550"/>
            <a:ext cx="752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8A3E"/>
                </a:solidFill>
              </a:rPr>
              <a:t>As before, you can use balancing to determine a missing parent, daughter or radiation particle</a:t>
            </a:r>
            <a:endParaRPr lang="en-US" sz="2400" b="1" i="1" dirty="0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Nuclear Fusion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𝟏𝟐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800" b="1" i="1" dirty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𝟏𝟑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blipFill rotWithShape="1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6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the Mass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800" b="1" i="1" dirty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blipFill rotWithShape="1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95475" y="1962149"/>
            <a:ext cx="5312084" cy="830997"/>
            <a:chOff x="1895475" y="1962149"/>
            <a:chExt cx="5312084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95475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</a:rPr>
                <a:t>Mass Number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12 + 1 = 13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8750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</a:rPr>
                <a:t>Mass Number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13 + 0 = 13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Three Types of Nuclear Reactions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0938" y="0"/>
            <a:ext cx="93306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" y="1239192"/>
            <a:ext cx="8778240" cy="2095916"/>
            <a:chOff x="182880" y="1239192"/>
            <a:chExt cx="8778240" cy="2095916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73205" y="2039708"/>
              <a:ext cx="3799103" cy="1295400"/>
              <a:chOff x="1296" y="1180"/>
              <a:chExt cx="2688" cy="912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15"/>
              <a:stretch>
                <a:fillRect/>
              </a:stretch>
            </p:blipFill>
            <p:spPr bwMode="auto">
              <a:xfrm>
                <a:off x="1296" y="1180"/>
                <a:ext cx="2688" cy="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296" y="1852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48" y="1900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82880" y="1239192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 smtClean="0">
                  <a:solidFill>
                    <a:srgbClr val="FF0000"/>
                  </a:solidFill>
                </a:rPr>
                <a:t>Radioactive Decay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 a </a:t>
              </a:r>
              <a:r>
                <a:rPr lang="en-US" sz="2400" b="1" dirty="0" smtClean="0"/>
                <a:t>process </a:t>
              </a:r>
              <a:r>
                <a:rPr lang="en-US" sz="2400" b="1" dirty="0"/>
                <a:t>by which </a:t>
              </a:r>
              <a:r>
                <a:rPr lang="en-US" sz="2400" b="1" dirty="0" smtClean="0"/>
                <a:t>a </a:t>
              </a:r>
              <a:r>
                <a:rPr lang="en-US" sz="2400" b="1" dirty="0"/>
                <a:t>nucleus </a:t>
              </a:r>
              <a:r>
                <a:rPr lang="en-US" sz="2400" b="1" dirty="0" smtClean="0"/>
                <a:t>spontaneously </a:t>
              </a:r>
              <a:r>
                <a:rPr lang="en-US" sz="2400" b="1" dirty="0"/>
                <a:t>changes itself by emitting particles or energy.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" y="3228421"/>
            <a:ext cx="8778240" cy="1921922"/>
            <a:chOff x="182880" y="3228421"/>
            <a:chExt cx="8778240" cy="1921922"/>
          </a:xfrm>
        </p:grpSpPr>
        <p:grpSp>
          <p:nvGrpSpPr>
            <p:cNvPr id="62494" name="Group 30"/>
            <p:cNvGrpSpPr>
              <a:grpSpLocks noChangeAspect="1"/>
            </p:cNvGrpSpPr>
            <p:nvPr/>
          </p:nvGrpSpPr>
          <p:grpSpPr bwMode="auto">
            <a:xfrm>
              <a:off x="2514600" y="3669699"/>
              <a:ext cx="4114800" cy="1480644"/>
              <a:chOff x="3840" y="1392"/>
              <a:chExt cx="1776" cy="672"/>
            </a:xfrm>
          </p:grpSpPr>
          <p:pic>
            <p:nvPicPr>
              <p:cNvPr id="62495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392"/>
                <a:ext cx="1776" cy="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3984" y="2016"/>
                <a:ext cx="129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5424" y="201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182880" y="3228421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Fission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a </a:t>
              </a:r>
              <a:r>
                <a:rPr lang="en-US" sz="2400" b="1" dirty="0" smtClean="0"/>
                <a:t>process by which a nucleus splits </a:t>
              </a:r>
              <a:r>
                <a:rPr lang="en-US" sz="2400" b="1" dirty="0"/>
                <a:t>into two or more </a:t>
              </a:r>
              <a:r>
                <a:rPr lang="en-US" sz="2400" b="1" dirty="0" smtClean="0"/>
                <a:t>smaller parts</a:t>
              </a:r>
              <a:endParaRPr lang="en-US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880" y="5098090"/>
            <a:ext cx="8778240" cy="1715460"/>
            <a:chOff x="182880" y="5098090"/>
            <a:chExt cx="8778240" cy="1715460"/>
          </a:xfrm>
        </p:grpSpPr>
        <p:grpSp>
          <p:nvGrpSpPr>
            <p:cNvPr id="62498" name="Group 34"/>
            <p:cNvGrpSpPr>
              <a:grpSpLocks noChangeAspect="1"/>
            </p:cNvGrpSpPr>
            <p:nvPr/>
          </p:nvGrpSpPr>
          <p:grpSpPr bwMode="auto">
            <a:xfrm>
              <a:off x="2514600" y="5528481"/>
              <a:ext cx="4114800" cy="1285069"/>
              <a:chOff x="3792" y="2857"/>
              <a:chExt cx="1824" cy="599"/>
            </a:xfrm>
          </p:grpSpPr>
          <p:pic>
            <p:nvPicPr>
              <p:cNvPr id="62499" name="Picture 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857"/>
                <a:ext cx="1824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500" name="Rectangle 36"/>
              <p:cNvSpPr>
                <a:spLocks noChangeArrowheads="1"/>
              </p:cNvSpPr>
              <p:nvPr/>
            </p:nvSpPr>
            <p:spPr bwMode="auto">
              <a:xfrm>
                <a:off x="3984" y="3360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/>
            </p:nvSpPr>
            <p:spPr bwMode="auto">
              <a:xfrm>
                <a:off x="5232" y="336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182880" y="5098090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fusion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/>
                <a:t>- a process by which two </a:t>
              </a:r>
              <a:r>
                <a:rPr lang="en-US" sz="2400" b="1" dirty="0"/>
                <a:t>nuclei </a:t>
              </a:r>
              <a:r>
                <a:rPr lang="en-US" sz="2400" b="1" dirty="0" smtClean="0"/>
                <a:t>join </a:t>
              </a:r>
              <a:r>
                <a:rPr lang="en-US" sz="2400" b="1" dirty="0"/>
                <a:t>together into </a:t>
              </a:r>
              <a:r>
                <a:rPr lang="en-US" sz="2400" b="1" dirty="0" smtClean="0"/>
                <a:t>one larger atom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5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the Atomic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𝟏𝟐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800" b="1" i="1" dirty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𝟏𝟑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>
                            <a:latin typeface="Cambria Math"/>
                          </a:rPr>
                          <m:t>𝒆</m:t>
                        </m:r>
                      </m:e>
                    </m:sPre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2" y="3218420"/>
                <a:ext cx="5869877" cy="814005"/>
              </a:xfrm>
              <a:prstGeom prst="rect">
                <a:avLst/>
              </a:prstGeom>
              <a:blipFill rotWithShape="1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95475" y="1962149"/>
            <a:ext cx="5312084" cy="830997"/>
            <a:chOff x="1895475" y="1962149"/>
            <a:chExt cx="5312084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95475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/>
                <a:t>Mass Number</a:t>
              </a:r>
            </a:p>
            <a:p>
              <a:pPr algn="ctr"/>
              <a:r>
                <a:rPr lang="en-US" sz="2400" b="1" dirty="0" smtClean="0"/>
                <a:t>12 + 1 = 13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8750" y="1962149"/>
              <a:ext cx="1968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/>
                <a:t>Mass Number</a:t>
              </a:r>
            </a:p>
            <a:p>
              <a:pPr algn="ctr"/>
              <a:r>
                <a:rPr lang="en-US" sz="2400" b="1" dirty="0" smtClean="0"/>
                <a:t>13 + 0 = 13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19275" y="4457699"/>
            <a:ext cx="5543236" cy="830997"/>
            <a:chOff x="1819275" y="4457699"/>
            <a:chExt cx="554323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19275" y="4457699"/>
              <a:ext cx="2199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</a:rPr>
                <a:t>Atomic Number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6 + 1 = 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62550" y="4457699"/>
              <a:ext cx="2199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Atomic Number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6 + 1 = 7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8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6634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400" dirty="0"/>
              <a:t>The fission of </a:t>
            </a:r>
            <a:r>
              <a:rPr lang="en-US" sz="2400" dirty="0"/>
              <a:t>plutonium-240 </a:t>
            </a:r>
            <a:r>
              <a:rPr lang="en-US" sz="2400" dirty="0"/>
              <a:t>by a neutron can produce many fission products.  </a:t>
            </a:r>
            <a:r>
              <a:rPr lang="en-US" sz="2400" dirty="0" smtClean="0"/>
              <a:t>In one case, it produces barium-138, rubidium-94, 9 neutrons and some radiation.  Write </a:t>
            </a:r>
            <a:r>
              <a:rPr lang="en-US" sz="2400" dirty="0"/>
              <a:t>the nuclear equation and determine </a:t>
            </a:r>
            <a:r>
              <a:rPr lang="en-US" sz="2400" dirty="0" smtClean="0"/>
              <a:t>the type of radiation is </a:t>
            </a:r>
            <a:r>
              <a:rPr lang="en-US" sz="2400" dirty="0"/>
              <a:t>produced</a:t>
            </a:r>
            <a:r>
              <a:rPr lang="en-US" sz="2400" dirty="0" smtClean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0550" y="276225"/>
            <a:ext cx="93345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7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01355"/>
              </p:ext>
            </p:extLst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0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6634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400" dirty="0"/>
              <a:t>The fission of </a:t>
            </a:r>
            <a:r>
              <a:rPr lang="en-US" sz="2400" dirty="0" smtClean="0"/>
              <a:t>plutonium-240 </a:t>
            </a:r>
            <a:r>
              <a:rPr lang="en-US" sz="2400" dirty="0"/>
              <a:t>by a neutron can produce many fission products.  </a:t>
            </a:r>
            <a:r>
              <a:rPr lang="en-US" sz="2400" dirty="0" smtClean="0"/>
              <a:t>In one case, it produces barium-138, rubidium-94, 9 neutrons and some radiation.  Write </a:t>
            </a:r>
            <a:r>
              <a:rPr lang="en-US" sz="2400" dirty="0"/>
              <a:t>the nuclear equation and determine </a:t>
            </a:r>
            <a:r>
              <a:rPr lang="en-US" sz="2400" dirty="0" smtClean="0"/>
              <a:t>the type of radiation is </a:t>
            </a:r>
            <a:r>
              <a:rPr lang="en-US" sz="2400" dirty="0"/>
              <a:t>produced</a:t>
            </a:r>
            <a:r>
              <a:rPr lang="en-US" sz="2400" dirty="0" smtClean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694" y="4202570"/>
                <a:ext cx="649537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94" y="4202570"/>
                <a:ext cx="649537" cy="913520"/>
              </a:xfrm>
              <a:prstGeom prst="rect">
                <a:avLst/>
              </a:prstGeom>
              <a:blipFill rotWithShape="1">
                <a:blip r:embed="rId2"/>
                <a:stretch>
                  <a:fillRect r="-23364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2452" y="4202570"/>
                <a:ext cx="1656223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𝟐𝟒𝟎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Pu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52" y="4202570"/>
                <a:ext cx="1656223" cy="913520"/>
              </a:xfrm>
              <a:prstGeom prst="rect">
                <a:avLst/>
              </a:prstGeom>
              <a:blipFill rotWithShape="1">
                <a:blip r:embed="rId3"/>
                <a:stretch>
                  <a:fillRect l="-9191" r="-8824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79578" y="4274610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Wingdings 3" pitchFamily="18" charset="2"/>
              </a:rPr>
              <a:t>ª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2169" y="4202570"/>
                <a:ext cx="1353256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𝟓𝟔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B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a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69" y="4202570"/>
                <a:ext cx="1353256" cy="913520"/>
              </a:xfrm>
              <a:prstGeom prst="rect">
                <a:avLst/>
              </a:prstGeom>
              <a:blipFill rotWithShape="1">
                <a:blip r:embed="rId4"/>
                <a:stretch>
                  <a:fillRect r="-1126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4990" y="4202570"/>
                <a:ext cx="1516762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𝟑𝟕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Rb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90" y="4202570"/>
                <a:ext cx="1516762" cy="913520"/>
              </a:xfrm>
              <a:prstGeom prst="rect">
                <a:avLst/>
              </a:prstGeom>
              <a:blipFill rotWithShape="1">
                <a:blip r:embed="rId5"/>
                <a:stretch>
                  <a:fillRect l="-10484" r="-1008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92093" y="436694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57141" y="4202570"/>
                <a:ext cx="1342034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9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41" y="4202570"/>
                <a:ext cx="1342034" cy="913520"/>
              </a:xfrm>
              <a:prstGeom prst="rect">
                <a:avLst/>
              </a:prstGeom>
              <a:blipFill rotWithShape="0">
                <a:blip r:embed="rId6"/>
                <a:stretch>
                  <a:fillRect l="-11818" r="-10455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33184" y="338028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6878" y="3380289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578" y="3226401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A3E"/>
                </a:solidFill>
                <a:latin typeface="Wingdings 3" pitchFamily="18" charset="2"/>
              </a:rPr>
              <a:t>ª</a:t>
            </a:r>
            <a:endParaRPr lang="en-US" sz="4400" dirty="0">
              <a:solidFill>
                <a:srgbClr val="008A3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915" y="3380289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daughters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1047" y="3195623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0902" y="3380289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81943" y="4068780"/>
            <a:ext cx="1149017" cy="1181100"/>
            <a:chOff x="6728158" y="5638800"/>
            <a:chExt cx="1149017" cy="1181100"/>
          </a:xfrm>
        </p:grpSpPr>
        <p:grpSp>
          <p:nvGrpSpPr>
            <p:cNvPr id="24" name="Group 23"/>
            <p:cNvGrpSpPr/>
            <p:nvPr/>
          </p:nvGrpSpPr>
          <p:grpSpPr>
            <a:xfrm>
              <a:off x="6728158" y="5638800"/>
              <a:ext cx="510842" cy="1181100"/>
              <a:chOff x="6728158" y="5638800"/>
              <a:chExt cx="510842" cy="11811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728158" y="5638800"/>
                <a:ext cx="510842" cy="514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728158" y="6305550"/>
                <a:ext cx="510842" cy="514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366333" y="5972175"/>
              <a:ext cx="510842" cy="5143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10550" y="276225"/>
            <a:ext cx="93345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6634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400" dirty="0"/>
              <a:t>The fission of </a:t>
            </a:r>
            <a:r>
              <a:rPr lang="en-US" sz="2400" dirty="0"/>
              <a:t>plutonium-240 </a:t>
            </a:r>
            <a:r>
              <a:rPr lang="en-US" sz="2400" dirty="0"/>
              <a:t>by a neutron can produce many fission products.  </a:t>
            </a:r>
            <a:r>
              <a:rPr lang="en-US" sz="2400" dirty="0" smtClean="0"/>
              <a:t>In one case, it produces barium-138, rubidium-94, 9 neutrons and some radiation.  Write </a:t>
            </a:r>
            <a:r>
              <a:rPr lang="en-US" sz="2400" dirty="0"/>
              <a:t>the nuclear equation and determine </a:t>
            </a:r>
            <a:r>
              <a:rPr lang="en-US" sz="2400" dirty="0" smtClean="0"/>
              <a:t>the type of radiation is </a:t>
            </a:r>
            <a:r>
              <a:rPr lang="en-US" sz="2400" dirty="0"/>
              <a:t>produced</a:t>
            </a:r>
            <a:r>
              <a:rPr lang="en-US" sz="2400" dirty="0" smtClean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694" y="4202570"/>
                <a:ext cx="649537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94" y="4202570"/>
                <a:ext cx="649537" cy="913520"/>
              </a:xfrm>
              <a:prstGeom prst="rect">
                <a:avLst/>
              </a:prstGeom>
              <a:blipFill rotWithShape="1">
                <a:blip r:embed="rId2"/>
                <a:stretch>
                  <a:fillRect r="-23364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2452" y="4202570"/>
                <a:ext cx="1656223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𝟐𝟒𝟎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Pu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52" y="4202570"/>
                <a:ext cx="1656223" cy="913520"/>
              </a:xfrm>
              <a:prstGeom prst="rect">
                <a:avLst/>
              </a:prstGeom>
              <a:blipFill rotWithShape="1">
                <a:blip r:embed="rId3"/>
                <a:stretch>
                  <a:fillRect l="-9191" r="-8824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79578" y="4274610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Wingdings 3" pitchFamily="18" charset="2"/>
              </a:rPr>
              <a:t>ª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2169" y="4202570"/>
                <a:ext cx="1353256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𝟓𝟔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B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a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69" y="4202570"/>
                <a:ext cx="1353256" cy="913520"/>
              </a:xfrm>
              <a:prstGeom prst="rect">
                <a:avLst/>
              </a:prstGeom>
              <a:blipFill rotWithShape="1">
                <a:blip r:embed="rId4"/>
                <a:stretch>
                  <a:fillRect r="-1126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4990" y="4202570"/>
                <a:ext cx="1516762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𝟑𝟕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Rb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90" y="4202570"/>
                <a:ext cx="1516762" cy="913520"/>
              </a:xfrm>
              <a:prstGeom prst="rect">
                <a:avLst/>
              </a:prstGeom>
              <a:blipFill rotWithShape="1">
                <a:blip r:embed="rId5"/>
                <a:stretch>
                  <a:fillRect l="-10484" r="-1008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92093" y="436694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57141" y="4202570"/>
                <a:ext cx="1342034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9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41" y="4202570"/>
                <a:ext cx="1342034" cy="913520"/>
              </a:xfrm>
              <a:prstGeom prst="rect">
                <a:avLst/>
              </a:prstGeom>
              <a:blipFill rotWithShape="0">
                <a:blip r:embed="rId6"/>
                <a:stretch>
                  <a:fillRect l="-11818" r="-10455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33184" y="338028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6878" y="3380289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578" y="3226401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A3E"/>
                </a:solidFill>
                <a:latin typeface="Wingdings 3" pitchFamily="18" charset="2"/>
              </a:rPr>
              <a:t>ª</a:t>
            </a:r>
            <a:endParaRPr lang="en-US" sz="4400" dirty="0">
              <a:solidFill>
                <a:srgbClr val="008A3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915" y="3380289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daughters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1047" y="3195623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0902" y="3380289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72253" y="4202570"/>
                <a:ext cx="636713" cy="910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53" y="4202570"/>
                <a:ext cx="636713" cy="910314"/>
              </a:xfrm>
              <a:prstGeom prst="rect">
                <a:avLst/>
              </a:prstGeom>
              <a:blipFill rotWithShape="0">
                <a:blip r:embed="rId7"/>
                <a:stretch>
                  <a:fillRect r="-2381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210550" y="276225"/>
            <a:ext cx="93345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57" y="1111485"/>
            <a:ext cx="8015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helium-3 atoms fuse together to form one helium-4 atom and some hydrogen-1.  Write a balanced equations and determine how many atoms of hydrogen-1 are produced.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9617" y="3841809"/>
                <a:ext cx="2646878" cy="121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cs typeface="Arial" pitchFamily="34" charset="0"/>
                  </a:rPr>
                  <a:t>He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7" y="3841809"/>
                <a:ext cx="2646878" cy="1217000"/>
              </a:xfrm>
              <a:prstGeom prst="rect">
                <a:avLst/>
              </a:prstGeom>
              <a:blipFill rotWithShape="1">
                <a:blip r:embed="rId2"/>
                <a:stretch>
                  <a:fillRect l="-9447" t="-14500" r="-13134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0916" y="3843059"/>
                <a:ext cx="1699504" cy="12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cs typeface="Arial" pitchFamily="34" charset="0"/>
                  </a:rPr>
                  <a:t>He 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+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16" y="3843059"/>
                <a:ext cx="1699504" cy="1214500"/>
              </a:xfrm>
              <a:prstGeom prst="rect">
                <a:avLst/>
              </a:prstGeom>
              <a:blipFill rotWithShape="1">
                <a:blip r:embed="rId3"/>
                <a:stretch>
                  <a:fillRect r="-14029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29342" y="3841809"/>
                <a:ext cx="878767" cy="121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cs typeface="Arial" pitchFamily="34" charset="0"/>
                  </a:rPr>
                  <a:t>H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42" y="3841809"/>
                <a:ext cx="878767" cy="1217000"/>
              </a:xfrm>
              <a:prstGeom prst="rect">
                <a:avLst/>
              </a:prstGeom>
              <a:blipFill rotWithShape="1">
                <a:blip r:embed="rId4"/>
                <a:stretch>
                  <a:fillRect r="-27083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841" y="4038829"/>
            <a:ext cx="640080" cy="8229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4841" y="4038829"/>
            <a:ext cx="640080" cy="8229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94" y="3123603"/>
            <a:ext cx="219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A3E"/>
                </a:solidFill>
              </a:rPr>
              <a:t>A = (2 x 3) = 6</a:t>
            </a:r>
            <a:endParaRPr lang="en-US" sz="2800" b="1" dirty="0">
              <a:solidFill>
                <a:srgbClr val="008A3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7513" y="3123603"/>
            <a:ext cx="92845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A3E"/>
                </a:solidFill>
              </a:rPr>
              <a:t>A = 4</a:t>
            </a:r>
            <a:endParaRPr lang="en-US" sz="2800" b="1" dirty="0">
              <a:solidFill>
                <a:srgbClr val="008A3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3131" y="3123603"/>
            <a:ext cx="91242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A3E"/>
                </a:solidFill>
              </a:rPr>
              <a:t>A = ?</a:t>
            </a:r>
            <a:endParaRPr lang="en-US" sz="2800" b="1" dirty="0">
              <a:solidFill>
                <a:srgbClr val="008A3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014" y="543989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Z =(2 x 2) = 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0341" y="5439890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Z = 2 + (2 x 1) = 4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An unknown nuclide fuses with helium-4 to produce oxygen-16 and a neutron.  Write a balanced nuclear equation that describes this fusion reaction.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8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He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O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189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2245840"/>
          </a:xfrm>
        </p:spPr>
        <p:txBody>
          <a:bodyPr/>
          <a:lstStyle/>
          <a:p>
            <a:pPr algn="just">
              <a:spcBef>
                <a:spcPts val="2400"/>
              </a:spcBef>
            </a:pPr>
            <a:r>
              <a:rPr lang="en-US" sz="2800" dirty="0" smtClean="0"/>
              <a:t>The fission of uranium-235 by a neutron can produce many fission products.  For the case where it produces krypton-91 (Kr) and barium-142 (Ba), write the nuclear equation and determine how many neutrons are produced.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8100" y="3867150"/>
            <a:ext cx="1104900" cy="1247775"/>
          </a:xfrm>
          <a:prstGeom prst="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0980" y="3998753"/>
                <a:ext cx="8778240" cy="984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6075" indent="-346075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0238" indent="-227013" algn="l" defTabSz="914400" rtl="0" eaLnBrk="1" latinLnBrk="0" hangingPunct="1">
                  <a:spcBef>
                    <a:spcPts val="3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2813" indent="-22225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defRPr sz="20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4125" indent="-234950" algn="l" defTabSz="1087438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0663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tabLst/>
                  <a:defRPr sz="18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𝟐𝟑𝟓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U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𝟑𝟔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Kr  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𝟏𝟒𝟐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𝟓𝟔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Ba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3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" y="3998753"/>
                <a:ext cx="8778240" cy="984567"/>
              </a:xfrm>
              <a:prstGeom prst="rect">
                <a:avLst/>
              </a:prstGeom>
              <a:blipFill rotWithShape="0">
                <a:blip r:embed="rId2"/>
                <a:stretch>
                  <a:fillRect t="-12422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9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Lawrencium-257 and six neutrons were produced through the fusion of californium-252 and another nuclide.  Write a balanced nuclear equation that describes this fusion reaction.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8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𝟐𝟓𝟐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𝟗𝟖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Cf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 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𝟐𝟓𝟕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𝟏𝟎𝟑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Lr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6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39048"/>
              </p:ext>
            </p:extLst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0D8E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solidFill>
                          <a:srgbClr val="D0D8E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solidFill>
                            <a:srgbClr val="E4EBF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solidFill>
                          <a:srgbClr val="E4EBF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Check for Understanding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2400"/>
              </a:spcBef>
            </a:pPr>
            <a:r>
              <a:rPr lang="en-US" sz="2800" dirty="0"/>
              <a:t>The fission of uranium-235 by a neutron can produce many fission products.  For the case where it produces yttrium-97 (Y), five neutrons and another fission product, write the nuclear equation and determine </a:t>
            </a:r>
            <a:r>
              <a:rPr lang="en-US" sz="2800" dirty="0" smtClean="0"/>
              <a:t>what </a:t>
            </a:r>
            <a:r>
              <a:rPr lang="en-US" sz="2800" dirty="0"/>
              <a:t>other fission product is </a:t>
            </a:r>
            <a:r>
              <a:rPr lang="en-US" sz="2800" dirty="0" smtClean="0"/>
              <a:t>made. </a:t>
            </a:r>
            <a:endParaRPr lang="en-US" sz="28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7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Check for Understanding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Bef>
                    <a:spcPts val="2400"/>
                  </a:spcBef>
                </a:pPr>
                <a:r>
                  <a:rPr lang="en-US" sz="2800" dirty="0" smtClean="0"/>
                  <a:t>The fission of uranium-235 by a neutron can produce many fission products.  For the case where it produces yttrium-97 (Y), five neutrons and another fission product, write the nuclear equation and determine what other fission product is made.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𝟐𝟑𝟓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U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𝟑𝟗</m:t>
                          </m:r>
                        </m:e>
                      </m:mr>
                    </m:m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 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𝟏𝟑𝟒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𝟓𝟑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I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5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189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05500" y="3867150"/>
            <a:ext cx="1104900" cy="1247775"/>
          </a:xfrm>
          <a:prstGeom prst="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2400"/>
              </a:spcBef>
            </a:pPr>
            <a:r>
              <a:rPr lang="en-US" sz="2800" dirty="0"/>
              <a:t>Bombardment of an unknown parent atom by a neutron results in a fission reaction.  The products are lanthanum-137 (La), rubidium-94 (</a:t>
            </a:r>
            <a:r>
              <a:rPr lang="en-US" sz="2800" dirty="0" err="1"/>
              <a:t>Rb</a:t>
            </a:r>
            <a:r>
              <a:rPr lang="en-US" sz="2800" dirty="0"/>
              <a:t>), and 10 neutrons.  Write the nuclear equation and determine the unknown parent </a:t>
            </a:r>
            <a:r>
              <a:rPr lang="en-US" sz="2800" dirty="0" smtClean="0"/>
              <a:t>atom.</a:t>
            </a:r>
            <a:endParaRPr lang="en-US" sz="28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7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Bef>
                    <a:spcPts val="2400"/>
                  </a:spcBef>
                </a:pPr>
                <a:r>
                  <a:rPr lang="en-US" sz="2800" dirty="0" smtClean="0"/>
                  <a:t>Bombardment of an unknown parent atom by a neutron results in a fission reaction.  The products are lanthanum-137 (La), rubidium-94 (</a:t>
                </a:r>
                <a:r>
                  <a:rPr lang="en-US" sz="2800" dirty="0" err="1" smtClean="0"/>
                  <a:t>Rb</a:t>
                </a:r>
                <a:r>
                  <a:rPr lang="en-US" sz="2800" dirty="0" smtClean="0"/>
                  <a:t>), and 10 neutrons.  Write the nuclear equation and determine the unknown parent atom.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𝟐𝟒𝟎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Pu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𝟏𝟑𝟕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𝟓𝟕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La  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𝟑𝟕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Rb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10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189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14500" y="3867150"/>
            <a:ext cx="1463040" cy="1247775"/>
          </a:xfrm>
          <a:prstGeom prst="rect">
            <a:avLst/>
          </a:prstGeom>
          <a:noFill/>
          <a:ln w="7620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The fusion of uranium-238 and nitrogen-14 produces a fusion product and four neutrons.  Write a balanced nuclear equation that describes this fusion reaction.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8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U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</m:e>
                      </m:m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𝟐𝟒𝟖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𝟗𝟗</m:t>
                          </m:r>
                        </m:e>
                      </m:mr>
                    </m:m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Es </a:t>
                </a:r>
                <a:r>
                  <a:rPr lang="en-US" b="1" dirty="0">
                    <a:solidFill>
                      <a:srgbClr val="FF0000"/>
                    </a:solidFill>
                  </a:rPr>
                  <a:t>+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189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84" y="1614196"/>
            <a:ext cx="6514633" cy="4811317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Nature of Fission &amp; Fusion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Applications of Fission &amp; Fusion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Balanced Nuclear Equations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atomic weapons work</a:t>
            </a:r>
          </a:p>
          <a:p>
            <a:pPr lvl="1"/>
            <a:r>
              <a:rPr lang="en-US" dirty="0">
                <a:hlinkClick r:id="rId2"/>
              </a:rPr>
              <a:t>https://www.youtube.com/watch?v=fYuVzbIu_8o</a:t>
            </a:r>
            <a:endParaRPr lang="en-US" dirty="0"/>
          </a:p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3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24323"/>
              </p:ext>
            </p:extLst>
          </p:nvPr>
        </p:nvGraphicFramePr>
        <p:xfrm>
          <a:off x="137160" y="1397000"/>
          <a:ext cx="88696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parents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(trigger conditions)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daughters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trigger particles)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 with larger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nuclei)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(radiation)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bombardment)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(usually extreme heat or pressure)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n/p, o/e or Z&gt;82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nuclear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binding energy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Radioactive Decay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" y="1239192"/>
            <a:ext cx="8778240" cy="2095916"/>
            <a:chOff x="182880" y="1239192"/>
            <a:chExt cx="8778240" cy="2095916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73205" y="2039708"/>
              <a:ext cx="3799103" cy="1295400"/>
              <a:chOff x="1296" y="1180"/>
              <a:chExt cx="2688" cy="912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15"/>
              <a:stretch>
                <a:fillRect/>
              </a:stretch>
            </p:blipFill>
            <p:spPr bwMode="auto">
              <a:xfrm>
                <a:off x="1296" y="1180"/>
                <a:ext cx="2688" cy="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296" y="1852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48" y="1900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82880" y="1239192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 smtClean="0">
                  <a:solidFill>
                    <a:srgbClr val="FF0000"/>
                  </a:solidFill>
                </a:rPr>
                <a:t>Radioactive Decay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 a </a:t>
              </a:r>
              <a:r>
                <a:rPr lang="en-US" sz="2400" b="1" dirty="0" smtClean="0"/>
                <a:t>process </a:t>
              </a:r>
              <a:r>
                <a:rPr lang="en-US" sz="2400" b="1" dirty="0"/>
                <a:t>by which </a:t>
              </a:r>
              <a:r>
                <a:rPr lang="en-US" sz="2400" b="1" dirty="0" smtClean="0"/>
                <a:t>a </a:t>
              </a:r>
              <a:r>
                <a:rPr lang="en-US" sz="2400" b="1" dirty="0"/>
                <a:t>nucleus </a:t>
              </a:r>
              <a:r>
                <a:rPr lang="en-US" sz="2400" b="1" dirty="0" smtClean="0"/>
                <a:t>spontaneously </a:t>
              </a:r>
              <a:r>
                <a:rPr lang="en-US" sz="2400" b="1" dirty="0"/>
                <a:t>changes itself by emitting particles or energy.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57746"/>
              </p:ext>
            </p:extLst>
          </p:nvPr>
        </p:nvGraphicFramePr>
        <p:xfrm>
          <a:off x="137160" y="3403087"/>
          <a:ext cx="8869680" cy="301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07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0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Radioactive Decay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" y="1239192"/>
            <a:ext cx="8778240" cy="2095916"/>
            <a:chOff x="182880" y="1239192"/>
            <a:chExt cx="8778240" cy="2095916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73205" y="2039708"/>
              <a:ext cx="3799103" cy="1295400"/>
              <a:chOff x="1296" y="1180"/>
              <a:chExt cx="2688" cy="912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15"/>
              <a:stretch>
                <a:fillRect/>
              </a:stretch>
            </p:blipFill>
            <p:spPr bwMode="auto">
              <a:xfrm>
                <a:off x="1296" y="1180"/>
                <a:ext cx="2688" cy="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296" y="1852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48" y="1900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82880" y="1239192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 smtClean="0">
                  <a:solidFill>
                    <a:srgbClr val="FF0000"/>
                  </a:solidFill>
                </a:rPr>
                <a:t>Radioactive Decay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 a </a:t>
              </a:r>
              <a:r>
                <a:rPr lang="en-US" sz="2400" b="1" dirty="0" smtClean="0"/>
                <a:t>process </a:t>
              </a:r>
              <a:r>
                <a:rPr lang="en-US" sz="2400" b="1" dirty="0"/>
                <a:t>by which </a:t>
              </a:r>
              <a:r>
                <a:rPr lang="en-US" sz="2400" b="1" dirty="0" smtClean="0"/>
                <a:t>a </a:t>
              </a:r>
              <a:r>
                <a:rPr lang="en-US" sz="2400" b="1" dirty="0"/>
                <a:t>nucleus </a:t>
              </a:r>
              <a:r>
                <a:rPr lang="en-US" sz="2400" b="1" dirty="0" smtClean="0"/>
                <a:t>spontaneously </a:t>
              </a:r>
              <a:r>
                <a:rPr lang="en-US" sz="2400" b="1" dirty="0"/>
                <a:t>changes itself by emitting particles or energy.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49195"/>
              </p:ext>
            </p:extLst>
          </p:nvPr>
        </p:nvGraphicFramePr>
        <p:xfrm>
          <a:off x="137160" y="3403087"/>
          <a:ext cx="8869680" cy="301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07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15301" y="0"/>
            <a:ext cx="10286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Nuclear Fission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" y="1239192"/>
            <a:ext cx="8778240" cy="1921922"/>
            <a:chOff x="182880" y="3228421"/>
            <a:chExt cx="8778240" cy="1921922"/>
          </a:xfrm>
        </p:grpSpPr>
        <p:grpSp>
          <p:nvGrpSpPr>
            <p:cNvPr id="62494" name="Group 30"/>
            <p:cNvGrpSpPr>
              <a:grpSpLocks noChangeAspect="1"/>
            </p:cNvGrpSpPr>
            <p:nvPr/>
          </p:nvGrpSpPr>
          <p:grpSpPr bwMode="auto">
            <a:xfrm>
              <a:off x="2514600" y="3669699"/>
              <a:ext cx="4114800" cy="1480644"/>
              <a:chOff x="3840" y="1392"/>
              <a:chExt cx="1776" cy="672"/>
            </a:xfrm>
          </p:grpSpPr>
          <p:pic>
            <p:nvPicPr>
              <p:cNvPr id="62495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392"/>
                <a:ext cx="1776" cy="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3984" y="2016"/>
                <a:ext cx="129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5424" y="201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182880" y="3228421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Fission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a </a:t>
              </a:r>
              <a:r>
                <a:rPr lang="en-US" sz="2400" b="1" dirty="0" smtClean="0"/>
                <a:t>process by which a nucleus splits </a:t>
              </a:r>
              <a:r>
                <a:rPr lang="en-US" sz="2400" b="1" dirty="0"/>
                <a:t>into two or more </a:t>
              </a:r>
              <a:r>
                <a:rPr lang="en-US" sz="2400" b="1" dirty="0" smtClean="0"/>
                <a:t>smaller parts</a:t>
              </a:r>
              <a:endParaRPr lang="en-US" sz="2400" b="1" dirty="0"/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40018"/>
              </p:ext>
            </p:extLst>
          </p:nvPr>
        </p:nvGraphicFramePr>
        <p:xfrm>
          <a:off x="137160" y="3403087"/>
          <a:ext cx="8869680" cy="301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82880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parent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daughter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9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11819</TotalTime>
  <Words>2932</Words>
  <Application>Microsoft Office PowerPoint</Application>
  <PresentationFormat>On-screen Show (4:3)</PresentationFormat>
  <Paragraphs>671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 Math</vt:lpstr>
      <vt:lpstr>Wingdings</vt:lpstr>
      <vt:lpstr>Wingdings 3</vt:lpstr>
      <vt:lpstr>Office Theme</vt:lpstr>
      <vt:lpstr>Equation</vt:lpstr>
      <vt:lpstr>Test #3 - Nuclear Chemistry</vt:lpstr>
      <vt:lpstr>Nuclear Fission &amp; Fusion</vt:lpstr>
      <vt:lpstr>Outline</vt:lpstr>
      <vt:lpstr>Outline</vt:lpstr>
      <vt:lpstr>Three Types of Nuclear Reactions</vt:lpstr>
      <vt:lpstr>Summary</vt:lpstr>
      <vt:lpstr>Radioactive Decay</vt:lpstr>
      <vt:lpstr>Radioactive Decay</vt:lpstr>
      <vt:lpstr>Nuclear Fission</vt:lpstr>
      <vt:lpstr>Nuclear Fission</vt:lpstr>
      <vt:lpstr>Nuclear Fusion</vt:lpstr>
      <vt:lpstr>Nuclear Fusion</vt:lpstr>
      <vt:lpstr>Different Triggers</vt:lpstr>
      <vt:lpstr>Summary</vt:lpstr>
      <vt:lpstr>Different Objectives</vt:lpstr>
      <vt:lpstr>What is nuclear binding energy?</vt:lpstr>
      <vt:lpstr>Summary</vt:lpstr>
      <vt:lpstr>Choosing Fission or Fusion</vt:lpstr>
      <vt:lpstr>Summary</vt:lpstr>
      <vt:lpstr>Check for Understanding</vt:lpstr>
      <vt:lpstr>Check for Understanding</vt:lpstr>
      <vt:lpstr>Check for Understanding</vt:lpstr>
      <vt:lpstr>Check for Understanding</vt:lpstr>
      <vt:lpstr>Outline</vt:lpstr>
      <vt:lpstr>Applications</vt:lpstr>
      <vt:lpstr>Energy Generation</vt:lpstr>
      <vt:lpstr>Weapons of Mass Destruction</vt:lpstr>
      <vt:lpstr>The Story of U-235</vt:lpstr>
      <vt:lpstr>Key Points</vt:lpstr>
      <vt:lpstr>What is a Nuclear Chain Reaction?</vt:lpstr>
      <vt:lpstr>Key Points</vt:lpstr>
      <vt:lpstr>How does U-235 start &amp; propagate a nuclear chain reaction?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Fissile Material for Chain Reactions</vt:lpstr>
      <vt:lpstr>Key Points</vt:lpstr>
      <vt:lpstr>Critical Mass</vt:lpstr>
      <vt:lpstr>PowerPoint Presentation</vt:lpstr>
      <vt:lpstr>Key Points</vt:lpstr>
      <vt:lpstr>Outline</vt:lpstr>
      <vt:lpstr>Fission of Uranium-235</vt:lpstr>
      <vt:lpstr>Balanced Nuclear Fission Equation</vt:lpstr>
      <vt:lpstr>Balance the Mass Numbers</vt:lpstr>
      <vt:lpstr>Balance the Atomic Numbers</vt:lpstr>
      <vt:lpstr>Balanced Nuclear Fusion Equation</vt:lpstr>
      <vt:lpstr>Balance the Mass Number</vt:lpstr>
      <vt:lpstr>Balance the Atomic Number</vt:lpstr>
      <vt:lpstr>Check for Understanding</vt:lpstr>
      <vt:lpstr>Summary</vt:lpstr>
      <vt:lpstr>Summary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Outline</vt:lpstr>
      <vt:lpstr>Summary</vt:lpstr>
      <vt:lpstr>Backup Slides</vt:lpstr>
      <vt:lpstr>Videos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787</cp:revision>
  <cp:lastPrinted>2020-01-08T00:03:18Z</cp:lastPrinted>
  <dcterms:created xsi:type="dcterms:W3CDTF">2012-09-15T16:31:25Z</dcterms:created>
  <dcterms:modified xsi:type="dcterms:W3CDTF">2020-01-09T14:51:16Z</dcterms:modified>
</cp:coreProperties>
</file>