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handoutMasterIdLst>
    <p:handoutMasterId r:id="rId70"/>
  </p:handoutMasterIdLst>
  <p:sldIdLst>
    <p:sldId id="873" r:id="rId2"/>
    <p:sldId id="768" r:id="rId3"/>
    <p:sldId id="798" r:id="rId4"/>
    <p:sldId id="800" r:id="rId5"/>
    <p:sldId id="801" r:id="rId6"/>
    <p:sldId id="802" r:id="rId7"/>
    <p:sldId id="803" r:id="rId8"/>
    <p:sldId id="804" r:id="rId9"/>
    <p:sldId id="805" r:id="rId10"/>
    <p:sldId id="686" r:id="rId11"/>
    <p:sldId id="864" r:id="rId12"/>
    <p:sldId id="779" r:id="rId13"/>
    <p:sldId id="820" r:id="rId14"/>
    <p:sldId id="806" r:id="rId15"/>
    <p:sldId id="812" r:id="rId16"/>
    <p:sldId id="810" r:id="rId17"/>
    <p:sldId id="807" r:id="rId18"/>
    <p:sldId id="808" r:id="rId19"/>
    <p:sldId id="809" r:id="rId20"/>
    <p:sldId id="814" r:id="rId21"/>
    <p:sldId id="817" r:id="rId22"/>
    <p:sldId id="821" r:id="rId23"/>
    <p:sldId id="822" r:id="rId24"/>
    <p:sldId id="823" r:id="rId25"/>
    <p:sldId id="824" r:id="rId26"/>
    <p:sldId id="825" r:id="rId27"/>
    <p:sldId id="826" r:id="rId28"/>
    <p:sldId id="818" r:id="rId29"/>
    <p:sldId id="832" r:id="rId30"/>
    <p:sldId id="862" r:id="rId31"/>
    <p:sldId id="853" r:id="rId32"/>
    <p:sldId id="867" r:id="rId33"/>
    <p:sldId id="819" r:id="rId34"/>
    <p:sldId id="827" r:id="rId35"/>
    <p:sldId id="828" r:id="rId36"/>
    <p:sldId id="833" r:id="rId37"/>
    <p:sldId id="829" r:id="rId38"/>
    <p:sldId id="830" r:id="rId39"/>
    <p:sldId id="863" r:id="rId40"/>
    <p:sldId id="854" r:id="rId41"/>
    <p:sldId id="836" r:id="rId42"/>
    <p:sldId id="838" r:id="rId43"/>
    <p:sldId id="846" r:id="rId44"/>
    <p:sldId id="776" r:id="rId45"/>
    <p:sldId id="835" r:id="rId46"/>
    <p:sldId id="841" r:id="rId47"/>
    <p:sldId id="848" r:id="rId48"/>
    <p:sldId id="849" r:id="rId49"/>
    <p:sldId id="850" r:id="rId50"/>
    <p:sldId id="852" r:id="rId51"/>
    <p:sldId id="855" r:id="rId52"/>
    <p:sldId id="857" r:id="rId53"/>
    <p:sldId id="858" r:id="rId54"/>
    <p:sldId id="790" r:id="rId55"/>
    <p:sldId id="793" r:id="rId56"/>
    <p:sldId id="786" r:id="rId57"/>
    <p:sldId id="787" r:id="rId58"/>
    <p:sldId id="794" r:id="rId59"/>
    <p:sldId id="795" r:id="rId60"/>
    <p:sldId id="796" r:id="rId61"/>
    <p:sldId id="865" r:id="rId62"/>
    <p:sldId id="797" r:id="rId63"/>
    <p:sldId id="866" r:id="rId64"/>
    <p:sldId id="869" r:id="rId65"/>
    <p:sldId id="813" r:id="rId66"/>
    <p:sldId id="872" r:id="rId67"/>
    <p:sldId id="871" r:id="rId68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E9E9"/>
    <a:srgbClr val="FFFFCC"/>
    <a:srgbClr val="C0504D"/>
    <a:srgbClr val="0066FF"/>
    <a:srgbClr val="00E266"/>
    <a:srgbClr val="008A3E"/>
    <a:srgbClr val="CDCDCD"/>
    <a:srgbClr val="EDF2F9"/>
    <a:srgbClr val="006600"/>
    <a:srgbClr val="E4E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346" autoAdjust="0"/>
    <p:restoredTop sz="86375" autoAdjust="0"/>
  </p:normalViewPr>
  <p:slideViewPr>
    <p:cSldViewPr snapToGrid="0">
      <p:cViewPr varScale="1">
        <p:scale>
          <a:sx n="94" d="100"/>
          <a:sy n="94" d="100"/>
        </p:scale>
        <p:origin x="710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78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846" cy="468944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25" y="0"/>
            <a:ext cx="3077846" cy="468944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r">
              <a:defRPr sz="1200"/>
            </a:lvl1pPr>
          </a:lstStyle>
          <a:p>
            <a:fld id="{466C029D-DF46-4245-ABF2-E078CA13BD40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917931"/>
            <a:ext cx="3077846" cy="468944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25" y="8917931"/>
            <a:ext cx="3077846" cy="468944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r">
              <a:defRPr sz="1200"/>
            </a:lvl1pPr>
          </a:lstStyle>
          <a:p>
            <a:fld id="{5900AA61-8C9F-44D2-904D-672B7B4A0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5195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39" cy="469424"/>
          </a:xfrm>
          <a:prstGeom prst="rect">
            <a:avLst/>
          </a:prstGeom>
        </p:spPr>
        <p:txBody>
          <a:bodyPr vert="horz" lIns="94188" tIns="47094" rIns="94188" bIns="4709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7" y="0"/>
            <a:ext cx="3077739" cy="469424"/>
          </a:xfrm>
          <a:prstGeom prst="rect">
            <a:avLst/>
          </a:prstGeom>
        </p:spPr>
        <p:txBody>
          <a:bodyPr vert="horz" lIns="94188" tIns="47094" rIns="94188" bIns="47094" rtlCol="0"/>
          <a:lstStyle>
            <a:lvl1pPr algn="r">
              <a:defRPr sz="1200"/>
            </a:lvl1pPr>
          </a:lstStyle>
          <a:p>
            <a:fld id="{169CBA31-FBA6-4B3A-ADEC-DB1447EE8D3B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4850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88" tIns="47094" rIns="94188" bIns="4709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188" tIns="47094" rIns="94188" bIns="4709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17422"/>
            <a:ext cx="3077739" cy="469424"/>
          </a:xfrm>
          <a:prstGeom prst="rect">
            <a:avLst/>
          </a:prstGeom>
        </p:spPr>
        <p:txBody>
          <a:bodyPr vert="horz" lIns="94188" tIns="47094" rIns="94188" bIns="4709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7" y="8917422"/>
            <a:ext cx="3077739" cy="469424"/>
          </a:xfrm>
          <a:prstGeom prst="rect">
            <a:avLst/>
          </a:prstGeom>
        </p:spPr>
        <p:txBody>
          <a:bodyPr vert="horz" lIns="94188" tIns="47094" rIns="94188" bIns="47094" rtlCol="0" anchor="b"/>
          <a:lstStyle>
            <a:lvl1pPr algn="r">
              <a:defRPr sz="1200"/>
            </a:lvl1pPr>
          </a:lstStyle>
          <a:p>
            <a:fld id="{456893B1-E79D-408E-AFE0-A9919F430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80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942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67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364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6075" indent="-346075">
              <a:spcBef>
                <a:spcPts val="12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</a:defRPr>
            </a:lvl1pPr>
            <a:lvl2pPr marL="630238" indent="-227013">
              <a:spcBef>
                <a:spcPts val="300"/>
              </a:spcBef>
              <a:defRPr sz="2400">
                <a:solidFill>
                  <a:schemeClr val="tx1"/>
                </a:solidFill>
              </a:defRPr>
            </a:lvl2pPr>
            <a:lvl3pPr marL="912813" indent="-222250">
              <a:spcBef>
                <a:spcPts val="0"/>
              </a:spcBef>
              <a:buFont typeface="Arial" pitchFamily="34" charset="0"/>
              <a:buChar char="»"/>
              <a:defRPr sz="2000" i="1">
                <a:solidFill>
                  <a:schemeClr val="tx1"/>
                </a:solidFill>
              </a:defRPr>
            </a:lvl3pPr>
            <a:lvl4pPr marL="1254125" indent="-234950" defTabSz="1087438">
              <a:spcBef>
                <a:spcPts val="0"/>
              </a:spcBef>
              <a:defRPr sz="1800">
                <a:solidFill>
                  <a:schemeClr val="tx1"/>
                </a:solidFill>
              </a:defRPr>
            </a:lvl4pPr>
            <a:lvl5pPr marL="1600200" indent="-220663">
              <a:spcBef>
                <a:spcPts val="0"/>
              </a:spcBef>
              <a:defRPr sz="1800" i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184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0768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241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924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27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77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579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62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" y="274638"/>
            <a:ext cx="877824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" y="1297460"/>
            <a:ext cx="8778240" cy="5128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457594" y="6596390"/>
            <a:ext cx="6864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 smtClean="0">
                <a:latin typeface="Arial" pitchFamily="34" charset="0"/>
                <a:cs typeface="Arial" pitchFamily="34" charset="0"/>
              </a:rPr>
              <a:t>slide </a:t>
            </a:r>
            <a:fld id="{6ABBB7C1-35F2-45E0-95DF-06E8CFB61640}" type="slidenum">
              <a:rPr lang="en-US" sz="11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605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Wingdings" pitchFamily="2" charset="2"/>
        <a:buChar char="Ø"/>
        <a:defRPr sz="32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631825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28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9144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2400" i="1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2573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600200" indent="-228600" algn="l" defTabSz="914400" rtl="0" eaLnBrk="1" latinLnBrk="0" hangingPunct="1">
        <a:spcBef>
          <a:spcPts val="0"/>
        </a:spcBef>
        <a:buFont typeface="Arial" pitchFamily="34" charset="0"/>
        <a:buChar char="»"/>
        <a:tabLst/>
        <a:defRPr sz="2000" i="1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7" Type="http://schemas.openxmlformats.org/officeDocument/2006/relationships/image" Target="../media/image141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5" Type="http://schemas.openxmlformats.org/officeDocument/2006/relationships/image" Target="../media/image121.png"/><Relationship Id="rId4" Type="http://schemas.openxmlformats.org/officeDocument/2006/relationships/image" Target="../media/image1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0.png"/><Relationship Id="rId7" Type="http://schemas.openxmlformats.org/officeDocument/2006/relationships/image" Target="../media/image27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1.png"/><Relationship Id="rId5" Type="http://schemas.openxmlformats.org/officeDocument/2006/relationships/image" Target="../media/image251.png"/><Relationship Id="rId4" Type="http://schemas.openxmlformats.org/officeDocument/2006/relationships/image" Target="../media/image24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7" Type="http://schemas.openxmlformats.org/officeDocument/2006/relationships/image" Target="../media/image29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270.png"/><Relationship Id="rId4" Type="http://schemas.openxmlformats.org/officeDocument/2006/relationships/image" Target="../media/image26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31520"/>
          </a:xfrm>
        </p:spPr>
        <p:txBody>
          <a:bodyPr/>
          <a:lstStyle/>
          <a:p>
            <a:r>
              <a:rPr lang="en-US" sz="3600" dirty="0" smtClean="0"/>
              <a:t>Do Now: Math Skills for Half-Life Lesson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>
                <a:cs typeface="Arial" panose="020B0604020202020204" pitchFamily="34" charset="0"/>
              </a:rPr>
              <a:t>Put</a:t>
            </a:r>
            <a:r>
              <a:rPr lang="en-US" sz="2800" b="1" i="1" dirty="0">
                <a:cs typeface="Arial" panose="020B0604020202020204" pitchFamily="34" charset="0"/>
              </a:rPr>
              <a:t> your name on a piece of paper and number it from 1 to 5.  Next to each number, write the value for x.  If you don't know, leave it blank.  Put your sheet in the red basket when done.</a:t>
            </a:r>
          </a:p>
          <a:p>
            <a:pPr marL="0" indent="0">
              <a:buNone/>
            </a:pP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08749" y="3412636"/>
                <a:ext cx="1824538" cy="7126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/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1)	x =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sz="3600" b="1" baseline="6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en-US" sz="2800" b="1" baseline="6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49" y="3412636"/>
                <a:ext cx="1824538" cy="712631"/>
              </a:xfrm>
              <a:prstGeom prst="rect">
                <a:avLst/>
              </a:prstGeom>
              <a:blipFill rotWithShape="1">
                <a:blip r:embed="rId2"/>
                <a:stretch>
                  <a:fillRect l="-6689" t="-25641" r="-4348" b="-8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408749" y="4501884"/>
            <a:ext cx="2275753" cy="774753"/>
            <a:chOff x="-2741889" y="5951001"/>
            <a:chExt cx="2275753" cy="774753"/>
          </a:xfrm>
        </p:grpSpPr>
        <p:sp>
          <p:nvSpPr>
            <p:cNvPr id="6" name="TextBox 5"/>
            <p:cNvSpPr txBox="1"/>
            <p:nvPr/>
          </p:nvSpPr>
          <p:spPr>
            <a:xfrm>
              <a:off x="-2741889" y="6202534"/>
              <a:ext cx="16562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/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2)	x = 27</a:t>
              </a:r>
              <a:endParaRPr lang="en-US" sz="2800" b="1" baseline="6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-1578172" y="5951001"/>
                  <a:ext cx="1112036" cy="4944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457200" indent="-45720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lang="en-US" sz="2000" b="1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578172" y="5951001"/>
                  <a:ext cx="1112036" cy="49449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9341" t="-124390" r="-42857" b="-1865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/>
          <p:cNvGrpSpPr/>
          <p:nvPr/>
        </p:nvGrpSpPr>
        <p:grpSpPr>
          <a:xfrm>
            <a:off x="408749" y="5653255"/>
            <a:ext cx="2313853" cy="774753"/>
            <a:chOff x="-3345274" y="5159737"/>
            <a:chExt cx="2313853" cy="774753"/>
          </a:xfrm>
        </p:grpSpPr>
        <p:sp>
          <p:nvSpPr>
            <p:cNvPr id="9" name="TextBox 8"/>
            <p:cNvSpPr txBox="1"/>
            <p:nvPr/>
          </p:nvSpPr>
          <p:spPr>
            <a:xfrm>
              <a:off x="-3345274" y="5411270"/>
              <a:ext cx="16562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/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3)	x = 16</a:t>
              </a:r>
              <a:endParaRPr lang="en-US" sz="2800" b="1" baseline="6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-2143457" y="5159737"/>
                  <a:ext cx="1112036" cy="4944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457200" indent="-45720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/>
                              </a:rPr>
                              <m:t>𝟒</m:t>
                            </m:r>
                          </m:den>
                        </m:f>
                      </m:oMath>
                    </m:oMathPara>
                  </a14:m>
                  <a:endParaRPr lang="en-US" sz="2000" b="1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143457" y="5159737"/>
                  <a:ext cx="1112036" cy="49449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8743" t="-124691" r="-42623" b="-1913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442644" y="3412636"/>
                <a:ext cx="1880643" cy="7126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/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4)	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sz="3600" b="1" baseline="6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atin typeface="Cambria Math"/>
                          </a:rPr>
                          <m:t>𝟖</m:t>
                        </m:r>
                      </m:den>
                    </m:f>
                  </m:oMath>
                </a14:m>
                <a:endParaRPr lang="en-US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2644" y="3412636"/>
                <a:ext cx="1880643" cy="712631"/>
              </a:xfrm>
              <a:prstGeom prst="rect">
                <a:avLst/>
              </a:prstGeom>
              <a:blipFill rotWithShape="1">
                <a:blip r:embed="rId5"/>
                <a:stretch>
                  <a:fillRect l="-6818" t="-25641" b="-8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442644" y="4671743"/>
                <a:ext cx="2996333" cy="7126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/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5)	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sz="3600" b="1" baseline="6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6x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 0.0625</a:t>
                </a:r>
                <a:endParaRPr lang="en-US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2644" y="4671743"/>
                <a:ext cx="2996333" cy="712631"/>
              </a:xfrm>
              <a:prstGeom prst="rect">
                <a:avLst/>
              </a:prstGeom>
              <a:blipFill rotWithShape="1">
                <a:blip r:embed="rId6"/>
                <a:stretch>
                  <a:fillRect l="-4277" t="-25641" r="-2648" b="-8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2722602" y="4752930"/>
            <a:ext cx="1192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x  =  3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47992" y="3505979"/>
            <a:ext cx="1192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x  =  3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47992" y="5472129"/>
            <a:ext cx="1893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x  =  0.667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722602" y="3410456"/>
                <a:ext cx="1149674" cy="7148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x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2602" y="3410456"/>
                <a:ext cx="1149674" cy="714811"/>
              </a:xfrm>
              <a:prstGeom prst="rect">
                <a:avLst/>
              </a:prstGeom>
              <a:blipFill rotWithShape="1">
                <a:blip r:embed="rId7"/>
                <a:stretch>
                  <a:fillRect l="-11170" b="-7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2722602" y="5911539"/>
            <a:ext cx="1192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x  =  8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30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Kinetics of Nuclear Decay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849" y="1297460"/>
            <a:ext cx="8008302" cy="512805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SWBAT explain the kinetics of radioactive decay and complete half-life calculations.</a:t>
            </a:r>
            <a:endParaRPr lang="en-US" sz="2400" b="1" i="1" dirty="0" smtClean="0">
              <a:solidFill>
                <a:srgbClr val="008A3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28000" y="0"/>
            <a:ext cx="1015999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Write this in your notes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9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Half-Life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9168" y="1247773"/>
            <a:ext cx="7965665" cy="1246495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Nuclear Half-Life  -  The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required for one half of the radioactive nuclei to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decay.</a:t>
            </a:r>
          </a:p>
          <a:p>
            <a:pPr algn="r">
              <a:spcBef>
                <a:spcPts val="600"/>
              </a:spcBef>
              <a:defRPr/>
            </a:pPr>
            <a:r>
              <a:rPr lang="en-US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this in your notes</a:t>
            </a:r>
            <a:endParaRPr lang="en-US" sz="1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892069" y="3763893"/>
            <a:ext cx="5359863" cy="1730191"/>
            <a:chOff x="2103705" y="3763893"/>
            <a:chExt cx="5359863" cy="1730191"/>
          </a:xfrm>
        </p:grpSpPr>
        <p:grpSp>
          <p:nvGrpSpPr>
            <p:cNvPr id="25" name="Group 24"/>
            <p:cNvGrpSpPr/>
            <p:nvPr/>
          </p:nvGrpSpPr>
          <p:grpSpPr>
            <a:xfrm>
              <a:off x="2103705" y="4005394"/>
              <a:ext cx="1190770" cy="1247189"/>
              <a:chOff x="5173835" y="3017520"/>
              <a:chExt cx="1190770" cy="1247189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5267325" y="3200400"/>
                <a:ext cx="914400" cy="9144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>
                <a:off x="5388220" y="3291840"/>
                <a:ext cx="365760" cy="3657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2000">
                    <a:srgbClr val="D2E1F4"/>
                  </a:gs>
                  <a:gs pos="100000">
                    <a:srgbClr val="59B8FF"/>
                  </a:gs>
                </a:gsLst>
                <a:path path="circle">
                  <a:fillToRect l="50000" t="50000" r="50000" b="50000"/>
                </a:path>
                <a:tileRect/>
              </a:gradFill>
              <a:ln w="63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>
                <a:off x="5998845" y="3430905"/>
                <a:ext cx="365760" cy="3657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2000">
                    <a:srgbClr val="D2E1F4"/>
                  </a:gs>
                  <a:gs pos="100000">
                    <a:srgbClr val="59B8FF"/>
                  </a:gs>
                </a:gsLst>
                <a:path path="circle">
                  <a:fillToRect l="50000" t="50000" r="50000" b="50000"/>
                </a:path>
                <a:tileRect/>
              </a:gradFill>
              <a:ln w="63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>
                <a:off x="5815965" y="3813370"/>
                <a:ext cx="365760" cy="3657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2000">
                    <a:srgbClr val="D2E1F4"/>
                  </a:gs>
                  <a:gs pos="100000">
                    <a:srgbClr val="59B8FF"/>
                  </a:gs>
                </a:gsLst>
                <a:path path="circle">
                  <a:fillToRect l="50000" t="50000" r="50000" b="50000"/>
                </a:path>
                <a:tileRect/>
              </a:gradFill>
              <a:ln w="63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>
                <a:off x="5298099" y="3787140"/>
                <a:ext cx="365760" cy="3657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2000">
                    <a:srgbClr val="D2E1F4"/>
                  </a:gs>
                  <a:gs pos="100000">
                    <a:srgbClr val="59B8FF"/>
                  </a:gs>
                </a:gsLst>
                <a:path path="circle">
                  <a:fillToRect l="50000" t="50000" r="50000" b="50000"/>
                </a:path>
                <a:tileRect/>
              </a:gradFill>
              <a:ln w="63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>
                <a:off x="5182186" y="3291840"/>
                <a:ext cx="365760" cy="3657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2000">
                    <a:srgbClr val="D2E1F4"/>
                  </a:gs>
                  <a:gs pos="100000">
                    <a:srgbClr val="59B8FF"/>
                  </a:gs>
                </a:gsLst>
                <a:path path="circle">
                  <a:fillToRect l="50000" t="50000" r="50000" b="50000"/>
                </a:path>
                <a:tileRect/>
              </a:gradFill>
              <a:ln w="63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>
                <a:off x="5761013" y="3443507"/>
                <a:ext cx="365760" cy="3657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2000">
                    <a:srgbClr val="FFC5C5"/>
                  </a:gs>
                  <a:gs pos="100000">
                    <a:srgbClr val="FF6565"/>
                  </a:gs>
                </a:gsLst>
                <a:path path="circle">
                  <a:fillToRect l="50000" t="50000" r="50000" b="50000"/>
                </a:path>
                <a:tileRect/>
              </a:gra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>
                <a:off x="5436431" y="3630490"/>
                <a:ext cx="365760" cy="3657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2000">
                    <a:srgbClr val="FFC5C5"/>
                  </a:gs>
                  <a:gs pos="100000">
                    <a:srgbClr val="FF6565"/>
                  </a:gs>
                </a:gsLst>
                <a:path path="circle">
                  <a:fillToRect l="50000" t="50000" r="50000" b="50000"/>
                </a:path>
                <a:tileRect/>
              </a:gra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>
                <a:off x="5988880" y="3229268"/>
                <a:ext cx="365760" cy="3657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2000">
                    <a:srgbClr val="FFC5C5"/>
                  </a:gs>
                  <a:gs pos="100000">
                    <a:srgbClr val="FF6565"/>
                  </a:gs>
                </a:gsLst>
                <a:path path="circle">
                  <a:fillToRect l="50000" t="50000" r="50000" b="50000"/>
                </a:path>
                <a:tileRect/>
              </a:gra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>
                <a:off x="5990932" y="3644265"/>
                <a:ext cx="365760" cy="3657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2000">
                    <a:srgbClr val="FFC5C5"/>
                  </a:gs>
                  <a:gs pos="100000">
                    <a:srgbClr val="FF6565"/>
                  </a:gs>
                </a:gsLst>
                <a:path path="circle">
                  <a:fillToRect l="50000" t="50000" r="50000" b="50000"/>
                </a:path>
                <a:tileRect/>
              </a:gra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>
                <a:off x="5547946" y="3898949"/>
                <a:ext cx="365760" cy="3657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2000">
                    <a:srgbClr val="FFC5C5"/>
                  </a:gs>
                  <a:gs pos="100000">
                    <a:srgbClr val="FF6565"/>
                  </a:gs>
                </a:gsLst>
                <a:path path="circle">
                  <a:fillToRect l="50000" t="50000" r="50000" b="50000"/>
                </a:path>
                <a:tileRect/>
              </a:gra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>
                <a:off x="5173835" y="3552825"/>
                <a:ext cx="365760" cy="3657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2000">
                    <a:srgbClr val="FFC5C5"/>
                  </a:gs>
                  <a:gs pos="100000">
                    <a:srgbClr val="FF6565"/>
                  </a:gs>
                </a:gsLst>
                <a:path path="circle">
                  <a:fillToRect l="50000" t="50000" r="50000" b="50000"/>
                </a:path>
                <a:tileRect/>
              </a:gra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>
                <a:off x="5314656" y="3070860"/>
                <a:ext cx="365760" cy="3657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2000">
                    <a:srgbClr val="FFC5C5"/>
                  </a:gs>
                  <a:gs pos="100000">
                    <a:srgbClr val="FF6565"/>
                  </a:gs>
                </a:gsLst>
                <a:path path="circle">
                  <a:fillToRect l="50000" t="50000" r="50000" b="50000"/>
                </a:path>
                <a:tileRect/>
              </a:gra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8" name="Group 67"/>
              <p:cNvGrpSpPr/>
              <p:nvPr/>
            </p:nvGrpSpPr>
            <p:grpSpPr>
              <a:xfrm>
                <a:off x="5524062" y="3017520"/>
                <a:ext cx="657663" cy="610479"/>
                <a:chOff x="5524062" y="3017520"/>
                <a:chExt cx="657663" cy="610479"/>
              </a:xfrm>
            </p:grpSpPr>
            <p:sp>
              <p:nvSpPr>
                <p:cNvPr id="71" name="Oval 70"/>
                <p:cNvSpPr>
                  <a:spLocks noChangeAspect="1"/>
                </p:cNvSpPr>
                <p:nvPr/>
              </p:nvSpPr>
              <p:spPr>
                <a:xfrm>
                  <a:off x="5524062" y="3017520"/>
                  <a:ext cx="365760" cy="36576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42000">
                      <a:srgbClr val="199CFF"/>
                    </a:gs>
                    <a:gs pos="100000">
                      <a:srgbClr val="0070C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905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Oval 71"/>
                <p:cNvSpPr>
                  <a:spLocks noChangeAspect="1"/>
                </p:cNvSpPr>
                <p:nvPr/>
              </p:nvSpPr>
              <p:spPr>
                <a:xfrm>
                  <a:off x="5562600" y="3253740"/>
                  <a:ext cx="365760" cy="36576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42000">
                      <a:srgbClr val="FF3333"/>
                    </a:gs>
                    <a:gs pos="100000">
                      <a:srgbClr val="C0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905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Oval 72"/>
                <p:cNvSpPr>
                  <a:spLocks noChangeAspect="1"/>
                </p:cNvSpPr>
                <p:nvPr/>
              </p:nvSpPr>
              <p:spPr>
                <a:xfrm>
                  <a:off x="5745480" y="3048000"/>
                  <a:ext cx="365760" cy="36576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42000">
                      <a:srgbClr val="FF3333"/>
                    </a:gs>
                    <a:gs pos="100000">
                      <a:srgbClr val="C0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905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Oval 73"/>
                <p:cNvSpPr>
                  <a:spLocks noChangeAspect="1"/>
                </p:cNvSpPr>
                <p:nvPr/>
              </p:nvSpPr>
              <p:spPr>
                <a:xfrm>
                  <a:off x="5815965" y="3262239"/>
                  <a:ext cx="365760" cy="36576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42000">
                      <a:srgbClr val="199CFF"/>
                    </a:gs>
                    <a:gs pos="100000">
                      <a:srgbClr val="0070C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905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>
                <a:off x="5388220" y="3512087"/>
                <a:ext cx="365760" cy="3657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2000">
                    <a:srgbClr val="D2E1F4"/>
                  </a:gs>
                  <a:gs pos="100000">
                    <a:srgbClr val="59B8FF"/>
                  </a:gs>
                </a:gsLst>
                <a:path path="circle">
                  <a:fillToRect l="50000" t="50000" r="50000" b="50000"/>
                </a:path>
                <a:tileRect/>
              </a:gradFill>
              <a:ln w="63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>
                <a:spLocks noChangeAspect="1"/>
              </p:cNvSpPr>
              <p:nvPr/>
            </p:nvSpPr>
            <p:spPr>
              <a:xfrm>
                <a:off x="5715440" y="3619500"/>
                <a:ext cx="365760" cy="3657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2000">
                    <a:srgbClr val="D2E1F4"/>
                  </a:gs>
                  <a:gs pos="100000">
                    <a:srgbClr val="59B8FF"/>
                  </a:gs>
                </a:gsLst>
                <a:path path="circle">
                  <a:fillToRect l="50000" t="50000" r="50000" b="50000"/>
                </a:path>
                <a:tileRect/>
              </a:gradFill>
              <a:ln w="63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037810" y="3763893"/>
              <a:ext cx="1425758" cy="1730191"/>
              <a:chOff x="4686089" y="3750558"/>
              <a:chExt cx="1425758" cy="1730191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4686089" y="4286900"/>
                <a:ext cx="1190770" cy="1193849"/>
                <a:chOff x="4390923" y="3111146"/>
                <a:chExt cx="1190770" cy="1193849"/>
              </a:xfrm>
            </p:grpSpPr>
            <p:sp>
              <p:nvSpPr>
                <p:cNvPr id="38" name="Oval 37"/>
                <p:cNvSpPr>
                  <a:spLocks noChangeAspect="1"/>
                </p:cNvSpPr>
                <p:nvPr/>
              </p:nvSpPr>
              <p:spPr>
                <a:xfrm>
                  <a:off x="4769411" y="3176681"/>
                  <a:ext cx="365760" cy="36576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42000">
                      <a:srgbClr val="FFC5C5"/>
                    </a:gs>
                    <a:gs pos="100000">
                      <a:srgbClr val="FF6565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635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Oval 38"/>
                <p:cNvSpPr>
                  <a:spLocks noChangeAspect="1"/>
                </p:cNvSpPr>
                <p:nvPr/>
              </p:nvSpPr>
              <p:spPr>
                <a:xfrm>
                  <a:off x="4894600" y="3436988"/>
                  <a:ext cx="365760" cy="36576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42000">
                      <a:srgbClr val="FFC5C5"/>
                    </a:gs>
                    <a:gs pos="100000">
                      <a:srgbClr val="FF6565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635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Oval 39"/>
                <p:cNvSpPr>
                  <a:spLocks noChangeAspect="1"/>
                </p:cNvSpPr>
                <p:nvPr/>
              </p:nvSpPr>
              <p:spPr>
                <a:xfrm>
                  <a:off x="4947057" y="3332126"/>
                  <a:ext cx="365760" cy="36576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42000">
                      <a:srgbClr val="D2E1F4"/>
                    </a:gs>
                    <a:gs pos="100000">
                      <a:srgbClr val="59B8FF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635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Oval 40"/>
                <p:cNvSpPr>
                  <a:spLocks noChangeAspect="1"/>
                </p:cNvSpPr>
                <p:nvPr/>
              </p:nvSpPr>
              <p:spPr>
                <a:xfrm>
                  <a:off x="4605308" y="3332126"/>
                  <a:ext cx="365760" cy="36576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42000">
                      <a:srgbClr val="D2E1F4"/>
                    </a:gs>
                    <a:gs pos="100000">
                      <a:srgbClr val="59B8FF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635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Oval 41"/>
                <p:cNvSpPr>
                  <a:spLocks noChangeAspect="1"/>
                </p:cNvSpPr>
                <p:nvPr/>
              </p:nvSpPr>
              <p:spPr>
                <a:xfrm>
                  <a:off x="5215933" y="3471191"/>
                  <a:ext cx="365760" cy="36576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42000">
                      <a:srgbClr val="D2E1F4"/>
                    </a:gs>
                    <a:gs pos="100000">
                      <a:srgbClr val="59B8FF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635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Oval 42"/>
                <p:cNvSpPr>
                  <a:spLocks noChangeAspect="1"/>
                </p:cNvSpPr>
                <p:nvPr/>
              </p:nvSpPr>
              <p:spPr>
                <a:xfrm>
                  <a:off x="5033053" y="3853656"/>
                  <a:ext cx="365760" cy="36576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42000">
                      <a:srgbClr val="D2E1F4"/>
                    </a:gs>
                    <a:gs pos="100000">
                      <a:srgbClr val="59B8FF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635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Oval 43"/>
                <p:cNvSpPr>
                  <a:spLocks noChangeAspect="1"/>
                </p:cNvSpPr>
                <p:nvPr/>
              </p:nvSpPr>
              <p:spPr>
                <a:xfrm>
                  <a:off x="4515187" y="3827426"/>
                  <a:ext cx="365760" cy="36576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42000">
                      <a:srgbClr val="D2E1F4"/>
                    </a:gs>
                    <a:gs pos="100000">
                      <a:srgbClr val="59B8FF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635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Oval 44"/>
                <p:cNvSpPr>
                  <a:spLocks noChangeAspect="1"/>
                </p:cNvSpPr>
                <p:nvPr/>
              </p:nvSpPr>
              <p:spPr>
                <a:xfrm>
                  <a:off x="4399274" y="3332126"/>
                  <a:ext cx="365760" cy="36576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42000">
                      <a:srgbClr val="D2E1F4"/>
                    </a:gs>
                    <a:gs pos="100000">
                      <a:srgbClr val="59B8FF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635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Oval 45"/>
                <p:cNvSpPr>
                  <a:spLocks noChangeAspect="1"/>
                </p:cNvSpPr>
                <p:nvPr/>
              </p:nvSpPr>
              <p:spPr>
                <a:xfrm>
                  <a:off x="4978101" y="3483793"/>
                  <a:ext cx="365760" cy="36576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42000">
                      <a:srgbClr val="FFC5C5"/>
                    </a:gs>
                    <a:gs pos="100000">
                      <a:srgbClr val="FF6565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635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Oval 46"/>
                <p:cNvSpPr>
                  <a:spLocks noChangeAspect="1"/>
                </p:cNvSpPr>
                <p:nvPr/>
              </p:nvSpPr>
              <p:spPr>
                <a:xfrm>
                  <a:off x="4653519" y="3670776"/>
                  <a:ext cx="365760" cy="36576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42000">
                      <a:srgbClr val="FFC5C5"/>
                    </a:gs>
                    <a:gs pos="100000">
                      <a:srgbClr val="FF6565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635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Oval 47"/>
                <p:cNvSpPr>
                  <a:spLocks noChangeAspect="1"/>
                </p:cNvSpPr>
                <p:nvPr/>
              </p:nvSpPr>
              <p:spPr>
                <a:xfrm>
                  <a:off x="5180724" y="3365714"/>
                  <a:ext cx="365760" cy="36576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42000">
                      <a:srgbClr val="FFC5C5"/>
                    </a:gs>
                    <a:gs pos="100000">
                      <a:srgbClr val="FF6565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635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Oval 48"/>
                <p:cNvSpPr>
                  <a:spLocks noChangeAspect="1"/>
                </p:cNvSpPr>
                <p:nvPr/>
              </p:nvSpPr>
              <p:spPr>
                <a:xfrm>
                  <a:off x="5208020" y="3684551"/>
                  <a:ext cx="365760" cy="36576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42000">
                      <a:srgbClr val="FFC5C5"/>
                    </a:gs>
                    <a:gs pos="100000">
                      <a:srgbClr val="FF6565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635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Oval 49"/>
                <p:cNvSpPr>
                  <a:spLocks noChangeAspect="1"/>
                </p:cNvSpPr>
                <p:nvPr/>
              </p:nvSpPr>
              <p:spPr>
                <a:xfrm>
                  <a:off x="4765034" y="3939235"/>
                  <a:ext cx="365760" cy="36576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42000">
                      <a:srgbClr val="FFC5C5"/>
                    </a:gs>
                    <a:gs pos="100000">
                      <a:srgbClr val="FF6565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635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Oval 50"/>
                <p:cNvSpPr>
                  <a:spLocks noChangeAspect="1"/>
                </p:cNvSpPr>
                <p:nvPr/>
              </p:nvSpPr>
              <p:spPr>
                <a:xfrm>
                  <a:off x="4390923" y="3593111"/>
                  <a:ext cx="365760" cy="36576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42000">
                      <a:srgbClr val="FFC5C5"/>
                    </a:gs>
                    <a:gs pos="100000">
                      <a:srgbClr val="FF6565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635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Oval 51"/>
                <p:cNvSpPr>
                  <a:spLocks noChangeAspect="1"/>
                </p:cNvSpPr>
                <p:nvPr/>
              </p:nvSpPr>
              <p:spPr>
                <a:xfrm>
                  <a:off x="4531744" y="3111146"/>
                  <a:ext cx="365760" cy="36576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42000">
                      <a:srgbClr val="FFC5C5"/>
                    </a:gs>
                    <a:gs pos="100000">
                      <a:srgbClr val="FF6565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635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Oval 52"/>
                <p:cNvSpPr>
                  <a:spLocks noChangeAspect="1"/>
                </p:cNvSpPr>
                <p:nvPr/>
              </p:nvSpPr>
              <p:spPr>
                <a:xfrm>
                  <a:off x="4605308" y="3552373"/>
                  <a:ext cx="365760" cy="36576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42000">
                      <a:srgbClr val="D2E1F4"/>
                    </a:gs>
                    <a:gs pos="100000">
                      <a:srgbClr val="59B8FF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635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Oval 53"/>
                <p:cNvSpPr>
                  <a:spLocks noChangeAspect="1"/>
                </p:cNvSpPr>
                <p:nvPr/>
              </p:nvSpPr>
              <p:spPr>
                <a:xfrm>
                  <a:off x="4932528" y="3659786"/>
                  <a:ext cx="365760" cy="36576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42000">
                      <a:srgbClr val="D2E1F4"/>
                    </a:gs>
                    <a:gs pos="100000">
                      <a:srgbClr val="59B8FF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635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" name="Group 28"/>
              <p:cNvGrpSpPr/>
              <p:nvPr/>
            </p:nvGrpSpPr>
            <p:grpSpPr>
              <a:xfrm>
                <a:off x="5454184" y="3750558"/>
                <a:ext cx="657663" cy="610479"/>
                <a:chOff x="5524062" y="3017520"/>
                <a:chExt cx="657663" cy="610479"/>
              </a:xfrm>
            </p:grpSpPr>
            <p:sp>
              <p:nvSpPr>
                <p:cNvPr id="34" name="Oval 33"/>
                <p:cNvSpPr>
                  <a:spLocks noChangeAspect="1"/>
                </p:cNvSpPr>
                <p:nvPr/>
              </p:nvSpPr>
              <p:spPr>
                <a:xfrm>
                  <a:off x="5524062" y="3017520"/>
                  <a:ext cx="365760" cy="36576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42000">
                      <a:srgbClr val="199CFF"/>
                    </a:gs>
                    <a:gs pos="100000">
                      <a:srgbClr val="0070C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905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Oval 34"/>
                <p:cNvSpPr>
                  <a:spLocks noChangeAspect="1"/>
                </p:cNvSpPr>
                <p:nvPr/>
              </p:nvSpPr>
              <p:spPr>
                <a:xfrm>
                  <a:off x="5562600" y="3253740"/>
                  <a:ext cx="365760" cy="36576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42000">
                      <a:srgbClr val="FF3333"/>
                    </a:gs>
                    <a:gs pos="100000">
                      <a:srgbClr val="C0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905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Oval 35"/>
                <p:cNvSpPr>
                  <a:spLocks noChangeAspect="1"/>
                </p:cNvSpPr>
                <p:nvPr/>
              </p:nvSpPr>
              <p:spPr>
                <a:xfrm>
                  <a:off x="5745480" y="3048000"/>
                  <a:ext cx="365760" cy="36576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42000">
                      <a:srgbClr val="FF3333"/>
                    </a:gs>
                    <a:gs pos="100000">
                      <a:srgbClr val="C0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905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Oval 36"/>
                <p:cNvSpPr>
                  <a:spLocks noChangeAspect="1"/>
                </p:cNvSpPr>
                <p:nvPr/>
              </p:nvSpPr>
              <p:spPr>
                <a:xfrm>
                  <a:off x="5815965" y="3262239"/>
                  <a:ext cx="365760" cy="36576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42000">
                      <a:srgbClr val="199CFF"/>
                    </a:gs>
                    <a:gs pos="100000">
                      <a:srgbClr val="0070C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905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5" name="Right Arrow 4"/>
            <p:cNvSpPr/>
            <p:nvPr/>
          </p:nvSpPr>
          <p:spPr>
            <a:xfrm>
              <a:off x="3950525" y="4417604"/>
              <a:ext cx="1431235" cy="422769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5951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46" name="Picture 6" descr="TABLE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31" y="1462882"/>
            <a:ext cx="8453338" cy="459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48" name="Text Box 8"/>
          <p:cNvSpPr txBox="1">
            <a:spLocks noChangeArrowheads="1"/>
          </p:cNvSpPr>
          <p:nvPr/>
        </p:nvSpPr>
        <p:spPr bwMode="auto">
          <a:xfrm>
            <a:off x="0" y="50800"/>
            <a:ext cx="914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solidFill>
                  <a:schemeClr val="bg1"/>
                </a:solidFill>
              </a:rPr>
              <a:t>SECTION</a:t>
            </a:r>
            <a:r>
              <a:rPr lang="en-US" altLang="en-US" sz="2400">
                <a:solidFill>
                  <a:schemeClr val="bg1"/>
                </a:solidFill>
              </a:rPr>
              <a:t>24.2</a:t>
            </a:r>
          </a:p>
        </p:txBody>
      </p:sp>
      <p:sp>
        <p:nvSpPr>
          <p:cNvPr id="419849" name="Rectangle 9"/>
          <p:cNvSpPr>
            <a:spLocks noChangeArrowheads="1"/>
          </p:cNvSpPr>
          <p:nvPr/>
        </p:nvSpPr>
        <p:spPr bwMode="auto">
          <a:xfrm>
            <a:off x="2209800" y="0"/>
            <a:ext cx="571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200">
                <a:solidFill>
                  <a:schemeClr val="bg1"/>
                </a:solidFill>
              </a:rPr>
              <a:t>Radioactive Decay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Examples of Half-Lives</a:t>
            </a:r>
            <a:endParaRPr lang="en-US" sz="4000" b="1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246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19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Graphical Representation</a:t>
            </a: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931660"/>
            <a:ext cx="8232775" cy="5926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193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0377746"/>
              </p:ext>
            </p:extLst>
          </p:nvPr>
        </p:nvGraphicFramePr>
        <p:xfrm>
          <a:off x="452827" y="1296988"/>
          <a:ext cx="310896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480"/>
                <a:gridCol w="1554480"/>
              </a:tblGrid>
              <a:tr h="1005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Number of Half-Lives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Nuclei Remaining</a:t>
                      </a:r>
                      <a:endParaRPr lang="en-US" sz="2400" b="1" dirty="0"/>
                    </a:p>
                  </a:txBody>
                  <a:tcPr anchor="ctr"/>
                </a:tc>
              </a:tr>
              <a:tr h="1005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0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24</a:t>
                      </a:r>
                      <a:endParaRPr lang="en-US" sz="2800" b="1" dirty="0"/>
                    </a:p>
                  </a:txBody>
                  <a:tcPr anchor="ctr"/>
                </a:tc>
              </a:tr>
              <a:tr h="1005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 anchor="ctr"/>
                </a:tc>
              </a:tr>
              <a:tr h="1005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 anchor="ctr"/>
                </a:tc>
              </a:tr>
              <a:tr h="1005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3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171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3810181"/>
              </p:ext>
            </p:extLst>
          </p:nvPr>
        </p:nvGraphicFramePr>
        <p:xfrm>
          <a:off x="452827" y="1296988"/>
          <a:ext cx="310896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480"/>
                <a:gridCol w="1554480"/>
              </a:tblGrid>
              <a:tr h="1005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Number of Half-Lives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Nuclei Remaining</a:t>
                      </a:r>
                      <a:endParaRPr lang="en-US" sz="2400" b="1" dirty="0"/>
                    </a:p>
                  </a:txBody>
                  <a:tcPr anchor="ctr"/>
                </a:tc>
              </a:tr>
              <a:tr h="1005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0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24</a:t>
                      </a:r>
                      <a:endParaRPr lang="en-US" sz="2800" b="1" dirty="0"/>
                    </a:p>
                  </a:txBody>
                  <a:tcPr anchor="ctr"/>
                </a:tc>
              </a:tr>
              <a:tr h="1005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12</a:t>
                      </a:r>
                      <a:endParaRPr lang="en-US" sz="2800" b="1" dirty="0"/>
                    </a:p>
                  </a:txBody>
                  <a:tcPr anchor="ctr"/>
                </a:tc>
              </a:tr>
              <a:tr h="1005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6</a:t>
                      </a:r>
                      <a:endParaRPr lang="en-US" sz="2800" b="1" dirty="0"/>
                    </a:p>
                  </a:txBody>
                  <a:tcPr anchor="ctr"/>
                </a:tc>
              </a:tr>
              <a:tr h="1005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3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3</a:t>
                      </a:r>
                      <a:endParaRPr lang="en-US" sz="2800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827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881445708"/>
                  </p:ext>
                </p:extLst>
              </p:nvPr>
            </p:nvGraphicFramePr>
            <p:xfrm>
              <a:off x="452827" y="1296988"/>
              <a:ext cx="5943600" cy="5029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54480"/>
                    <a:gridCol w="1554480"/>
                    <a:gridCol w="2834640"/>
                  </a:tblGrid>
                  <a:tr h="1005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/>
                            <a:t>Number of Half-Lives</a:t>
                          </a:r>
                          <a:endParaRPr lang="en-US" sz="2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/>
                            <a:t>Nuclei Remaining</a:t>
                          </a:r>
                          <a:endParaRPr lang="en-US" sz="2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/>
                            <a:t>Math</a:t>
                          </a:r>
                          <a:endParaRPr lang="en-US" sz="2400" b="1" dirty="0"/>
                        </a:p>
                      </a:txBody>
                      <a:tcPr anchor="ctr"/>
                    </a:tc>
                  </a:tr>
                  <a:tr h="1005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/>
                            <a:t>0</a:t>
                          </a:r>
                          <a:endParaRPr lang="en-US" sz="2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/>
                            <a:t>24</a:t>
                          </a:r>
                          <a:endParaRPr lang="en-US" sz="2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b="1" dirty="0"/>
                        </a:p>
                      </a:txBody>
                      <a:tcPr anchor="ctr"/>
                    </a:tc>
                  </a:tr>
                  <a:tr h="1005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/>
                            <a:t>1</a:t>
                          </a:r>
                          <a:endParaRPr lang="en-US" sz="2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/>
                            <a:t>12</a:t>
                          </a:r>
                          <a:endParaRPr lang="en-US" sz="2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/>
                            <a:t>24  </a:t>
                          </a:r>
                          <a:r>
                            <a:rPr lang="en-US" sz="2800" b="1" dirty="0" smtClean="0"/>
                            <a:t>x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1" dirty="0" smtClean="0"/>
                            <a:t>  =</a:t>
                          </a:r>
                          <a:r>
                            <a:rPr lang="en-US" sz="2400" b="1" dirty="0" smtClean="0"/>
                            <a:t> 12</a:t>
                          </a:r>
                          <a:endParaRPr lang="en-US" sz="2400" b="1" dirty="0"/>
                        </a:p>
                      </a:txBody>
                      <a:tcPr anchor="ctr"/>
                    </a:tc>
                  </a:tr>
                  <a:tr h="1005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/>
                            <a:t>2</a:t>
                          </a:r>
                          <a:endParaRPr lang="en-US" sz="2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/>
                            <a:t>6</a:t>
                          </a:r>
                          <a:endParaRPr lang="en-US" sz="2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 smtClean="0"/>
                            <a:t>24  </a:t>
                          </a:r>
                          <a:r>
                            <a:rPr lang="en-US" sz="2800" b="1" dirty="0" smtClean="0"/>
                            <a:t>x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1" dirty="0" smtClean="0"/>
                            <a:t>  x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1" dirty="0" smtClean="0"/>
                            <a:t> =</a:t>
                          </a:r>
                          <a:r>
                            <a:rPr lang="en-US" sz="2400" b="1" dirty="0" smtClean="0"/>
                            <a:t> 6</a:t>
                          </a:r>
                          <a:endParaRPr lang="en-US" sz="2400" b="1" dirty="0"/>
                        </a:p>
                      </a:txBody>
                      <a:tcPr anchor="ctr"/>
                    </a:tc>
                  </a:tr>
                  <a:tr h="1005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/>
                            <a:t>3</a:t>
                          </a:r>
                          <a:endParaRPr lang="en-US" sz="2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/>
                            <a:t>3</a:t>
                          </a:r>
                          <a:endParaRPr lang="en-US" sz="2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 smtClean="0"/>
                            <a:t>24  </a:t>
                          </a:r>
                          <a:r>
                            <a:rPr lang="en-US" sz="2800" b="1" dirty="0" smtClean="0"/>
                            <a:t>x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1" dirty="0" smtClean="0"/>
                            <a:t> x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1" dirty="0" smtClean="0"/>
                            <a:t> x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1" dirty="0" smtClean="0"/>
                            <a:t>  =</a:t>
                          </a:r>
                          <a:r>
                            <a:rPr lang="en-US" sz="2400" b="1" dirty="0" smtClean="0"/>
                            <a:t> 3</a:t>
                          </a:r>
                          <a:endParaRPr lang="en-US" sz="2400" b="1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157577865"/>
                  </p:ext>
                </p:extLst>
              </p:nvPr>
            </p:nvGraphicFramePr>
            <p:xfrm>
              <a:off x="452827" y="1296988"/>
              <a:ext cx="5943600" cy="5029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54480"/>
                    <a:gridCol w="1554480"/>
                    <a:gridCol w="2834640"/>
                  </a:tblGrid>
                  <a:tr h="1005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/>
                            <a:t>Number of Half-Lives</a:t>
                          </a:r>
                          <a:endParaRPr lang="en-US" sz="2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/>
                            <a:t>Nuclei Remaining</a:t>
                          </a:r>
                          <a:endParaRPr lang="en-US" sz="2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/>
                            <a:t>Math</a:t>
                          </a:r>
                          <a:endParaRPr lang="en-US" sz="2400" b="1" dirty="0"/>
                        </a:p>
                      </a:txBody>
                      <a:tcPr anchor="ctr"/>
                    </a:tc>
                  </a:tr>
                  <a:tr h="1005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/>
                            <a:t>0</a:t>
                          </a:r>
                          <a:endParaRPr lang="en-US" sz="2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/>
                            <a:t>24</a:t>
                          </a:r>
                          <a:endParaRPr lang="en-US" sz="2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b="1" dirty="0"/>
                        </a:p>
                      </a:txBody>
                      <a:tcPr anchor="ctr"/>
                    </a:tc>
                  </a:tr>
                  <a:tr h="1005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/>
                            <a:t>1</a:t>
                          </a:r>
                          <a:endParaRPr lang="en-US" sz="2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/>
                            <a:t>12</a:t>
                          </a:r>
                          <a:endParaRPr lang="en-US" sz="2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09677" t="-200606" r="-215" b="-200000"/>
                          </a:stretch>
                        </a:blipFill>
                      </a:tcPr>
                    </a:tc>
                  </a:tr>
                  <a:tr h="1005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/>
                            <a:t>2</a:t>
                          </a:r>
                          <a:endParaRPr lang="en-US" sz="2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/>
                            <a:t>6</a:t>
                          </a:r>
                          <a:endParaRPr lang="en-US" sz="2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09677" t="-300606" r="-215" b="-100000"/>
                          </a:stretch>
                        </a:blipFill>
                      </a:tcPr>
                    </a:tc>
                  </a:tr>
                  <a:tr h="1005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/>
                            <a:t>3</a:t>
                          </a:r>
                          <a:endParaRPr lang="en-US" sz="2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/>
                            <a:t>3</a:t>
                          </a:r>
                          <a:endParaRPr lang="en-US" sz="2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09677" t="-400606" r="-21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3098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193261737"/>
                  </p:ext>
                </p:extLst>
              </p:nvPr>
            </p:nvGraphicFramePr>
            <p:xfrm>
              <a:off x="452827" y="1296988"/>
              <a:ext cx="8238346" cy="5029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54480"/>
                    <a:gridCol w="1554480"/>
                    <a:gridCol w="2834640"/>
                    <a:gridCol w="2294746"/>
                  </a:tblGrid>
                  <a:tr h="1005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/>
                            <a:t>Number of Half-Lives</a:t>
                          </a:r>
                          <a:endParaRPr lang="en-US" sz="2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/>
                            <a:t>Nuclei Remaining</a:t>
                          </a:r>
                          <a:endParaRPr lang="en-US" sz="2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/>
                            <a:t>Math</a:t>
                          </a:r>
                          <a:endParaRPr lang="en-US" sz="2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/>
                            <a:t>Advanced</a:t>
                          </a:r>
                        </a:p>
                        <a:p>
                          <a:pPr algn="ctr"/>
                          <a:r>
                            <a:rPr lang="en-US" sz="2400" b="1" dirty="0" smtClean="0"/>
                            <a:t>Math</a:t>
                          </a:r>
                          <a:endParaRPr lang="en-US" sz="2400" b="1" dirty="0"/>
                        </a:p>
                      </a:txBody>
                      <a:tcPr anchor="ctr"/>
                    </a:tc>
                  </a:tr>
                  <a:tr h="1005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/>
                            <a:t>0</a:t>
                          </a:r>
                          <a:endParaRPr lang="en-US" sz="2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/>
                            <a:t>24</a:t>
                          </a:r>
                          <a:endParaRPr lang="en-US" sz="2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b="1" dirty="0"/>
                        </a:p>
                      </a:txBody>
                      <a:tcPr anchor="ctr"/>
                    </a:tc>
                  </a:tr>
                  <a:tr h="1005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/>
                            <a:t>1</a:t>
                          </a:r>
                          <a:endParaRPr lang="en-US" sz="2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/>
                            <a:t>12</a:t>
                          </a:r>
                          <a:endParaRPr lang="en-US" sz="2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/>
                            <a:t>24  </a:t>
                          </a:r>
                          <a:r>
                            <a:rPr lang="en-US" sz="2800" b="1" dirty="0" smtClean="0"/>
                            <a:t>x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1" dirty="0" smtClean="0"/>
                            <a:t>  =</a:t>
                          </a:r>
                          <a:r>
                            <a:rPr lang="en-US" sz="2400" b="1" dirty="0" smtClean="0"/>
                            <a:t> 12</a:t>
                          </a:r>
                          <a:endParaRPr lang="en-US" sz="2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dirty="0" smtClean="0"/>
                            <a:t>24  </a:t>
                          </a:r>
                          <a:r>
                            <a:rPr lang="en-US" sz="2400" b="1" dirty="0" smtClean="0"/>
                            <a:t>x  </a:t>
                          </a:r>
                          <a:r>
                            <a:rPr lang="en-US" sz="3200" b="0" dirty="0" smtClean="0"/>
                            <a:t>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200" b="0" baseline="0" dirty="0" smtClean="0"/>
                            <a:t>)</a:t>
                          </a:r>
                          <a:r>
                            <a:rPr lang="en-US" sz="3200" b="1" baseline="30000" dirty="0" smtClean="0"/>
                            <a:t>1</a:t>
                          </a:r>
                          <a:r>
                            <a:rPr lang="en-US" sz="2400" b="1" dirty="0" smtClean="0"/>
                            <a:t> =</a:t>
                          </a:r>
                          <a:r>
                            <a:rPr lang="en-US" sz="2000" b="1" dirty="0" smtClean="0"/>
                            <a:t> 12</a:t>
                          </a:r>
                          <a:endParaRPr lang="en-US" sz="2000" b="1" dirty="0"/>
                        </a:p>
                      </a:txBody>
                      <a:tcPr anchor="ctr"/>
                    </a:tc>
                  </a:tr>
                  <a:tr h="1005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/>
                            <a:t>2</a:t>
                          </a:r>
                          <a:endParaRPr lang="en-US" sz="2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/>
                            <a:t>6</a:t>
                          </a:r>
                          <a:endParaRPr lang="en-US" sz="2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 smtClean="0"/>
                            <a:t>24  </a:t>
                          </a:r>
                          <a:r>
                            <a:rPr lang="en-US" sz="2800" b="1" dirty="0" smtClean="0"/>
                            <a:t>x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1" dirty="0" smtClean="0"/>
                            <a:t>  x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1" dirty="0" smtClean="0"/>
                            <a:t> =</a:t>
                          </a:r>
                          <a:r>
                            <a:rPr lang="en-US" sz="2400" b="1" dirty="0" smtClean="0"/>
                            <a:t> 6</a:t>
                          </a:r>
                          <a:endParaRPr lang="en-US" sz="2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dirty="0" smtClean="0"/>
                            <a:t>24  </a:t>
                          </a:r>
                          <a:r>
                            <a:rPr lang="en-US" sz="2400" b="1" dirty="0" smtClean="0"/>
                            <a:t>x  </a:t>
                          </a:r>
                          <a:r>
                            <a:rPr lang="en-US" sz="3200" b="0" dirty="0" smtClean="0"/>
                            <a:t>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200" b="0" baseline="0" dirty="0" smtClean="0"/>
                            <a:t>)</a:t>
                          </a:r>
                          <a:r>
                            <a:rPr lang="en-US" sz="3200" b="1" baseline="30000" dirty="0" smtClean="0"/>
                            <a:t>2</a:t>
                          </a:r>
                          <a:r>
                            <a:rPr lang="en-US" sz="2400" b="1" dirty="0" smtClean="0"/>
                            <a:t> =</a:t>
                          </a:r>
                          <a:r>
                            <a:rPr lang="en-US" sz="2000" b="1" dirty="0" smtClean="0"/>
                            <a:t> 6</a:t>
                          </a:r>
                          <a:endParaRPr lang="en-US" sz="2000" b="1" dirty="0"/>
                        </a:p>
                      </a:txBody>
                      <a:tcPr anchor="ctr"/>
                    </a:tc>
                  </a:tr>
                  <a:tr h="1005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/>
                            <a:t>3</a:t>
                          </a:r>
                          <a:endParaRPr lang="en-US" sz="2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/>
                            <a:t>3</a:t>
                          </a:r>
                          <a:endParaRPr lang="en-US" sz="2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 smtClean="0"/>
                            <a:t>24  </a:t>
                          </a:r>
                          <a:r>
                            <a:rPr lang="en-US" sz="2800" b="1" dirty="0" smtClean="0"/>
                            <a:t>x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1" dirty="0" smtClean="0"/>
                            <a:t> x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1" dirty="0" smtClean="0"/>
                            <a:t> x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1" dirty="0" smtClean="0"/>
                            <a:t>  =</a:t>
                          </a:r>
                          <a:r>
                            <a:rPr lang="en-US" sz="2400" b="1" dirty="0" smtClean="0"/>
                            <a:t> 3</a:t>
                          </a:r>
                          <a:endParaRPr lang="en-US" sz="2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dirty="0" smtClean="0"/>
                            <a:t>24  </a:t>
                          </a:r>
                          <a:r>
                            <a:rPr lang="en-US" sz="2400" b="1" dirty="0" smtClean="0"/>
                            <a:t>x  </a:t>
                          </a:r>
                          <a:r>
                            <a:rPr lang="en-US" sz="3200" b="0" dirty="0" smtClean="0"/>
                            <a:t>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200" b="0" baseline="0" dirty="0" smtClean="0"/>
                            <a:t>)</a:t>
                          </a:r>
                          <a:r>
                            <a:rPr lang="en-US" sz="3200" b="1" baseline="30000" dirty="0" smtClean="0"/>
                            <a:t>3</a:t>
                          </a:r>
                          <a:r>
                            <a:rPr lang="en-US" sz="2400" b="1" dirty="0" smtClean="0"/>
                            <a:t> =</a:t>
                          </a:r>
                          <a:r>
                            <a:rPr lang="en-US" sz="2000" b="1" dirty="0" smtClean="0"/>
                            <a:t> 3</a:t>
                          </a:r>
                          <a:endParaRPr lang="en-US" sz="2000" b="1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193261737"/>
                  </p:ext>
                </p:extLst>
              </p:nvPr>
            </p:nvGraphicFramePr>
            <p:xfrm>
              <a:off x="452827" y="1296988"/>
              <a:ext cx="8238346" cy="5029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54480"/>
                    <a:gridCol w="1554480"/>
                    <a:gridCol w="2834640"/>
                    <a:gridCol w="2294746"/>
                  </a:tblGrid>
                  <a:tr h="1005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/>
                            <a:t>Number of Half-Lives</a:t>
                          </a:r>
                          <a:endParaRPr lang="en-US" sz="2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/>
                            <a:t>Nuclei Remaining</a:t>
                          </a:r>
                          <a:endParaRPr lang="en-US" sz="2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/>
                            <a:t>Math</a:t>
                          </a:r>
                          <a:endParaRPr lang="en-US" sz="2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/>
                            <a:t>Advanced</a:t>
                          </a:r>
                        </a:p>
                        <a:p>
                          <a:pPr algn="ctr"/>
                          <a:r>
                            <a:rPr lang="en-US" sz="2400" b="1" dirty="0" smtClean="0"/>
                            <a:t>Math</a:t>
                          </a:r>
                          <a:endParaRPr lang="en-US" sz="2400" b="1" dirty="0"/>
                        </a:p>
                      </a:txBody>
                      <a:tcPr anchor="ctr"/>
                    </a:tc>
                  </a:tr>
                  <a:tr h="1005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/>
                            <a:t>0</a:t>
                          </a:r>
                          <a:endParaRPr lang="en-US" sz="2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/>
                            <a:t>24</a:t>
                          </a:r>
                          <a:endParaRPr lang="en-US" sz="2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b="1" dirty="0"/>
                        </a:p>
                      </a:txBody>
                      <a:tcPr anchor="ctr"/>
                    </a:tc>
                  </a:tr>
                  <a:tr h="1005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/>
                            <a:t>1</a:t>
                          </a:r>
                          <a:endParaRPr lang="en-US" sz="2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/>
                            <a:t>12</a:t>
                          </a:r>
                          <a:endParaRPr lang="en-US" sz="2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09677" t="-200606" r="-81075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258621" t="-200606" b="-200000"/>
                          </a:stretch>
                        </a:blipFill>
                      </a:tcPr>
                    </a:tc>
                  </a:tr>
                  <a:tr h="1005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/>
                            <a:t>2</a:t>
                          </a:r>
                          <a:endParaRPr lang="en-US" sz="2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/>
                            <a:t>6</a:t>
                          </a:r>
                          <a:endParaRPr lang="en-US" sz="2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09677" t="-300606" r="-81075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258621" t="-300606" b="-100000"/>
                          </a:stretch>
                        </a:blipFill>
                      </a:tcPr>
                    </a:tc>
                  </a:tr>
                  <a:tr h="1005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/>
                            <a:t>3</a:t>
                          </a:r>
                          <a:endParaRPr lang="en-US" sz="2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/>
                            <a:t>3</a:t>
                          </a:r>
                          <a:endParaRPr lang="en-US" sz="2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09677" t="-400606" r="-810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258621" t="-40060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9459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55913999"/>
                  </p:ext>
                </p:extLst>
              </p:nvPr>
            </p:nvGraphicFramePr>
            <p:xfrm>
              <a:off x="452827" y="1296988"/>
              <a:ext cx="8238346" cy="5029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54480"/>
                    <a:gridCol w="1554480"/>
                    <a:gridCol w="2834640"/>
                    <a:gridCol w="2294746"/>
                  </a:tblGrid>
                  <a:tr h="1005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/>
                            <a:t>Number of Half-Lives</a:t>
                          </a:r>
                          <a:endParaRPr lang="en-US" sz="2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/>
                            <a:t>Nuclei Remaining</a:t>
                          </a:r>
                          <a:endParaRPr lang="en-US" sz="2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/>
                            <a:t>Math</a:t>
                          </a:r>
                          <a:endParaRPr lang="en-US" sz="2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/>
                            <a:t>Advanced</a:t>
                          </a:r>
                        </a:p>
                        <a:p>
                          <a:pPr algn="ctr"/>
                          <a:r>
                            <a:rPr lang="en-US" sz="2400" b="1" dirty="0" smtClean="0"/>
                            <a:t>Math</a:t>
                          </a:r>
                          <a:endParaRPr lang="en-US" sz="2400" b="1" dirty="0"/>
                        </a:p>
                      </a:txBody>
                      <a:tcPr anchor="ctr"/>
                    </a:tc>
                  </a:tr>
                  <a:tr h="1005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/>
                            <a:t>0</a:t>
                          </a:r>
                          <a:endParaRPr lang="en-US" sz="2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/>
                            <a:t>24</a:t>
                          </a:r>
                          <a:endParaRPr lang="en-US" sz="2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dirty="0" smtClean="0"/>
                            <a:t>24  </a:t>
                          </a:r>
                          <a:r>
                            <a:rPr lang="en-US" sz="2400" b="1" dirty="0" smtClean="0"/>
                            <a:t>x  </a:t>
                          </a:r>
                          <a:r>
                            <a:rPr lang="en-US" sz="3200" b="0" dirty="0" smtClean="0"/>
                            <a:t>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200" b="0" baseline="0" dirty="0" smtClean="0"/>
                            <a:t>)</a:t>
                          </a:r>
                          <a:r>
                            <a:rPr lang="en-US" sz="3200" b="1" baseline="30000" dirty="0" smtClean="0"/>
                            <a:t>0</a:t>
                          </a:r>
                          <a:r>
                            <a:rPr lang="en-US" sz="2400" b="1" dirty="0" smtClean="0"/>
                            <a:t> =</a:t>
                          </a:r>
                          <a:r>
                            <a:rPr lang="en-US" sz="2000" b="1" dirty="0" smtClean="0"/>
                            <a:t> 24</a:t>
                          </a:r>
                          <a:endParaRPr lang="en-US" sz="2000" b="1" dirty="0"/>
                        </a:p>
                      </a:txBody>
                      <a:tcPr anchor="ctr"/>
                    </a:tc>
                  </a:tr>
                  <a:tr h="1005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/>
                            <a:t>1</a:t>
                          </a:r>
                          <a:endParaRPr lang="en-US" sz="2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/>
                            <a:t>12</a:t>
                          </a:r>
                          <a:endParaRPr lang="en-US" sz="2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/>
                            <a:t>24  </a:t>
                          </a:r>
                          <a:r>
                            <a:rPr lang="en-US" sz="2800" b="1" dirty="0" smtClean="0"/>
                            <a:t>x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1" dirty="0" smtClean="0"/>
                            <a:t>  =</a:t>
                          </a:r>
                          <a:r>
                            <a:rPr lang="en-US" sz="2400" b="1" dirty="0" smtClean="0"/>
                            <a:t> 12</a:t>
                          </a:r>
                          <a:endParaRPr lang="en-US" sz="2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dirty="0" smtClean="0"/>
                            <a:t>24  </a:t>
                          </a:r>
                          <a:r>
                            <a:rPr lang="en-US" sz="2400" b="1" dirty="0" smtClean="0"/>
                            <a:t>x  </a:t>
                          </a:r>
                          <a:r>
                            <a:rPr lang="en-US" sz="3200" b="0" dirty="0" smtClean="0"/>
                            <a:t>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200" b="0" baseline="0" dirty="0" smtClean="0"/>
                            <a:t>)</a:t>
                          </a:r>
                          <a:r>
                            <a:rPr lang="en-US" sz="3200" b="1" baseline="30000" dirty="0" smtClean="0"/>
                            <a:t>1</a:t>
                          </a:r>
                          <a:r>
                            <a:rPr lang="en-US" sz="2400" b="1" dirty="0" smtClean="0"/>
                            <a:t> =</a:t>
                          </a:r>
                          <a:r>
                            <a:rPr lang="en-US" sz="2000" b="1" dirty="0" smtClean="0"/>
                            <a:t> 12</a:t>
                          </a:r>
                          <a:endParaRPr lang="en-US" sz="2000" b="1" dirty="0"/>
                        </a:p>
                      </a:txBody>
                      <a:tcPr anchor="ctr"/>
                    </a:tc>
                  </a:tr>
                  <a:tr h="1005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/>
                            <a:t>2</a:t>
                          </a:r>
                          <a:endParaRPr lang="en-US" sz="2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/>
                            <a:t>6</a:t>
                          </a:r>
                          <a:endParaRPr lang="en-US" sz="2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 smtClean="0"/>
                            <a:t>24  </a:t>
                          </a:r>
                          <a:r>
                            <a:rPr lang="en-US" sz="2800" b="1" dirty="0" smtClean="0"/>
                            <a:t>x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1" dirty="0" smtClean="0"/>
                            <a:t>  x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1" dirty="0" smtClean="0"/>
                            <a:t> =</a:t>
                          </a:r>
                          <a:r>
                            <a:rPr lang="en-US" sz="2400" b="1" dirty="0" smtClean="0"/>
                            <a:t> 6</a:t>
                          </a:r>
                          <a:endParaRPr lang="en-US" sz="2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dirty="0" smtClean="0"/>
                            <a:t>24  </a:t>
                          </a:r>
                          <a:r>
                            <a:rPr lang="en-US" sz="2400" b="1" dirty="0" smtClean="0"/>
                            <a:t>x  </a:t>
                          </a:r>
                          <a:r>
                            <a:rPr lang="en-US" sz="3200" b="0" dirty="0" smtClean="0"/>
                            <a:t>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200" b="0" baseline="0" dirty="0" smtClean="0"/>
                            <a:t>)</a:t>
                          </a:r>
                          <a:r>
                            <a:rPr lang="en-US" sz="3200" b="1" baseline="30000" dirty="0" smtClean="0"/>
                            <a:t>2</a:t>
                          </a:r>
                          <a:r>
                            <a:rPr lang="en-US" sz="2400" b="1" dirty="0" smtClean="0"/>
                            <a:t> =</a:t>
                          </a:r>
                          <a:r>
                            <a:rPr lang="en-US" sz="2000" b="1" dirty="0" smtClean="0"/>
                            <a:t> 6</a:t>
                          </a:r>
                          <a:endParaRPr lang="en-US" sz="2000" b="1" dirty="0"/>
                        </a:p>
                      </a:txBody>
                      <a:tcPr anchor="ctr"/>
                    </a:tc>
                  </a:tr>
                  <a:tr h="1005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/>
                            <a:t>3</a:t>
                          </a:r>
                          <a:endParaRPr lang="en-US" sz="2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/>
                            <a:t>3</a:t>
                          </a:r>
                          <a:endParaRPr lang="en-US" sz="2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 smtClean="0"/>
                            <a:t>24  </a:t>
                          </a:r>
                          <a:r>
                            <a:rPr lang="en-US" sz="2800" b="1" dirty="0" smtClean="0"/>
                            <a:t>x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1" dirty="0" smtClean="0"/>
                            <a:t> x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1" dirty="0" smtClean="0"/>
                            <a:t> x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1" dirty="0" smtClean="0"/>
                            <a:t>  =</a:t>
                          </a:r>
                          <a:r>
                            <a:rPr lang="en-US" sz="2400" b="1" dirty="0" smtClean="0"/>
                            <a:t> 3</a:t>
                          </a:r>
                          <a:endParaRPr lang="en-US" sz="2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dirty="0" smtClean="0"/>
                            <a:t>24  </a:t>
                          </a:r>
                          <a:r>
                            <a:rPr lang="en-US" sz="2400" b="1" dirty="0" smtClean="0"/>
                            <a:t>x  </a:t>
                          </a:r>
                          <a:r>
                            <a:rPr lang="en-US" sz="3200" b="0" dirty="0" smtClean="0"/>
                            <a:t>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200" b="0" baseline="0" dirty="0" smtClean="0"/>
                            <a:t>)</a:t>
                          </a:r>
                          <a:r>
                            <a:rPr lang="en-US" sz="3200" b="1" baseline="30000" dirty="0" smtClean="0"/>
                            <a:t>3</a:t>
                          </a:r>
                          <a:r>
                            <a:rPr lang="en-US" sz="2400" b="1" dirty="0" smtClean="0"/>
                            <a:t> =</a:t>
                          </a:r>
                          <a:r>
                            <a:rPr lang="en-US" sz="2000" b="1" dirty="0" smtClean="0"/>
                            <a:t> 3</a:t>
                          </a:r>
                          <a:endParaRPr lang="en-US" sz="2000" b="1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55913999"/>
                  </p:ext>
                </p:extLst>
              </p:nvPr>
            </p:nvGraphicFramePr>
            <p:xfrm>
              <a:off x="452827" y="1296988"/>
              <a:ext cx="8238346" cy="5029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54480"/>
                    <a:gridCol w="1554480"/>
                    <a:gridCol w="2834640"/>
                    <a:gridCol w="2294746"/>
                  </a:tblGrid>
                  <a:tr h="1005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/>
                            <a:t>Number of Half-Lives</a:t>
                          </a:r>
                          <a:endParaRPr lang="en-US" sz="2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/>
                            <a:t>Nuclei Remaining</a:t>
                          </a:r>
                          <a:endParaRPr lang="en-US" sz="2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/>
                            <a:t>Math</a:t>
                          </a:r>
                          <a:endParaRPr lang="en-US" sz="2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/>
                            <a:t>Advanced</a:t>
                          </a:r>
                        </a:p>
                        <a:p>
                          <a:pPr algn="ctr"/>
                          <a:r>
                            <a:rPr lang="en-US" sz="2400" b="1" dirty="0" smtClean="0"/>
                            <a:t>Math</a:t>
                          </a:r>
                          <a:endParaRPr lang="en-US" sz="2400" b="1" dirty="0"/>
                        </a:p>
                      </a:txBody>
                      <a:tcPr anchor="ctr"/>
                    </a:tc>
                  </a:tr>
                  <a:tr h="1005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/>
                            <a:t>0</a:t>
                          </a:r>
                          <a:endParaRPr lang="en-US" sz="2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/>
                            <a:t>24</a:t>
                          </a:r>
                          <a:endParaRPr lang="en-US" sz="2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258621" t="-100606" b="-300000"/>
                          </a:stretch>
                        </a:blipFill>
                      </a:tcPr>
                    </a:tc>
                  </a:tr>
                  <a:tr h="1005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/>
                            <a:t>1</a:t>
                          </a:r>
                          <a:endParaRPr lang="en-US" sz="2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/>
                            <a:t>12</a:t>
                          </a:r>
                          <a:endParaRPr lang="en-US" sz="2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09677" t="-200606" r="-81075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258621" t="-200606" b="-200000"/>
                          </a:stretch>
                        </a:blipFill>
                      </a:tcPr>
                    </a:tc>
                  </a:tr>
                  <a:tr h="1005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/>
                            <a:t>2</a:t>
                          </a:r>
                          <a:endParaRPr lang="en-US" sz="2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/>
                            <a:t>6</a:t>
                          </a:r>
                          <a:endParaRPr lang="en-US" sz="2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09677" t="-300606" r="-81075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258621" t="-300606" b="-100000"/>
                          </a:stretch>
                        </a:blipFill>
                      </a:tcPr>
                    </a:tc>
                  </a:tr>
                  <a:tr h="1005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/>
                            <a:t>3</a:t>
                          </a:r>
                          <a:endParaRPr lang="en-US" sz="2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/>
                            <a:t>3</a:t>
                          </a:r>
                          <a:endParaRPr lang="en-US" sz="2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09677" t="-400606" r="-810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258621" t="-40060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0020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592774665"/>
                  </p:ext>
                </p:extLst>
              </p:nvPr>
            </p:nvGraphicFramePr>
            <p:xfrm>
              <a:off x="452827" y="1296988"/>
              <a:ext cx="8238346" cy="5029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54480"/>
                    <a:gridCol w="1554480"/>
                    <a:gridCol w="2834640"/>
                    <a:gridCol w="2294746"/>
                  </a:tblGrid>
                  <a:tr h="1005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/>
                            <a:t>Number of Half-Lives</a:t>
                          </a:r>
                          <a:endParaRPr lang="en-US" sz="2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/>
                            <a:t>Nuclei Remaining</a:t>
                          </a:r>
                          <a:endParaRPr lang="en-US" sz="2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/>
                            <a:t>Math</a:t>
                          </a:r>
                          <a:endParaRPr lang="en-US" sz="2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/>
                            <a:t>Advanced</a:t>
                          </a:r>
                        </a:p>
                        <a:p>
                          <a:pPr algn="ctr"/>
                          <a:r>
                            <a:rPr lang="en-US" sz="2400" b="1" dirty="0" smtClean="0"/>
                            <a:t>Math</a:t>
                          </a:r>
                          <a:endParaRPr lang="en-US" sz="2400" b="1" dirty="0"/>
                        </a:p>
                      </a:txBody>
                      <a:tcPr anchor="ctr"/>
                    </a:tc>
                  </a:tr>
                  <a:tr h="1005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endParaRPr lang="en-US" sz="28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/>
                            <a:t>24</a:t>
                          </a:r>
                          <a:endParaRPr lang="en-US" sz="2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dirty="0" smtClean="0"/>
                            <a:t>24  </a:t>
                          </a:r>
                          <a:r>
                            <a:rPr lang="en-US" sz="2400" b="1" dirty="0" smtClean="0"/>
                            <a:t>x  </a:t>
                          </a:r>
                          <a:r>
                            <a:rPr lang="en-US" sz="3200" b="0" dirty="0" smtClean="0"/>
                            <a:t>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200" b="0" baseline="0" dirty="0" smtClean="0"/>
                            <a:t>)</a:t>
                          </a:r>
                          <a:r>
                            <a:rPr lang="en-US" sz="3200" b="1" baseline="30000" dirty="0" smtClean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r>
                            <a:rPr lang="en-US" sz="2400" b="1" dirty="0" smtClean="0"/>
                            <a:t> =</a:t>
                          </a:r>
                          <a:r>
                            <a:rPr lang="en-US" sz="2000" b="1" dirty="0" smtClean="0"/>
                            <a:t> 24</a:t>
                          </a:r>
                          <a:endParaRPr lang="en-US" sz="2000" b="1" dirty="0"/>
                        </a:p>
                      </a:txBody>
                      <a:tcPr anchor="ctr"/>
                    </a:tc>
                  </a:tr>
                  <a:tr h="1005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en-US" sz="28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/>
                            <a:t>12</a:t>
                          </a:r>
                          <a:endParaRPr lang="en-US" sz="2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/>
                            <a:t>24  </a:t>
                          </a:r>
                          <a:r>
                            <a:rPr lang="en-US" sz="2800" b="1" dirty="0" smtClean="0"/>
                            <a:t>x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1" dirty="0" smtClean="0"/>
                            <a:t>  =</a:t>
                          </a:r>
                          <a:r>
                            <a:rPr lang="en-US" sz="2400" b="1" dirty="0" smtClean="0"/>
                            <a:t> 12</a:t>
                          </a:r>
                          <a:endParaRPr lang="en-US" sz="2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dirty="0" smtClean="0"/>
                            <a:t>24  </a:t>
                          </a:r>
                          <a:r>
                            <a:rPr lang="en-US" sz="2400" b="1" dirty="0" smtClean="0"/>
                            <a:t>x  </a:t>
                          </a:r>
                          <a:r>
                            <a:rPr lang="en-US" sz="3200" b="0" dirty="0" smtClean="0"/>
                            <a:t>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200" b="0" baseline="0" dirty="0" smtClean="0"/>
                            <a:t>)</a:t>
                          </a:r>
                          <a:r>
                            <a:rPr lang="en-US" sz="3200" b="1" baseline="30000" dirty="0" smtClean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r>
                            <a:rPr lang="en-US" sz="2400" b="1" dirty="0" smtClean="0"/>
                            <a:t> =</a:t>
                          </a:r>
                          <a:r>
                            <a:rPr lang="en-US" sz="2000" b="1" dirty="0" smtClean="0"/>
                            <a:t> 12</a:t>
                          </a:r>
                          <a:endParaRPr lang="en-US" sz="2000" b="1" dirty="0"/>
                        </a:p>
                      </a:txBody>
                      <a:tcPr anchor="ctr"/>
                    </a:tc>
                  </a:tr>
                  <a:tr h="1005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  <a:endParaRPr lang="en-US" sz="28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/>
                            <a:t>6</a:t>
                          </a:r>
                          <a:endParaRPr lang="en-US" sz="2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 smtClean="0"/>
                            <a:t>24  </a:t>
                          </a:r>
                          <a:r>
                            <a:rPr lang="en-US" sz="2800" b="1" dirty="0" smtClean="0"/>
                            <a:t>x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1" dirty="0" smtClean="0"/>
                            <a:t>  x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1" dirty="0" smtClean="0"/>
                            <a:t> =</a:t>
                          </a:r>
                          <a:r>
                            <a:rPr lang="en-US" sz="2400" b="1" dirty="0" smtClean="0"/>
                            <a:t> 6</a:t>
                          </a:r>
                          <a:endParaRPr lang="en-US" sz="2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dirty="0" smtClean="0"/>
                            <a:t>24  </a:t>
                          </a:r>
                          <a:r>
                            <a:rPr lang="en-US" sz="2400" b="1" dirty="0" smtClean="0"/>
                            <a:t>x  </a:t>
                          </a:r>
                          <a:r>
                            <a:rPr lang="en-US" sz="3200" b="0" dirty="0" smtClean="0"/>
                            <a:t>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200" b="0" baseline="0" dirty="0" smtClean="0"/>
                            <a:t>)</a:t>
                          </a:r>
                          <a:r>
                            <a:rPr lang="en-US" sz="3200" b="1" baseline="30000" dirty="0" smtClean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  <a:r>
                            <a:rPr lang="en-US" sz="2400" b="1" dirty="0" smtClean="0"/>
                            <a:t> =</a:t>
                          </a:r>
                          <a:r>
                            <a:rPr lang="en-US" sz="2000" b="1" dirty="0" smtClean="0"/>
                            <a:t> 6</a:t>
                          </a:r>
                          <a:endParaRPr lang="en-US" sz="2000" b="1" dirty="0"/>
                        </a:p>
                      </a:txBody>
                      <a:tcPr anchor="ctr"/>
                    </a:tc>
                  </a:tr>
                  <a:tr h="1005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  <a:endParaRPr lang="en-US" sz="28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/>
                            <a:t>3</a:t>
                          </a:r>
                          <a:endParaRPr lang="en-US" sz="2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 smtClean="0"/>
                            <a:t>24  </a:t>
                          </a:r>
                          <a:r>
                            <a:rPr lang="en-US" sz="2800" b="1" dirty="0" smtClean="0"/>
                            <a:t>x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1" dirty="0" smtClean="0"/>
                            <a:t> x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1" dirty="0" smtClean="0"/>
                            <a:t> x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1" dirty="0" smtClean="0"/>
                            <a:t>  =</a:t>
                          </a:r>
                          <a:r>
                            <a:rPr lang="en-US" sz="2400" b="1" dirty="0" smtClean="0"/>
                            <a:t> 3</a:t>
                          </a:r>
                          <a:endParaRPr lang="en-US" sz="2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dirty="0" smtClean="0"/>
                            <a:t>24  </a:t>
                          </a:r>
                          <a:r>
                            <a:rPr lang="en-US" sz="2400" b="1" dirty="0" smtClean="0"/>
                            <a:t>x  </a:t>
                          </a:r>
                          <a:r>
                            <a:rPr lang="en-US" sz="3200" b="0" dirty="0" smtClean="0"/>
                            <a:t>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200" b="0" baseline="0" dirty="0" smtClean="0"/>
                            <a:t>)</a:t>
                          </a:r>
                          <a:r>
                            <a:rPr lang="en-US" sz="3200" b="1" baseline="30000" dirty="0" smtClean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  <a:r>
                            <a:rPr lang="en-US" sz="2400" b="1" dirty="0" smtClean="0"/>
                            <a:t> =</a:t>
                          </a:r>
                          <a:r>
                            <a:rPr lang="en-US" sz="2000" b="1" dirty="0" smtClean="0"/>
                            <a:t> 3</a:t>
                          </a:r>
                          <a:endParaRPr lang="en-US" sz="2000" b="1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592774665"/>
                  </p:ext>
                </p:extLst>
              </p:nvPr>
            </p:nvGraphicFramePr>
            <p:xfrm>
              <a:off x="452827" y="1296988"/>
              <a:ext cx="8238346" cy="5029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54480"/>
                    <a:gridCol w="1554480"/>
                    <a:gridCol w="2834640"/>
                    <a:gridCol w="2294746"/>
                  </a:tblGrid>
                  <a:tr h="1005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/>
                            <a:t>Number of Half-Lives</a:t>
                          </a:r>
                          <a:endParaRPr lang="en-US" sz="2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/>
                            <a:t>Nuclei Remaining</a:t>
                          </a:r>
                          <a:endParaRPr lang="en-US" sz="2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/>
                            <a:t>Math</a:t>
                          </a:r>
                          <a:endParaRPr lang="en-US" sz="2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/>
                            <a:t>Advanced</a:t>
                          </a:r>
                        </a:p>
                        <a:p>
                          <a:pPr algn="ctr"/>
                          <a:r>
                            <a:rPr lang="en-US" sz="2400" b="1" dirty="0" smtClean="0"/>
                            <a:t>Math</a:t>
                          </a:r>
                          <a:endParaRPr lang="en-US" sz="2400" b="1" dirty="0"/>
                        </a:p>
                      </a:txBody>
                      <a:tcPr anchor="ctr"/>
                    </a:tc>
                  </a:tr>
                  <a:tr h="1005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endParaRPr lang="en-US" sz="28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/>
                            <a:t>24</a:t>
                          </a:r>
                          <a:endParaRPr lang="en-US" sz="2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258621" t="-100606" b="-300000"/>
                          </a:stretch>
                        </a:blipFill>
                      </a:tcPr>
                    </a:tc>
                  </a:tr>
                  <a:tr h="1005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en-US" sz="28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/>
                            <a:t>12</a:t>
                          </a:r>
                          <a:endParaRPr lang="en-US" sz="2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09677" t="-200606" r="-81075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258621" t="-200606" b="-200000"/>
                          </a:stretch>
                        </a:blipFill>
                      </a:tcPr>
                    </a:tc>
                  </a:tr>
                  <a:tr h="1005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  <a:endParaRPr lang="en-US" sz="28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/>
                            <a:t>6</a:t>
                          </a:r>
                          <a:endParaRPr lang="en-US" sz="2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09677" t="-300606" r="-81075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258621" t="-300606" b="-100000"/>
                          </a:stretch>
                        </a:blipFill>
                      </a:tcPr>
                    </a:tc>
                  </a:tr>
                  <a:tr h="1005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  <a:endParaRPr lang="en-US" sz="28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/>
                            <a:t>3</a:t>
                          </a:r>
                          <a:endParaRPr lang="en-US" sz="2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09677" t="-400606" r="-810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258621" t="-40060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7080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417513"/>
            <a:ext cx="8778240" cy="731520"/>
          </a:xfrm>
        </p:spPr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Laura and Paul are doing an experiment to investigate the concept of half-life using the following procedure:</a:t>
            </a:r>
          </a:p>
          <a:p>
            <a:pPr marL="742950" lvl="1" indent="-339725">
              <a:spcBef>
                <a:spcPts val="1200"/>
              </a:spcBef>
              <a:buFont typeface="+mj-lt"/>
              <a:buAutoNum type="alphaLcParenR"/>
            </a:pPr>
            <a:r>
              <a:rPr lang="en-US" dirty="0" smtClean="0"/>
              <a:t>Toss 24 pennies</a:t>
            </a:r>
          </a:p>
          <a:p>
            <a:pPr marL="742950" lvl="1" indent="-339725">
              <a:spcBef>
                <a:spcPts val="1200"/>
              </a:spcBef>
              <a:buFont typeface="+mj-lt"/>
              <a:buAutoNum type="alphaLcParenR"/>
            </a:pPr>
            <a:r>
              <a:rPr lang="en-US" dirty="0" smtClean="0"/>
              <a:t>Count how many are heads</a:t>
            </a:r>
          </a:p>
          <a:p>
            <a:pPr marL="742950" lvl="1" indent="-339725">
              <a:spcBef>
                <a:spcPts val="1200"/>
              </a:spcBef>
              <a:buFont typeface="+mj-lt"/>
              <a:buAutoNum type="alphaLcParenR"/>
            </a:pPr>
            <a:r>
              <a:rPr lang="en-US" dirty="0" smtClean="0"/>
              <a:t>Remove the tails and toss the again</a:t>
            </a:r>
          </a:p>
          <a:p>
            <a:pPr marL="742950" lvl="1" indent="-339725">
              <a:spcBef>
                <a:spcPts val="1200"/>
              </a:spcBef>
              <a:buFont typeface="+mj-lt"/>
              <a:buAutoNum type="alphaLcParenR"/>
            </a:pPr>
            <a:r>
              <a:rPr lang="en-US" dirty="0" smtClean="0"/>
              <a:t>Repeat until all are gone</a:t>
            </a:r>
            <a:endParaRPr lang="en-US" dirty="0"/>
          </a:p>
          <a:p>
            <a:pPr marL="742950" lvl="1" indent="-339725">
              <a:spcBef>
                <a:spcPts val="1200"/>
              </a:spcBef>
              <a:buFont typeface="+mj-lt"/>
              <a:buAutoNum type="alphaLcParenR"/>
            </a:pPr>
            <a:r>
              <a:rPr lang="en-US" dirty="0" smtClean="0"/>
              <a:t>Fill out the table shown</a:t>
            </a:r>
          </a:p>
          <a:p>
            <a:pPr marL="742950" lvl="1" indent="-339725">
              <a:buFont typeface="+mj-lt"/>
              <a:buAutoNum type="alphaLcParenR"/>
            </a:pPr>
            <a:endParaRPr lang="en-US" dirty="0"/>
          </a:p>
          <a:p>
            <a:pPr marL="3175" indent="0" algn="ctr">
              <a:buNone/>
            </a:pPr>
            <a:r>
              <a:rPr lang="en-US" b="1" dirty="0" smtClean="0">
                <a:solidFill>
                  <a:srgbClr val="006600"/>
                </a:solidFill>
              </a:rPr>
              <a:t>Predict the results for the table</a:t>
            </a:r>
          </a:p>
          <a:p>
            <a:pPr marL="3175" indent="0" algn="ctr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6600"/>
                </a:solidFill>
              </a:rPr>
              <a:t>and explain your reasoning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84642" y="395288"/>
            <a:ext cx="7374716" cy="822960"/>
            <a:chOff x="995393" y="223838"/>
            <a:chExt cx="7374716" cy="82296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475" y="223838"/>
              <a:ext cx="826634" cy="82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393" y="223838"/>
              <a:ext cx="804833" cy="82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852293"/>
              </p:ext>
            </p:extLst>
          </p:nvPr>
        </p:nvGraphicFramePr>
        <p:xfrm>
          <a:off x="6115050" y="2387600"/>
          <a:ext cx="2834640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872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latin typeface="Comic Sans MS" panose="030F0702030302020204" pitchFamily="66" charset="0"/>
                        </a:rPr>
                        <a:t>Toss</a:t>
                      </a:r>
                    </a:p>
                    <a:p>
                      <a:pPr algn="ctr"/>
                      <a:r>
                        <a:rPr lang="en-US" sz="2000" b="1" i="1" dirty="0" smtClean="0">
                          <a:latin typeface="Comic Sans MS" panose="030F0702030302020204" pitchFamily="66" charset="0"/>
                        </a:rPr>
                        <a:t>Number</a:t>
                      </a:r>
                      <a:endParaRPr lang="en-US" sz="2000" b="1" i="1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latin typeface="Comic Sans MS" panose="030F0702030302020204" pitchFamily="66" charset="0"/>
                        </a:rPr>
                        <a:t>Number of Heads</a:t>
                      </a:r>
                      <a:endParaRPr lang="en-US" sz="2000" b="1" i="1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en-US" sz="2000" b="1" i="1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i="1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latin typeface="Comic Sans MS" panose="030F0702030302020204" pitchFamily="66" charset="0"/>
                        </a:rPr>
                        <a:t>2</a:t>
                      </a:r>
                      <a:endParaRPr lang="en-US" sz="2000" b="1" i="1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i="1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latin typeface="Comic Sans MS" panose="030F0702030302020204" pitchFamily="66" charset="0"/>
                        </a:rPr>
                        <a:t>3</a:t>
                      </a:r>
                      <a:endParaRPr lang="en-US" sz="2000" b="1" i="1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i="1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327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047240" y="3723160"/>
                <a:ext cx="1671320" cy="88694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n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𝒕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𝑻</m:t>
                        </m:r>
                      </m:den>
                    </m:f>
                  </m:oMath>
                </a14:m>
                <a:endParaRPr lang="en-US" b="1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47240" y="3723160"/>
                <a:ext cx="1671320" cy="886940"/>
              </a:xfrm>
              <a:blipFill rotWithShape="0">
                <a:blip r:embed="rId2"/>
                <a:stretch>
                  <a:fillRect l="-9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153400" y="0"/>
            <a:ext cx="990599" cy="738664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Write this in your notes</a:t>
            </a:r>
            <a:endParaRPr lang="en-US" sz="1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88192" y="1949450"/>
                <a:ext cx="2109873" cy="10671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6600"/>
                    </a:solidFill>
                  </a:rPr>
                  <a:t>N = N</a:t>
                </a:r>
                <a:r>
                  <a:rPr lang="en-US" sz="4000" b="1" baseline="-25000" dirty="0">
                    <a:solidFill>
                      <a:srgbClr val="006600"/>
                    </a:solidFill>
                  </a:rPr>
                  <a:t>0</a:t>
                </a:r>
                <a:r>
                  <a:rPr lang="en-US" sz="4400" dirty="0">
                    <a:solidFill>
                      <a:srgbClr val="006600"/>
                    </a:solidFill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66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660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006600"/>
                    </a:solidFill>
                  </a:rPr>
                  <a:t>)</a:t>
                </a:r>
                <a:endParaRPr lang="en-US" sz="4400" b="1" dirty="0">
                  <a:solidFill>
                    <a:srgbClr val="0066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8192" y="1949450"/>
                <a:ext cx="2109873" cy="1067152"/>
              </a:xfrm>
              <a:prstGeom prst="rect">
                <a:avLst/>
              </a:prstGeom>
              <a:blipFill rotWithShape="0">
                <a:blip r:embed="rId3"/>
                <a:stretch>
                  <a:fillRect l="-10116" r="-10983" b="-13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332286" y="1777951"/>
                <a:ext cx="945323" cy="7813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3600" b="1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>
                              <a:solidFill>
                                <a:srgbClr val="006600"/>
                              </a:solidFill>
                              <a:latin typeface="Cambria Math"/>
                            </a:rPr>
                            <m:t>𝐭</m:t>
                          </m:r>
                        </m:num>
                        <m:den>
                          <m:r>
                            <a:rPr lang="en-US" sz="3600" b="1">
                              <a:solidFill>
                                <a:srgbClr val="006600"/>
                              </a:solidFill>
                              <a:latin typeface="Cambria Math"/>
                            </a:rPr>
                            <m:t>𝐓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rgbClr val="0066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2286" y="1777951"/>
                <a:ext cx="945323" cy="78130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ontent Placeholder 2"/>
          <p:cNvSpPr txBox="1">
            <a:spLocks/>
          </p:cNvSpPr>
          <p:nvPr/>
        </p:nvSpPr>
        <p:spPr>
          <a:xfrm>
            <a:off x="4705559" y="1365250"/>
            <a:ext cx="3797301" cy="32364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6075" indent="-346075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0238" indent="-227013" algn="l" defTabSz="914400" rtl="0" eaLnBrk="1" latinLnBrk="0" hangingPunct="1">
              <a:spcBef>
                <a:spcPts val="3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2813" indent="-22225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20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4125" indent="-234950" algn="l" defTabSz="1087438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0663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tabLst/>
              <a:defRPr sz="18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en-US" sz="2800" b="1" dirty="0" smtClean="0"/>
          </a:p>
          <a:p>
            <a:pPr marL="342900" indent="-342900">
              <a:buFont typeface="Arial" pitchFamily="34" charset="0"/>
              <a:buNone/>
            </a:pPr>
            <a:r>
              <a:rPr lang="en-US" sz="2400" b="1" i="1" dirty="0" smtClean="0"/>
              <a:t>where</a:t>
            </a:r>
          </a:p>
          <a:p>
            <a:pPr marL="342900" indent="-342900"/>
            <a:r>
              <a:rPr lang="en-US" sz="2400" b="1" i="1" dirty="0"/>
              <a:t>N = remaining amount</a:t>
            </a:r>
          </a:p>
          <a:p>
            <a:pPr marL="342900" indent="-342900"/>
            <a:r>
              <a:rPr lang="en-US" sz="2400" b="1" i="1" dirty="0"/>
              <a:t>N</a:t>
            </a:r>
            <a:r>
              <a:rPr lang="en-US" sz="2400" b="1" i="1" baseline="-25000" dirty="0"/>
              <a:t>0</a:t>
            </a:r>
            <a:r>
              <a:rPr lang="en-US" sz="2400" b="1" i="1" dirty="0"/>
              <a:t> = initial amount</a:t>
            </a:r>
          </a:p>
          <a:p>
            <a:pPr marL="342900" indent="-342900"/>
            <a:r>
              <a:rPr lang="en-US" sz="2400" b="1" i="1" dirty="0"/>
              <a:t>n = number of half-lives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i="1" dirty="0" smtClean="0"/>
              <a:t>t = time elapsed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i="1" dirty="0" smtClean="0"/>
              <a:t>T </a:t>
            </a:r>
            <a:r>
              <a:rPr lang="en-US" sz="2400" b="1" i="1" dirty="0"/>
              <a:t>= </a:t>
            </a:r>
            <a:r>
              <a:rPr lang="en-US" sz="2400" b="1" i="1" dirty="0" smtClean="0"/>
              <a:t>half-life</a:t>
            </a:r>
          </a:p>
        </p:txBody>
      </p:sp>
    </p:spTree>
    <p:extLst>
      <p:ext uri="{BB962C8B-B14F-4D97-AF65-F5344CB8AC3E}">
        <p14:creationId xmlns:p14="http://schemas.microsoft.com/office/powerpoint/2010/main" val="253648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65088"/>
            <a:ext cx="8778240" cy="731520"/>
          </a:xfrm>
        </p:spPr>
        <p:txBody>
          <a:bodyPr/>
          <a:lstStyle/>
          <a:p>
            <a:r>
              <a:rPr lang="en-US" sz="3600" dirty="0" smtClean="0"/>
              <a:t>Half-Life Problems 1 (Easy)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914401"/>
            <a:ext cx="8778240" cy="551111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2800" b="1" dirty="0" smtClean="0"/>
              <a:t>An isotope has a half-life of 5.0 years.  How much of 1.2 kg sample remains after 15 years?</a:t>
            </a:r>
            <a:endParaRPr lang="en-US" sz="2800" b="1" dirty="0"/>
          </a:p>
          <a:p>
            <a:pPr marL="284163" lvl="1" indent="0">
              <a:spcBef>
                <a:spcPts val="600"/>
              </a:spcBef>
              <a:buNone/>
            </a:pPr>
            <a:r>
              <a:rPr lang="en-US" b="1" dirty="0" smtClean="0">
                <a:solidFill>
                  <a:schemeClr val="bg1"/>
                </a:solidFill>
              </a:rPr>
              <a:t>3 </a:t>
            </a:r>
            <a:r>
              <a:rPr lang="en-US" b="1" dirty="0">
                <a:solidFill>
                  <a:schemeClr val="bg1"/>
                </a:solidFill>
              </a:rPr>
              <a:t>half-lives, so </a:t>
            </a:r>
            <a:r>
              <a:rPr lang="en-US" b="1" dirty="0" smtClean="0">
                <a:solidFill>
                  <a:schemeClr val="bg1"/>
                </a:solidFill>
              </a:rPr>
              <a:t>1.2 </a:t>
            </a:r>
            <a:r>
              <a:rPr lang="en-US" dirty="0">
                <a:solidFill>
                  <a:schemeClr val="bg1"/>
                </a:solidFill>
                <a:latin typeface="Wingdings" panose="05000000000000000000" pitchFamily="2" charset="2"/>
              </a:rPr>
              <a:t>è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0.6 </a:t>
            </a:r>
            <a:r>
              <a:rPr lang="en-US" dirty="0" smtClean="0">
                <a:solidFill>
                  <a:schemeClr val="bg1"/>
                </a:solidFill>
                <a:latin typeface="Wingdings" panose="05000000000000000000" pitchFamily="2" charset="2"/>
              </a:rPr>
              <a:t>è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0.3 </a:t>
            </a:r>
            <a:r>
              <a:rPr lang="en-US" dirty="0">
                <a:solidFill>
                  <a:schemeClr val="bg1"/>
                </a:solidFill>
                <a:latin typeface="Wingdings" panose="05000000000000000000" pitchFamily="2" charset="2"/>
              </a:rPr>
              <a:t>è</a:t>
            </a:r>
            <a:r>
              <a:rPr lang="en-US" b="1" dirty="0" smtClean="0">
                <a:solidFill>
                  <a:schemeClr val="bg1"/>
                </a:solidFill>
              </a:rPr>
              <a:t> 0.15 kg</a:t>
            </a:r>
            <a:endParaRPr lang="en-US" b="1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2800" b="1" dirty="0" smtClean="0"/>
              <a:t>An isotope has a half-life of 15 minutes.  How much of a 400 gram sample will remain after 1 hour?</a:t>
            </a:r>
          </a:p>
          <a:p>
            <a:pPr marL="284163" lvl="1" indent="0">
              <a:spcBef>
                <a:spcPts val="600"/>
              </a:spcBef>
              <a:buNone/>
            </a:pPr>
            <a:r>
              <a:rPr lang="en-US" b="1" dirty="0" smtClean="0">
                <a:solidFill>
                  <a:schemeClr val="bg1"/>
                </a:solidFill>
              </a:rPr>
              <a:t>4 half-lives, so 400 </a:t>
            </a:r>
            <a:r>
              <a:rPr lang="en-US" dirty="0" smtClean="0">
                <a:solidFill>
                  <a:schemeClr val="bg1"/>
                </a:solidFill>
                <a:latin typeface="Wingdings" panose="05000000000000000000" pitchFamily="2" charset="2"/>
              </a:rPr>
              <a:t>è</a:t>
            </a:r>
            <a:r>
              <a:rPr lang="en-US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200 </a:t>
            </a:r>
            <a:r>
              <a:rPr lang="en-US" dirty="0">
                <a:solidFill>
                  <a:schemeClr val="bg1"/>
                </a:solidFill>
                <a:latin typeface="Wingdings" panose="05000000000000000000" pitchFamily="2" charset="2"/>
              </a:rPr>
              <a:t>è</a:t>
            </a:r>
            <a:r>
              <a:rPr lang="en-US" b="1" dirty="0" smtClean="0">
                <a:solidFill>
                  <a:schemeClr val="bg1"/>
                </a:solidFill>
              </a:rPr>
              <a:t> 100 </a:t>
            </a:r>
            <a:r>
              <a:rPr lang="en-US" dirty="0">
                <a:solidFill>
                  <a:schemeClr val="bg1"/>
                </a:solidFill>
                <a:latin typeface="Wingdings" panose="05000000000000000000" pitchFamily="2" charset="2"/>
              </a:rPr>
              <a:t>è</a:t>
            </a:r>
            <a:r>
              <a:rPr lang="en-US" b="1" dirty="0" smtClean="0">
                <a:solidFill>
                  <a:schemeClr val="bg1"/>
                </a:solidFill>
              </a:rPr>
              <a:t> 50 </a:t>
            </a:r>
            <a:r>
              <a:rPr lang="en-US" dirty="0" smtClean="0">
                <a:solidFill>
                  <a:schemeClr val="bg1"/>
                </a:solidFill>
                <a:latin typeface="Wingdings" panose="05000000000000000000" pitchFamily="2" charset="2"/>
              </a:rPr>
              <a:t>è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25 g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b="1" dirty="0" smtClean="0"/>
              <a:t>An isotope has a half-life of 4 hours.  If 0.75 grams remains after 8 hours, what was the initial amount?</a:t>
            </a:r>
          </a:p>
          <a:p>
            <a:pPr marL="284163" lvl="1" indent="0">
              <a:spcBef>
                <a:spcPts val="600"/>
              </a:spcBef>
              <a:buNone/>
            </a:pPr>
            <a:r>
              <a:rPr lang="en-US" b="1" dirty="0" smtClean="0">
                <a:solidFill>
                  <a:schemeClr val="bg1"/>
                </a:solidFill>
              </a:rPr>
              <a:t>2 </a:t>
            </a:r>
            <a:r>
              <a:rPr lang="en-US" b="1" dirty="0">
                <a:solidFill>
                  <a:schemeClr val="bg1"/>
                </a:solidFill>
              </a:rPr>
              <a:t>half-lives, so </a:t>
            </a:r>
            <a:r>
              <a:rPr lang="en-US" b="1" dirty="0" smtClean="0">
                <a:solidFill>
                  <a:schemeClr val="bg1"/>
                </a:solidFill>
              </a:rPr>
              <a:t>0.75 </a:t>
            </a:r>
            <a:r>
              <a:rPr lang="en-US" dirty="0">
                <a:solidFill>
                  <a:schemeClr val="bg1"/>
                </a:solidFill>
                <a:latin typeface="Wingdings" panose="05000000000000000000" pitchFamily="2" charset="2"/>
              </a:rPr>
              <a:t>è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1.5 </a:t>
            </a:r>
            <a:r>
              <a:rPr lang="en-US" dirty="0">
                <a:solidFill>
                  <a:schemeClr val="bg1"/>
                </a:solidFill>
                <a:latin typeface="Wingdings" panose="05000000000000000000" pitchFamily="2" charset="2"/>
              </a:rPr>
              <a:t>è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3.0 </a:t>
            </a:r>
            <a:r>
              <a:rPr lang="en-US" b="1" dirty="0">
                <a:solidFill>
                  <a:schemeClr val="bg1"/>
                </a:solidFill>
              </a:rPr>
              <a:t>g</a:t>
            </a:r>
          </a:p>
          <a:p>
            <a:pPr marL="0" indent="0"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9871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65088"/>
            <a:ext cx="8778240" cy="731520"/>
          </a:xfrm>
        </p:spPr>
        <p:txBody>
          <a:bodyPr/>
          <a:lstStyle/>
          <a:p>
            <a:r>
              <a:rPr lang="en-US" sz="3600" dirty="0" smtClean="0"/>
              <a:t>Half-Life Problems 1 (Easy)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914401"/>
            <a:ext cx="8778240" cy="551111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2800" b="1" dirty="0" smtClean="0"/>
              <a:t>An isotope has a half-life of 5.0 years.  How much of 1.2 kg sample remains after 15 years?</a:t>
            </a:r>
            <a:endParaRPr lang="en-US" sz="2800" b="1" dirty="0"/>
          </a:p>
          <a:p>
            <a:pPr marL="284163" lvl="1" indent="0">
              <a:spcBef>
                <a:spcPts val="600"/>
              </a:spcBef>
              <a:buNone/>
            </a:pPr>
            <a:r>
              <a:rPr lang="en-US" b="1" dirty="0" smtClean="0">
                <a:solidFill>
                  <a:srgbClr val="FF0000"/>
                </a:solidFill>
              </a:rPr>
              <a:t>3 </a:t>
            </a:r>
            <a:r>
              <a:rPr lang="en-US" b="1" dirty="0">
                <a:solidFill>
                  <a:srgbClr val="FF0000"/>
                </a:solidFill>
              </a:rPr>
              <a:t>half-lives, so </a:t>
            </a:r>
            <a:r>
              <a:rPr lang="en-US" b="1" dirty="0" smtClean="0">
                <a:solidFill>
                  <a:srgbClr val="FF0000"/>
                </a:solidFill>
              </a:rPr>
              <a:t>1.2 </a:t>
            </a:r>
            <a:r>
              <a:rPr lang="en-US" dirty="0">
                <a:solidFill>
                  <a:srgbClr val="FF0000"/>
                </a:solidFill>
                <a:latin typeface="Wingdings" panose="05000000000000000000" pitchFamily="2" charset="2"/>
              </a:rPr>
              <a:t>è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0.6 </a:t>
            </a:r>
            <a:r>
              <a:rPr lang="en-US" dirty="0" smtClean="0">
                <a:solidFill>
                  <a:srgbClr val="FF0000"/>
                </a:solidFill>
                <a:latin typeface="Wingdings" panose="05000000000000000000" pitchFamily="2" charset="2"/>
              </a:rPr>
              <a:t>è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0.3 </a:t>
            </a:r>
            <a:r>
              <a:rPr lang="en-US" dirty="0">
                <a:solidFill>
                  <a:srgbClr val="FF0000"/>
                </a:solidFill>
                <a:latin typeface="Wingdings" panose="05000000000000000000" pitchFamily="2" charset="2"/>
              </a:rPr>
              <a:t>è</a:t>
            </a:r>
            <a:r>
              <a:rPr lang="en-US" b="1" dirty="0" smtClean="0">
                <a:solidFill>
                  <a:srgbClr val="FF0000"/>
                </a:solidFill>
              </a:rPr>
              <a:t> 0.15 kg</a:t>
            </a:r>
            <a:endParaRPr lang="en-US" b="1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2800" b="1" dirty="0" smtClean="0"/>
              <a:t>An isotope has a half-life of 15 minutes.  How much of a 400 gram sample will remain after 1 hour?</a:t>
            </a:r>
          </a:p>
          <a:p>
            <a:pPr marL="284163" lvl="1" indent="0">
              <a:spcBef>
                <a:spcPts val="600"/>
              </a:spcBef>
              <a:buNone/>
            </a:pPr>
            <a:r>
              <a:rPr lang="en-US" b="1" dirty="0" smtClean="0">
                <a:solidFill>
                  <a:schemeClr val="bg1"/>
                </a:solidFill>
              </a:rPr>
              <a:t>4 half-lives, so 400 </a:t>
            </a:r>
            <a:r>
              <a:rPr lang="en-US" dirty="0" smtClean="0">
                <a:solidFill>
                  <a:schemeClr val="bg1"/>
                </a:solidFill>
                <a:latin typeface="Wingdings" panose="05000000000000000000" pitchFamily="2" charset="2"/>
              </a:rPr>
              <a:t>è</a:t>
            </a:r>
            <a:r>
              <a:rPr lang="en-US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200 </a:t>
            </a:r>
            <a:r>
              <a:rPr lang="en-US" dirty="0">
                <a:solidFill>
                  <a:schemeClr val="bg1"/>
                </a:solidFill>
                <a:latin typeface="Wingdings" panose="05000000000000000000" pitchFamily="2" charset="2"/>
              </a:rPr>
              <a:t>è</a:t>
            </a:r>
            <a:r>
              <a:rPr lang="en-US" b="1" dirty="0" smtClean="0">
                <a:solidFill>
                  <a:schemeClr val="bg1"/>
                </a:solidFill>
              </a:rPr>
              <a:t> 100 </a:t>
            </a:r>
            <a:r>
              <a:rPr lang="en-US" dirty="0">
                <a:solidFill>
                  <a:schemeClr val="bg1"/>
                </a:solidFill>
                <a:latin typeface="Wingdings" panose="05000000000000000000" pitchFamily="2" charset="2"/>
              </a:rPr>
              <a:t>è</a:t>
            </a:r>
            <a:r>
              <a:rPr lang="en-US" b="1" dirty="0" smtClean="0">
                <a:solidFill>
                  <a:schemeClr val="bg1"/>
                </a:solidFill>
              </a:rPr>
              <a:t> 50 </a:t>
            </a:r>
            <a:r>
              <a:rPr lang="en-US" dirty="0" smtClean="0">
                <a:solidFill>
                  <a:schemeClr val="bg1"/>
                </a:solidFill>
                <a:latin typeface="Wingdings" panose="05000000000000000000" pitchFamily="2" charset="2"/>
              </a:rPr>
              <a:t>è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25 g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b="1" dirty="0" smtClean="0"/>
              <a:t>An isotope has a half-life of 4 hours.  If 0.75 grams remains after 8 hours, what was the initial amount?</a:t>
            </a:r>
          </a:p>
          <a:p>
            <a:pPr marL="284163" lvl="1" indent="0">
              <a:spcBef>
                <a:spcPts val="600"/>
              </a:spcBef>
              <a:buNone/>
            </a:pPr>
            <a:r>
              <a:rPr lang="en-US" b="1" dirty="0" smtClean="0">
                <a:solidFill>
                  <a:schemeClr val="bg1"/>
                </a:solidFill>
              </a:rPr>
              <a:t>2 </a:t>
            </a:r>
            <a:r>
              <a:rPr lang="en-US" b="1" dirty="0">
                <a:solidFill>
                  <a:schemeClr val="bg1"/>
                </a:solidFill>
              </a:rPr>
              <a:t>half-lives, so </a:t>
            </a:r>
            <a:r>
              <a:rPr lang="en-US" b="1" dirty="0" smtClean="0">
                <a:solidFill>
                  <a:schemeClr val="bg1"/>
                </a:solidFill>
              </a:rPr>
              <a:t>0.75 </a:t>
            </a:r>
            <a:r>
              <a:rPr lang="en-US" dirty="0">
                <a:solidFill>
                  <a:schemeClr val="bg1"/>
                </a:solidFill>
                <a:latin typeface="Wingdings" panose="05000000000000000000" pitchFamily="2" charset="2"/>
              </a:rPr>
              <a:t>è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1.5 </a:t>
            </a:r>
            <a:r>
              <a:rPr lang="en-US" dirty="0">
                <a:solidFill>
                  <a:schemeClr val="bg1"/>
                </a:solidFill>
                <a:latin typeface="Wingdings" panose="05000000000000000000" pitchFamily="2" charset="2"/>
              </a:rPr>
              <a:t>è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3.0 </a:t>
            </a:r>
            <a:r>
              <a:rPr lang="en-US" b="1" dirty="0">
                <a:solidFill>
                  <a:schemeClr val="bg1"/>
                </a:solidFill>
              </a:rPr>
              <a:t>g</a:t>
            </a:r>
          </a:p>
          <a:p>
            <a:pPr marL="0" indent="0"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0079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65088"/>
            <a:ext cx="8778240" cy="731520"/>
          </a:xfrm>
        </p:spPr>
        <p:txBody>
          <a:bodyPr/>
          <a:lstStyle/>
          <a:p>
            <a:r>
              <a:rPr lang="en-US" sz="3600" dirty="0" smtClean="0"/>
              <a:t>Half-Life Problems 1 (Easy)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914401"/>
            <a:ext cx="8778240" cy="551111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2800" b="1" dirty="0" smtClean="0"/>
              <a:t>An isotope has a half-life of 5.0 years.  How much of 1.2 kg sample remains after 15 years?</a:t>
            </a:r>
            <a:endParaRPr lang="en-US" sz="2800" b="1" dirty="0"/>
          </a:p>
          <a:p>
            <a:pPr marL="284163" lvl="1" indent="0">
              <a:spcBef>
                <a:spcPts val="600"/>
              </a:spcBef>
              <a:buNone/>
            </a:pPr>
            <a:r>
              <a:rPr lang="en-US" b="1" dirty="0" smtClean="0">
                <a:solidFill>
                  <a:srgbClr val="FF0000"/>
                </a:solidFill>
              </a:rPr>
              <a:t>3 </a:t>
            </a:r>
            <a:r>
              <a:rPr lang="en-US" b="1" dirty="0">
                <a:solidFill>
                  <a:srgbClr val="FF0000"/>
                </a:solidFill>
              </a:rPr>
              <a:t>half-lives, so </a:t>
            </a:r>
            <a:r>
              <a:rPr lang="en-US" b="1" dirty="0" smtClean="0">
                <a:solidFill>
                  <a:srgbClr val="FF0000"/>
                </a:solidFill>
              </a:rPr>
              <a:t>1.2 </a:t>
            </a:r>
            <a:r>
              <a:rPr lang="en-US" dirty="0">
                <a:solidFill>
                  <a:srgbClr val="FF0000"/>
                </a:solidFill>
                <a:latin typeface="Wingdings" panose="05000000000000000000" pitchFamily="2" charset="2"/>
              </a:rPr>
              <a:t>è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0.6 </a:t>
            </a:r>
            <a:r>
              <a:rPr lang="en-US" dirty="0" smtClean="0">
                <a:solidFill>
                  <a:srgbClr val="FF0000"/>
                </a:solidFill>
                <a:latin typeface="Wingdings" panose="05000000000000000000" pitchFamily="2" charset="2"/>
              </a:rPr>
              <a:t>è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0.3 </a:t>
            </a:r>
            <a:r>
              <a:rPr lang="en-US" dirty="0">
                <a:solidFill>
                  <a:srgbClr val="FF0000"/>
                </a:solidFill>
                <a:latin typeface="Wingdings" panose="05000000000000000000" pitchFamily="2" charset="2"/>
              </a:rPr>
              <a:t>è</a:t>
            </a:r>
            <a:r>
              <a:rPr lang="en-US" b="1" dirty="0" smtClean="0">
                <a:solidFill>
                  <a:srgbClr val="FF0000"/>
                </a:solidFill>
              </a:rPr>
              <a:t> 0.15 kg</a:t>
            </a:r>
            <a:endParaRPr lang="en-US" b="1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2800" b="1" dirty="0" smtClean="0"/>
              <a:t>An isotope has a half-life of 15 minutes.  How much of a 400 gram sample will remain after 1 hour?</a:t>
            </a:r>
          </a:p>
          <a:p>
            <a:pPr marL="284163" lvl="1" indent="0">
              <a:spcBef>
                <a:spcPts val="600"/>
              </a:spcBef>
              <a:buNone/>
            </a:pPr>
            <a:r>
              <a:rPr lang="en-US" b="1" dirty="0" smtClean="0">
                <a:solidFill>
                  <a:srgbClr val="FF0000"/>
                </a:solidFill>
              </a:rPr>
              <a:t>4 half-lives, so 400 </a:t>
            </a:r>
            <a:r>
              <a:rPr lang="en-US" dirty="0" smtClean="0">
                <a:solidFill>
                  <a:srgbClr val="FF0000"/>
                </a:solidFill>
                <a:latin typeface="Wingdings" panose="05000000000000000000" pitchFamily="2" charset="2"/>
              </a:rPr>
              <a:t>è</a:t>
            </a:r>
            <a:r>
              <a:rPr lang="en-US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200 </a:t>
            </a:r>
            <a:r>
              <a:rPr lang="en-US" dirty="0">
                <a:solidFill>
                  <a:srgbClr val="FF0000"/>
                </a:solidFill>
                <a:latin typeface="Wingdings" panose="05000000000000000000" pitchFamily="2" charset="2"/>
              </a:rPr>
              <a:t>è</a:t>
            </a:r>
            <a:r>
              <a:rPr lang="en-US" b="1" dirty="0" smtClean="0">
                <a:solidFill>
                  <a:srgbClr val="FF0000"/>
                </a:solidFill>
              </a:rPr>
              <a:t> 100 </a:t>
            </a:r>
            <a:r>
              <a:rPr lang="en-US" dirty="0">
                <a:solidFill>
                  <a:srgbClr val="FF0000"/>
                </a:solidFill>
                <a:latin typeface="Wingdings" panose="05000000000000000000" pitchFamily="2" charset="2"/>
              </a:rPr>
              <a:t>è</a:t>
            </a:r>
            <a:r>
              <a:rPr lang="en-US" b="1" dirty="0" smtClean="0">
                <a:solidFill>
                  <a:srgbClr val="FF0000"/>
                </a:solidFill>
              </a:rPr>
              <a:t> 50 </a:t>
            </a:r>
            <a:r>
              <a:rPr lang="en-US" dirty="0" smtClean="0">
                <a:solidFill>
                  <a:srgbClr val="FF0000"/>
                </a:solidFill>
                <a:latin typeface="Wingdings" panose="05000000000000000000" pitchFamily="2" charset="2"/>
              </a:rPr>
              <a:t>è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25 g (---&gt; 30 g)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b="1" dirty="0" smtClean="0"/>
              <a:t>An isotope has a half-life of 4 hours.  If 0.75 grams remains after 8 hours, what was the initial amount?</a:t>
            </a:r>
          </a:p>
          <a:p>
            <a:pPr marL="284163" lvl="1" indent="0">
              <a:spcBef>
                <a:spcPts val="600"/>
              </a:spcBef>
              <a:buNone/>
            </a:pPr>
            <a:r>
              <a:rPr lang="en-US" b="1" dirty="0" smtClean="0">
                <a:solidFill>
                  <a:schemeClr val="bg1"/>
                </a:solidFill>
              </a:rPr>
              <a:t>2 </a:t>
            </a:r>
            <a:r>
              <a:rPr lang="en-US" b="1" dirty="0">
                <a:solidFill>
                  <a:schemeClr val="bg1"/>
                </a:solidFill>
              </a:rPr>
              <a:t>half-lives, so </a:t>
            </a:r>
            <a:r>
              <a:rPr lang="en-US" b="1" dirty="0" smtClean="0">
                <a:solidFill>
                  <a:schemeClr val="bg1"/>
                </a:solidFill>
              </a:rPr>
              <a:t>0.75 </a:t>
            </a:r>
            <a:r>
              <a:rPr lang="en-US" dirty="0">
                <a:solidFill>
                  <a:schemeClr val="bg1"/>
                </a:solidFill>
                <a:latin typeface="Wingdings" panose="05000000000000000000" pitchFamily="2" charset="2"/>
              </a:rPr>
              <a:t>è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1.5 </a:t>
            </a:r>
            <a:r>
              <a:rPr lang="en-US" dirty="0">
                <a:solidFill>
                  <a:schemeClr val="bg1"/>
                </a:solidFill>
                <a:latin typeface="Wingdings" panose="05000000000000000000" pitchFamily="2" charset="2"/>
              </a:rPr>
              <a:t>è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3.0 </a:t>
            </a:r>
            <a:r>
              <a:rPr lang="en-US" b="1" dirty="0">
                <a:solidFill>
                  <a:schemeClr val="bg1"/>
                </a:solidFill>
              </a:rPr>
              <a:t>g</a:t>
            </a:r>
          </a:p>
          <a:p>
            <a:pPr marL="0" indent="0"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0079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65088"/>
            <a:ext cx="8778240" cy="731520"/>
          </a:xfrm>
        </p:spPr>
        <p:txBody>
          <a:bodyPr/>
          <a:lstStyle/>
          <a:p>
            <a:r>
              <a:rPr lang="en-US" sz="3600" dirty="0" smtClean="0"/>
              <a:t>Half-Life Problems 1 (Easy)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914401"/>
            <a:ext cx="8778240" cy="551111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2800" b="1" dirty="0" smtClean="0"/>
              <a:t>An isotope has a half-life of 5.0 years.  How much of 1.2 kg sample remains after 15 years?</a:t>
            </a:r>
            <a:endParaRPr lang="en-US" sz="2800" b="1" dirty="0"/>
          </a:p>
          <a:p>
            <a:pPr marL="284163" lvl="1" indent="0">
              <a:spcBef>
                <a:spcPts val="600"/>
              </a:spcBef>
              <a:buNone/>
            </a:pPr>
            <a:r>
              <a:rPr lang="en-US" b="1" dirty="0" smtClean="0">
                <a:solidFill>
                  <a:srgbClr val="FF0000"/>
                </a:solidFill>
              </a:rPr>
              <a:t>3 </a:t>
            </a:r>
            <a:r>
              <a:rPr lang="en-US" b="1" dirty="0">
                <a:solidFill>
                  <a:srgbClr val="FF0000"/>
                </a:solidFill>
              </a:rPr>
              <a:t>half-lives, so </a:t>
            </a:r>
            <a:r>
              <a:rPr lang="en-US" b="1" dirty="0" smtClean="0">
                <a:solidFill>
                  <a:srgbClr val="FF0000"/>
                </a:solidFill>
              </a:rPr>
              <a:t>1.2 </a:t>
            </a:r>
            <a:r>
              <a:rPr lang="en-US" dirty="0">
                <a:solidFill>
                  <a:srgbClr val="FF0000"/>
                </a:solidFill>
                <a:latin typeface="Wingdings" panose="05000000000000000000" pitchFamily="2" charset="2"/>
              </a:rPr>
              <a:t>è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0.6 </a:t>
            </a:r>
            <a:r>
              <a:rPr lang="en-US" dirty="0" smtClean="0">
                <a:solidFill>
                  <a:srgbClr val="FF0000"/>
                </a:solidFill>
                <a:latin typeface="Wingdings" panose="05000000000000000000" pitchFamily="2" charset="2"/>
              </a:rPr>
              <a:t>è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0.3 </a:t>
            </a:r>
            <a:r>
              <a:rPr lang="en-US" dirty="0">
                <a:solidFill>
                  <a:srgbClr val="FF0000"/>
                </a:solidFill>
                <a:latin typeface="Wingdings" panose="05000000000000000000" pitchFamily="2" charset="2"/>
              </a:rPr>
              <a:t>è</a:t>
            </a:r>
            <a:r>
              <a:rPr lang="en-US" b="1" dirty="0" smtClean="0">
                <a:solidFill>
                  <a:srgbClr val="FF0000"/>
                </a:solidFill>
              </a:rPr>
              <a:t> 0.15 kg</a:t>
            </a:r>
            <a:endParaRPr lang="en-US" b="1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2800" b="1" dirty="0" smtClean="0"/>
              <a:t>An isotope has a half-life of 15 minutes.  How much of a 400 gram sample will remain after 1 hour?</a:t>
            </a:r>
          </a:p>
          <a:p>
            <a:pPr marL="284163" lvl="1" indent="0">
              <a:spcBef>
                <a:spcPts val="600"/>
              </a:spcBef>
              <a:buNone/>
            </a:pPr>
            <a:r>
              <a:rPr lang="en-US" b="1" dirty="0" smtClean="0">
                <a:solidFill>
                  <a:srgbClr val="FF0000"/>
                </a:solidFill>
              </a:rPr>
              <a:t>4 half-lives, so 400 </a:t>
            </a:r>
            <a:r>
              <a:rPr lang="en-US" dirty="0" smtClean="0">
                <a:solidFill>
                  <a:srgbClr val="FF0000"/>
                </a:solidFill>
                <a:latin typeface="Wingdings" panose="05000000000000000000" pitchFamily="2" charset="2"/>
              </a:rPr>
              <a:t>è</a:t>
            </a:r>
            <a:r>
              <a:rPr lang="en-US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200 </a:t>
            </a:r>
            <a:r>
              <a:rPr lang="en-US" dirty="0">
                <a:solidFill>
                  <a:srgbClr val="FF0000"/>
                </a:solidFill>
                <a:latin typeface="Wingdings" panose="05000000000000000000" pitchFamily="2" charset="2"/>
              </a:rPr>
              <a:t>è</a:t>
            </a:r>
            <a:r>
              <a:rPr lang="en-US" b="1" dirty="0" smtClean="0">
                <a:solidFill>
                  <a:srgbClr val="FF0000"/>
                </a:solidFill>
              </a:rPr>
              <a:t> 100 </a:t>
            </a:r>
            <a:r>
              <a:rPr lang="en-US" dirty="0">
                <a:solidFill>
                  <a:srgbClr val="FF0000"/>
                </a:solidFill>
                <a:latin typeface="Wingdings" panose="05000000000000000000" pitchFamily="2" charset="2"/>
              </a:rPr>
              <a:t>è</a:t>
            </a:r>
            <a:r>
              <a:rPr lang="en-US" b="1" dirty="0" smtClean="0">
                <a:solidFill>
                  <a:srgbClr val="FF0000"/>
                </a:solidFill>
              </a:rPr>
              <a:t> 50 </a:t>
            </a:r>
            <a:r>
              <a:rPr lang="en-US" dirty="0" smtClean="0">
                <a:solidFill>
                  <a:srgbClr val="FF0000"/>
                </a:solidFill>
                <a:latin typeface="Wingdings" panose="05000000000000000000" pitchFamily="2" charset="2"/>
              </a:rPr>
              <a:t>è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25 </a:t>
            </a:r>
            <a:r>
              <a:rPr lang="en-US" b="1" dirty="0">
                <a:solidFill>
                  <a:srgbClr val="FF0000"/>
                </a:solidFill>
              </a:rPr>
              <a:t>g (---&gt; 30 g)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2800" b="1" dirty="0" smtClean="0"/>
              <a:t>An isotope has a half-life of 4 hours.  If 0.75 grams remains after 8 hours, what was the initial amount?</a:t>
            </a:r>
          </a:p>
          <a:p>
            <a:pPr marL="284163" lvl="1" indent="0">
              <a:spcBef>
                <a:spcPts val="600"/>
              </a:spcBef>
              <a:buNone/>
            </a:pPr>
            <a:r>
              <a:rPr lang="en-US" b="1" dirty="0" smtClean="0">
                <a:solidFill>
                  <a:srgbClr val="FF0000"/>
                </a:solidFill>
              </a:rPr>
              <a:t>2 </a:t>
            </a:r>
            <a:r>
              <a:rPr lang="en-US" b="1" dirty="0">
                <a:solidFill>
                  <a:srgbClr val="FF0000"/>
                </a:solidFill>
              </a:rPr>
              <a:t>half-lives, so </a:t>
            </a:r>
            <a:r>
              <a:rPr lang="en-US" b="1" dirty="0" smtClean="0">
                <a:solidFill>
                  <a:srgbClr val="FF0000"/>
                </a:solidFill>
              </a:rPr>
              <a:t>0.75 </a:t>
            </a:r>
            <a:r>
              <a:rPr lang="en-US" dirty="0">
                <a:solidFill>
                  <a:srgbClr val="FF0000"/>
                </a:solidFill>
                <a:latin typeface="Wingdings" panose="05000000000000000000" pitchFamily="2" charset="2"/>
              </a:rPr>
              <a:t>è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1.5 </a:t>
            </a:r>
            <a:r>
              <a:rPr lang="en-US" dirty="0">
                <a:solidFill>
                  <a:srgbClr val="FF0000"/>
                </a:solidFill>
                <a:latin typeface="Wingdings" panose="05000000000000000000" pitchFamily="2" charset="2"/>
              </a:rPr>
              <a:t>è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3.0 </a:t>
            </a:r>
            <a:r>
              <a:rPr lang="en-US" b="1" dirty="0">
                <a:solidFill>
                  <a:srgbClr val="FF0000"/>
                </a:solidFill>
              </a:rPr>
              <a:t>g</a:t>
            </a:r>
          </a:p>
          <a:p>
            <a:pPr marL="0" indent="0"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0079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65088"/>
            <a:ext cx="8778240" cy="731520"/>
          </a:xfrm>
        </p:spPr>
        <p:txBody>
          <a:bodyPr/>
          <a:lstStyle/>
          <a:p>
            <a:r>
              <a:rPr lang="en-US" sz="3600" dirty="0" smtClean="0"/>
              <a:t>Half-Life Problems 2 (Easy)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914401"/>
            <a:ext cx="8778240" cy="551111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 startAt="4"/>
            </a:pPr>
            <a:r>
              <a:rPr lang="en-US" sz="2800" b="1" dirty="0" smtClean="0"/>
              <a:t>Strontium-90 has a half-life of 29 years.  If a 640 gram sample is allowed to stand for 87 years, how much strontium-90 will remain?</a:t>
            </a:r>
          </a:p>
          <a:p>
            <a:pPr marL="284163" lvl="1" indent="0">
              <a:spcBef>
                <a:spcPts val="600"/>
              </a:spcBef>
              <a:buNone/>
            </a:pPr>
            <a:r>
              <a:rPr lang="en-US" b="1" dirty="0" smtClean="0">
                <a:solidFill>
                  <a:schemeClr val="bg1"/>
                </a:solidFill>
              </a:rPr>
              <a:t>3 half-lives, so 640 </a:t>
            </a:r>
            <a:r>
              <a:rPr lang="en-US" dirty="0">
                <a:solidFill>
                  <a:schemeClr val="bg1"/>
                </a:solidFill>
                <a:latin typeface="Wingdings" panose="05000000000000000000" pitchFamily="2" charset="2"/>
              </a:rPr>
              <a:t>è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320 </a:t>
            </a:r>
            <a:r>
              <a:rPr lang="en-US" dirty="0">
                <a:solidFill>
                  <a:schemeClr val="bg1"/>
                </a:solidFill>
                <a:latin typeface="Wingdings" panose="05000000000000000000" pitchFamily="2" charset="2"/>
              </a:rPr>
              <a:t>è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160 </a:t>
            </a:r>
            <a:r>
              <a:rPr lang="en-US" dirty="0">
                <a:solidFill>
                  <a:schemeClr val="bg1"/>
                </a:solidFill>
                <a:latin typeface="Wingdings" panose="05000000000000000000" pitchFamily="2" charset="2"/>
              </a:rPr>
              <a:t>è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80 g</a:t>
            </a:r>
          </a:p>
          <a:p>
            <a:pPr marL="514350" indent="-514350">
              <a:buFont typeface="+mj-lt"/>
              <a:buAutoNum type="arabicParenR" startAt="4"/>
            </a:pPr>
            <a:r>
              <a:rPr lang="en-US" sz="2800" b="1" dirty="0" smtClean="0"/>
              <a:t>Fermium-253 has a half-life of 3.0 days.  After sitting for 12 days, a sample of fermium-253 weighs 0.22 grams.  What was the initial mass?</a:t>
            </a:r>
          </a:p>
          <a:p>
            <a:pPr marL="284163" lvl="1" indent="0">
              <a:spcBef>
                <a:spcPts val="600"/>
              </a:spcBef>
              <a:buNone/>
            </a:pPr>
            <a:r>
              <a:rPr lang="en-US" b="1" dirty="0" smtClean="0">
                <a:solidFill>
                  <a:schemeClr val="bg1"/>
                </a:solidFill>
              </a:rPr>
              <a:t>4 half-lives, so 0.22 </a:t>
            </a:r>
            <a:r>
              <a:rPr lang="en-US" dirty="0">
                <a:solidFill>
                  <a:schemeClr val="bg1"/>
                </a:solidFill>
                <a:latin typeface="Wingdings" panose="05000000000000000000" pitchFamily="2" charset="2"/>
              </a:rPr>
              <a:t>è</a:t>
            </a:r>
            <a:r>
              <a:rPr lang="en-US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0.44 </a:t>
            </a:r>
            <a:r>
              <a:rPr lang="en-US" dirty="0">
                <a:solidFill>
                  <a:schemeClr val="bg1"/>
                </a:solidFill>
                <a:latin typeface="Wingdings" panose="05000000000000000000" pitchFamily="2" charset="2"/>
              </a:rPr>
              <a:t>è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0.88 </a:t>
            </a:r>
            <a:r>
              <a:rPr lang="en-US" dirty="0">
                <a:solidFill>
                  <a:schemeClr val="bg1"/>
                </a:solidFill>
                <a:latin typeface="Wingdings" panose="05000000000000000000" pitchFamily="2" charset="2"/>
              </a:rPr>
              <a:t>è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1.76 </a:t>
            </a:r>
            <a:r>
              <a:rPr lang="en-US" dirty="0">
                <a:solidFill>
                  <a:schemeClr val="bg1"/>
                </a:solidFill>
                <a:latin typeface="Wingdings" panose="05000000000000000000" pitchFamily="2" charset="2"/>
              </a:rPr>
              <a:t>è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3.52 </a:t>
            </a:r>
            <a:r>
              <a:rPr lang="en-US" b="1" dirty="0">
                <a:solidFill>
                  <a:schemeClr val="bg1"/>
                </a:solidFill>
              </a:rPr>
              <a:t>g</a:t>
            </a:r>
            <a:endParaRPr lang="en-US" b="1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arenR" startAt="4"/>
            </a:pPr>
            <a:r>
              <a:rPr lang="en-US" sz="2800" b="1" dirty="0" smtClean="0"/>
              <a:t>320 mg of new radioactive isotope is created.  After 4.0 days, only 40 mg remain.  What is the half-life in hours of the new isotope?</a:t>
            </a:r>
          </a:p>
          <a:p>
            <a:pPr marL="284163" lvl="1" indent="0">
              <a:spcBef>
                <a:spcPts val="600"/>
              </a:spcBef>
              <a:buNone/>
            </a:pPr>
            <a:r>
              <a:rPr lang="en-US" b="1" dirty="0" smtClean="0">
                <a:solidFill>
                  <a:schemeClr val="bg1"/>
                </a:solidFill>
              </a:rPr>
              <a:t>4 days = 96 hours.  3 half-lives have passed, so t</a:t>
            </a:r>
            <a:r>
              <a:rPr lang="en-US" b="1" baseline="-25000" dirty="0" smtClean="0">
                <a:solidFill>
                  <a:schemeClr val="bg1"/>
                </a:solidFill>
              </a:rPr>
              <a:t>1/2</a:t>
            </a:r>
            <a:r>
              <a:rPr lang="en-US" b="1" dirty="0" smtClean="0">
                <a:solidFill>
                  <a:schemeClr val="bg1"/>
                </a:solidFill>
              </a:rPr>
              <a:t> = 32 h</a:t>
            </a:r>
          </a:p>
          <a:p>
            <a:pPr marL="514350" indent="-514350">
              <a:buFont typeface="+mj-lt"/>
              <a:buAutoNum type="arabicParenR" startAt="4"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5798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65088"/>
            <a:ext cx="8778240" cy="731520"/>
          </a:xfrm>
        </p:spPr>
        <p:txBody>
          <a:bodyPr/>
          <a:lstStyle/>
          <a:p>
            <a:r>
              <a:rPr lang="en-US" sz="3600" dirty="0" smtClean="0"/>
              <a:t>Half-Life Problems 2 (Easy)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914401"/>
            <a:ext cx="8778240" cy="551111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 startAt="4"/>
            </a:pPr>
            <a:r>
              <a:rPr lang="en-US" sz="2800" b="1" dirty="0" smtClean="0"/>
              <a:t>Strontium-90 has a half-life of 29 years.  If a 640 gram sample is allowed to stand for 87 years, how much strontium-90 will remain?</a:t>
            </a:r>
          </a:p>
          <a:p>
            <a:pPr marL="284163" lvl="1" indent="0">
              <a:spcBef>
                <a:spcPts val="600"/>
              </a:spcBef>
              <a:buNone/>
            </a:pPr>
            <a:r>
              <a:rPr lang="en-US" b="1" dirty="0" smtClean="0">
                <a:solidFill>
                  <a:srgbClr val="FF0000"/>
                </a:solidFill>
              </a:rPr>
              <a:t>3 half-lives, so 640 </a:t>
            </a:r>
            <a:r>
              <a:rPr lang="en-US" dirty="0">
                <a:solidFill>
                  <a:srgbClr val="FF0000"/>
                </a:solidFill>
                <a:latin typeface="Wingdings" panose="05000000000000000000" pitchFamily="2" charset="2"/>
              </a:rPr>
              <a:t>è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320 </a:t>
            </a:r>
            <a:r>
              <a:rPr lang="en-US" dirty="0">
                <a:solidFill>
                  <a:srgbClr val="FF0000"/>
                </a:solidFill>
                <a:latin typeface="Wingdings" panose="05000000000000000000" pitchFamily="2" charset="2"/>
              </a:rPr>
              <a:t>è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160 </a:t>
            </a:r>
            <a:r>
              <a:rPr lang="en-US" dirty="0">
                <a:solidFill>
                  <a:srgbClr val="FF0000"/>
                </a:solidFill>
                <a:latin typeface="Wingdings" panose="05000000000000000000" pitchFamily="2" charset="2"/>
              </a:rPr>
              <a:t>è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80 g</a:t>
            </a:r>
          </a:p>
          <a:p>
            <a:pPr marL="514350" indent="-514350">
              <a:buFont typeface="+mj-lt"/>
              <a:buAutoNum type="arabicParenR" startAt="4"/>
            </a:pPr>
            <a:r>
              <a:rPr lang="en-US" sz="2800" b="1" dirty="0" smtClean="0"/>
              <a:t>Fermium-253 has a half-life of 3.0 days.  After sitting for 12 days, a sample of fermium-253 weighs 0.22 grams.  What was the initial mass?</a:t>
            </a:r>
          </a:p>
          <a:p>
            <a:pPr marL="284163" lvl="1" indent="0">
              <a:spcBef>
                <a:spcPts val="600"/>
              </a:spcBef>
              <a:buNone/>
            </a:pPr>
            <a:r>
              <a:rPr lang="en-US" b="1" dirty="0" smtClean="0">
                <a:solidFill>
                  <a:schemeClr val="bg1"/>
                </a:solidFill>
              </a:rPr>
              <a:t>4 half-lives, so 0.22 </a:t>
            </a:r>
            <a:r>
              <a:rPr lang="en-US" dirty="0">
                <a:solidFill>
                  <a:schemeClr val="bg1"/>
                </a:solidFill>
                <a:latin typeface="Wingdings" panose="05000000000000000000" pitchFamily="2" charset="2"/>
              </a:rPr>
              <a:t>è</a:t>
            </a:r>
            <a:r>
              <a:rPr lang="en-US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0.44 </a:t>
            </a:r>
            <a:r>
              <a:rPr lang="en-US" dirty="0">
                <a:solidFill>
                  <a:schemeClr val="bg1"/>
                </a:solidFill>
                <a:latin typeface="Wingdings" panose="05000000000000000000" pitchFamily="2" charset="2"/>
              </a:rPr>
              <a:t>è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0.88 </a:t>
            </a:r>
            <a:r>
              <a:rPr lang="en-US" dirty="0">
                <a:solidFill>
                  <a:schemeClr val="bg1"/>
                </a:solidFill>
                <a:latin typeface="Wingdings" panose="05000000000000000000" pitchFamily="2" charset="2"/>
              </a:rPr>
              <a:t>è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1.76 </a:t>
            </a:r>
            <a:r>
              <a:rPr lang="en-US" dirty="0">
                <a:solidFill>
                  <a:schemeClr val="bg1"/>
                </a:solidFill>
                <a:latin typeface="Wingdings" panose="05000000000000000000" pitchFamily="2" charset="2"/>
              </a:rPr>
              <a:t>è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3.52 </a:t>
            </a:r>
            <a:r>
              <a:rPr lang="en-US" b="1" dirty="0">
                <a:solidFill>
                  <a:schemeClr val="bg1"/>
                </a:solidFill>
              </a:rPr>
              <a:t>g</a:t>
            </a:r>
            <a:endParaRPr lang="en-US" b="1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arenR" startAt="4"/>
            </a:pPr>
            <a:r>
              <a:rPr lang="en-US" sz="2800" b="1" dirty="0" smtClean="0"/>
              <a:t>320 mg of new radioactive isotope is created.  After 4.0 days, only 40 mg remain.  What is the half-life in hours of the new isotope?</a:t>
            </a:r>
          </a:p>
          <a:p>
            <a:pPr marL="284163" lvl="1" indent="0">
              <a:spcBef>
                <a:spcPts val="600"/>
              </a:spcBef>
              <a:buNone/>
            </a:pPr>
            <a:r>
              <a:rPr lang="en-US" b="1" dirty="0" smtClean="0">
                <a:solidFill>
                  <a:schemeClr val="bg1"/>
                </a:solidFill>
              </a:rPr>
              <a:t>4 days = 96 hours.  3 half-lives have passed, so t</a:t>
            </a:r>
            <a:r>
              <a:rPr lang="en-US" b="1" baseline="-25000" dirty="0" smtClean="0">
                <a:solidFill>
                  <a:schemeClr val="bg1"/>
                </a:solidFill>
              </a:rPr>
              <a:t>1/2</a:t>
            </a:r>
            <a:r>
              <a:rPr lang="en-US" b="1" dirty="0" smtClean="0">
                <a:solidFill>
                  <a:schemeClr val="bg1"/>
                </a:solidFill>
              </a:rPr>
              <a:t> = 32 h</a:t>
            </a:r>
          </a:p>
          <a:p>
            <a:pPr marL="514350" indent="-514350">
              <a:buFont typeface="+mj-lt"/>
              <a:buAutoNum type="arabicParenR" startAt="4"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5798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65088"/>
            <a:ext cx="8778240" cy="731520"/>
          </a:xfrm>
        </p:spPr>
        <p:txBody>
          <a:bodyPr/>
          <a:lstStyle/>
          <a:p>
            <a:r>
              <a:rPr lang="en-US" sz="3600" dirty="0" smtClean="0"/>
              <a:t>Half-Life Problems 2 (Easy)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914401"/>
            <a:ext cx="8778240" cy="551111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 startAt="4"/>
            </a:pPr>
            <a:r>
              <a:rPr lang="en-US" sz="2800" b="1" dirty="0" smtClean="0"/>
              <a:t>Strontium-90 has a half-life of 29 years.  If a 640 gram sample is allowed to stand for 87 years, how much strontium-90 will remain?</a:t>
            </a:r>
          </a:p>
          <a:p>
            <a:pPr marL="284163" lvl="1" indent="0">
              <a:spcBef>
                <a:spcPts val="600"/>
              </a:spcBef>
              <a:buNone/>
            </a:pPr>
            <a:r>
              <a:rPr lang="en-US" b="1" dirty="0" smtClean="0">
                <a:solidFill>
                  <a:srgbClr val="FF0000"/>
                </a:solidFill>
              </a:rPr>
              <a:t>3 half-lives, so 640 </a:t>
            </a:r>
            <a:r>
              <a:rPr lang="en-US" dirty="0">
                <a:solidFill>
                  <a:srgbClr val="FF0000"/>
                </a:solidFill>
                <a:latin typeface="Wingdings" panose="05000000000000000000" pitchFamily="2" charset="2"/>
              </a:rPr>
              <a:t>è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320 </a:t>
            </a:r>
            <a:r>
              <a:rPr lang="en-US" dirty="0">
                <a:solidFill>
                  <a:srgbClr val="FF0000"/>
                </a:solidFill>
                <a:latin typeface="Wingdings" panose="05000000000000000000" pitchFamily="2" charset="2"/>
              </a:rPr>
              <a:t>è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160 </a:t>
            </a:r>
            <a:r>
              <a:rPr lang="en-US" dirty="0">
                <a:solidFill>
                  <a:srgbClr val="FF0000"/>
                </a:solidFill>
                <a:latin typeface="Wingdings" panose="05000000000000000000" pitchFamily="2" charset="2"/>
              </a:rPr>
              <a:t>è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80 g</a:t>
            </a:r>
          </a:p>
          <a:p>
            <a:pPr marL="514350" indent="-514350">
              <a:buFont typeface="+mj-lt"/>
              <a:buAutoNum type="arabicParenR" startAt="4"/>
            </a:pPr>
            <a:r>
              <a:rPr lang="en-US" sz="2800" b="1" dirty="0" smtClean="0"/>
              <a:t>Fermium-253 has a half-life of 3.0 days.  After sitting for 12 days, a sample of fermium-253 weighs 0.22 grams.  What was the initial mass?</a:t>
            </a:r>
          </a:p>
          <a:p>
            <a:pPr marL="284163" lvl="1" indent="0">
              <a:spcBef>
                <a:spcPts val="600"/>
              </a:spcBef>
              <a:buNone/>
            </a:pPr>
            <a:r>
              <a:rPr lang="en-US" b="1" dirty="0" smtClean="0">
                <a:solidFill>
                  <a:srgbClr val="FF0000"/>
                </a:solidFill>
              </a:rPr>
              <a:t>4 half-lives, so 0.22 </a:t>
            </a:r>
            <a:r>
              <a:rPr lang="en-US" dirty="0">
                <a:solidFill>
                  <a:srgbClr val="FF0000"/>
                </a:solidFill>
                <a:latin typeface="Wingdings" panose="05000000000000000000" pitchFamily="2" charset="2"/>
              </a:rPr>
              <a:t>è</a:t>
            </a:r>
            <a:r>
              <a:rPr lang="en-US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0.44 </a:t>
            </a:r>
            <a:r>
              <a:rPr lang="en-US" dirty="0">
                <a:solidFill>
                  <a:srgbClr val="FF0000"/>
                </a:solidFill>
                <a:latin typeface="Wingdings" panose="05000000000000000000" pitchFamily="2" charset="2"/>
              </a:rPr>
              <a:t>è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0.88 </a:t>
            </a:r>
            <a:r>
              <a:rPr lang="en-US" dirty="0">
                <a:solidFill>
                  <a:srgbClr val="FF0000"/>
                </a:solidFill>
                <a:latin typeface="Wingdings" panose="05000000000000000000" pitchFamily="2" charset="2"/>
              </a:rPr>
              <a:t>è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1.76 </a:t>
            </a:r>
            <a:r>
              <a:rPr lang="en-US" dirty="0">
                <a:solidFill>
                  <a:srgbClr val="FF0000"/>
                </a:solidFill>
                <a:latin typeface="Wingdings" panose="05000000000000000000" pitchFamily="2" charset="2"/>
              </a:rPr>
              <a:t>è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3.52 </a:t>
            </a:r>
            <a:r>
              <a:rPr lang="en-US" b="1" dirty="0">
                <a:solidFill>
                  <a:srgbClr val="FF0000"/>
                </a:solidFill>
              </a:rPr>
              <a:t>g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arenR" startAt="4"/>
            </a:pPr>
            <a:r>
              <a:rPr lang="en-US" sz="2800" b="1" dirty="0" smtClean="0"/>
              <a:t>320 mg of new radioactive isotope is created.  After 4.0 days, only 40 mg remain.  What is the half-life in hours of the new isotope?</a:t>
            </a:r>
          </a:p>
          <a:p>
            <a:pPr marL="284163" lvl="1" indent="0">
              <a:spcBef>
                <a:spcPts val="600"/>
              </a:spcBef>
              <a:buNone/>
            </a:pPr>
            <a:r>
              <a:rPr lang="en-US" b="1" dirty="0" smtClean="0">
                <a:solidFill>
                  <a:schemeClr val="bg1"/>
                </a:solidFill>
              </a:rPr>
              <a:t>4 days = 96 hours.  3 half-lives have passed, so t</a:t>
            </a:r>
            <a:r>
              <a:rPr lang="en-US" b="1" baseline="-25000" dirty="0" smtClean="0">
                <a:solidFill>
                  <a:schemeClr val="bg1"/>
                </a:solidFill>
              </a:rPr>
              <a:t>1/2</a:t>
            </a:r>
            <a:r>
              <a:rPr lang="en-US" b="1" dirty="0" smtClean="0">
                <a:solidFill>
                  <a:schemeClr val="bg1"/>
                </a:solidFill>
              </a:rPr>
              <a:t> = 32 h</a:t>
            </a:r>
          </a:p>
          <a:p>
            <a:pPr marL="514350" indent="-514350">
              <a:buFont typeface="+mj-lt"/>
              <a:buAutoNum type="arabicParenR" startAt="4"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5798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65088"/>
            <a:ext cx="8778240" cy="731520"/>
          </a:xfrm>
        </p:spPr>
        <p:txBody>
          <a:bodyPr/>
          <a:lstStyle/>
          <a:p>
            <a:r>
              <a:rPr lang="en-US" sz="3600" dirty="0" smtClean="0"/>
              <a:t>Half-Life Problems 2 (Easy)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914401"/>
            <a:ext cx="8778240" cy="551111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 startAt="4"/>
            </a:pPr>
            <a:r>
              <a:rPr lang="en-US" sz="2800" b="1" dirty="0" smtClean="0"/>
              <a:t>Strontium-90 has a half-life of 29 years.  If a 640 gram sample is allowed to stand for 87 years, how much strontium-90 will remain?</a:t>
            </a:r>
          </a:p>
          <a:p>
            <a:pPr marL="284163" lvl="1" indent="0">
              <a:spcBef>
                <a:spcPts val="600"/>
              </a:spcBef>
              <a:buNone/>
            </a:pPr>
            <a:r>
              <a:rPr lang="en-US" b="1" dirty="0" smtClean="0">
                <a:solidFill>
                  <a:srgbClr val="FF0000"/>
                </a:solidFill>
              </a:rPr>
              <a:t>3 half-lives, so 640 </a:t>
            </a:r>
            <a:r>
              <a:rPr lang="en-US" dirty="0">
                <a:solidFill>
                  <a:srgbClr val="FF0000"/>
                </a:solidFill>
                <a:latin typeface="Wingdings" panose="05000000000000000000" pitchFamily="2" charset="2"/>
              </a:rPr>
              <a:t>è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320 </a:t>
            </a:r>
            <a:r>
              <a:rPr lang="en-US" dirty="0">
                <a:solidFill>
                  <a:srgbClr val="FF0000"/>
                </a:solidFill>
                <a:latin typeface="Wingdings" panose="05000000000000000000" pitchFamily="2" charset="2"/>
              </a:rPr>
              <a:t>è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160 </a:t>
            </a:r>
            <a:r>
              <a:rPr lang="en-US" dirty="0">
                <a:solidFill>
                  <a:srgbClr val="FF0000"/>
                </a:solidFill>
                <a:latin typeface="Wingdings" panose="05000000000000000000" pitchFamily="2" charset="2"/>
              </a:rPr>
              <a:t>è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80 g</a:t>
            </a:r>
          </a:p>
          <a:p>
            <a:pPr marL="514350" indent="-514350">
              <a:buFont typeface="+mj-lt"/>
              <a:buAutoNum type="arabicParenR" startAt="4"/>
            </a:pPr>
            <a:r>
              <a:rPr lang="en-US" sz="2800" b="1" dirty="0" smtClean="0"/>
              <a:t>Fermium-253 has a half-life of 3.0 days.  After sitting for 12 days, a sample of fermium-253 weighs 0.22 grams.  What was the initial mass?</a:t>
            </a:r>
          </a:p>
          <a:p>
            <a:pPr marL="284163" lvl="1" indent="0">
              <a:spcBef>
                <a:spcPts val="600"/>
              </a:spcBef>
              <a:buNone/>
            </a:pPr>
            <a:r>
              <a:rPr lang="en-US" b="1" dirty="0" smtClean="0">
                <a:solidFill>
                  <a:srgbClr val="FF0000"/>
                </a:solidFill>
              </a:rPr>
              <a:t>4 half-lives, so 0.22 </a:t>
            </a:r>
            <a:r>
              <a:rPr lang="en-US" dirty="0">
                <a:solidFill>
                  <a:srgbClr val="FF0000"/>
                </a:solidFill>
                <a:latin typeface="Wingdings" panose="05000000000000000000" pitchFamily="2" charset="2"/>
              </a:rPr>
              <a:t>è</a:t>
            </a:r>
            <a:r>
              <a:rPr lang="en-US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0.44 </a:t>
            </a:r>
            <a:r>
              <a:rPr lang="en-US" dirty="0">
                <a:solidFill>
                  <a:srgbClr val="FF0000"/>
                </a:solidFill>
                <a:latin typeface="Wingdings" panose="05000000000000000000" pitchFamily="2" charset="2"/>
              </a:rPr>
              <a:t>è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0.88 </a:t>
            </a:r>
            <a:r>
              <a:rPr lang="en-US" dirty="0">
                <a:solidFill>
                  <a:srgbClr val="FF0000"/>
                </a:solidFill>
                <a:latin typeface="Wingdings" panose="05000000000000000000" pitchFamily="2" charset="2"/>
              </a:rPr>
              <a:t>è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1.76 </a:t>
            </a:r>
            <a:r>
              <a:rPr lang="en-US" dirty="0">
                <a:solidFill>
                  <a:srgbClr val="FF0000"/>
                </a:solidFill>
                <a:latin typeface="Wingdings" panose="05000000000000000000" pitchFamily="2" charset="2"/>
              </a:rPr>
              <a:t>è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3.52 </a:t>
            </a:r>
            <a:r>
              <a:rPr lang="en-US" b="1" dirty="0">
                <a:solidFill>
                  <a:srgbClr val="FF0000"/>
                </a:solidFill>
              </a:rPr>
              <a:t>g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arenR" startAt="4"/>
            </a:pPr>
            <a:r>
              <a:rPr lang="en-US" sz="2800" b="1" dirty="0" smtClean="0"/>
              <a:t>320 mg of new radioactive isotope is created.  After 4.0 days, only 40 mg remain.  What is the half-life in hours of the new isotope?</a:t>
            </a:r>
          </a:p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69834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Do Now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Strontium-91 undergoes beta decay with a half-life of 9.0 years. 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b="1" dirty="0" smtClean="0"/>
              <a:t>Write a balanced nuclear equation</a:t>
            </a:r>
          </a:p>
          <a:p>
            <a:pPr marL="514350" indent="-514350">
              <a:spcBef>
                <a:spcPts val="11400"/>
              </a:spcBef>
              <a:buFont typeface="+mj-lt"/>
              <a:buAutoNum type="arabicParenR"/>
            </a:pPr>
            <a:r>
              <a:rPr lang="en-US" sz="2800" b="1" dirty="0"/>
              <a:t>I</a:t>
            </a:r>
            <a:r>
              <a:rPr lang="en-US" sz="2800" b="1" dirty="0" smtClean="0"/>
              <a:t>f a 6.4 g sample is allowed to stand for 36 years, how much strontium-91 will remain?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5729" y="5308600"/>
            <a:ext cx="81125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3200" b="1" dirty="0" smtClean="0">
                <a:solidFill>
                  <a:srgbClr val="FF0000"/>
                </a:solidFill>
              </a:rPr>
              <a:t>4 half-lives, so 6.4 </a:t>
            </a:r>
            <a:r>
              <a:rPr lang="en-US" sz="3200" dirty="0" smtClean="0">
                <a:solidFill>
                  <a:srgbClr val="FF0000"/>
                </a:solidFill>
                <a:latin typeface="Wingdings" panose="05000000000000000000" pitchFamily="2" charset="2"/>
              </a:rPr>
              <a:t>è</a:t>
            </a:r>
            <a:r>
              <a:rPr lang="en-US" sz="3200" b="1" dirty="0" smtClean="0">
                <a:solidFill>
                  <a:srgbClr val="FF0000"/>
                </a:solidFill>
              </a:rPr>
              <a:t> 3.2 </a:t>
            </a:r>
            <a:r>
              <a:rPr lang="en-US" sz="3200" dirty="0" smtClean="0">
                <a:solidFill>
                  <a:srgbClr val="FF0000"/>
                </a:solidFill>
                <a:latin typeface="Wingdings" panose="05000000000000000000" pitchFamily="2" charset="2"/>
              </a:rPr>
              <a:t>è</a:t>
            </a:r>
            <a:r>
              <a:rPr lang="en-US" sz="3200" b="1" dirty="0" smtClean="0">
                <a:solidFill>
                  <a:srgbClr val="FF0000"/>
                </a:solidFill>
              </a:rPr>
              <a:t> 1.6 </a:t>
            </a:r>
            <a:r>
              <a:rPr lang="en-US" sz="3200" dirty="0" smtClean="0">
                <a:solidFill>
                  <a:srgbClr val="FF0000"/>
                </a:solidFill>
                <a:latin typeface="Wingdings" panose="05000000000000000000" pitchFamily="2" charset="2"/>
              </a:rPr>
              <a:t>è</a:t>
            </a:r>
            <a:r>
              <a:rPr lang="en-US" sz="3200" b="1" dirty="0" smtClean="0">
                <a:solidFill>
                  <a:srgbClr val="FF0000"/>
                </a:solidFill>
              </a:rPr>
              <a:t> 0.8 </a:t>
            </a:r>
            <a:r>
              <a:rPr lang="en-US" sz="3200" dirty="0" smtClean="0">
                <a:solidFill>
                  <a:srgbClr val="FF0000"/>
                </a:solidFill>
                <a:latin typeface="Wingdings" panose="05000000000000000000" pitchFamily="2" charset="2"/>
              </a:rPr>
              <a:t>è</a:t>
            </a:r>
            <a:r>
              <a:rPr lang="en-US" sz="3200" b="1" dirty="0" smtClean="0">
                <a:solidFill>
                  <a:srgbClr val="FF0000"/>
                </a:solidFill>
              </a:rPr>
              <a:t> 0.4 g</a:t>
            </a:r>
            <a:endParaRPr lang="en-US" sz="32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313209" y="2914018"/>
                <a:ext cx="4517583" cy="9137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𝟗𝟏</m:t>
                          </m:r>
                        </m:e>
                      </m:mr>
                      <m:mr>
                        <m:e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𝟑𝟖</m:t>
                          </m:r>
                        </m:e>
                      </m:mr>
                    </m:m>
                  </m:oMath>
                </a14:m>
                <a:r>
                  <a:rPr lang="en-US" sz="3600" b="1" dirty="0" smtClean="0">
                    <a:solidFill>
                      <a:srgbClr val="FF0000"/>
                    </a:solidFill>
                    <a:cs typeface="Arial" pitchFamily="34" charset="0"/>
                  </a:rPr>
                  <a:t>Sr  </a:t>
                </a:r>
                <a:r>
                  <a:rPr lang="en-US" sz="4800" b="1" dirty="0" smtClean="0">
                    <a:solidFill>
                      <a:srgbClr val="FF0000"/>
                    </a:solidFill>
                    <a:latin typeface="Wingdings 3" pitchFamily="18" charset="2"/>
                  </a:rPr>
                  <a:t>ª</a:t>
                </a:r>
                <a:r>
                  <a:rPr lang="en-US" sz="4400" b="1" dirty="0" smtClean="0">
                    <a:solidFill>
                      <a:srgbClr val="FF0000"/>
                    </a:solidFill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𝟗𝟏</m:t>
                          </m:r>
                        </m:e>
                      </m:mr>
                      <m:mr>
                        <m:e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𝟑𝟗</m:t>
                          </m:r>
                        </m:e>
                      </m:mr>
                    </m:m>
                  </m:oMath>
                </a14:m>
                <a:r>
                  <a:rPr lang="en-US" sz="3600" b="1" dirty="0" smtClean="0">
                    <a:solidFill>
                      <a:srgbClr val="FF0000"/>
                    </a:solidFill>
                    <a:cs typeface="Arial" pitchFamily="34" charset="0"/>
                  </a:rPr>
                  <a:t>Y   </a:t>
                </a:r>
                <a:r>
                  <a:rPr lang="en-US" sz="3600" b="1" dirty="0">
                    <a:solidFill>
                      <a:srgbClr val="FF0000"/>
                    </a:solidFill>
                    <a:cs typeface="Arial" pitchFamily="34" charset="0"/>
                  </a:rPr>
                  <a:t>+  </a:t>
                </a:r>
                <a:r>
                  <a:rPr lang="en-US" sz="36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𝟎</m:t>
                          </m:r>
                        </m:e>
                      </m:mr>
                      <m:mr>
                        <m:e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mr>
                    </m:m>
                  </m:oMath>
                </a14:m>
                <a:r>
                  <a:rPr lang="en-US" sz="3600" b="1" dirty="0" smtClean="0">
                    <a:solidFill>
                      <a:srgbClr val="FF0000"/>
                    </a:solidFill>
                    <a:cs typeface="Arial" pitchFamily="34" charset="0"/>
                  </a:rPr>
                  <a:t>e</a:t>
                </a:r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3209" y="2914018"/>
                <a:ext cx="4517583" cy="913712"/>
              </a:xfrm>
              <a:prstGeom prst="rect">
                <a:avLst/>
              </a:prstGeom>
              <a:blipFill rotWithShape="0">
                <a:blip r:embed="rId2"/>
                <a:stretch>
                  <a:fillRect t="-18667" r="-3774" b="-2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49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First Toss</a:t>
            </a:r>
            <a:endParaRPr lang="en-US" sz="4000" b="1" dirty="0">
              <a:solidFill>
                <a:srgbClr val="0070C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95717" y="1421607"/>
            <a:ext cx="804832" cy="4823460"/>
            <a:chOff x="582177" y="1481138"/>
            <a:chExt cx="804832" cy="482346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177" y="1481138"/>
              <a:ext cx="804832" cy="82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177" y="2814638"/>
              <a:ext cx="804832" cy="82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177" y="4148138"/>
              <a:ext cx="804832" cy="82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177" y="5481638"/>
              <a:ext cx="804832" cy="82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2012181" y="1421607"/>
            <a:ext cx="804832" cy="4823460"/>
            <a:chOff x="582177" y="1481138"/>
            <a:chExt cx="804832" cy="4823460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177" y="1481138"/>
              <a:ext cx="804832" cy="82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177" y="2814638"/>
              <a:ext cx="804832" cy="82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177" y="4148138"/>
              <a:ext cx="804832" cy="82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177" y="5481638"/>
              <a:ext cx="804832" cy="82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17"/>
          <p:cNvGrpSpPr/>
          <p:nvPr/>
        </p:nvGrpSpPr>
        <p:grpSpPr>
          <a:xfrm>
            <a:off x="3428645" y="1421607"/>
            <a:ext cx="804832" cy="4823460"/>
            <a:chOff x="582177" y="1481138"/>
            <a:chExt cx="804832" cy="4823460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177" y="1481138"/>
              <a:ext cx="804832" cy="82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177" y="2814638"/>
              <a:ext cx="804832" cy="82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177" y="4148138"/>
              <a:ext cx="804832" cy="82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177" y="5481638"/>
              <a:ext cx="804832" cy="82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4845109" y="1421607"/>
            <a:ext cx="826637" cy="4823460"/>
            <a:chOff x="5784057" y="1506856"/>
            <a:chExt cx="826637" cy="482346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4057" y="1506856"/>
              <a:ext cx="826637" cy="82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4057" y="2840356"/>
              <a:ext cx="826637" cy="82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4057" y="4173856"/>
              <a:ext cx="826637" cy="82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4057" y="5507356"/>
              <a:ext cx="826637" cy="82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2" name="Group 41"/>
          <p:cNvGrpSpPr/>
          <p:nvPr/>
        </p:nvGrpSpPr>
        <p:grpSpPr>
          <a:xfrm>
            <a:off x="7721647" y="1421607"/>
            <a:ext cx="826637" cy="4823460"/>
            <a:chOff x="5784057" y="1506856"/>
            <a:chExt cx="826637" cy="4823460"/>
          </a:xfrm>
        </p:grpSpPr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4057" y="1506856"/>
              <a:ext cx="826637" cy="82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4057" y="2840356"/>
              <a:ext cx="826637" cy="82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4057" y="4173856"/>
              <a:ext cx="826637" cy="82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4057" y="5507356"/>
              <a:ext cx="826637" cy="82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7" name="Group 46"/>
          <p:cNvGrpSpPr/>
          <p:nvPr/>
        </p:nvGrpSpPr>
        <p:grpSpPr>
          <a:xfrm>
            <a:off x="6283378" y="1421607"/>
            <a:ext cx="826637" cy="4823460"/>
            <a:chOff x="5784057" y="1506856"/>
            <a:chExt cx="826637" cy="4823460"/>
          </a:xfrm>
        </p:grpSpPr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4057" y="1506856"/>
              <a:ext cx="826637" cy="82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4057" y="2840356"/>
              <a:ext cx="826637" cy="82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4057" y="4173856"/>
              <a:ext cx="826637" cy="82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4057" y="5507356"/>
              <a:ext cx="826637" cy="82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9803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Half-Life Equation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spcBef>
                    <a:spcPts val="2400"/>
                  </a:spcBef>
                  <a:buNone/>
                </a:pPr>
                <a:r>
                  <a:rPr lang="en-US" sz="4000" b="1" dirty="0" smtClean="0">
                    <a:solidFill>
                      <a:srgbClr val="006600"/>
                    </a:solidFill>
                  </a:rPr>
                  <a:t>N </a:t>
                </a:r>
                <a:r>
                  <a:rPr lang="en-US" sz="4000" b="1" dirty="0">
                    <a:solidFill>
                      <a:srgbClr val="006600"/>
                    </a:solidFill>
                  </a:rPr>
                  <a:t>= N</a:t>
                </a:r>
                <a:r>
                  <a:rPr lang="en-US" sz="4000" b="1" baseline="-25000" dirty="0">
                    <a:solidFill>
                      <a:srgbClr val="006600"/>
                    </a:solidFill>
                  </a:rPr>
                  <a:t>0</a:t>
                </a:r>
                <a14:m>
                  <m:oMath xmlns:m="http://schemas.openxmlformats.org/officeDocument/2006/math">
                    <m:r>
                      <a:rPr lang="en-US" sz="4400">
                        <a:solidFill>
                          <a:srgbClr val="006600"/>
                        </a:solidFill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66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660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4400" i="1" dirty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 dirty="0">
                            <a:solidFill>
                              <a:srgbClr val="00660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f>
                          <m:fPr>
                            <m:type m:val="skw"/>
                            <m:ctrlPr>
                              <a:rPr lang="en-US" sz="4400" i="1" dirty="0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i="1" dirty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𝑡</m:t>
                            </m:r>
                          </m:num>
                          <m:den>
                            <m:r>
                              <a:rPr lang="en-US" sz="4400" i="1" dirty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𝑇</m:t>
                            </m:r>
                          </m:den>
                        </m:f>
                      </m:sup>
                    </m:sSup>
                  </m:oMath>
                </a14:m>
                <a:endParaRPr lang="en-US" sz="4400" b="1" baseline="30000" dirty="0">
                  <a:solidFill>
                    <a:srgbClr val="006600"/>
                  </a:solidFill>
                </a:endParaRPr>
              </a:p>
              <a:p>
                <a:pPr marL="2286000" indent="0">
                  <a:buNone/>
                </a:pPr>
                <a:r>
                  <a:rPr lang="en-US" sz="2400" b="1" i="1" dirty="0" smtClean="0"/>
                  <a:t>where</a:t>
                </a:r>
              </a:p>
              <a:p>
                <a:pPr marL="3143250" indent="-342900">
                  <a:buFont typeface="Wingdings" panose="05000000000000000000" pitchFamily="2" charset="2"/>
                  <a:buChar char="v"/>
                </a:pPr>
                <a:r>
                  <a:rPr lang="en-US" sz="2400" b="1" i="1" dirty="0"/>
                  <a:t>N = remaining amount</a:t>
                </a:r>
              </a:p>
              <a:p>
                <a:pPr marL="3143250" indent="-342900">
                  <a:buFont typeface="Wingdings" panose="05000000000000000000" pitchFamily="2" charset="2"/>
                  <a:buChar char="v"/>
                </a:pPr>
                <a:r>
                  <a:rPr lang="en-US" sz="2400" b="1" i="1" dirty="0"/>
                  <a:t>N</a:t>
                </a:r>
                <a:r>
                  <a:rPr lang="en-US" sz="2400" b="1" i="1" baseline="-25000" dirty="0"/>
                  <a:t>0</a:t>
                </a:r>
                <a:r>
                  <a:rPr lang="en-US" sz="2400" b="1" i="1" dirty="0"/>
                  <a:t> = initial amount</a:t>
                </a:r>
              </a:p>
              <a:p>
                <a:pPr marL="3143250" indent="-342900">
                  <a:buFont typeface="Wingdings" panose="05000000000000000000" pitchFamily="2" charset="2"/>
                  <a:buChar char="v"/>
                </a:pPr>
                <a:r>
                  <a:rPr lang="en-US" sz="2400" b="1" i="1" dirty="0" smtClean="0"/>
                  <a:t>t </a:t>
                </a:r>
                <a:r>
                  <a:rPr lang="en-US" sz="2400" b="1" i="1" dirty="0"/>
                  <a:t>= time elapsed</a:t>
                </a:r>
              </a:p>
              <a:p>
                <a:pPr marL="3143250" indent="-342900">
                  <a:buFont typeface="Wingdings" panose="05000000000000000000" pitchFamily="2" charset="2"/>
                  <a:buChar char="v"/>
                </a:pPr>
                <a:r>
                  <a:rPr lang="en-US" sz="2400" b="1" i="1" dirty="0"/>
                  <a:t>T = </a:t>
                </a:r>
                <a:r>
                  <a:rPr lang="en-US" sz="2400" b="1" i="1" dirty="0" smtClean="0"/>
                  <a:t>half-life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386320" y="0"/>
            <a:ext cx="1757679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Review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29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65088"/>
            <a:ext cx="8778240" cy="731520"/>
          </a:xfrm>
        </p:spPr>
        <p:txBody>
          <a:bodyPr/>
          <a:lstStyle/>
          <a:p>
            <a:r>
              <a:rPr lang="en-US" sz="3600" dirty="0" smtClean="0"/>
              <a:t>Half-Life Problems 2 (Easy)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914401"/>
            <a:ext cx="8778240" cy="148589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 startAt="6"/>
            </a:pPr>
            <a:r>
              <a:rPr lang="en-US" sz="2800" b="1" dirty="0" smtClean="0"/>
              <a:t>320 mg of new radioactive isotope is created.  After 4.0 days, only 40 mg remain.  What is the half-life in hours of the new isotope?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1574" y="3295650"/>
            <a:ext cx="35525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320 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Wingdings" panose="05000000000000000000" pitchFamily="2" charset="2"/>
              </a:rPr>
              <a:t>è</a:t>
            </a:r>
            <a:r>
              <a:rPr lang="en-US" sz="2400" b="1" dirty="0" smtClean="0">
                <a:solidFill>
                  <a:srgbClr val="FF0000"/>
                </a:solidFill>
              </a:rPr>
              <a:t>  160  </a:t>
            </a:r>
            <a:r>
              <a:rPr lang="en-US" sz="2400" dirty="0">
                <a:solidFill>
                  <a:srgbClr val="FF0000"/>
                </a:solidFill>
                <a:latin typeface="Wingdings" panose="05000000000000000000" pitchFamily="2" charset="2"/>
              </a:rPr>
              <a:t>è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 80  </a:t>
            </a:r>
            <a:r>
              <a:rPr lang="en-US" sz="2400" dirty="0" smtClean="0">
                <a:solidFill>
                  <a:srgbClr val="FF0000"/>
                </a:solidFill>
                <a:latin typeface="Wingdings" panose="05000000000000000000" pitchFamily="2" charset="2"/>
              </a:rPr>
              <a:t>è</a:t>
            </a:r>
            <a:r>
              <a:rPr lang="en-US" sz="2400" b="1" dirty="0" smtClean="0">
                <a:solidFill>
                  <a:srgbClr val="FF0000"/>
                </a:solidFill>
              </a:rPr>
              <a:t>  40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46486" y="2371724"/>
            <a:ext cx="7830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half-lives need to occur to change 320 mg to 40 mg?</a:t>
            </a:r>
            <a:endParaRPr lang="en-US" sz="2400" dirty="0">
              <a:solidFill>
                <a:srgbClr val="008A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05425" y="3295650"/>
            <a:ext cx="1774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half-lives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9986" y="3905250"/>
            <a:ext cx="7827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3 half-lives takes 4 days, how long does one half-life take?</a:t>
            </a:r>
            <a:endParaRPr lang="en-US" sz="2400" dirty="0">
              <a:solidFill>
                <a:srgbClr val="008A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71574" y="4686300"/>
                <a:ext cx="141500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</a:rPr>
                  <a:t>n  = 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𝐭</m:t>
                        </m:r>
                      </m:num>
                      <m:den>
                        <m:r>
                          <a:rPr lang="en-US" sz="36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𝐓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574" y="4686300"/>
                <a:ext cx="1415003" cy="646331"/>
              </a:xfrm>
              <a:prstGeom prst="rect">
                <a:avLst/>
              </a:prstGeom>
              <a:blipFill rotWithShape="1">
                <a:blip r:embed="rId2"/>
                <a:stretch>
                  <a:fillRect l="-8621" b="-21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975633" y="4686300"/>
                <a:ext cx="138614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tabLst>
                    <a:tab pos="1485900" algn="l"/>
                  </a:tabLst>
                </a:pPr>
                <a:r>
                  <a:rPr lang="en-US" sz="2800" b="1" dirty="0" smtClean="0">
                    <a:solidFill>
                      <a:srgbClr val="FF0000"/>
                    </a:solidFill>
                  </a:rPr>
                  <a:t>T  = 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𝐭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𝐧</m:t>
                        </m:r>
                      </m:den>
                    </m:f>
                  </m:oMath>
                </a14:m>
                <a:endParaRPr lang="en-US" sz="2600" b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5633" y="4686300"/>
                <a:ext cx="1386149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8772" b="-24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461911" y="4698147"/>
                <a:ext cx="3281668" cy="6649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𝟒</m:t>
                        </m:r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𝐝𝐚𝐲𝐬</m:t>
                        </m:r>
                      </m:num>
                      <m:den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𝐡𝐚𝐥𝐟</m:t>
                        </m:r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𝐥𝐢𝐯𝐞𝐬</m:t>
                        </m:r>
                      </m:den>
                    </m:f>
                  </m:oMath>
                </a14:m>
                <a:endParaRPr lang="en-US" sz="2800" b="1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1911" y="4698147"/>
                <a:ext cx="3281668" cy="664990"/>
              </a:xfrm>
              <a:prstGeom prst="rect">
                <a:avLst/>
              </a:prstGeom>
              <a:blipFill rotWithShape="1">
                <a:blip r:embed="rId4"/>
                <a:stretch>
                  <a:fillRect l="-3903" b="-22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468368" y="5481782"/>
                <a:ext cx="3634328" cy="6034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2800" b="1" dirty="0" smtClean="0">
                    <a:solidFill>
                      <a:srgbClr val="FF0000"/>
                    </a:solidFill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𝟗𝟔</m:t>
                        </m:r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𝐡𝐨𝐮𝐫𝐬</m:t>
                        </m:r>
                      </m:num>
                      <m:den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𝐡𝐚𝐥𝐟</m:t>
                        </m:r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𝐥𝐢𝐯𝐞𝐬</m:t>
                        </m:r>
                      </m:den>
                    </m:f>
                  </m:oMath>
                </a14:m>
                <a:endParaRPr lang="en-US" sz="2800" b="1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368" y="5481782"/>
                <a:ext cx="3634328" cy="603435"/>
              </a:xfrm>
              <a:prstGeom prst="rect">
                <a:avLst/>
              </a:prstGeom>
              <a:blipFill rotWithShape="1">
                <a:blip r:embed="rId5"/>
                <a:stretch>
                  <a:fillRect l="-3356" b="-25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4463709" y="6203862"/>
            <a:ext cx="348762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b="1" dirty="0" smtClean="0">
                <a:solidFill>
                  <a:srgbClr val="FF0000"/>
                </a:solidFill>
              </a:rPr>
              <a:t>= </a:t>
            </a:r>
            <a:r>
              <a:rPr lang="en-US" sz="2400" b="1" i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6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32 hours per half -life</a:t>
            </a:r>
            <a:endParaRPr lang="en-US" sz="2600" b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43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2" grpId="0"/>
      <p:bldP spid="13" grpId="0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65088"/>
            <a:ext cx="8778240" cy="731520"/>
          </a:xfrm>
        </p:spPr>
        <p:txBody>
          <a:bodyPr/>
          <a:lstStyle/>
          <a:p>
            <a:r>
              <a:rPr lang="en-US" sz="3600" dirty="0" smtClean="0"/>
              <a:t>Half-Life Problems 2 (Easy)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914401"/>
            <a:ext cx="8778240" cy="148589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 startAt="6"/>
            </a:pPr>
            <a:r>
              <a:rPr lang="en-US" sz="2800" b="1" dirty="0" smtClean="0"/>
              <a:t>320 mg of new radioactive isotope is created.  After 4.0 days, only 40 mg remain.  What is the half-life in hours of the new isotope?</a:t>
            </a:r>
            <a:endParaRPr lang="en-US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52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65088"/>
            <a:ext cx="8778240" cy="731520"/>
          </a:xfrm>
        </p:spPr>
        <p:txBody>
          <a:bodyPr/>
          <a:lstStyle/>
          <a:p>
            <a:r>
              <a:rPr lang="en-US" sz="3600" dirty="0" smtClean="0"/>
              <a:t>Half-Life Problems 3 (Medium)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914401"/>
            <a:ext cx="8961120" cy="188594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 startAt="7"/>
            </a:pPr>
            <a:r>
              <a:rPr lang="en-US" sz="2800" b="1" dirty="0" smtClean="0"/>
              <a:t>A 540 gram sample of polonium-210 is stored in a freezer at Lawrence Livermore Laboratories.  If this isotope has a half-life of 138 days, how much remains after exactly two years?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974847" y="3887702"/>
                <a:ext cx="4985019" cy="8755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2400"/>
                  </a:spcBef>
                </a:pPr>
                <a:r>
                  <a:rPr lang="en-US" sz="3200" b="1" dirty="0" smtClean="0">
                    <a:solidFill>
                      <a:srgbClr val="FF0000"/>
                    </a:solidFill>
                  </a:rPr>
                  <a:t>N </a:t>
                </a:r>
                <a:r>
                  <a:rPr lang="en-US" sz="3200" b="1" dirty="0">
                    <a:solidFill>
                      <a:srgbClr val="FF0000"/>
                    </a:solidFill>
                  </a:rPr>
                  <a:t>= </a:t>
                </a:r>
                <a:r>
                  <a:rPr lang="en-US" sz="3200" b="1" dirty="0" smtClean="0">
                    <a:solidFill>
                      <a:srgbClr val="FF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/>
                      </a:rPr>
                      <m:t>𝟓𝟒𝟎</m:t>
                    </m:r>
                    <m:r>
                      <a:rPr lang="en-US" sz="3200" b="0" i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FF0000"/>
                        </a:solidFill>
                        <a:latin typeface="Cambria Math"/>
                      </a:rPr>
                      <m:t>g</m:t>
                    </m:r>
                    <m:r>
                      <a:rPr lang="en-US" sz="3200" b="0" i="0" smtClean="0">
                        <a:solidFill>
                          <a:srgbClr val="FF0000"/>
                        </a:solidFill>
                        <a:latin typeface="Cambria Math"/>
                      </a:rPr>
                      <m:t>)(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32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f>
                          <m:fPr>
                            <m:type m:val="skw"/>
                            <m:ctrlPr>
                              <a:rPr lang="en-US" sz="32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𝟕𝟑𝟎</m:t>
                            </m:r>
                            <m:r>
                              <a:rPr lang="en-US" sz="32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32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𝒅𝒂𝒚𝒔</m:t>
                            </m:r>
                          </m:num>
                          <m:den>
                            <m:r>
                              <a:rPr lang="en-US" sz="32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𝟏𝟑𝟖</m:t>
                            </m:r>
                            <m:r>
                              <a:rPr lang="en-US" sz="32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32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𝒅𝒂𝒚𝒔</m:t>
                            </m:r>
                          </m:den>
                        </m:f>
                      </m:sup>
                    </m:sSup>
                  </m:oMath>
                </a14:m>
                <a:endParaRPr lang="en-US" sz="3600" b="1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4847" y="3887702"/>
                <a:ext cx="4985019" cy="875561"/>
              </a:xfrm>
              <a:prstGeom prst="rect">
                <a:avLst/>
              </a:prstGeom>
              <a:blipFill rotWithShape="1">
                <a:blip r:embed="rId2"/>
                <a:stretch>
                  <a:fillRect l="-3056" b="-118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974847" y="2811976"/>
                <a:ext cx="2315057" cy="8899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2400"/>
                  </a:spcBef>
                </a:pPr>
                <a:r>
                  <a:rPr lang="en-US" sz="3200" b="1" dirty="0" smtClean="0">
                    <a:solidFill>
                      <a:srgbClr val="FF0000"/>
                    </a:solidFill>
                  </a:rPr>
                  <a:t>N </a:t>
                </a:r>
                <a:r>
                  <a:rPr lang="en-US" sz="3200" b="1" dirty="0">
                    <a:solidFill>
                      <a:srgbClr val="FF0000"/>
                    </a:solidFill>
                  </a:rPr>
                  <a:t>= N</a:t>
                </a:r>
                <a:r>
                  <a:rPr lang="en-US" sz="3200" b="1" baseline="-25000" dirty="0">
                    <a:solidFill>
                      <a:srgbClr val="FF0000"/>
                    </a:solidFill>
                  </a:rPr>
                  <a:t>0</a:t>
                </a:r>
                <a14:m>
                  <m:oMath xmlns:m="http://schemas.openxmlformats.org/officeDocument/2006/math">
                    <m:r>
                      <a:rPr lang="en-US" sz="360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3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f>
                          <m:fPr>
                            <m:type m:val="skw"/>
                            <m:ctrlPr>
                              <a:rPr lang="en-US" sz="3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𝑡</m:t>
                            </m:r>
                          </m:num>
                          <m:den>
                            <m:r>
                              <a:rPr lang="en-US" sz="36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𝑇</m:t>
                            </m:r>
                          </m:den>
                        </m:f>
                      </m:sup>
                    </m:sSup>
                  </m:oMath>
                </a14:m>
                <a:endParaRPr lang="en-US" sz="3600" b="1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4847" y="2811976"/>
                <a:ext cx="2315057" cy="889924"/>
              </a:xfrm>
              <a:prstGeom prst="rect">
                <a:avLst/>
              </a:prstGeom>
              <a:blipFill rotWithShape="1">
                <a:blip r:embed="rId3"/>
                <a:stretch>
                  <a:fillRect l="-6579" b="-8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974847" y="4949065"/>
                <a:ext cx="3309945" cy="8013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2400"/>
                  </a:spcBef>
                </a:pPr>
                <a:r>
                  <a:rPr lang="en-US" sz="3200" b="1" dirty="0" smtClean="0">
                    <a:solidFill>
                      <a:srgbClr val="FF0000"/>
                    </a:solidFill>
                  </a:rPr>
                  <a:t>N </a:t>
                </a:r>
                <a:r>
                  <a:rPr lang="en-US" sz="3200" b="1" dirty="0">
                    <a:solidFill>
                      <a:srgbClr val="FF0000"/>
                    </a:solidFill>
                  </a:rPr>
                  <a:t>= </a:t>
                </a:r>
                <a:r>
                  <a:rPr lang="en-US" sz="3200" b="1" dirty="0" smtClean="0">
                    <a:solidFill>
                      <a:srgbClr val="FF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/>
                      </a:rPr>
                      <m:t>𝟓𝟒𝟎</m:t>
                    </m:r>
                    <m:r>
                      <a:rPr lang="en-US" sz="3200" b="0" i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FF0000"/>
                        </a:solidFill>
                        <a:latin typeface="Cambria Math"/>
                      </a:rPr>
                      <m:t>g</m:t>
                    </m:r>
                    <m:r>
                      <a:rPr lang="en-US" sz="3200" b="0" i="0" smtClean="0">
                        <a:solidFill>
                          <a:srgbClr val="FF0000"/>
                        </a:solidFill>
                        <a:latin typeface="Cambria Math"/>
                      </a:rPr>
                      <m:t>)(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32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𝟓</m:t>
                        </m:r>
                        <m:r>
                          <a:rPr lang="en-US" sz="32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sz="32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𝟐𝟗</m:t>
                        </m:r>
                      </m:sup>
                    </m:sSup>
                  </m:oMath>
                </a14:m>
                <a:endParaRPr lang="en-US" sz="3600" b="1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4847" y="4949065"/>
                <a:ext cx="3309945" cy="801310"/>
              </a:xfrm>
              <a:prstGeom prst="rect">
                <a:avLst/>
              </a:prstGeom>
              <a:blipFill rotWithShape="1">
                <a:blip r:embed="rId4"/>
                <a:stretch>
                  <a:fillRect l="-4604" b="-12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2974847" y="5936176"/>
            <a:ext cx="34307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400"/>
              </a:spcBef>
            </a:pPr>
            <a:r>
              <a:rPr lang="en-US" sz="3200" b="1" dirty="0" smtClean="0">
                <a:solidFill>
                  <a:srgbClr val="FF0000"/>
                </a:solidFill>
              </a:rPr>
              <a:t>N = 13.8 g ---&gt;  14 g</a:t>
            </a:r>
            <a:endParaRPr lang="en-US" sz="3600" b="1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9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65088"/>
            <a:ext cx="8778240" cy="731520"/>
          </a:xfrm>
        </p:spPr>
        <p:txBody>
          <a:bodyPr/>
          <a:lstStyle/>
          <a:p>
            <a:r>
              <a:rPr lang="en-US" sz="3600" dirty="0" smtClean="0"/>
              <a:t>Half-Life Problems 4 (Medium)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" y="914401"/>
            <a:ext cx="9058275" cy="1885949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arenR" startAt="8"/>
            </a:pPr>
            <a:r>
              <a:rPr lang="en-US" sz="2400" b="1" dirty="0" smtClean="0"/>
              <a:t>Carbon-10 is highly unstable with a half-life of 19.3 seconds.  A researcher produces a sample of carbon-10 using new equipment, but it takes 83 seconds to measure the mass.  By that time, the mass is 4.7 mg.  What was the original mass?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055050" y="3012001"/>
                <a:ext cx="2315057" cy="8899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2400"/>
                  </a:spcBef>
                </a:pPr>
                <a:r>
                  <a:rPr lang="en-US" sz="3200" b="1" dirty="0" smtClean="0">
                    <a:solidFill>
                      <a:srgbClr val="FF0000"/>
                    </a:solidFill>
                  </a:rPr>
                  <a:t>N </a:t>
                </a:r>
                <a:r>
                  <a:rPr lang="en-US" sz="3200" b="1" dirty="0">
                    <a:solidFill>
                      <a:srgbClr val="FF0000"/>
                    </a:solidFill>
                  </a:rPr>
                  <a:t>= N</a:t>
                </a:r>
                <a:r>
                  <a:rPr lang="en-US" sz="3200" b="1" baseline="-25000" dirty="0">
                    <a:solidFill>
                      <a:srgbClr val="FF0000"/>
                    </a:solidFill>
                  </a:rPr>
                  <a:t>0</a:t>
                </a:r>
                <a14:m>
                  <m:oMath xmlns:m="http://schemas.openxmlformats.org/officeDocument/2006/math">
                    <m:r>
                      <a:rPr lang="en-US" sz="360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3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f>
                          <m:fPr>
                            <m:type m:val="skw"/>
                            <m:ctrlPr>
                              <a:rPr lang="en-US" sz="3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𝑡</m:t>
                            </m:r>
                          </m:num>
                          <m:den>
                            <m:r>
                              <a:rPr lang="en-US" sz="36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𝑇</m:t>
                            </m:r>
                          </m:den>
                        </m:f>
                      </m:sup>
                    </m:sSup>
                  </m:oMath>
                </a14:m>
                <a:endParaRPr lang="en-US" sz="3600" b="1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050" y="3012001"/>
                <a:ext cx="2315057" cy="889924"/>
              </a:xfrm>
              <a:prstGeom prst="rect">
                <a:avLst/>
              </a:prstGeom>
              <a:blipFill rotWithShape="1">
                <a:blip r:embed="rId2"/>
                <a:stretch>
                  <a:fillRect l="-6579" b="-8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998400" y="2950195"/>
                <a:ext cx="2058064" cy="13157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2400"/>
                  </a:spcBef>
                </a:pPr>
                <a:r>
                  <a:rPr lang="en-US" sz="3200" b="1" dirty="0" smtClean="0">
                    <a:solidFill>
                      <a:srgbClr val="FF0000"/>
                    </a:solidFill>
                  </a:rPr>
                  <a:t>N</a:t>
                </a:r>
                <a:r>
                  <a:rPr lang="en-US" sz="3200" b="1" baseline="-25000" dirty="0" smtClean="0">
                    <a:solidFill>
                      <a:srgbClr val="FF0000"/>
                    </a:solidFill>
                  </a:rPr>
                  <a:t>0</a:t>
                </a:r>
                <a:r>
                  <a:rPr lang="en-US" sz="32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3200" b="1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sz="4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𝐍</m:t>
                            </m:r>
                          </m:num>
                          <m:den>
                            <m:r>
                              <a:rPr lang="en-US" sz="440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4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en-US" sz="44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f>
                                  <m:fPr>
                                    <m:type m:val="skw"/>
                                    <m:ctrlPr>
                                      <a:rPr lang="en-US" sz="44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i="1" dirty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𝑡</m:t>
                                    </m:r>
                                  </m:num>
                                  <m:den>
                                    <m:r>
                                      <a:rPr lang="en-US" sz="4400" i="1" dirty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𝑇</m:t>
                                    </m:r>
                                  </m:den>
                                </m:f>
                              </m:sup>
                            </m:sSup>
                          </m:den>
                        </m:f>
                      </m:e>
                    </m:box>
                  </m:oMath>
                </a14:m>
                <a:endParaRPr lang="en-US" sz="3600" b="1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8400" y="2950195"/>
                <a:ext cx="2058064" cy="1315745"/>
              </a:xfrm>
              <a:prstGeom prst="rect">
                <a:avLst/>
              </a:prstGeom>
              <a:blipFill rotWithShape="1">
                <a:blip r:embed="rId3"/>
                <a:stretch>
                  <a:fillRect l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998400" y="4472308"/>
                <a:ext cx="3014351" cy="12160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2400"/>
                  </a:spcBef>
                </a:pPr>
                <a:r>
                  <a:rPr lang="en-US" sz="3200" b="1" dirty="0" smtClean="0">
                    <a:solidFill>
                      <a:srgbClr val="FF0000"/>
                    </a:solidFill>
                  </a:rPr>
                  <a:t>N</a:t>
                </a:r>
                <a:r>
                  <a:rPr lang="en-US" sz="3200" b="1" baseline="-25000" dirty="0" smtClean="0">
                    <a:solidFill>
                      <a:srgbClr val="FF0000"/>
                    </a:solidFill>
                  </a:rPr>
                  <a:t>0</a:t>
                </a:r>
                <a:r>
                  <a:rPr lang="en-US" sz="32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3200" b="1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sz="3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𝟒</m:t>
                            </m:r>
                            <m:r>
                              <a:rPr lang="en-US" sz="3600" b="1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.</m:t>
                            </m:r>
                            <m:r>
                              <a:rPr lang="en-US" sz="3600" b="1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𝟕</m:t>
                            </m:r>
                            <m:r>
                              <a:rPr lang="en-US" sz="3600" b="1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3600" b="1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𝐦𝐠</m:t>
                            </m:r>
                          </m:num>
                          <m:den>
                            <m:r>
                              <a:rPr lang="en-US" sz="400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sz="4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0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en-US" sz="4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f>
                                  <m:fPr>
                                    <m:type m:val="skw"/>
                                    <m:ctrlPr>
                                      <a:rPr lang="en-US" sz="4000" b="1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000" b="1" i="0" dirty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𝟖𝟑</m:t>
                                    </m:r>
                                    <m:r>
                                      <a:rPr lang="en-US" sz="4000" b="1" i="0" dirty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en-US" sz="4000" b="1" i="0" dirty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𝐬</m:t>
                                    </m:r>
                                  </m:num>
                                  <m:den>
                                    <m:r>
                                      <a:rPr lang="en-US" sz="4000" b="1" i="0" dirty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𝟏𝟗</m:t>
                                    </m:r>
                                    <m:r>
                                      <a:rPr lang="en-US" sz="4000" b="1" i="0" dirty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.</m:t>
                                    </m:r>
                                    <m:r>
                                      <a:rPr lang="en-US" sz="4000" b="1" i="0" dirty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𝟑</m:t>
                                    </m:r>
                                    <m:r>
                                      <a:rPr lang="en-US" sz="4000" b="1" i="0" dirty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en-US" sz="4000" b="1" i="0" dirty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𝐬</m:t>
                                    </m:r>
                                  </m:den>
                                </m:f>
                              </m:sup>
                            </m:sSup>
                          </m:den>
                        </m:f>
                      </m:e>
                    </m:box>
                  </m:oMath>
                </a14:m>
                <a:endParaRPr lang="en-US" sz="3600" b="1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8400" y="4472308"/>
                <a:ext cx="3014351" cy="1216039"/>
              </a:xfrm>
              <a:prstGeom prst="rect">
                <a:avLst/>
              </a:prstGeom>
              <a:blipFill rotWithShape="1">
                <a:blip r:embed="rId4"/>
                <a:stretch>
                  <a:fillRect l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4998400" y="5894715"/>
            <a:ext cx="41440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400"/>
              </a:spcBef>
            </a:pPr>
            <a:r>
              <a:rPr lang="en-US" sz="3200" b="1" dirty="0" smtClean="0">
                <a:solidFill>
                  <a:srgbClr val="FF0000"/>
                </a:solidFill>
              </a:rPr>
              <a:t>N</a:t>
            </a:r>
            <a:r>
              <a:rPr lang="en-US" sz="3200" b="1" baseline="-25000" dirty="0" smtClean="0">
                <a:solidFill>
                  <a:srgbClr val="FF0000"/>
                </a:solidFill>
              </a:rPr>
              <a:t>0</a:t>
            </a:r>
            <a:r>
              <a:rPr lang="en-US" sz="3200" b="1" dirty="0" smtClean="0">
                <a:solidFill>
                  <a:srgbClr val="FF0000"/>
                </a:solidFill>
              </a:rPr>
              <a:t> = 92.6 mg ---&gt; 93 mg</a:t>
            </a:r>
            <a:endParaRPr lang="en-US" sz="3600" b="1" baseline="30000" dirty="0">
              <a:solidFill>
                <a:srgbClr val="FF000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729038" y="3305175"/>
            <a:ext cx="885825" cy="37147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85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65088"/>
            <a:ext cx="8778240" cy="731520"/>
          </a:xfrm>
        </p:spPr>
        <p:txBody>
          <a:bodyPr/>
          <a:lstStyle/>
          <a:p>
            <a:r>
              <a:rPr lang="en-US" sz="3600" dirty="0" smtClean="0"/>
              <a:t>Half-Life Problems 6 (Medium)</a:t>
            </a:r>
            <a:endParaRPr lang="en-US" sz="3600" dirty="0"/>
          </a:p>
        </p:txBody>
      </p:sp>
      <p:pic>
        <p:nvPicPr>
          <p:cNvPr id="1026" name="Picture 2" descr="http://www.frankswebspace.org.uk/ScienceAndMaths/physics/physicsGCSE/bytesize%20images/halflife1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3"/>
          <a:stretch/>
        </p:blipFill>
        <p:spPr bwMode="auto">
          <a:xfrm>
            <a:off x="200025" y="963532"/>
            <a:ext cx="5678841" cy="573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9724" y="1000127"/>
            <a:ext cx="7400926" cy="1295398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arenR" startAt="9"/>
            </a:pPr>
            <a:r>
              <a:rPr lang="en-US" sz="2400" b="1" dirty="0" smtClean="0"/>
              <a:t>This graph shows the decay of a radioactive isotope.  What is its half-life?</a:t>
            </a:r>
          </a:p>
          <a:p>
            <a:pPr marL="1427163" lvl="1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2 days</a:t>
            </a: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1064895" y="3031808"/>
            <a:ext cx="0" cy="1051560"/>
          </a:xfrm>
          <a:prstGeom prst="line">
            <a:avLst/>
          </a:prstGeom>
          <a:ln w="76200">
            <a:solidFill>
              <a:srgbClr val="00E2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90675" y="3529013"/>
            <a:ext cx="0" cy="2560320"/>
          </a:xfrm>
          <a:prstGeom prst="line">
            <a:avLst/>
          </a:prstGeom>
          <a:ln w="76200">
            <a:solidFill>
              <a:srgbClr val="00E2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530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65088"/>
            <a:ext cx="8778240" cy="731520"/>
          </a:xfrm>
        </p:spPr>
        <p:txBody>
          <a:bodyPr/>
          <a:lstStyle/>
          <a:p>
            <a:r>
              <a:rPr lang="en-US" sz="3600" dirty="0" smtClean="0"/>
              <a:t>Half-Life Problems 7 (Medium)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914402"/>
            <a:ext cx="8778240" cy="1438274"/>
          </a:xfrm>
        </p:spPr>
        <p:txBody>
          <a:bodyPr>
            <a:normAutofit/>
          </a:bodyPr>
          <a:lstStyle/>
          <a:p>
            <a:pPr marL="685800" indent="-685800">
              <a:buFont typeface="+mj-lt"/>
              <a:buAutoNum type="arabicParenR" startAt="10"/>
            </a:pPr>
            <a:r>
              <a:rPr lang="en-US" sz="2800" b="1" dirty="0" smtClean="0"/>
              <a:t>A 72 gram sample of plutonium-244 has decayed to 9.0 grams in 18 minutes.  What is its half-life?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870385" y="2122851"/>
                <a:ext cx="2315057" cy="8899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2400"/>
                  </a:spcBef>
                </a:pPr>
                <a:r>
                  <a:rPr lang="en-US" sz="3200" b="1" dirty="0" smtClean="0">
                    <a:solidFill>
                      <a:srgbClr val="FF0000"/>
                    </a:solidFill>
                  </a:rPr>
                  <a:t>N </a:t>
                </a:r>
                <a:r>
                  <a:rPr lang="en-US" sz="3200" b="1" dirty="0">
                    <a:solidFill>
                      <a:srgbClr val="FF0000"/>
                    </a:solidFill>
                  </a:rPr>
                  <a:t>= N</a:t>
                </a:r>
                <a:r>
                  <a:rPr lang="en-US" sz="3200" b="1" baseline="-25000" dirty="0">
                    <a:solidFill>
                      <a:srgbClr val="FF0000"/>
                    </a:solidFill>
                  </a:rPr>
                  <a:t>0</a:t>
                </a:r>
                <a14:m>
                  <m:oMath xmlns:m="http://schemas.openxmlformats.org/officeDocument/2006/math">
                    <m:r>
                      <a:rPr lang="en-US" sz="3600" i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36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3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0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f>
                          <m:fPr>
                            <m:type m:val="skw"/>
                            <m:ctrlPr>
                              <a:rPr lang="en-US" sz="3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3600" i="0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t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3600" i="0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T</m:t>
                            </m:r>
                          </m:den>
                        </m:f>
                      </m:sup>
                    </m:sSup>
                  </m:oMath>
                </a14:m>
                <a:endParaRPr lang="en-US" sz="3600" b="1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0385" y="2122851"/>
                <a:ext cx="2315057" cy="889924"/>
              </a:xfrm>
              <a:prstGeom prst="rect">
                <a:avLst/>
              </a:prstGeom>
              <a:blipFill rotWithShape="1">
                <a:blip r:embed="rId2"/>
                <a:stretch>
                  <a:fillRect l="-6842" b="-8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69083" y="4360117"/>
                <a:ext cx="5832109" cy="4623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2400"/>
                  </a:spcBef>
                </a:pPr>
                <a:r>
                  <a:rPr lang="en-US" sz="2400" b="1" dirty="0" smtClean="0">
                    <a:solidFill>
                      <a:schemeClr val="tx1"/>
                    </a:solidFill>
                  </a:rPr>
                  <a:t>To what number do you raise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</a:rPr>
                  <a:t> to get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</a:rPr>
                  <a:t>? </a:t>
                </a:r>
                <a:endParaRPr lang="en-US" sz="2800" b="1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083" y="4360117"/>
                <a:ext cx="5832109" cy="462306"/>
              </a:xfrm>
              <a:prstGeom prst="rect">
                <a:avLst/>
              </a:prstGeom>
              <a:blipFill rotWithShape="1">
                <a:blip r:embed="rId3"/>
                <a:stretch>
                  <a:fillRect l="-1567" t="-125000" r="-8673" b="-190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437484" y="5051132"/>
                <a:ext cx="1431802" cy="6281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24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0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𝐭</m:t>
                          </m:r>
                        </m:num>
                        <m:den>
                          <m:r>
                            <a:rPr lang="en-US" sz="2800" b="1" i="0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𝐓</m:t>
                          </m:r>
                        </m:den>
                      </m:f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en-US" sz="3200" b="1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7484" y="5051132"/>
                <a:ext cx="1431802" cy="62812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033547" y="2122851"/>
                <a:ext cx="2661306" cy="8899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2400"/>
                  </a:spcBef>
                </a:pPr>
                <a:r>
                  <a:rPr lang="en-US" sz="3200" b="1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9.0 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72</a:t>
                </a:r>
                <a14:m>
                  <m:oMath xmlns:m="http://schemas.openxmlformats.org/officeDocument/2006/math">
                    <m:r>
                      <a:rPr lang="en-US" sz="3600" b="1" i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36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f>
                          <m:fPr>
                            <m:type m:val="skw"/>
                            <m:ctrlPr>
                              <a:rPr lang="en-US" sz="36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𝐭</m:t>
                            </m:r>
                          </m:num>
                          <m:den>
                            <m:r>
                              <a:rPr lang="en-US" sz="3600" b="1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𝐓</m:t>
                            </m:r>
                          </m:den>
                        </m:f>
                      </m:sup>
                    </m:sSup>
                  </m:oMath>
                </a14:m>
                <a:endParaRPr lang="en-US" sz="3600" b="1" baseline="30000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547" y="2122851"/>
                <a:ext cx="2661306" cy="889924"/>
              </a:xfrm>
              <a:prstGeom prst="rect">
                <a:avLst/>
              </a:prstGeom>
              <a:blipFill rotWithShape="1">
                <a:blip r:embed="rId5"/>
                <a:stretch>
                  <a:fillRect l="-5963" b="-61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033547" y="3241484"/>
                <a:ext cx="2521844" cy="8899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2400"/>
                  </a:spcBef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𝟗</m:t>
                        </m:r>
                        <m:r>
                          <a:rPr lang="en-US" sz="3200" b="1" i="0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sz="3200" b="1" i="0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</m:num>
                      <m:den>
                        <m:r>
                          <a:rPr lang="en-US" sz="3200" b="1" i="0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𝟕𝟐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</a:rPr>
                  <a:t>=</a:t>
                </a:r>
                <a:r>
                  <a:rPr lang="en-US" sz="3200" b="1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3200" b="1" i="0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200" b="1" dirty="0" smtClean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sz="3600" i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36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3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0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f>
                          <m:fPr>
                            <m:type m:val="skw"/>
                            <m:ctrlPr>
                              <a:rPr lang="en-US" sz="3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3600" i="0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t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3600" i="0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T</m:t>
                            </m:r>
                          </m:den>
                        </m:f>
                      </m:sup>
                    </m:sSup>
                  </m:oMath>
                </a14:m>
                <a:endParaRPr lang="en-US" sz="3600" b="1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547" y="3241484"/>
                <a:ext cx="2521844" cy="889924"/>
              </a:xfrm>
              <a:prstGeom prst="rect">
                <a:avLst/>
              </a:prstGeom>
              <a:blipFill rotWithShape="1">
                <a:blip r:embed="rId6"/>
                <a:stretch>
                  <a:fillRect b="-8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6803217" y="4360117"/>
            <a:ext cx="409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400"/>
              </a:spcBef>
            </a:pPr>
            <a:r>
              <a:rPr lang="en-US" sz="2400" b="1" dirty="0" smtClean="0">
                <a:solidFill>
                  <a:srgbClr val="FF0000"/>
                </a:solidFill>
              </a:rPr>
              <a:t>3 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318060" y="5831401"/>
                <a:ext cx="1725152" cy="6526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24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0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𝟏𝟖</m:t>
                          </m:r>
                        </m:num>
                        <m:den>
                          <m:r>
                            <a:rPr lang="en-US" sz="2800" b="1" i="0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𝐓</m:t>
                          </m:r>
                        </m:den>
                      </m:f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en-US" sz="3200" b="1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8060" y="5831401"/>
                <a:ext cx="1725152" cy="65267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271966" y="5831401"/>
                <a:ext cx="2103461" cy="5260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2400"/>
                  </a:spcBef>
                </a:pPr>
                <a:r>
                  <a:rPr lang="en-US" sz="2800" b="1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 =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𝟏𝟖</m:t>
                        </m:r>
                      </m:num>
                      <m:den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𝟔</m:t>
                    </m:r>
                  </m:oMath>
                </a14:m>
                <a:endParaRPr lang="en-US" sz="3200" b="1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1966" y="5831401"/>
                <a:ext cx="2103461" cy="526041"/>
              </a:xfrm>
              <a:prstGeom prst="rect">
                <a:avLst/>
              </a:prstGeom>
              <a:blipFill rotWithShape="1">
                <a:blip r:embed="rId8"/>
                <a:stretch>
                  <a:fillRect l="-6087" t="-12791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530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5167802" y="6092494"/>
            <a:ext cx="2714333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r">
              <a:spcBef>
                <a:spcPts val="2400"/>
              </a:spcBef>
            </a:pPr>
            <a:r>
              <a:rPr lang="en-US" sz="2800" b="1" dirty="0" smtClean="0">
                <a:solidFill>
                  <a:srgbClr val="FF0000"/>
                </a:solidFill>
              </a:rPr>
              <a:t>   = 16 </a:t>
            </a:r>
            <a:r>
              <a:rPr lang="en-US" sz="2400" b="1" dirty="0" smtClean="0">
                <a:solidFill>
                  <a:srgbClr val="FF0000"/>
                </a:solidFill>
              </a:rPr>
              <a:t>milliseconds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65088"/>
            <a:ext cx="8778240" cy="731520"/>
          </a:xfrm>
        </p:spPr>
        <p:txBody>
          <a:bodyPr/>
          <a:lstStyle/>
          <a:p>
            <a:r>
              <a:rPr lang="en-US" sz="3600" dirty="0" smtClean="0"/>
              <a:t>Half-Life Problems 8 (Hard)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6" y="914401"/>
            <a:ext cx="8686800" cy="1885949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arenR" startAt="11"/>
            </a:pPr>
            <a:r>
              <a:rPr lang="en-US" sz="2400" b="1" dirty="0" smtClean="0"/>
              <a:t>Researchers recently produced the first samples of carbon-20.  They used instrumentation which can measure mass down to 2.6 ng (2.6 x 10</a:t>
            </a:r>
            <a:r>
              <a:rPr lang="en-US" sz="2400" b="1" baseline="30000" dirty="0" smtClean="0"/>
              <a:t>-9</a:t>
            </a:r>
            <a:r>
              <a:rPr lang="en-US" sz="2400" b="1" dirty="0" smtClean="0"/>
              <a:t>g).  The initial sample of 86.3 ng fell below their limits of detection in 81 milliseconds.  What is the half-life of carbon-20?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88300" y="2833901"/>
                <a:ext cx="2315057" cy="8899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2400"/>
                  </a:spcBef>
                </a:pPr>
                <a:r>
                  <a:rPr lang="en-US" sz="3200" b="1" dirty="0" smtClean="0">
                    <a:solidFill>
                      <a:srgbClr val="FF0000"/>
                    </a:solidFill>
                  </a:rPr>
                  <a:t>N </a:t>
                </a:r>
                <a:r>
                  <a:rPr lang="en-US" sz="3200" b="1" dirty="0">
                    <a:solidFill>
                      <a:srgbClr val="FF0000"/>
                    </a:solidFill>
                  </a:rPr>
                  <a:t>= N</a:t>
                </a:r>
                <a:r>
                  <a:rPr lang="en-US" sz="3200" b="1" baseline="-25000" dirty="0">
                    <a:solidFill>
                      <a:srgbClr val="FF0000"/>
                    </a:solidFill>
                  </a:rPr>
                  <a:t>0</a:t>
                </a:r>
                <a14:m>
                  <m:oMath xmlns:m="http://schemas.openxmlformats.org/officeDocument/2006/math">
                    <m:r>
                      <a:rPr lang="en-US" sz="360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3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f>
                          <m:fPr>
                            <m:type m:val="skw"/>
                            <m:ctrlPr>
                              <a:rPr lang="en-US" sz="3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3600" i="0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t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3600" i="0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T</m:t>
                            </m:r>
                          </m:den>
                        </m:f>
                      </m:sup>
                    </m:sSup>
                  </m:oMath>
                </a14:m>
                <a:endParaRPr lang="en-US" sz="3600" b="1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00" y="2833901"/>
                <a:ext cx="2315057" cy="889924"/>
              </a:xfrm>
              <a:prstGeom prst="rect">
                <a:avLst/>
              </a:prstGeom>
              <a:blipFill rotWithShape="1">
                <a:blip r:embed="rId2"/>
                <a:stretch>
                  <a:fillRect l="-6860" b="-8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ight Arrow 12"/>
          <p:cNvSpPr/>
          <p:nvPr/>
        </p:nvSpPr>
        <p:spPr>
          <a:xfrm>
            <a:off x="2896220" y="3093126"/>
            <a:ext cx="885825" cy="37147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974907" y="2833901"/>
                <a:ext cx="4583306" cy="8899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2400"/>
                  </a:spcBef>
                </a:pPr>
                <a:r>
                  <a:rPr lang="en-US" sz="3200" b="1" dirty="0" smtClean="0">
                    <a:solidFill>
                      <a:srgbClr val="FF0000"/>
                    </a:solidFill>
                  </a:rPr>
                  <a:t>2.6 ng </a:t>
                </a:r>
                <a:r>
                  <a:rPr lang="en-US" sz="3200" b="1" dirty="0">
                    <a:solidFill>
                      <a:srgbClr val="FF0000"/>
                    </a:solidFill>
                  </a:rPr>
                  <a:t>= </a:t>
                </a:r>
                <a:r>
                  <a:rPr lang="en-US" sz="3200" b="1" dirty="0" smtClean="0">
                    <a:solidFill>
                      <a:srgbClr val="FF0000"/>
                    </a:solidFill>
                  </a:rPr>
                  <a:t>86.3 ng</a:t>
                </a:r>
                <a14:m>
                  <m:oMath xmlns:m="http://schemas.openxmlformats.org/officeDocument/2006/math">
                    <m:r>
                      <a:rPr lang="en-US" sz="3600" i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36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3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0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f>
                          <m:fPr>
                            <m:type m:val="skw"/>
                            <m:ctrlPr>
                              <a:rPr lang="en-US" sz="3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0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81 </m:t>
                            </m:r>
                            <m:r>
                              <m:rPr>
                                <m:sty m:val="p"/>
                              </m:rPr>
                              <a:rPr lang="en-US" sz="3600" b="0" i="0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ms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3600" i="0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T</m:t>
                            </m:r>
                          </m:den>
                        </m:f>
                      </m:sup>
                    </m:sSup>
                  </m:oMath>
                </a14:m>
                <a:endParaRPr lang="en-US" sz="3600" b="1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4907" y="2833901"/>
                <a:ext cx="4583306" cy="889924"/>
              </a:xfrm>
              <a:prstGeom prst="rect">
                <a:avLst/>
              </a:prstGeom>
              <a:blipFill rotWithShape="1">
                <a:blip r:embed="rId3"/>
                <a:stretch>
                  <a:fillRect l="-3324" b="-8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226852" y="3893208"/>
                <a:ext cx="3331361" cy="8899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2400"/>
                  </a:spcBef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𝟔</m:t>
                        </m:r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𝐧𝐠</m:t>
                        </m:r>
                      </m:num>
                      <m:den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𝟖𝟔</m:t>
                        </m:r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𝐧𝐠</m:t>
                        </m:r>
                      </m:den>
                    </m:f>
                  </m:oMath>
                </a14:m>
                <a:r>
                  <a:rPr lang="en-US" sz="3200" b="1" dirty="0" smtClean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sz="3600" i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36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3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0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f>
                          <m:fPr>
                            <m:type m:val="skw"/>
                            <m:ctrlPr>
                              <a:rPr lang="en-US" sz="3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0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81 </m:t>
                            </m:r>
                            <m:r>
                              <m:rPr>
                                <m:sty m:val="p"/>
                              </m:rPr>
                              <a:rPr lang="en-US" sz="3600" b="0" i="0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ms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3600" i="0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T</m:t>
                            </m:r>
                          </m:den>
                        </m:f>
                      </m:sup>
                    </m:sSup>
                  </m:oMath>
                </a14:m>
                <a:endParaRPr lang="en-US" sz="3600" b="1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6852" y="3893208"/>
                <a:ext cx="3331361" cy="889924"/>
              </a:xfrm>
              <a:prstGeom prst="rect">
                <a:avLst/>
              </a:prstGeom>
              <a:blipFill rotWithShape="1">
                <a:blip r:embed="rId4"/>
                <a:stretch>
                  <a:fillRect b="-4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3809408" y="4045782"/>
            <a:ext cx="14253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400"/>
              </a:spcBef>
            </a:pPr>
            <a:r>
              <a:rPr lang="en-US" sz="3200" b="1" dirty="0" smtClean="0">
                <a:solidFill>
                  <a:srgbClr val="FF0000"/>
                </a:solidFill>
              </a:rPr>
              <a:t>0.030 =</a:t>
            </a:r>
            <a:endParaRPr lang="en-US" sz="3600" b="1" baseline="30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955857" y="4952515"/>
                <a:ext cx="3223959" cy="8013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2400"/>
                  </a:spcBef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𝟖𝟏</m:t>
                        </m:r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𝐦𝐬</m:t>
                        </m:r>
                      </m:num>
                      <m:den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𝐓</m:t>
                        </m:r>
                      </m:den>
                    </m:f>
                  </m:oMath>
                </a14:m>
                <a:r>
                  <a:rPr lang="en-US" sz="32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b="1" dirty="0" smtClean="0">
                    <a:solidFill>
                      <a:srgbClr val="FF0000"/>
                    </a:solidFill>
                  </a:rPr>
                  <a:t>= log</a:t>
                </a:r>
                <a:r>
                  <a:rPr lang="en-US" sz="2800" b="1" baseline="-25000" dirty="0" smtClean="0">
                    <a:solidFill>
                      <a:srgbClr val="FF0000"/>
                    </a:solidFill>
                  </a:rPr>
                  <a:t>0.5</a:t>
                </a:r>
                <a:r>
                  <a:rPr lang="en-US" sz="2800" b="1" dirty="0" smtClean="0">
                    <a:solidFill>
                      <a:srgbClr val="FF0000"/>
                    </a:solidFill>
                  </a:rPr>
                  <a:t>(0.030)</a:t>
                </a:r>
                <a:endParaRPr lang="en-US" sz="3200" b="1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857" y="4952515"/>
                <a:ext cx="3223959" cy="801310"/>
              </a:xfrm>
              <a:prstGeom prst="rect">
                <a:avLst/>
              </a:prstGeom>
              <a:blipFill rotWithShape="1">
                <a:blip r:embed="rId5"/>
                <a:stretch>
                  <a:fillRect r="-945"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7036413" y="5120135"/>
            <a:ext cx="10903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400"/>
              </a:spcBef>
            </a:pPr>
            <a:r>
              <a:rPr lang="en-US" sz="2800" b="1" dirty="0" smtClean="0">
                <a:solidFill>
                  <a:srgbClr val="FF0000"/>
                </a:solidFill>
              </a:rPr>
              <a:t>= 5.06</a:t>
            </a:r>
            <a:endParaRPr lang="en-US" sz="3200" b="1" baseline="30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955857" y="5923209"/>
                <a:ext cx="1585690" cy="8036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2400"/>
                  </a:spcBef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𝟖𝟏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𝐦𝐬</m:t>
                        </m:r>
                      </m:num>
                      <m:den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𝟓</m:t>
                        </m:r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𝟎𝟔</m:t>
                        </m:r>
                      </m:den>
                    </m:f>
                  </m:oMath>
                </a14:m>
                <a:r>
                  <a:rPr lang="en-US" sz="32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b="1" dirty="0" smtClean="0">
                    <a:solidFill>
                      <a:srgbClr val="FF0000"/>
                    </a:solidFill>
                  </a:rPr>
                  <a:t>= 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</a:t>
                </a:r>
                <a:endParaRPr lang="en-US" sz="3200" b="1" baseline="30000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857" y="5923209"/>
                <a:ext cx="1585690" cy="803682"/>
              </a:xfrm>
              <a:prstGeom prst="rect">
                <a:avLst/>
              </a:prstGeom>
              <a:blipFill rotWithShape="1">
                <a:blip r:embed="rId6"/>
                <a:stretch>
                  <a:fillRect r="-7308" b="-7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377639" y="4952515"/>
                <a:ext cx="3350597" cy="7786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2400"/>
                  </a:spcBef>
                </a:pPr>
                <a:r>
                  <a:rPr lang="en-US" sz="2400" b="1" dirty="0" smtClean="0">
                    <a:solidFill>
                      <a:srgbClr val="006600"/>
                    </a:solidFill>
                  </a:rPr>
                  <a:t>log</a:t>
                </a:r>
                <a:r>
                  <a:rPr lang="en-US" sz="2400" b="1" baseline="-25000" dirty="0" smtClean="0">
                    <a:solidFill>
                      <a:srgbClr val="006600"/>
                    </a:solidFill>
                  </a:rPr>
                  <a:t>0.5</a:t>
                </a:r>
                <a:r>
                  <a:rPr lang="en-US" sz="2400" b="1" dirty="0" smtClean="0">
                    <a:solidFill>
                      <a:srgbClr val="006600"/>
                    </a:solidFill>
                  </a:rPr>
                  <a:t>(0.030) </a:t>
                </a:r>
                <a:r>
                  <a:rPr lang="en-US" sz="2800" b="1" dirty="0" smtClean="0">
                    <a:solidFill>
                      <a:srgbClr val="006600"/>
                    </a:solidFill>
                  </a:rPr>
                  <a:t>=</a:t>
                </a:r>
                <a:r>
                  <a:rPr lang="en-US" sz="3200" b="1" dirty="0" smtClean="0">
                    <a:solidFill>
                      <a:srgbClr val="0066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0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𝐥𝐨𝐠</m:t>
                        </m:r>
                        <m:r>
                          <a:rPr lang="en-US" sz="2800" b="1" i="0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800" b="1" i="0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sz="2800" b="1" i="0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sz="2800" b="1" i="0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𝟎𝟑𝟎</m:t>
                        </m:r>
                        <m:r>
                          <a:rPr lang="en-US" sz="2800" b="1" i="0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800" b="1" i="0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𝐥𝐨𝐠</m:t>
                        </m:r>
                        <m:r>
                          <a:rPr lang="en-US" sz="2800" b="1" i="0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800" b="1" i="0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sz="2800" b="1" i="0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sz="2800" b="1" i="0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𝟓</m:t>
                        </m:r>
                        <m:r>
                          <a:rPr lang="en-US" sz="2800" b="1" i="0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sz="3600" b="1" baseline="30000" dirty="0">
                  <a:solidFill>
                    <a:srgbClr val="006600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639" y="4952515"/>
                <a:ext cx="3350597" cy="778675"/>
              </a:xfrm>
              <a:prstGeom prst="rect">
                <a:avLst/>
              </a:prstGeom>
              <a:blipFill rotWithShape="1">
                <a:blip r:embed="rId7"/>
                <a:stretch>
                  <a:fillRect l="-2909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824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/>
      <p:bldP spid="13" grpId="0" animBg="1"/>
      <p:bldP spid="12" grpId="0"/>
      <p:bldP spid="14" grpId="0"/>
      <p:bldP spid="15" grpId="0"/>
      <p:bldP spid="16" grpId="0"/>
      <p:bldP spid="17" grpId="0"/>
      <p:bldP spid="19" grpId="0"/>
      <p:bldP spid="2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Optional Homework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1240" y="1297460"/>
            <a:ext cx="7081520" cy="512805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4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0"/>
            <a:ext cx="8778240" cy="731520"/>
          </a:xfrm>
        </p:spPr>
        <p:txBody>
          <a:bodyPr/>
          <a:lstStyle/>
          <a:p>
            <a:r>
              <a:rPr lang="en-US" sz="3600" dirty="0" smtClean="0"/>
              <a:t>Do Now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733425"/>
            <a:ext cx="8778240" cy="569209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2800" b="1" dirty="0" smtClean="0"/>
              <a:t>Strontium-91 has a half-life of 9.0 years.  If a 6.4 g sample is allowed to stand for 36 years, how much strontium-91 will remain?</a:t>
            </a:r>
          </a:p>
          <a:p>
            <a:pPr marL="514350" indent="-514350">
              <a:spcBef>
                <a:spcPts val="6000"/>
              </a:spcBef>
              <a:buFont typeface="+mj-lt"/>
              <a:buAutoNum type="arabicParenR" startAt="2"/>
            </a:pPr>
            <a:r>
              <a:rPr lang="en-US" sz="2800" b="1" dirty="0" smtClean="0"/>
              <a:t>Scandium-46 undergoes beta decay with a half-life of 83.8 days.  Write a balanced nuclear equation for this decay and determine how long it would take for a 26.4 g sample to decay to 3.30 g.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13150" y="2105025"/>
            <a:ext cx="6117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400" b="1" dirty="0" smtClean="0">
                <a:solidFill>
                  <a:srgbClr val="FF0000"/>
                </a:solidFill>
              </a:rPr>
              <a:t>4 half-lives, so 6.4 </a:t>
            </a:r>
            <a:r>
              <a:rPr lang="en-US" sz="2400" dirty="0" smtClean="0">
                <a:solidFill>
                  <a:srgbClr val="FF0000"/>
                </a:solidFill>
                <a:latin typeface="Wingdings" panose="05000000000000000000" pitchFamily="2" charset="2"/>
              </a:rPr>
              <a:t>è</a:t>
            </a:r>
            <a:r>
              <a:rPr lang="en-US" sz="2400" b="1" dirty="0" smtClean="0">
                <a:solidFill>
                  <a:srgbClr val="FF0000"/>
                </a:solidFill>
              </a:rPr>
              <a:t> 3.2 </a:t>
            </a:r>
            <a:r>
              <a:rPr lang="en-US" sz="2400" dirty="0" smtClean="0">
                <a:solidFill>
                  <a:srgbClr val="FF0000"/>
                </a:solidFill>
                <a:latin typeface="Wingdings" panose="05000000000000000000" pitchFamily="2" charset="2"/>
              </a:rPr>
              <a:t>è</a:t>
            </a:r>
            <a:r>
              <a:rPr lang="en-US" sz="2400" b="1" dirty="0" smtClean="0">
                <a:solidFill>
                  <a:srgbClr val="FF0000"/>
                </a:solidFill>
              </a:rPr>
              <a:t> 1.6 </a:t>
            </a:r>
            <a:r>
              <a:rPr lang="en-US" sz="2400" dirty="0" smtClean="0">
                <a:solidFill>
                  <a:srgbClr val="FF0000"/>
                </a:solidFill>
                <a:latin typeface="Wingdings" panose="05000000000000000000" pitchFamily="2" charset="2"/>
              </a:rPr>
              <a:t>è</a:t>
            </a:r>
            <a:r>
              <a:rPr lang="en-US" sz="2400" b="1" dirty="0" smtClean="0">
                <a:solidFill>
                  <a:srgbClr val="FF0000"/>
                </a:solidFill>
              </a:rPr>
              <a:t> 0.8 </a:t>
            </a:r>
            <a:r>
              <a:rPr lang="en-US" sz="2400" dirty="0" smtClean="0">
                <a:solidFill>
                  <a:srgbClr val="FF0000"/>
                </a:solidFill>
                <a:latin typeface="Wingdings" panose="05000000000000000000" pitchFamily="2" charset="2"/>
              </a:rPr>
              <a:t>è</a:t>
            </a:r>
            <a:r>
              <a:rPr lang="en-US" sz="2400" b="1" dirty="0" smtClean="0">
                <a:solidFill>
                  <a:srgbClr val="FF0000"/>
                </a:solidFill>
              </a:rPr>
              <a:t> 0.4 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0125" y="5486400"/>
            <a:ext cx="5503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400" b="1" dirty="0" smtClean="0">
                <a:solidFill>
                  <a:srgbClr val="FF0000"/>
                </a:solidFill>
              </a:rPr>
              <a:t>26.4 </a:t>
            </a:r>
            <a:r>
              <a:rPr lang="en-US" sz="2400" dirty="0">
                <a:solidFill>
                  <a:srgbClr val="FF0000"/>
                </a:solidFill>
                <a:latin typeface="Wingdings" panose="05000000000000000000" pitchFamily="2" charset="2"/>
              </a:rPr>
              <a:t>è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13.2 </a:t>
            </a:r>
            <a:r>
              <a:rPr lang="en-US" sz="2400" dirty="0">
                <a:solidFill>
                  <a:srgbClr val="FF0000"/>
                </a:solidFill>
                <a:latin typeface="Wingdings" panose="05000000000000000000" pitchFamily="2" charset="2"/>
              </a:rPr>
              <a:t>è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6.6 </a:t>
            </a:r>
            <a:r>
              <a:rPr lang="en-US" sz="2400" dirty="0">
                <a:solidFill>
                  <a:srgbClr val="FF0000"/>
                </a:solidFill>
                <a:latin typeface="Wingdings" panose="05000000000000000000" pitchFamily="2" charset="2"/>
              </a:rPr>
              <a:t>è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3.3, so 3 half-lives, </a:t>
            </a:r>
          </a:p>
          <a:p>
            <a:pPr marL="0" lvl="1" algn="ctr"/>
            <a:r>
              <a:rPr lang="en-US" sz="2400" b="1" dirty="0" smtClean="0">
                <a:solidFill>
                  <a:srgbClr val="FF0000"/>
                </a:solidFill>
              </a:rPr>
              <a:t>so 3 x 83.8 = 251 days</a:t>
            </a:r>
            <a:endParaRPr lang="en-US" sz="2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709952" y="4698368"/>
                <a:ext cx="3724096" cy="7143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𝟒𝟔</m:t>
                          </m:r>
                        </m:e>
                      </m:mr>
                      <m:m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𝟐𝟏</m:t>
                          </m:r>
                        </m:e>
                      </m:mr>
                    </m:m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  <a:cs typeface="Arial" pitchFamily="34" charset="0"/>
                  </a:rPr>
                  <a:t>Sc  </a:t>
                </a:r>
                <a:r>
                  <a:rPr lang="en-US" sz="4000" b="1" dirty="0" smtClean="0">
                    <a:solidFill>
                      <a:srgbClr val="FF0000"/>
                    </a:solidFill>
                    <a:latin typeface="Wingdings 3" pitchFamily="18" charset="2"/>
                  </a:rPr>
                  <a:t>ª</a:t>
                </a:r>
                <a:r>
                  <a:rPr lang="en-US" sz="3600" b="1" dirty="0" smtClean="0">
                    <a:solidFill>
                      <a:srgbClr val="FF0000"/>
                    </a:solidFill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𝟒𝟔</m:t>
                          </m:r>
                        </m:e>
                      </m:mr>
                      <m:m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𝟐𝟐</m:t>
                          </m:r>
                        </m:e>
                      </m:mr>
                    </m:m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  <a:cs typeface="Arial" pitchFamily="34" charset="0"/>
                  </a:rPr>
                  <a:t>Ti   </a:t>
                </a:r>
                <a:r>
                  <a:rPr lang="en-US" sz="2800" b="1" dirty="0">
                    <a:solidFill>
                      <a:srgbClr val="FF0000"/>
                    </a:solidFill>
                    <a:cs typeface="Arial" pitchFamily="34" charset="0"/>
                  </a:rPr>
                  <a:t>+  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𝟎</m:t>
                          </m:r>
                        </m:e>
                      </m:mr>
                      <m:m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mr>
                    </m:m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  <a:cs typeface="Arial" pitchFamily="34" charset="0"/>
                  </a:rPr>
                  <a:t>e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952" y="4698368"/>
                <a:ext cx="3724096" cy="714363"/>
              </a:xfrm>
              <a:prstGeom prst="rect">
                <a:avLst/>
              </a:prstGeom>
              <a:blipFill rotWithShape="1">
                <a:blip r:embed="rId2"/>
                <a:stretch>
                  <a:fillRect t="-23077" r="-1311" b="-27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099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First Toss</a:t>
            </a:r>
            <a:endParaRPr lang="en-US" sz="4000" b="1" dirty="0">
              <a:solidFill>
                <a:srgbClr val="0070C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95717" y="1421607"/>
            <a:ext cx="804832" cy="4823460"/>
            <a:chOff x="582177" y="1481138"/>
            <a:chExt cx="804832" cy="482346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177" y="1481138"/>
              <a:ext cx="804832" cy="82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177" y="2814638"/>
              <a:ext cx="804832" cy="82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177" y="4148138"/>
              <a:ext cx="804832" cy="82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177" y="5481638"/>
              <a:ext cx="804832" cy="82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2012181" y="1421607"/>
            <a:ext cx="804832" cy="4823460"/>
            <a:chOff x="582177" y="1481138"/>
            <a:chExt cx="804832" cy="4823460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177" y="1481138"/>
              <a:ext cx="804832" cy="82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177" y="2814638"/>
              <a:ext cx="804832" cy="82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177" y="4148138"/>
              <a:ext cx="804832" cy="82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177" y="5481638"/>
              <a:ext cx="804832" cy="82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17"/>
          <p:cNvGrpSpPr/>
          <p:nvPr/>
        </p:nvGrpSpPr>
        <p:grpSpPr>
          <a:xfrm>
            <a:off x="3428645" y="1421607"/>
            <a:ext cx="804832" cy="4823460"/>
            <a:chOff x="582177" y="1481138"/>
            <a:chExt cx="804832" cy="4823460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177" y="1481138"/>
              <a:ext cx="804832" cy="82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177" y="2814638"/>
              <a:ext cx="804832" cy="82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177" y="4148138"/>
              <a:ext cx="804832" cy="82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177" y="5481638"/>
              <a:ext cx="804832" cy="82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9833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0"/>
            <a:ext cx="8778240" cy="731520"/>
          </a:xfrm>
        </p:spPr>
        <p:txBody>
          <a:bodyPr/>
          <a:lstStyle/>
          <a:p>
            <a:r>
              <a:rPr lang="en-US" sz="3600" dirty="0" smtClean="0"/>
              <a:t>Do Now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733425"/>
            <a:ext cx="8778240" cy="569209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2800" b="1" dirty="0" smtClean="0"/>
              <a:t>Strontium-91 has a half-life of 9.0 years.  If a 6.4 g sample is allowed to stand for 36 years, how much strontium-91 will remain?</a:t>
            </a:r>
          </a:p>
          <a:p>
            <a:pPr marL="514350" indent="-514350">
              <a:spcBef>
                <a:spcPts val="6000"/>
              </a:spcBef>
              <a:buFont typeface="+mj-lt"/>
              <a:buAutoNum type="arabicParenR" startAt="2"/>
            </a:pPr>
            <a:r>
              <a:rPr lang="en-US" sz="2800" b="1" dirty="0" smtClean="0"/>
              <a:t>Scandium-46 undergoes beta decay with a half-life of 83.8 days.  Write a balanced nuclear equation for this decay and determine how long it would take for a 26.4 g sample to decay to 3.30 g.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13150" y="2105025"/>
            <a:ext cx="6117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400" b="1" dirty="0" smtClean="0">
                <a:solidFill>
                  <a:srgbClr val="FF0000"/>
                </a:solidFill>
              </a:rPr>
              <a:t>4 half-lives, so 6.4 </a:t>
            </a:r>
            <a:r>
              <a:rPr lang="en-US" sz="2400" dirty="0" smtClean="0">
                <a:solidFill>
                  <a:srgbClr val="FF0000"/>
                </a:solidFill>
                <a:latin typeface="Wingdings" panose="05000000000000000000" pitchFamily="2" charset="2"/>
              </a:rPr>
              <a:t>è</a:t>
            </a:r>
            <a:r>
              <a:rPr lang="en-US" sz="2400" b="1" dirty="0" smtClean="0">
                <a:solidFill>
                  <a:srgbClr val="FF0000"/>
                </a:solidFill>
              </a:rPr>
              <a:t> 3.2 </a:t>
            </a:r>
            <a:r>
              <a:rPr lang="en-US" sz="2400" dirty="0" smtClean="0">
                <a:solidFill>
                  <a:srgbClr val="FF0000"/>
                </a:solidFill>
                <a:latin typeface="Wingdings" panose="05000000000000000000" pitchFamily="2" charset="2"/>
              </a:rPr>
              <a:t>è</a:t>
            </a:r>
            <a:r>
              <a:rPr lang="en-US" sz="2400" b="1" dirty="0" smtClean="0">
                <a:solidFill>
                  <a:srgbClr val="FF0000"/>
                </a:solidFill>
              </a:rPr>
              <a:t> 1.6 </a:t>
            </a:r>
            <a:r>
              <a:rPr lang="en-US" sz="2400" dirty="0" smtClean="0">
                <a:solidFill>
                  <a:srgbClr val="FF0000"/>
                </a:solidFill>
                <a:latin typeface="Wingdings" panose="05000000000000000000" pitchFamily="2" charset="2"/>
              </a:rPr>
              <a:t>è</a:t>
            </a:r>
            <a:r>
              <a:rPr lang="en-US" sz="2400" b="1" dirty="0" smtClean="0">
                <a:solidFill>
                  <a:srgbClr val="FF0000"/>
                </a:solidFill>
              </a:rPr>
              <a:t> 0.8 </a:t>
            </a:r>
            <a:r>
              <a:rPr lang="en-US" sz="2400" dirty="0" smtClean="0">
                <a:solidFill>
                  <a:srgbClr val="FF0000"/>
                </a:solidFill>
                <a:latin typeface="Wingdings" panose="05000000000000000000" pitchFamily="2" charset="2"/>
              </a:rPr>
              <a:t>è</a:t>
            </a:r>
            <a:r>
              <a:rPr lang="en-US" sz="2400" b="1" dirty="0" smtClean="0">
                <a:solidFill>
                  <a:srgbClr val="FF0000"/>
                </a:solidFill>
              </a:rPr>
              <a:t> 0.4 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0125" y="5486400"/>
            <a:ext cx="5503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400" b="1" dirty="0" smtClean="0">
                <a:solidFill>
                  <a:srgbClr val="FF0000"/>
                </a:solidFill>
              </a:rPr>
              <a:t>26.4 </a:t>
            </a:r>
            <a:r>
              <a:rPr lang="en-US" sz="2400" dirty="0">
                <a:solidFill>
                  <a:srgbClr val="FF0000"/>
                </a:solidFill>
                <a:latin typeface="Wingdings" panose="05000000000000000000" pitchFamily="2" charset="2"/>
              </a:rPr>
              <a:t>è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13.2 </a:t>
            </a:r>
            <a:r>
              <a:rPr lang="en-US" sz="2400" dirty="0">
                <a:solidFill>
                  <a:srgbClr val="FF0000"/>
                </a:solidFill>
                <a:latin typeface="Wingdings" panose="05000000000000000000" pitchFamily="2" charset="2"/>
              </a:rPr>
              <a:t>è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6.6 </a:t>
            </a:r>
            <a:r>
              <a:rPr lang="en-US" sz="2400" dirty="0">
                <a:solidFill>
                  <a:srgbClr val="FF0000"/>
                </a:solidFill>
                <a:latin typeface="Wingdings" panose="05000000000000000000" pitchFamily="2" charset="2"/>
              </a:rPr>
              <a:t>è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3.3, so 3 half-lives, </a:t>
            </a:r>
          </a:p>
          <a:p>
            <a:pPr marL="0" lvl="1" algn="ctr"/>
            <a:r>
              <a:rPr lang="en-US" sz="2400" b="1" dirty="0" smtClean="0">
                <a:solidFill>
                  <a:srgbClr val="FF0000"/>
                </a:solidFill>
              </a:rPr>
              <a:t>so 3 x 83.8 = 251 days</a:t>
            </a:r>
            <a:endParaRPr lang="en-US" sz="2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709952" y="4698368"/>
                <a:ext cx="3724096" cy="7143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𝟒𝟔</m:t>
                          </m:r>
                        </m:e>
                      </m:mr>
                      <m:m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𝟐𝟏</m:t>
                          </m:r>
                        </m:e>
                      </m:mr>
                    </m:m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  <a:cs typeface="Arial" pitchFamily="34" charset="0"/>
                  </a:rPr>
                  <a:t>Sc  </a:t>
                </a:r>
                <a:r>
                  <a:rPr lang="en-US" sz="4000" b="1" dirty="0" smtClean="0">
                    <a:solidFill>
                      <a:srgbClr val="FF0000"/>
                    </a:solidFill>
                    <a:latin typeface="Wingdings 3" pitchFamily="18" charset="2"/>
                  </a:rPr>
                  <a:t>ª</a:t>
                </a:r>
                <a:r>
                  <a:rPr lang="en-US" sz="3600" b="1" dirty="0" smtClean="0">
                    <a:solidFill>
                      <a:srgbClr val="FF0000"/>
                    </a:solidFill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𝟒𝟔</m:t>
                          </m:r>
                        </m:e>
                      </m:mr>
                      <m:m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𝟐𝟐</m:t>
                          </m:r>
                        </m:e>
                      </m:mr>
                    </m:m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  <a:cs typeface="Arial" pitchFamily="34" charset="0"/>
                  </a:rPr>
                  <a:t>Ti   </a:t>
                </a:r>
                <a:r>
                  <a:rPr lang="en-US" sz="2800" b="1" dirty="0">
                    <a:solidFill>
                      <a:srgbClr val="FF0000"/>
                    </a:solidFill>
                    <a:cs typeface="Arial" pitchFamily="34" charset="0"/>
                  </a:rPr>
                  <a:t>+  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𝟎</m:t>
                          </m:r>
                        </m:e>
                      </m:mr>
                      <m:m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mr>
                    </m:m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  <a:cs typeface="Arial" pitchFamily="34" charset="0"/>
                  </a:rPr>
                  <a:t>e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952" y="4698368"/>
                <a:ext cx="3724096" cy="714363"/>
              </a:xfrm>
              <a:prstGeom prst="rect">
                <a:avLst/>
              </a:prstGeom>
              <a:blipFill rotWithShape="1">
                <a:blip r:embed="rId2"/>
                <a:stretch>
                  <a:fillRect t="-23077" r="-1311" b="-27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07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4000" b="1" dirty="0" smtClean="0">
                <a:solidFill>
                  <a:srgbClr val="0070C0"/>
                </a:solidFill>
              </a:rPr>
              <a:t>Last Class</a:t>
            </a: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576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75" y="1028700"/>
            <a:ext cx="36576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550" y="2057400"/>
            <a:ext cx="36576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25" y="3086100"/>
            <a:ext cx="36576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00" y="4114800"/>
            <a:ext cx="36576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970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Half-Life Equation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spcBef>
                    <a:spcPts val="2400"/>
                  </a:spcBef>
                  <a:buNone/>
                </a:pPr>
                <a:r>
                  <a:rPr lang="en-US" sz="4000" b="1" dirty="0" smtClean="0">
                    <a:solidFill>
                      <a:srgbClr val="006600"/>
                    </a:solidFill>
                  </a:rPr>
                  <a:t>N </a:t>
                </a:r>
                <a:r>
                  <a:rPr lang="en-US" sz="4000" b="1" dirty="0">
                    <a:solidFill>
                      <a:srgbClr val="006600"/>
                    </a:solidFill>
                  </a:rPr>
                  <a:t>= N</a:t>
                </a:r>
                <a:r>
                  <a:rPr lang="en-US" sz="4000" b="1" baseline="-25000" dirty="0">
                    <a:solidFill>
                      <a:srgbClr val="006600"/>
                    </a:solidFill>
                  </a:rPr>
                  <a:t>0</a:t>
                </a:r>
                <a14:m>
                  <m:oMath xmlns:m="http://schemas.openxmlformats.org/officeDocument/2006/math">
                    <m:r>
                      <a:rPr lang="en-US" sz="4400">
                        <a:solidFill>
                          <a:srgbClr val="006600"/>
                        </a:solidFill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66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660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4400" i="1" dirty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 dirty="0">
                            <a:solidFill>
                              <a:srgbClr val="00660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f>
                          <m:fPr>
                            <m:type m:val="skw"/>
                            <m:ctrlPr>
                              <a:rPr lang="en-US" sz="4400" i="1" dirty="0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i="1" dirty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𝑡</m:t>
                            </m:r>
                          </m:num>
                          <m:den>
                            <m:r>
                              <a:rPr lang="en-US" sz="4400" i="1" dirty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𝑇</m:t>
                            </m:r>
                          </m:den>
                        </m:f>
                      </m:sup>
                    </m:sSup>
                  </m:oMath>
                </a14:m>
                <a:endParaRPr lang="en-US" sz="4400" b="1" baseline="30000" dirty="0">
                  <a:solidFill>
                    <a:srgbClr val="006600"/>
                  </a:solidFill>
                </a:endParaRPr>
              </a:p>
              <a:p>
                <a:pPr marL="2286000" indent="0">
                  <a:buNone/>
                </a:pPr>
                <a:r>
                  <a:rPr lang="en-US" sz="2400" b="1" i="1" dirty="0" smtClean="0"/>
                  <a:t>where</a:t>
                </a:r>
              </a:p>
              <a:p>
                <a:pPr marL="3143250" indent="-342900">
                  <a:buFont typeface="Wingdings" panose="05000000000000000000" pitchFamily="2" charset="2"/>
                  <a:buChar char="v"/>
                </a:pPr>
                <a:r>
                  <a:rPr lang="en-US" sz="2400" b="1" i="1" dirty="0"/>
                  <a:t>N = remaining amount</a:t>
                </a:r>
              </a:p>
              <a:p>
                <a:pPr marL="3143250" indent="-342900">
                  <a:buFont typeface="Wingdings" panose="05000000000000000000" pitchFamily="2" charset="2"/>
                  <a:buChar char="v"/>
                </a:pPr>
                <a:r>
                  <a:rPr lang="en-US" sz="2400" b="1" i="1" dirty="0"/>
                  <a:t>N</a:t>
                </a:r>
                <a:r>
                  <a:rPr lang="en-US" sz="2400" b="1" i="1" baseline="-25000" dirty="0"/>
                  <a:t>0</a:t>
                </a:r>
                <a:r>
                  <a:rPr lang="en-US" sz="2400" b="1" i="1" dirty="0"/>
                  <a:t> = initial amount</a:t>
                </a:r>
              </a:p>
              <a:p>
                <a:pPr marL="3143250" indent="-342900">
                  <a:buFont typeface="Wingdings" panose="05000000000000000000" pitchFamily="2" charset="2"/>
                  <a:buChar char="v"/>
                </a:pPr>
                <a:r>
                  <a:rPr lang="en-US" sz="2400" b="1" i="1" dirty="0" smtClean="0"/>
                  <a:t>t </a:t>
                </a:r>
                <a:r>
                  <a:rPr lang="en-US" sz="2400" b="1" i="1" dirty="0"/>
                  <a:t>= time elapsed</a:t>
                </a:r>
              </a:p>
              <a:p>
                <a:pPr marL="3143250" indent="-342900">
                  <a:buFont typeface="Wingdings" panose="05000000000000000000" pitchFamily="2" charset="2"/>
                  <a:buChar char="v"/>
                </a:pPr>
                <a:r>
                  <a:rPr lang="en-US" sz="2400" b="1" i="1" dirty="0"/>
                  <a:t>T = </a:t>
                </a:r>
                <a:r>
                  <a:rPr lang="en-US" sz="2400" b="1" i="1" dirty="0" smtClean="0"/>
                  <a:t>half-life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386320" y="0"/>
            <a:ext cx="1757679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Review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1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/>
          <a:p>
            <a:r>
              <a:rPr lang="en-US" sz="6000" b="1" dirty="0" smtClean="0"/>
              <a:t>Second Lesson </a:t>
            </a:r>
            <a:r>
              <a:rPr lang="en-US" sz="6000" b="1" dirty="0" smtClean="0">
                <a:solidFill>
                  <a:srgbClr val="FF0000"/>
                </a:solidFill>
              </a:rPr>
              <a:t>Finish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76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Radioactive Decay Rates</a:t>
            </a:r>
          </a:p>
          <a:p>
            <a:pPr lvl="1"/>
            <a:r>
              <a:rPr lang="en-US" dirty="0" smtClean="0"/>
              <a:t>Half-life</a:t>
            </a:r>
          </a:p>
          <a:p>
            <a:pPr lvl="1"/>
            <a:r>
              <a:rPr lang="en-US" dirty="0" smtClean="0"/>
              <a:t>Hand calculation and equation</a:t>
            </a:r>
          </a:p>
          <a:p>
            <a:pPr lvl="2"/>
            <a:r>
              <a:rPr lang="en-US" dirty="0" smtClean="0"/>
              <a:t>hand calculations</a:t>
            </a:r>
          </a:p>
          <a:p>
            <a:pPr lvl="2"/>
            <a:r>
              <a:rPr lang="en-US" dirty="0" smtClean="0"/>
              <a:t>forward in time to final amount</a:t>
            </a:r>
          </a:p>
          <a:p>
            <a:pPr lvl="2"/>
            <a:r>
              <a:rPr lang="en-US" dirty="0" smtClean="0"/>
              <a:t>backward in time to initial amount</a:t>
            </a:r>
          </a:p>
          <a:p>
            <a:pPr lvl="2"/>
            <a:r>
              <a:rPr lang="en-US" dirty="0" smtClean="0"/>
              <a:t>how long until a certain amount is left</a:t>
            </a:r>
          </a:p>
          <a:p>
            <a:pPr lvl="2"/>
            <a:r>
              <a:rPr lang="en-US" dirty="0" smtClean="0"/>
              <a:t>time changes that are not whole number multiples of half life</a:t>
            </a:r>
          </a:p>
          <a:p>
            <a:pPr lvl="2"/>
            <a:r>
              <a:rPr lang="en-US" dirty="0" smtClean="0"/>
              <a:t>calculate half-life  from time, No and N</a:t>
            </a:r>
          </a:p>
          <a:p>
            <a:pPr lvl="2"/>
            <a:r>
              <a:rPr lang="en-US" dirty="0" smtClean="0"/>
              <a:t>graphing </a:t>
            </a:r>
            <a:r>
              <a:rPr lang="en-US" smtClean="0"/>
              <a:t>to get info</a:t>
            </a:r>
            <a:endParaRPr lang="en-US" dirty="0" smtClean="0"/>
          </a:p>
          <a:p>
            <a:pPr lvl="2"/>
            <a:r>
              <a:rPr lang="en-US" dirty="0" smtClean="0"/>
              <a:t>REMEMBER order of operations</a:t>
            </a:r>
          </a:p>
          <a:p>
            <a:pPr lvl="1"/>
            <a:r>
              <a:rPr lang="en-US" dirty="0" smtClean="0"/>
              <a:t>Radiochemical Dating</a:t>
            </a:r>
          </a:p>
          <a:p>
            <a:pPr lvl="1"/>
            <a:r>
              <a:rPr lang="en-US" dirty="0" smtClean="0"/>
              <a:t>worksheet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15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Half-Life Problems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2307591"/>
              </p:ext>
            </p:extLst>
          </p:nvPr>
        </p:nvGraphicFramePr>
        <p:xfrm>
          <a:off x="182563" y="1296988"/>
          <a:ext cx="8778240" cy="476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5548"/>
                <a:gridCol w="70226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difficulty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easy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Givens are t, T </a:t>
                      </a:r>
                      <a:r>
                        <a:rPr lang="en-US" baseline="0" dirty="0" smtClean="0"/>
                        <a:t> &amp;  either N or No.  </a:t>
                      </a:r>
                      <a:r>
                        <a:rPr lang="en-US" dirty="0" smtClean="0"/>
                        <a:t>t/T is a whole number.  Count forward or backward the number of half-lives</a:t>
                      </a:r>
                      <a:r>
                        <a:rPr lang="en-US" baseline="0" dirty="0" smtClean="0"/>
                        <a:t> to get unknown.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easy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Givens are N,</a:t>
                      </a:r>
                      <a:r>
                        <a:rPr lang="en-US" baseline="0" dirty="0" smtClean="0"/>
                        <a:t> No &amp; either t or T.   </a:t>
                      </a:r>
                      <a:r>
                        <a:rPr lang="en-US" dirty="0" smtClean="0"/>
                        <a:t>t/T is a whole number.  Start</a:t>
                      </a:r>
                      <a:r>
                        <a:rPr lang="en-US" baseline="0" dirty="0" smtClean="0"/>
                        <a:t> at No, cut in half repeatedly until reaching N, determine number of half-lives, solve for unknown</a:t>
                      </a:r>
                      <a:endParaRPr lang="en-US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medium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Givens are t, T and either N or No</a:t>
                      </a:r>
                      <a:r>
                        <a:rPr lang="en-US" baseline="0" dirty="0" smtClean="0"/>
                        <a:t>.   </a:t>
                      </a:r>
                      <a:r>
                        <a:rPr lang="en-US" dirty="0" smtClean="0"/>
                        <a:t>t/T is </a:t>
                      </a:r>
                      <a:r>
                        <a:rPr lang="en-US" u="sng" dirty="0" smtClean="0"/>
                        <a:t>not</a:t>
                      </a:r>
                      <a:r>
                        <a:rPr lang="en-US" dirty="0" smtClean="0"/>
                        <a:t> a whole number.  Use formula to find either N or No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medium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Read</a:t>
                      </a:r>
                      <a:r>
                        <a:rPr lang="en-US" baseline="0" dirty="0" smtClean="0"/>
                        <a:t> half-life off of a graph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medium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Givens are N,</a:t>
                      </a:r>
                      <a:r>
                        <a:rPr lang="en-US" baseline="0" dirty="0" smtClean="0"/>
                        <a:t> No and either t or T.   </a:t>
                      </a:r>
                      <a:r>
                        <a:rPr lang="en-US" dirty="0" smtClean="0"/>
                        <a:t>t/T is a whole number.  Calculate N/No, determine power</a:t>
                      </a:r>
                      <a:r>
                        <a:rPr lang="en-US" baseline="0" dirty="0" smtClean="0"/>
                        <a:t> of ½ is represented by fraction, use power to solve for unknown.</a:t>
                      </a:r>
                      <a:endParaRPr lang="en-US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hard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Givens are N,</a:t>
                      </a:r>
                      <a:r>
                        <a:rPr lang="en-US" baseline="0" dirty="0" smtClean="0"/>
                        <a:t> No and either t or T.   </a:t>
                      </a:r>
                      <a:r>
                        <a:rPr lang="en-US" dirty="0" smtClean="0"/>
                        <a:t>t/T is </a:t>
                      </a:r>
                      <a:r>
                        <a:rPr lang="en-US" u="sng" dirty="0" smtClean="0"/>
                        <a:t>not </a:t>
                      </a:r>
                      <a:r>
                        <a:rPr lang="en-US" dirty="0" smtClean="0"/>
                        <a:t>a whole number.  Calculate N/No, determine power</a:t>
                      </a:r>
                      <a:r>
                        <a:rPr lang="en-US" baseline="0" dirty="0" smtClean="0"/>
                        <a:t> of ½ is represented by fraction, use power to solve for unknown.</a:t>
                      </a:r>
                      <a:endParaRPr lang="en-US" dirty="0" smtClean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61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257175"/>
            <a:ext cx="8778240" cy="731520"/>
          </a:xfrm>
        </p:spPr>
        <p:txBody>
          <a:bodyPr/>
          <a:lstStyle/>
          <a:p>
            <a:r>
              <a:rPr lang="en-US" dirty="0" smtClean="0"/>
              <a:t>Sig Figs for Exponents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2880" y="1190626"/>
                <a:ext cx="8778240" cy="521970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How many sig figs for this problem?</a:t>
                </a:r>
              </a:p>
              <a:p>
                <a:pPr marL="403225" lvl="1" indent="0">
                  <a:buNone/>
                </a:pPr>
                <a:r>
                  <a:rPr lang="en-US" sz="1800" i="1" dirty="0">
                    <a:solidFill>
                      <a:srgbClr val="0070C0"/>
                    </a:solidFill>
                  </a:rPr>
                  <a:t>An isotope has a half-life of </a:t>
                </a:r>
                <a:r>
                  <a:rPr lang="en-US" sz="1800" i="1" dirty="0" smtClean="0">
                    <a:solidFill>
                      <a:srgbClr val="0070C0"/>
                    </a:solidFill>
                  </a:rPr>
                  <a:t>5 </a:t>
                </a:r>
                <a:r>
                  <a:rPr lang="en-US" sz="1800" i="1" dirty="0">
                    <a:solidFill>
                      <a:srgbClr val="0070C0"/>
                    </a:solidFill>
                  </a:rPr>
                  <a:t>years.  How much of 1.2 kg sample remains after 15 years?</a:t>
                </a:r>
              </a:p>
              <a:p>
                <a:pPr marL="403225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latin typeface="Cambria Math"/>
                        </a:rPr>
                        <m:t>𝐍</m:t>
                      </m:r>
                      <m:r>
                        <a:rPr lang="en-US" sz="2000" b="1" i="0" smtClean="0">
                          <a:latin typeface="Cambria Math"/>
                        </a:rPr>
                        <m:t>=(</m:t>
                      </m:r>
                      <m:r>
                        <a:rPr lang="en-US" sz="2000" b="1" i="0" smtClean="0">
                          <a:latin typeface="Cambria Math"/>
                        </a:rPr>
                        <m:t>𝟏</m:t>
                      </m:r>
                      <m:r>
                        <a:rPr lang="en-US" sz="2000" b="1" i="0" smtClean="0">
                          <a:latin typeface="Cambria Math"/>
                        </a:rPr>
                        <m:t>.</m:t>
                      </m:r>
                      <m:r>
                        <a:rPr lang="en-US" sz="2000" b="1" i="0" smtClean="0">
                          <a:latin typeface="Cambria Math"/>
                        </a:rPr>
                        <m:t>𝟐</m:t>
                      </m:r>
                      <m:r>
                        <a:rPr lang="en-US" sz="2000" b="1" i="0" smtClean="0">
                          <a:latin typeface="Cambria Math"/>
                        </a:rPr>
                        <m:t>)(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0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0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sSup>
                        <m:sSup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0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f>
                            <m:fPr>
                              <m:type m:val="skw"/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1" i="0" smtClean="0">
                                  <a:latin typeface="Cambria Math"/>
                                </a:rPr>
                                <m:t>𝟏𝟓</m:t>
                              </m:r>
                            </m:num>
                            <m:den>
                              <m:r>
                                <a:rPr lang="en-US" sz="2000" b="1" i="0" smtClean="0">
                                  <a:latin typeface="Cambria Math"/>
                                </a:rPr>
                                <m:t>𝟓</m:t>
                              </m:r>
                            </m:den>
                          </m:f>
                        </m:sup>
                      </m:sSup>
                      <m:r>
                        <a:rPr lang="en-US" sz="2000" b="1" i="0" smtClean="0">
                          <a:latin typeface="Cambria Math"/>
                        </a:rPr>
                        <m:t>=</m:t>
                      </m:r>
                      <m:r>
                        <a:rPr lang="en-US" sz="2000" b="1" i="0" smtClean="0">
                          <a:latin typeface="Cambria Math"/>
                        </a:rPr>
                        <m:t>𝟎</m:t>
                      </m:r>
                      <m:r>
                        <a:rPr lang="en-US" sz="2000" b="1" i="0" smtClean="0">
                          <a:latin typeface="Cambria Math"/>
                        </a:rPr>
                        <m:t>.</m:t>
                      </m:r>
                      <m:r>
                        <a:rPr lang="en-US" sz="2000" b="1" i="0" smtClean="0">
                          <a:latin typeface="Cambria Math"/>
                        </a:rPr>
                        <m:t>𝟏𝟓</m:t>
                      </m:r>
                      <m:r>
                        <a:rPr lang="en-US" sz="2000" b="1" i="0" smtClean="0">
                          <a:latin typeface="Cambria Math"/>
                        </a:rPr>
                        <m:t> </m:t>
                      </m:r>
                      <m:r>
                        <a:rPr lang="en-US" sz="2000" b="1" i="0" smtClean="0">
                          <a:latin typeface="Cambria Math"/>
                        </a:rPr>
                        <m:t>𝐤𝐠</m:t>
                      </m:r>
                    </m:oMath>
                  </m:oMathPara>
                </a14:m>
                <a:endParaRPr lang="en-US" sz="2000" b="1" dirty="0" smtClean="0"/>
              </a:p>
              <a:p>
                <a:r>
                  <a:rPr lang="en-US" sz="2400" dirty="0" smtClean="0"/>
                  <a:t>All the values given are measured</a:t>
                </a:r>
              </a:p>
              <a:p>
                <a:pPr lvl="1"/>
                <a:r>
                  <a:rPr lang="en-US" sz="1800" dirty="0" smtClean="0"/>
                  <a:t>15 years could actually be 14.5 to just under 15.5</a:t>
                </a:r>
              </a:p>
              <a:p>
                <a:pPr lvl="1"/>
                <a:r>
                  <a:rPr lang="en-US" sz="1800" dirty="0" smtClean="0"/>
                  <a:t>5 years could actually be 4.5 to just under 5.5</a:t>
                </a:r>
              </a:p>
              <a:p>
                <a:r>
                  <a:rPr lang="en-US" sz="2400" dirty="0" smtClean="0"/>
                  <a:t>Range of answers</a:t>
                </a:r>
              </a:p>
              <a:p>
                <a:pPr marL="403225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                                  </m:t>
                      </m:r>
                      <m:r>
                        <a:rPr lang="en-US" sz="2000" b="1" i="1" smtClean="0">
                          <a:latin typeface="Cambria Math"/>
                        </a:rPr>
                        <m:t>          </m:t>
                      </m:r>
                      <m:r>
                        <a:rPr lang="en-US" sz="2000" b="1" i="1">
                          <a:latin typeface="Cambria Math"/>
                        </a:rPr>
                        <m:t>(</m:t>
                      </m:r>
                      <m:f>
                        <m:f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>
                              <a:latin typeface="Cambria Math"/>
                            </a:rPr>
                            <m:t>𝟐</m:t>
                          </m:r>
                        </m:den>
                      </m:f>
                      <m:sSup>
                        <m:sSup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/>
                            </a:rPr>
                            <m:t>)</m:t>
                          </m:r>
                        </m:e>
                        <m:sup>
                          <m:f>
                            <m:fPr>
                              <m:type m:val="skw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1" i="1">
                                  <a:latin typeface="Cambria Math"/>
                                </a:rPr>
                                <m:t>𝟏𝟓</m:t>
                              </m:r>
                              <m:r>
                                <a:rPr lang="en-US" sz="2000" b="1" i="1" smtClean="0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2000" b="1" i="1" smtClean="0">
                                  <a:latin typeface="Cambria Math"/>
                                </a:rPr>
                                <m:t>𝟓</m:t>
                              </m:r>
                            </m:num>
                            <m:den>
                              <m:r>
                                <a:rPr lang="en-US" sz="2000" b="1" i="1" smtClean="0">
                                  <a:latin typeface="Cambria Math"/>
                                </a:rPr>
                                <m:t>𝟒</m:t>
                              </m:r>
                              <m:r>
                                <a:rPr lang="en-US" sz="2000" b="1" i="1" smtClean="0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2000" b="1" i="1">
                                  <a:latin typeface="Cambria Math"/>
                                </a:rPr>
                                <m:t>𝟓</m:t>
                              </m:r>
                            </m:den>
                          </m:f>
                        </m:sup>
                      </m:sSup>
                      <m:r>
                        <a:rPr lang="en-US" sz="2000" b="1" i="1">
                          <a:latin typeface="Cambria Math"/>
                        </a:rPr>
                        <m:t>=</m:t>
                      </m:r>
                      <m:r>
                        <a:rPr lang="en-US" sz="2000" b="1" i="1">
                          <a:latin typeface="Cambria Math"/>
                        </a:rPr>
                        <m:t>𝟎</m:t>
                      </m:r>
                      <m:r>
                        <a:rPr lang="en-US" sz="2000" b="1" i="1">
                          <a:latin typeface="Cambria Math"/>
                        </a:rPr>
                        <m:t>.</m:t>
                      </m:r>
                      <m:r>
                        <a:rPr lang="en-US" sz="2000" b="1" i="1" smtClean="0">
                          <a:latin typeface="Cambria Math"/>
                        </a:rPr>
                        <m:t>𝟏𝟔𝟎𝟖𝟑𝟑</m:t>
                      </m:r>
                      <m:r>
                        <a:rPr lang="en-US" sz="2000" b="1" i="1" smtClean="0">
                          <a:latin typeface="Cambria Math"/>
                        </a:rPr>
                        <m:t> (</m:t>
                      </m:r>
                      <m:r>
                        <a:rPr lang="en-US" sz="2000" b="1" i="1" smtClean="0">
                          <a:latin typeface="Cambria Math"/>
                        </a:rPr>
                        <m:t>𝟎</m:t>
                      </m:r>
                      <m:r>
                        <a:rPr lang="en-US" sz="2000" b="1" i="1" smtClean="0">
                          <a:latin typeface="Cambria Math"/>
                        </a:rPr>
                        <m:t>.</m:t>
                      </m:r>
                      <m:r>
                        <a:rPr lang="en-US" sz="2000" b="1" i="1" smtClean="0">
                          <a:latin typeface="Cambria Math"/>
                        </a:rPr>
                        <m:t>𝟎𝟑𝟓𝟖𝟑𝟑</m:t>
                      </m:r>
                      <m:r>
                        <a:rPr lang="en-US" sz="2000" b="1" i="1" smtClean="0">
                          <a:latin typeface="Cambria Math"/>
                        </a:rPr>
                        <m:t> </m:t>
                      </m:r>
                      <m:r>
                        <a:rPr lang="en-US" sz="2000" b="1" i="1" smtClean="0">
                          <a:latin typeface="Cambria Math"/>
                        </a:rPr>
                        <m:t>𝒉𝒊𝒈𝒉𝒆𝒓</m:t>
                      </m:r>
                      <m:r>
                        <a:rPr lang="en-US" sz="2000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  <a:p>
                <a:pPr marL="403225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latin typeface="Cambria Math"/>
                        </a:rPr>
                        <m:t>(</m:t>
                      </m:r>
                      <m:f>
                        <m:f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>
                              <a:latin typeface="Cambria Math"/>
                            </a:rPr>
                            <m:t>𝟐</m:t>
                          </m:r>
                        </m:den>
                      </m:f>
                      <m:sSup>
                        <m:sSup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/>
                            </a:rPr>
                            <m:t>)</m:t>
                          </m:r>
                        </m:e>
                        <m:sup>
                          <m:f>
                            <m:fPr>
                              <m:type m:val="skw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1" i="1">
                                  <a:latin typeface="Cambria Math"/>
                                </a:rPr>
                                <m:t>𝟏𝟓</m:t>
                              </m:r>
                            </m:num>
                            <m:den>
                              <m:r>
                                <a:rPr lang="en-US" sz="2000" b="1" i="1" smtClean="0">
                                  <a:latin typeface="Cambria Math"/>
                                </a:rPr>
                                <m:t>𝟓</m:t>
                              </m:r>
                            </m:den>
                          </m:f>
                        </m:sup>
                      </m:sSup>
                      <m:r>
                        <a:rPr lang="en-US" sz="2000" b="1" i="1">
                          <a:latin typeface="Cambria Math"/>
                        </a:rPr>
                        <m:t>=</m:t>
                      </m:r>
                      <m:r>
                        <a:rPr lang="en-US" sz="2000" b="1" i="1">
                          <a:latin typeface="Cambria Math"/>
                        </a:rPr>
                        <m:t>𝟎</m:t>
                      </m:r>
                      <m:r>
                        <a:rPr lang="en-US" sz="2000" b="1" i="1">
                          <a:latin typeface="Cambria Math"/>
                        </a:rPr>
                        <m:t>.</m:t>
                      </m:r>
                      <m:r>
                        <a:rPr lang="en-US" sz="2000" b="1" i="1" smtClean="0">
                          <a:latin typeface="Cambria Math"/>
                        </a:rPr>
                        <m:t>𝟏𝟐𝟓</m:t>
                      </m:r>
                    </m:oMath>
                  </m:oMathPara>
                </a14:m>
                <a:endParaRPr lang="en-US" sz="2000" b="1" i="1" dirty="0" smtClean="0">
                  <a:latin typeface="Cambria Math"/>
                </a:endParaRPr>
              </a:p>
              <a:p>
                <a:pPr marL="403225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                                          </m:t>
                      </m:r>
                      <m:r>
                        <a:rPr lang="en-US" sz="2000" b="1" i="1">
                          <a:latin typeface="Cambria Math"/>
                        </a:rPr>
                        <m:t>(</m:t>
                      </m:r>
                      <m:f>
                        <m:f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>
                              <a:latin typeface="Cambria Math"/>
                            </a:rPr>
                            <m:t>𝟐</m:t>
                          </m:r>
                        </m:den>
                      </m:f>
                      <m:sSup>
                        <m:sSup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/>
                            </a:rPr>
                            <m:t>)</m:t>
                          </m:r>
                        </m:e>
                        <m:sup>
                          <m:f>
                            <m:fPr>
                              <m:type m:val="skw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1" i="1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2000" b="1" i="1" smtClean="0">
                                  <a:latin typeface="Cambria Math"/>
                                </a:rPr>
                                <m:t>𝟒</m:t>
                              </m:r>
                              <m:r>
                                <a:rPr lang="en-US" sz="2000" b="1" i="1" smtClean="0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2000" b="1" i="1" smtClean="0">
                                  <a:latin typeface="Cambria Math"/>
                                </a:rPr>
                                <m:t>𝟓</m:t>
                              </m:r>
                            </m:num>
                            <m:den>
                              <m:r>
                                <a:rPr lang="en-US" sz="2000" b="1" i="1" smtClean="0">
                                  <a:latin typeface="Cambria Math"/>
                                </a:rPr>
                                <m:t>𝟓</m:t>
                              </m:r>
                              <m:r>
                                <a:rPr lang="en-US" sz="2000" b="1" i="1" smtClean="0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2000" b="1" i="1" smtClean="0">
                                  <a:latin typeface="Cambria Math"/>
                                </a:rPr>
                                <m:t>𝟓</m:t>
                              </m:r>
                            </m:den>
                          </m:f>
                        </m:sup>
                      </m:sSup>
                      <m:r>
                        <a:rPr lang="en-US" sz="2000" b="1" i="1">
                          <a:latin typeface="Cambria Math"/>
                        </a:rPr>
                        <m:t>=</m:t>
                      </m:r>
                      <m:r>
                        <a:rPr lang="en-US" sz="2000" b="1" i="1">
                          <a:latin typeface="Cambria Math"/>
                        </a:rPr>
                        <m:t>𝟎</m:t>
                      </m:r>
                      <m:r>
                        <a:rPr lang="en-US" sz="2000" b="1" i="1">
                          <a:latin typeface="Cambria Math"/>
                        </a:rPr>
                        <m:t>.</m:t>
                      </m:r>
                      <m:r>
                        <a:rPr lang="en-US" sz="2000" b="1" i="1" smtClean="0">
                          <a:latin typeface="Cambria Math"/>
                        </a:rPr>
                        <m:t>𝟎𝟗𝟏𝟖𝟓𝟖</m:t>
                      </m:r>
                      <m:r>
                        <a:rPr lang="en-US" sz="2000" b="1" i="1" smtClean="0">
                          <a:latin typeface="Cambria Math"/>
                        </a:rPr>
                        <m:t> (</m:t>
                      </m:r>
                      <m:r>
                        <a:rPr lang="en-US" sz="2000" b="1" i="1" smtClean="0">
                          <a:latin typeface="Cambria Math"/>
                        </a:rPr>
                        <m:t>𝟎</m:t>
                      </m:r>
                      <m:r>
                        <a:rPr lang="en-US" sz="2000" b="1" i="1" smtClean="0">
                          <a:latin typeface="Cambria Math"/>
                        </a:rPr>
                        <m:t>.</m:t>
                      </m:r>
                      <m:r>
                        <a:rPr lang="en-US" sz="2000" b="1" i="1" smtClean="0">
                          <a:latin typeface="Cambria Math"/>
                        </a:rPr>
                        <m:t>𝟎𝟑𝟑𝟏𝟒𝟐</m:t>
                      </m:r>
                      <m:r>
                        <a:rPr lang="en-US" sz="2000" b="1" i="1" smtClean="0">
                          <a:latin typeface="Cambria Math"/>
                        </a:rPr>
                        <m:t> </m:t>
                      </m:r>
                      <m:r>
                        <a:rPr lang="en-US" sz="2000" b="1" i="1" smtClean="0">
                          <a:latin typeface="Cambria Math"/>
                        </a:rPr>
                        <m:t>𝒍𝒐𝒘𝒆𝒓</m:t>
                      </m:r>
                      <m:r>
                        <a:rPr lang="en-US" sz="2000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  <a:p>
                <a:r>
                  <a:rPr lang="en-US" sz="2400" dirty="0" smtClean="0"/>
                  <a:t>Conclusion</a:t>
                </a:r>
                <a:r>
                  <a:rPr lang="en-US" sz="2400" dirty="0"/>
                  <a:t>:  0.125 </a:t>
                </a:r>
                <a:r>
                  <a:rPr lang="en-US" sz="2400" dirty="0" smtClean="0"/>
                  <a:t>± 0.036 or 0.1 (1 sig fig)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2880" y="1190626"/>
                <a:ext cx="8778240" cy="5219700"/>
              </a:xfrm>
              <a:blipFill rotWithShape="1">
                <a:blip r:embed="rId2"/>
                <a:stretch>
                  <a:fillRect l="-903" t="-817" b="-8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622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/>
        </p:nvSpPr>
        <p:spPr>
          <a:xfrm>
            <a:off x="0" y="1308735"/>
            <a:ext cx="9144000" cy="5244465"/>
          </a:xfrm>
          <a:prstGeom prst="rect">
            <a:avLst/>
          </a:prstGeom>
          <a:solidFill>
            <a:srgbClr val="CDCD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5" name="Group 64"/>
          <p:cNvGrpSpPr/>
          <p:nvPr/>
        </p:nvGrpSpPr>
        <p:grpSpPr>
          <a:xfrm>
            <a:off x="280987" y="1758652"/>
            <a:ext cx="2154105" cy="4472940"/>
            <a:chOff x="719137" y="1754505"/>
            <a:chExt cx="2154105" cy="4472940"/>
          </a:xfrm>
        </p:grpSpPr>
        <p:pic>
          <p:nvPicPr>
            <p:cNvPr id="5" name="Picture 2" descr="http://th05.deviantart.net/fs70/PRE/f/2011/089/9/4/nuclear_fission___wip_by_sga_maddin-d3ctvuj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71" t="10646" r="60874" b="60761"/>
            <a:stretch/>
          </p:blipFill>
          <p:spPr bwMode="auto">
            <a:xfrm>
              <a:off x="719138" y="1754505"/>
              <a:ext cx="811079" cy="822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2" descr="http://th05.deviantart.net/fs70/PRE/f/2011/089/9/4/nuclear_fission___wip_by_sga_maddin-d3ctvuj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71" t="10646" r="60874" b="60761"/>
            <a:stretch/>
          </p:blipFill>
          <p:spPr bwMode="auto">
            <a:xfrm>
              <a:off x="2062163" y="1754505"/>
              <a:ext cx="811079" cy="822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ttp://th05.deviantart.net/fs70/PRE/f/2011/089/9/4/nuclear_fission___wip_by_sga_maddin-d3ctvuj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71" t="10646" r="60874" b="60761"/>
            <a:stretch/>
          </p:blipFill>
          <p:spPr bwMode="auto">
            <a:xfrm>
              <a:off x="719138" y="3515341"/>
              <a:ext cx="811079" cy="822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2" descr="http://th05.deviantart.net/fs70/PRE/f/2011/089/9/4/nuclear_fission___wip_by_sga_maddin-d3ctvuj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71" t="10646" r="60874" b="60761"/>
            <a:stretch/>
          </p:blipFill>
          <p:spPr bwMode="auto">
            <a:xfrm>
              <a:off x="2062163" y="3515341"/>
              <a:ext cx="811079" cy="822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http://th05.deviantart.net/fs70/PRE/f/2011/089/9/4/nuclear_fission___wip_by_sga_maddin-d3ctvuj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71" t="10646" r="60874" b="60761"/>
            <a:stretch/>
          </p:blipFill>
          <p:spPr bwMode="auto">
            <a:xfrm>
              <a:off x="719137" y="5404485"/>
              <a:ext cx="811079" cy="822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2" descr="http://th05.deviantart.net/fs70/PRE/f/2011/089/9/4/nuclear_fission___wip_by_sga_maddin-d3ctvuj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71" t="10646" r="60874" b="60761"/>
            <a:stretch/>
          </p:blipFill>
          <p:spPr bwMode="auto">
            <a:xfrm>
              <a:off x="2062162" y="5404485"/>
              <a:ext cx="811079" cy="822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4" name="Group 63"/>
          <p:cNvGrpSpPr/>
          <p:nvPr/>
        </p:nvGrpSpPr>
        <p:grpSpPr>
          <a:xfrm>
            <a:off x="6475595" y="1360507"/>
            <a:ext cx="2407922" cy="5140921"/>
            <a:chOff x="6218420" y="1356360"/>
            <a:chExt cx="2407922" cy="5140921"/>
          </a:xfrm>
        </p:grpSpPr>
        <p:pic>
          <p:nvPicPr>
            <p:cNvPr id="15" name="Picture 2" descr="http://th05.deviantart.net/fs70/PRE/f/2011/089/9/4/nuclear_fission___wip_by_sga_maddin-d3ctvuj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71" t="10646" r="60874" b="60761"/>
            <a:stretch/>
          </p:blipFill>
          <p:spPr bwMode="auto">
            <a:xfrm>
              <a:off x="7815263" y="1754505"/>
              <a:ext cx="811079" cy="822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0" name="Group 39"/>
            <p:cNvGrpSpPr/>
            <p:nvPr/>
          </p:nvGrpSpPr>
          <p:grpSpPr>
            <a:xfrm>
              <a:off x="6218420" y="1356360"/>
              <a:ext cx="1057275" cy="1619250"/>
              <a:chOff x="-836906" y="950348"/>
              <a:chExt cx="1057275" cy="1619250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-836906" y="950348"/>
                <a:ext cx="1057275" cy="1619250"/>
              </a:xfrm>
              <a:prstGeom prst="rect">
                <a:avLst/>
              </a:prstGeom>
              <a:solidFill>
                <a:srgbClr val="CDCDCD"/>
              </a:solidFill>
              <a:ln>
                <a:solidFill>
                  <a:srgbClr val="CDCDC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" name="Group 2"/>
              <p:cNvGrpSpPr>
                <a:grpSpLocks noChangeAspect="1"/>
              </p:cNvGrpSpPr>
              <p:nvPr/>
            </p:nvGrpSpPr>
            <p:grpSpPr>
              <a:xfrm>
                <a:off x="-719749" y="1043098"/>
                <a:ext cx="822960" cy="1433751"/>
                <a:chOff x="4360416" y="1482473"/>
                <a:chExt cx="2307084" cy="4019374"/>
              </a:xfrm>
            </p:grpSpPr>
            <p:pic>
              <p:nvPicPr>
                <p:cNvPr id="6" name="Picture 4" descr="http://th05.deviantart.net/fs70/PRE/f/2011/089/9/4/nuclear_fission___wip_by_sga_maddin-d3ctvuj.jpg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676" t="79189" r="66108"/>
                <a:stretch/>
              </p:blipFill>
              <p:spPr bwMode="auto">
                <a:xfrm>
                  <a:off x="4505325" y="3581400"/>
                  <a:ext cx="1800225" cy="19204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" name="Picture 4" descr="http://th05.deviantart.net/fs70/PRE/f/2011/089/9/4/nuclear_fission___wip_by_sga_maddin-d3ctvuj.jpg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643" t="50000" r="62731" b="29275"/>
                <a:stretch/>
              </p:blipFill>
              <p:spPr bwMode="auto">
                <a:xfrm>
                  <a:off x="4360416" y="1482473"/>
                  <a:ext cx="2307084" cy="19124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pic>
          <p:nvPicPr>
            <p:cNvPr id="17" name="Picture 2" descr="http://th05.deviantart.net/fs70/PRE/f/2011/089/9/4/nuclear_fission___wip_by_sga_maddin-d3ctvuj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71" t="10646" r="60874" b="60761"/>
            <a:stretch/>
          </p:blipFill>
          <p:spPr bwMode="auto">
            <a:xfrm>
              <a:off x="7815263" y="3515341"/>
              <a:ext cx="811079" cy="822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1" name="Group 50"/>
            <p:cNvGrpSpPr/>
            <p:nvPr/>
          </p:nvGrpSpPr>
          <p:grpSpPr>
            <a:xfrm>
              <a:off x="6218420" y="3117196"/>
              <a:ext cx="1057275" cy="1619250"/>
              <a:chOff x="-836906" y="950348"/>
              <a:chExt cx="1057275" cy="1619250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-836906" y="950348"/>
                <a:ext cx="1057275" cy="1619250"/>
              </a:xfrm>
              <a:prstGeom prst="rect">
                <a:avLst/>
              </a:prstGeom>
              <a:solidFill>
                <a:srgbClr val="CDCDCD"/>
              </a:solidFill>
              <a:ln>
                <a:solidFill>
                  <a:srgbClr val="CDCDC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3" name="Group 52"/>
              <p:cNvGrpSpPr>
                <a:grpSpLocks noChangeAspect="1"/>
              </p:cNvGrpSpPr>
              <p:nvPr/>
            </p:nvGrpSpPr>
            <p:grpSpPr>
              <a:xfrm>
                <a:off x="-719749" y="1043098"/>
                <a:ext cx="822960" cy="1433751"/>
                <a:chOff x="4360416" y="1482473"/>
                <a:chExt cx="2307084" cy="4019374"/>
              </a:xfrm>
            </p:grpSpPr>
            <p:pic>
              <p:nvPicPr>
                <p:cNvPr id="54" name="Picture 4" descr="http://th05.deviantart.net/fs70/PRE/f/2011/089/9/4/nuclear_fission___wip_by_sga_maddin-d3ctvuj.jpg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676" t="79189" r="66108"/>
                <a:stretch/>
              </p:blipFill>
              <p:spPr bwMode="auto">
                <a:xfrm>
                  <a:off x="4505325" y="3581400"/>
                  <a:ext cx="1800225" cy="19204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5" name="Picture 4" descr="http://th05.deviantart.net/fs70/PRE/f/2011/089/9/4/nuclear_fission___wip_by_sga_maddin-d3ctvuj.jpg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643" t="50000" r="62731" b="29275"/>
                <a:stretch/>
              </p:blipFill>
              <p:spPr bwMode="auto">
                <a:xfrm>
                  <a:off x="4360416" y="1482473"/>
                  <a:ext cx="2307084" cy="19124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pic>
          <p:nvPicPr>
            <p:cNvPr id="18" name="Picture 2" descr="http://th05.deviantart.net/fs70/PRE/f/2011/089/9/4/nuclear_fission___wip_by_sga_maddin-d3ctvuj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71" t="10646" r="60874" b="60761"/>
            <a:stretch/>
          </p:blipFill>
          <p:spPr bwMode="auto">
            <a:xfrm>
              <a:off x="7815263" y="5369794"/>
              <a:ext cx="811079" cy="822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6" name="Group 55"/>
            <p:cNvGrpSpPr/>
            <p:nvPr/>
          </p:nvGrpSpPr>
          <p:grpSpPr>
            <a:xfrm>
              <a:off x="6218420" y="4878031"/>
              <a:ext cx="1057275" cy="1619250"/>
              <a:chOff x="-836906" y="950348"/>
              <a:chExt cx="1057275" cy="1619250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-836906" y="950348"/>
                <a:ext cx="1057275" cy="1619250"/>
              </a:xfrm>
              <a:prstGeom prst="rect">
                <a:avLst/>
              </a:prstGeom>
              <a:solidFill>
                <a:srgbClr val="CDCDCD"/>
              </a:solidFill>
              <a:ln>
                <a:solidFill>
                  <a:srgbClr val="CDCDC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8" name="Group 57"/>
              <p:cNvGrpSpPr>
                <a:grpSpLocks noChangeAspect="1"/>
              </p:cNvGrpSpPr>
              <p:nvPr/>
            </p:nvGrpSpPr>
            <p:grpSpPr>
              <a:xfrm>
                <a:off x="-719749" y="1043098"/>
                <a:ext cx="822960" cy="1433751"/>
                <a:chOff x="4360416" y="1482473"/>
                <a:chExt cx="2307084" cy="4019374"/>
              </a:xfrm>
            </p:grpSpPr>
            <p:pic>
              <p:nvPicPr>
                <p:cNvPr id="59" name="Picture 4" descr="http://th05.deviantart.net/fs70/PRE/f/2011/089/9/4/nuclear_fission___wip_by_sga_maddin-d3ctvuj.jpg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676" t="79189" r="66108"/>
                <a:stretch/>
              </p:blipFill>
              <p:spPr bwMode="auto">
                <a:xfrm>
                  <a:off x="4505325" y="3581400"/>
                  <a:ext cx="1800225" cy="19204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0" name="Picture 4" descr="http://th05.deviantart.net/fs70/PRE/f/2011/089/9/4/nuclear_fission___wip_by_sga_maddin-d3ctvuj.jpg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643" t="50000" r="62731" b="29275"/>
                <a:stretch/>
              </p:blipFill>
              <p:spPr bwMode="auto">
                <a:xfrm>
                  <a:off x="4360416" y="1482473"/>
                  <a:ext cx="2307084" cy="19124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sp>
        <p:nvSpPr>
          <p:cNvPr id="34" name="Right Arrow 33"/>
          <p:cNvSpPr/>
          <p:nvPr/>
        </p:nvSpPr>
        <p:spPr>
          <a:xfrm>
            <a:off x="2957513" y="3628717"/>
            <a:ext cx="3228975" cy="604501"/>
          </a:xfrm>
          <a:prstGeom prst="rightArrow">
            <a:avLst/>
          </a:prstGeom>
          <a:solidFill>
            <a:srgbClr val="C0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3005977" y="2336442"/>
            <a:ext cx="29415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It takes time for half of the parents to decay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040154" y="4427795"/>
            <a:ext cx="2873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That amount of time is the </a:t>
            </a:r>
            <a:r>
              <a:rPr lang="en-US" sz="24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half-life</a:t>
            </a:r>
            <a:endParaRPr lang="en-US" sz="24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90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795338"/>
            <a:ext cx="6876884" cy="3950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842963"/>
            <a:ext cx="4448942" cy="387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3149697"/>
            <a:ext cx="2290771" cy="75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7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3" y="842963"/>
            <a:ext cx="4448942" cy="387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7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Second Toss</a:t>
            </a:r>
            <a:endParaRPr lang="en-US" sz="4000" b="1" dirty="0">
              <a:solidFill>
                <a:srgbClr val="0070C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95717" y="1421607"/>
            <a:ext cx="804832" cy="4823460"/>
            <a:chOff x="582177" y="1481138"/>
            <a:chExt cx="804832" cy="482346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177" y="1481138"/>
              <a:ext cx="804832" cy="82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177" y="2814638"/>
              <a:ext cx="804832" cy="82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177" y="4148138"/>
              <a:ext cx="804832" cy="82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177" y="5481638"/>
              <a:ext cx="804832" cy="82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2012181" y="1421607"/>
            <a:ext cx="804832" cy="4823460"/>
            <a:chOff x="582177" y="1481138"/>
            <a:chExt cx="804832" cy="4823460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177" y="1481138"/>
              <a:ext cx="804832" cy="82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177" y="2814638"/>
              <a:ext cx="804832" cy="82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177" y="4148138"/>
              <a:ext cx="804832" cy="82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177" y="5481638"/>
              <a:ext cx="804832" cy="82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17"/>
          <p:cNvGrpSpPr/>
          <p:nvPr/>
        </p:nvGrpSpPr>
        <p:grpSpPr>
          <a:xfrm>
            <a:off x="3428645" y="1421607"/>
            <a:ext cx="804832" cy="4823460"/>
            <a:chOff x="582177" y="1481138"/>
            <a:chExt cx="804832" cy="4823460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177" y="1481138"/>
              <a:ext cx="804832" cy="82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177" y="2814638"/>
              <a:ext cx="804832" cy="82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177" y="4148138"/>
              <a:ext cx="804832" cy="82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177" y="5481638"/>
              <a:ext cx="804832" cy="82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Group 22"/>
          <p:cNvGrpSpPr/>
          <p:nvPr/>
        </p:nvGrpSpPr>
        <p:grpSpPr>
          <a:xfrm>
            <a:off x="3428645" y="1421607"/>
            <a:ext cx="826637" cy="4823460"/>
            <a:chOff x="5784057" y="1506856"/>
            <a:chExt cx="826637" cy="4823460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4057" y="1506856"/>
              <a:ext cx="826637" cy="82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4057" y="2840356"/>
              <a:ext cx="826637" cy="82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4057" y="4173856"/>
              <a:ext cx="826637" cy="82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4057" y="5507356"/>
              <a:ext cx="826637" cy="82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2012181" y="4088607"/>
            <a:ext cx="826637" cy="2156460"/>
            <a:chOff x="7721647" y="4088607"/>
            <a:chExt cx="826637" cy="2156460"/>
          </a:xfrm>
        </p:grpSpPr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1647" y="4088607"/>
              <a:ext cx="826637" cy="82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1647" y="5422107"/>
              <a:ext cx="826637" cy="82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7151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826" y="2922588"/>
            <a:ext cx="2290771" cy="75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839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0"/>
            <a:ext cx="8778240" cy="731520"/>
          </a:xfrm>
        </p:spPr>
        <p:txBody>
          <a:bodyPr/>
          <a:lstStyle/>
          <a:p>
            <a:r>
              <a:rPr lang="en-US" sz="3600" dirty="0" smtClean="0"/>
              <a:t>Do Now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733425"/>
            <a:ext cx="8778240" cy="56920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Strontium-91 undergoes beta decay with a half-life of 9.0 years. 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b="1" dirty="0" smtClean="0"/>
              <a:t>Write a balanced nuclear equation</a:t>
            </a:r>
          </a:p>
          <a:p>
            <a:pPr marL="514350" indent="-514350">
              <a:spcBef>
                <a:spcPts val="11400"/>
              </a:spcBef>
              <a:buFont typeface="+mj-lt"/>
              <a:buAutoNum type="arabicParenR"/>
            </a:pPr>
            <a:r>
              <a:rPr lang="en-US" sz="2800" b="1" dirty="0"/>
              <a:t>I</a:t>
            </a:r>
            <a:r>
              <a:rPr lang="en-US" sz="2800" b="1" dirty="0" smtClean="0"/>
              <a:t>f a 6.4 g sample is allowed to stand for 36 years, how much strontium-91 will remain?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3619" y="4953000"/>
            <a:ext cx="71367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800" b="1" dirty="0" smtClean="0">
                <a:solidFill>
                  <a:srgbClr val="FF0000"/>
                </a:solidFill>
              </a:rPr>
              <a:t>4 half-lives, so 6.4 </a:t>
            </a:r>
            <a:r>
              <a:rPr lang="en-US" sz="2800" dirty="0" smtClean="0">
                <a:solidFill>
                  <a:srgbClr val="FF0000"/>
                </a:solidFill>
                <a:latin typeface="Wingdings" panose="05000000000000000000" pitchFamily="2" charset="2"/>
              </a:rPr>
              <a:t>è</a:t>
            </a:r>
            <a:r>
              <a:rPr lang="en-US" sz="2800" b="1" dirty="0" smtClean="0">
                <a:solidFill>
                  <a:srgbClr val="FF0000"/>
                </a:solidFill>
              </a:rPr>
              <a:t> 3.2 </a:t>
            </a:r>
            <a:r>
              <a:rPr lang="en-US" sz="2800" dirty="0" smtClean="0">
                <a:solidFill>
                  <a:srgbClr val="FF0000"/>
                </a:solidFill>
                <a:latin typeface="Wingdings" panose="05000000000000000000" pitchFamily="2" charset="2"/>
              </a:rPr>
              <a:t>è</a:t>
            </a:r>
            <a:r>
              <a:rPr lang="en-US" sz="2800" b="1" dirty="0" smtClean="0">
                <a:solidFill>
                  <a:srgbClr val="FF0000"/>
                </a:solidFill>
              </a:rPr>
              <a:t> 1.6 </a:t>
            </a:r>
            <a:r>
              <a:rPr lang="en-US" sz="2800" dirty="0" smtClean="0">
                <a:solidFill>
                  <a:srgbClr val="FF0000"/>
                </a:solidFill>
                <a:latin typeface="Wingdings" panose="05000000000000000000" pitchFamily="2" charset="2"/>
              </a:rPr>
              <a:t>è</a:t>
            </a:r>
            <a:r>
              <a:rPr lang="en-US" sz="2800" b="1" dirty="0" smtClean="0">
                <a:solidFill>
                  <a:srgbClr val="FF0000"/>
                </a:solidFill>
              </a:rPr>
              <a:t> 0.8 </a:t>
            </a:r>
            <a:r>
              <a:rPr lang="en-US" sz="2800" dirty="0" smtClean="0">
                <a:solidFill>
                  <a:srgbClr val="FF0000"/>
                </a:solidFill>
                <a:latin typeface="Wingdings" panose="05000000000000000000" pitchFamily="2" charset="2"/>
              </a:rPr>
              <a:t>è</a:t>
            </a:r>
            <a:r>
              <a:rPr lang="en-US" sz="2800" b="1" dirty="0" smtClean="0">
                <a:solidFill>
                  <a:srgbClr val="FF0000"/>
                </a:solidFill>
              </a:rPr>
              <a:t> 0.4 g</a:t>
            </a:r>
            <a:endParaRPr lang="en-US" sz="2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553659" y="2431418"/>
                <a:ext cx="4036682" cy="8109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0000"/>
                    </a:solidFill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𝟗𝟏</m:t>
                          </m:r>
                        </m:e>
                      </m:mr>
                      <m:m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𝟑𝟖</m:t>
                          </m:r>
                        </m:e>
                      </m:mr>
                    </m:m>
                  </m:oMath>
                </a14:m>
                <a:r>
                  <a:rPr lang="en-US" sz="3200" b="1" dirty="0" smtClean="0">
                    <a:solidFill>
                      <a:srgbClr val="FF0000"/>
                    </a:solidFill>
                    <a:cs typeface="Arial" pitchFamily="34" charset="0"/>
                  </a:rPr>
                  <a:t>Sr  </a:t>
                </a:r>
                <a:r>
                  <a:rPr lang="en-US" sz="4400" b="1" dirty="0" smtClean="0">
                    <a:solidFill>
                      <a:srgbClr val="FF0000"/>
                    </a:solidFill>
                    <a:latin typeface="Wingdings 3" pitchFamily="18" charset="2"/>
                  </a:rPr>
                  <a:t>ª</a:t>
                </a:r>
                <a:r>
                  <a:rPr lang="en-US" sz="4000" b="1" dirty="0" smtClean="0">
                    <a:solidFill>
                      <a:srgbClr val="FF0000"/>
                    </a:solidFill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𝟗𝟏</m:t>
                          </m:r>
                        </m:e>
                      </m:mr>
                      <m:m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𝟑𝟗</m:t>
                          </m:r>
                        </m:e>
                      </m:mr>
                    </m:m>
                  </m:oMath>
                </a14:m>
                <a:r>
                  <a:rPr lang="en-US" sz="3200" b="1" dirty="0" smtClean="0">
                    <a:solidFill>
                      <a:srgbClr val="FF0000"/>
                    </a:solidFill>
                    <a:cs typeface="Arial" pitchFamily="34" charset="0"/>
                  </a:rPr>
                  <a:t>Y   </a:t>
                </a:r>
                <a:r>
                  <a:rPr lang="en-US" sz="3200" b="1" dirty="0">
                    <a:solidFill>
                      <a:srgbClr val="FF0000"/>
                    </a:solidFill>
                    <a:cs typeface="Arial" pitchFamily="34" charset="0"/>
                  </a:rPr>
                  <a:t>+  </a:t>
                </a:r>
                <a:r>
                  <a:rPr lang="en-US" sz="32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𝟎</m:t>
                          </m:r>
                        </m:e>
                      </m:mr>
                      <m:m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mr>
                    </m:m>
                  </m:oMath>
                </a14:m>
                <a:r>
                  <a:rPr lang="en-US" sz="3200" b="1" dirty="0" smtClean="0">
                    <a:solidFill>
                      <a:srgbClr val="FF0000"/>
                    </a:solidFill>
                    <a:cs typeface="Arial" pitchFamily="34" charset="0"/>
                  </a:rPr>
                  <a:t>e</a:t>
                </a: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3659" y="2431418"/>
                <a:ext cx="4036682" cy="810991"/>
              </a:xfrm>
              <a:prstGeom prst="rect">
                <a:avLst/>
              </a:prstGeom>
              <a:blipFill rotWithShape="1">
                <a:blip r:embed="rId2"/>
                <a:stretch>
                  <a:fillRect t="-21053" r="-3474" b="-24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379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4000" b="1" dirty="0" smtClean="0">
                <a:solidFill>
                  <a:srgbClr val="0070C0"/>
                </a:solidFill>
              </a:rPr>
              <a:t>Last Class</a:t>
            </a: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576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75" y="1028700"/>
            <a:ext cx="36576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550" y="2057400"/>
            <a:ext cx="36576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25" y="3086100"/>
            <a:ext cx="36576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00" y="4114800"/>
            <a:ext cx="36576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412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Half-Life Equation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spcBef>
                    <a:spcPts val="2400"/>
                  </a:spcBef>
                  <a:buNone/>
                </a:pPr>
                <a:r>
                  <a:rPr lang="en-US" sz="4000" b="1" dirty="0" smtClean="0">
                    <a:solidFill>
                      <a:srgbClr val="006600"/>
                    </a:solidFill>
                  </a:rPr>
                  <a:t>N </a:t>
                </a:r>
                <a:r>
                  <a:rPr lang="en-US" sz="4000" b="1" dirty="0">
                    <a:solidFill>
                      <a:srgbClr val="006600"/>
                    </a:solidFill>
                  </a:rPr>
                  <a:t>= N</a:t>
                </a:r>
                <a:r>
                  <a:rPr lang="en-US" sz="4000" b="1" baseline="-25000" dirty="0">
                    <a:solidFill>
                      <a:srgbClr val="006600"/>
                    </a:solidFill>
                  </a:rPr>
                  <a:t>0</a:t>
                </a:r>
                <a14:m>
                  <m:oMath xmlns:m="http://schemas.openxmlformats.org/officeDocument/2006/math">
                    <m:r>
                      <a:rPr lang="en-US" sz="4400">
                        <a:solidFill>
                          <a:srgbClr val="006600"/>
                        </a:solidFill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66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660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4400" i="1" dirty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 dirty="0">
                            <a:solidFill>
                              <a:srgbClr val="00660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f>
                          <m:fPr>
                            <m:type m:val="skw"/>
                            <m:ctrlPr>
                              <a:rPr lang="en-US" sz="4400" i="1" dirty="0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i="1" dirty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𝑡</m:t>
                            </m:r>
                          </m:num>
                          <m:den>
                            <m:r>
                              <a:rPr lang="en-US" sz="4400" i="1" dirty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𝑇</m:t>
                            </m:r>
                          </m:den>
                        </m:f>
                      </m:sup>
                    </m:sSup>
                  </m:oMath>
                </a14:m>
                <a:endParaRPr lang="en-US" sz="4400" b="1" baseline="30000" dirty="0">
                  <a:solidFill>
                    <a:srgbClr val="006600"/>
                  </a:solidFill>
                </a:endParaRPr>
              </a:p>
              <a:p>
                <a:pPr marL="2286000" indent="0">
                  <a:buNone/>
                </a:pPr>
                <a:r>
                  <a:rPr lang="en-US" sz="2400" b="1" i="1" dirty="0" smtClean="0"/>
                  <a:t>where</a:t>
                </a:r>
              </a:p>
              <a:p>
                <a:pPr marL="3143250" indent="-342900">
                  <a:buFont typeface="Wingdings" panose="05000000000000000000" pitchFamily="2" charset="2"/>
                  <a:buChar char="v"/>
                </a:pPr>
                <a:r>
                  <a:rPr lang="en-US" sz="2400" b="1" i="1" dirty="0"/>
                  <a:t>N = remaining amount</a:t>
                </a:r>
              </a:p>
              <a:p>
                <a:pPr marL="3143250" indent="-342900">
                  <a:buFont typeface="Wingdings" panose="05000000000000000000" pitchFamily="2" charset="2"/>
                  <a:buChar char="v"/>
                </a:pPr>
                <a:r>
                  <a:rPr lang="en-US" sz="2400" b="1" i="1" dirty="0"/>
                  <a:t>N</a:t>
                </a:r>
                <a:r>
                  <a:rPr lang="en-US" sz="2400" b="1" i="1" baseline="-25000" dirty="0"/>
                  <a:t>0</a:t>
                </a:r>
                <a:r>
                  <a:rPr lang="en-US" sz="2400" b="1" i="1" dirty="0"/>
                  <a:t> = initial amount</a:t>
                </a:r>
              </a:p>
              <a:p>
                <a:pPr marL="3143250" indent="-342900">
                  <a:buFont typeface="Wingdings" panose="05000000000000000000" pitchFamily="2" charset="2"/>
                  <a:buChar char="v"/>
                </a:pPr>
                <a:r>
                  <a:rPr lang="en-US" sz="2400" b="1" i="1" dirty="0" smtClean="0"/>
                  <a:t>t </a:t>
                </a:r>
                <a:r>
                  <a:rPr lang="en-US" sz="2400" b="1" i="1" dirty="0"/>
                  <a:t>= time elapsed</a:t>
                </a:r>
              </a:p>
              <a:p>
                <a:pPr marL="3143250" indent="-342900">
                  <a:buFont typeface="Wingdings" panose="05000000000000000000" pitchFamily="2" charset="2"/>
                  <a:buChar char="v"/>
                </a:pPr>
                <a:r>
                  <a:rPr lang="en-US" sz="2400" b="1" i="1" dirty="0"/>
                  <a:t>T = </a:t>
                </a:r>
                <a:r>
                  <a:rPr lang="en-US" sz="2400" b="1" i="1" dirty="0" smtClean="0"/>
                  <a:t>half-life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386320" y="0"/>
            <a:ext cx="1757679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Review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21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http://th05.deviantart.net/fs70/PRE/f/2011/089/9/4/nuclear_fission___wip_by_sga_maddin-d3ctvuj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1" t="10646" r="52233" b="53742"/>
          <a:stretch/>
        </p:blipFill>
        <p:spPr bwMode="auto">
          <a:xfrm>
            <a:off x="581025" y="1933575"/>
            <a:ext cx="3409950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Life in the Nucleus of an Atom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048124" y="1266825"/>
            <a:ext cx="5095876" cy="489585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Strong nuclear force and electromagnetic force are always fighting each other</a:t>
            </a:r>
          </a:p>
        </p:txBody>
      </p:sp>
    </p:spTree>
    <p:extLst>
      <p:ext uri="{BB962C8B-B14F-4D97-AF65-F5344CB8AC3E}">
        <p14:creationId xmlns:p14="http://schemas.microsoft.com/office/powerpoint/2010/main" val="49831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http://th05.deviantart.net/fs70/PRE/f/2011/089/9/4/nuclear_fission___wip_by_sga_maddin-d3ctvuj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1" t="10646" r="52233" b="53742"/>
          <a:stretch/>
        </p:blipFill>
        <p:spPr bwMode="auto">
          <a:xfrm>
            <a:off x="581025" y="1933575"/>
            <a:ext cx="3409950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Life in the Nucleus of an Atom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048124" y="1266825"/>
            <a:ext cx="5095876" cy="4895850"/>
          </a:xfrm>
        </p:spPr>
        <p:txBody>
          <a:bodyPr/>
          <a:lstStyle/>
          <a:p>
            <a:r>
              <a:rPr lang="en-US" b="1" dirty="0" smtClean="0"/>
              <a:t>Strong nuclear force and electromagnetic force are always fighting each other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The nucleus is constantly experiencing motion and deformation</a:t>
            </a:r>
          </a:p>
        </p:txBody>
      </p:sp>
    </p:spTree>
    <p:extLst>
      <p:ext uri="{BB962C8B-B14F-4D97-AF65-F5344CB8AC3E}">
        <p14:creationId xmlns:p14="http://schemas.microsoft.com/office/powerpoint/2010/main" val="210591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Life in the Nucleus of an Atom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048124" y="1266825"/>
            <a:ext cx="5095876" cy="4895850"/>
          </a:xfrm>
        </p:spPr>
        <p:txBody>
          <a:bodyPr/>
          <a:lstStyle/>
          <a:p>
            <a:r>
              <a:rPr lang="en-US" b="1" dirty="0" smtClean="0"/>
              <a:t>Strong nuclear force and electromagnetic force are always fighting each other</a:t>
            </a:r>
          </a:p>
          <a:p>
            <a:r>
              <a:rPr lang="en-US" b="1" dirty="0" smtClean="0"/>
              <a:t>The nucleus is constantly experiencing motion and deformation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Sometimes this gets out of control</a:t>
            </a:r>
          </a:p>
          <a:p>
            <a:endParaRPr lang="en-US" b="1" dirty="0"/>
          </a:p>
        </p:txBody>
      </p:sp>
      <p:pic>
        <p:nvPicPr>
          <p:cNvPr id="6" name="Picture 2" descr="http://th05.deviantart.net/fs70/PRE/f/2011/089/9/4/nuclear_fission___wip_by_sga_maddin-d3ctvuj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6" t="4586" r="12193" b="51874"/>
          <a:stretch/>
        </p:blipFill>
        <p:spPr bwMode="auto">
          <a:xfrm>
            <a:off x="581025" y="1443151"/>
            <a:ext cx="2579241" cy="401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78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048124" y="1266825"/>
            <a:ext cx="5095876" cy="4895850"/>
          </a:xfrm>
        </p:spPr>
        <p:txBody>
          <a:bodyPr/>
          <a:lstStyle/>
          <a:p>
            <a:r>
              <a:rPr lang="en-US" b="1" dirty="0" smtClean="0"/>
              <a:t>Strong nuclear force and electromagnetic force are always fighting each other</a:t>
            </a:r>
          </a:p>
          <a:p>
            <a:r>
              <a:rPr lang="en-US" b="1" dirty="0" smtClean="0"/>
              <a:t>The nucleus is constantly experiencing motion and deformation</a:t>
            </a:r>
          </a:p>
          <a:p>
            <a:r>
              <a:rPr lang="en-US" b="1" dirty="0" smtClean="0"/>
              <a:t>Sometimes this gets out of control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The nucleus deforms in such a way that it cannot recover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" name="Picture 4" descr="http://th05.deviantart.net/fs70/PRE/f/2011/089/9/4/nuclear_fission___wip_by_sga_maddin-d3ctvuj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79189" r="66108"/>
          <a:stretch/>
        </p:blipFill>
        <p:spPr bwMode="auto">
          <a:xfrm>
            <a:off x="790575" y="3581400"/>
            <a:ext cx="1800225" cy="192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th05.deviantart.net/fs70/PRE/f/2011/089/9/4/nuclear_fission___wip_by_sga_maddin-d3ctvuj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3" t="50000" r="60516" b="29275"/>
          <a:stretch/>
        </p:blipFill>
        <p:spPr bwMode="auto">
          <a:xfrm>
            <a:off x="645666" y="1482473"/>
            <a:ext cx="2514600" cy="191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Life in the Nucleus of an Atom</a:t>
            </a:r>
            <a:endParaRPr lang="en-US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24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Life in the Nucleus of an Atom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random deformation of the nucleus presents opportunities for decay.</a:t>
            </a:r>
          </a:p>
          <a:p>
            <a:r>
              <a:rPr lang="en-US" dirty="0" smtClean="0"/>
              <a:t>With each passing second, there is a certain probability that decay will occur.</a:t>
            </a:r>
          </a:p>
          <a:p>
            <a:r>
              <a:rPr lang="en-US" dirty="0" smtClean="0"/>
              <a:t>This probability is independent of </a:t>
            </a:r>
          </a:p>
          <a:p>
            <a:pPr marL="1144588" lvl="1"/>
            <a:r>
              <a:rPr lang="en-US" sz="2800" dirty="0" smtClean="0"/>
              <a:t>previous events</a:t>
            </a:r>
          </a:p>
          <a:p>
            <a:pPr marL="1144588" lvl="1"/>
            <a:r>
              <a:rPr lang="en-US" sz="2800" dirty="0" smtClean="0"/>
              <a:t>other nuclei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13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Life in the Nucleus of an Atom</a:t>
            </a: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5" name="Picture 2" descr="http://th05.deviantart.net/fs70/PRE/f/2011/089/9/4/nuclear_fission___wip_by_sga_maddin-d3ctvuj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1" t="10646" r="60874" b="60761"/>
          <a:stretch/>
        </p:blipFill>
        <p:spPr bwMode="auto">
          <a:xfrm>
            <a:off x="719138" y="1308735"/>
            <a:ext cx="811079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th05.deviantart.net/fs70/PRE/f/2011/089/9/4/nuclear_fission___wip_by_sga_maddin-d3ctvuj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1" t="10646" r="60874" b="60761"/>
          <a:stretch/>
        </p:blipFill>
        <p:spPr bwMode="auto">
          <a:xfrm>
            <a:off x="719138" y="2673985"/>
            <a:ext cx="811079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th05.deviantart.net/fs70/PRE/f/2011/089/9/4/nuclear_fission___wip_by_sga_maddin-d3ctvuj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1" t="10646" r="60874" b="60761"/>
          <a:stretch/>
        </p:blipFill>
        <p:spPr bwMode="auto">
          <a:xfrm>
            <a:off x="719138" y="4039235"/>
            <a:ext cx="811079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th05.deviantart.net/fs70/PRE/f/2011/089/9/4/nuclear_fission___wip_by_sga_maddin-d3ctvuj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1" t="10646" r="60874" b="60761"/>
          <a:stretch/>
        </p:blipFill>
        <p:spPr bwMode="auto">
          <a:xfrm>
            <a:off x="719137" y="5404485"/>
            <a:ext cx="811079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th05.deviantart.net/fs70/PRE/f/2011/089/9/4/nuclear_fission___wip_by_sga_maddin-d3ctvuj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1" t="10646" r="60874" b="60761"/>
          <a:stretch/>
        </p:blipFill>
        <p:spPr bwMode="auto">
          <a:xfrm>
            <a:off x="2062163" y="1308735"/>
            <a:ext cx="811079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th05.deviantart.net/fs70/PRE/f/2011/089/9/4/nuclear_fission___wip_by_sga_maddin-d3ctvuj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1" t="10646" r="60874" b="60761"/>
          <a:stretch/>
        </p:blipFill>
        <p:spPr bwMode="auto">
          <a:xfrm>
            <a:off x="2062163" y="2673985"/>
            <a:ext cx="811079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th05.deviantart.net/fs70/PRE/f/2011/089/9/4/nuclear_fission___wip_by_sga_maddin-d3ctvuj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1" t="10646" r="60874" b="60761"/>
          <a:stretch/>
        </p:blipFill>
        <p:spPr bwMode="auto">
          <a:xfrm>
            <a:off x="2062163" y="4039235"/>
            <a:ext cx="811079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th05.deviantart.net/fs70/PRE/f/2011/089/9/4/nuclear_fission___wip_by_sga_maddin-d3ctvuj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1" t="10646" r="60874" b="60761"/>
          <a:stretch/>
        </p:blipFill>
        <p:spPr bwMode="auto">
          <a:xfrm>
            <a:off x="2062162" y="5404485"/>
            <a:ext cx="811079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th05.deviantart.net/fs70/PRE/f/2011/089/9/4/nuclear_fission___wip_by_sga_maddin-d3ctvuj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1" t="10646" r="60874" b="60761"/>
          <a:stretch/>
        </p:blipFill>
        <p:spPr bwMode="auto">
          <a:xfrm>
            <a:off x="3405188" y="1308735"/>
            <a:ext cx="811079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th05.deviantart.net/fs70/PRE/f/2011/089/9/4/nuclear_fission___wip_by_sga_maddin-d3ctvuj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1" t="10646" r="60874" b="60761"/>
          <a:stretch/>
        </p:blipFill>
        <p:spPr bwMode="auto">
          <a:xfrm>
            <a:off x="3405188" y="2673985"/>
            <a:ext cx="811079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th05.deviantart.net/fs70/PRE/f/2011/089/9/4/nuclear_fission___wip_by_sga_maddin-d3ctvuj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1" t="10646" r="60874" b="60761"/>
          <a:stretch/>
        </p:blipFill>
        <p:spPr bwMode="auto">
          <a:xfrm>
            <a:off x="3405188" y="4039235"/>
            <a:ext cx="811079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th05.deviantart.net/fs70/PRE/f/2011/089/9/4/nuclear_fission___wip_by_sga_maddin-d3ctvuj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1" t="10646" r="60874" b="60761"/>
          <a:stretch/>
        </p:blipFill>
        <p:spPr bwMode="auto">
          <a:xfrm>
            <a:off x="3405187" y="5404485"/>
            <a:ext cx="811079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th05.deviantart.net/fs70/PRE/f/2011/089/9/4/nuclear_fission___wip_by_sga_maddin-d3ctvuj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1" t="10646" r="60874" b="60761"/>
          <a:stretch/>
        </p:blipFill>
        <p:spPr bwMode="auto">
          <a:xfrm>
            <a:off x="4748213" y="1308735"/>
            <a:ext cx="811079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th05.deviantart.net/fs70/PRE/f/2011/089/9/4/nuclear_fission___wip_by_sga_maddin-d3ctvuj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1" t="10646" r="60874" b="60761"/>
          <a:stretch/>
        </p:blipFill>
        <p:spPr bwMode="auto">
          <a:xfrm>
            <a:off x="4748213" y="2673985"/>
            <a:ext cx="811079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th05.deviantart.net/fs70/PRE/f/2011/089/9/4/nuclear_fission___wip_by_sga_maddin-d3ctvuj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1" t="10646" r="60874" b="60761"/>
          <a:stretch/>
        </p:blipFill>
        <p:spPr bwMode="auto">
          <a:xfrm>
            <a:off x="4748213" y="4039235"/>
            <a:ext cx="811079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://th05.deviantart.net/fs70/PRE/f/2011/089/9/4/nuclear_fission___wip_by_sga_maddin-d3ctvuj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1" t="10646" r="60874" b="60761"/>
          <a:stretch/>
        </p:blipFill>
        <p:spPr bwMode="auto">
          <a:xfrm>
            <a:off x="4748212" y="5404485"/>
            <a:ext cx="811079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://th05.deviantart.net/fs70/PRE/f/2011/089/9/4/nuclear_fission___wip_by_sga_maddin-d3ctvuj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1" t="10646" r="60874" b="60761"/>
          <a:stretch/>
        </p:blipFill>
        <p:spPr bwMode="auto">
          <a:xfrm>
            <a:off x="6091238" y="1308735"/>
            <a:ext cx="811079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://th05.deviantart.net/fs70/PRE/f/2011/089/9/4/nuclear_fission___wip_by_sga_maddin-d3ctvuj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1" t="10646" r="60874" b="60761"/>
          <a:stretch/>
        </p:blipFill>
        <p:spPr bwMode="auto">
          <a:xfrm>
            <a:off x="6091238" y="2673985"/>
            <a:ext cx="811079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://th05.deviantart.net/fs70/PRE/f/2011/089/9/4/nuclear_fission___wip_by_sga_maddin-d3ctvuj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1" t="10646" r="60874" b="60761"/>
          <a:stretch/>
        </p:blipFill>
        <p:spPr bwMode="auto">
          <a:xfrm>
            <a:off x="6091238" y="4039235"/>
            <a:ext cx="811079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ttp://th05.deviantart.net/fs70/PRE/f/2011/089/9/4/nuclear_fission___wip_by_sga_maddin-d3ctvuj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1" t="10646" r="60874" b="60761"/>
          <a:stretch/>
        </p:blipFill>
        <p:spPr bwMode="auto">
          <a:xfrm>
            <a:off x="6091237" y="5404485"/>
            <a:ext cx="811079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http://th05.deviantart.net/fs70/PRE/f/2011/089/9/4/nuclear_fission___wip_by_sga_maddin-d3ctvuj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1" t="10646" r="60874" b="60761"/>
          <a:stretch/>
        </p:blipFill>
        <p:spPr bwMode="auto">
          <a:xfrm>
            <a:off x="7434263" y="1308735"/>
            <a:ext cx="811079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http://th05.deviantart.net/fs70/PRE/f/2011/089/9/4/nuclear_fission___wip_by_sga_maddin-d3ctvuj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1" t="10646" r="60874" b="60761"/>
          <a:stretch/>
        </p:blipFill>
        <p:spPr bwMode="auto">
          <a:xfrm>
            <a:off x="7434263" y="2673985"/>
            <a:ext cx="811079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http://th05.deviantart.net/fs70/PRE/f/2011/089/9/4/nuclear_fission___wip_by_sga_maddin-d3ctvuj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1" t="10646" r="60874" b="60761"/>
          <a:stretch/>
        </p:blipFill>
        <p:spPr bwMode="auto">
          <a:xfrm>
            <a:off x="7434263" y="4039235"/>
            <a:ext cx="811079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http://th05.deviantart.net/fs70/PRE/f/2011/089/9/4/nuclear_fission___wip_by_sga_maddin-d3ctvuj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1" t="10646" r="60874" b="60761"/>
          <a:stretch/>
        </p:blipFill>
        <p:spPr bwMode="auto">
          <a:xfrm>
            <a:off x="7434262" y="5404485"/>
            <a:ext cx="811079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/>
          <p:cNvGrpSpPr/>
          <p:nvPr/>
        </p:nvGrpSpPr>
        <p:grpSpPr>
          <a:xfrm>
            <a:off x="1939063" y="2333899"/>
            <a:ext cx="1057275" cy="1619250"/>
            <a:chOff x="-836906" y="950348"/>
            <a:chExt cx="1057275" cy="1619250"/>
          </a:xfrm>
        </p:grpSpPr>
        <p:sp>
          <p:nvSpPr>
            <p:cNvPr id="39" name="Rectangle 38"/>
            <p:cNvSpPr/>
            <p:nvPr/>
          </p:nvSpPr>
          <p:spPr>
            <a:xfrm>
              <a:off x="-836906" y="950348"/>
              <a:ext cx="1057275" cy="1619250"/>
            </a:xfrm>
            <a:prstGeom prst="rect">
              <a:avLst/>
            </a:prstGeom>
            <a:solidFill>
              <a:srgbClr val="CDCDCD"/>
            </a:solidFill>
            <a:ln>
              <a:solidFill>
                <a:srgbClr val="CDCD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"/>
            <p:cNvGrpSpPr>
              <a:grpSpLocks noChangeAspect="1"/>
            </p:cNvGrpSpPr>
            <p:nvPr/>
          </p:nvGrpSpPr>
          <p:grpSpPr>
            <a:xfrm>
              <a:off x="-719749" y="1043098"/>
              <a:ext cx="822960" cy="1433751"/>
              <a:chOff x="4360416" y="1482473"/>
              <a:chExt cx="2307084" cy="4019374"/>
            </a:xfrm>
          </p:grpSpPr>
          <p:pic>
            <p:nvPicPr>
              <p:cNvPr id="6" name="Picture 4" descr="http://th05.deviantart.net/fs70/PRE/f/2011/089/9/4/nuclear_fission___wip_by_sga_maddin-d3ctvuj.jp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676" t="79189" r="66108"/>
              <a:stretch/>
            </p:blipFill>
            <p:spPr bwMode="auto">
              <a:xfrm>
                <a:off x="4505325" y="3581400"/>
                <a:ext cx="1800225" cy="19204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4" descr="http://th05.deviantart.net/fs70/PRE/f/2011/089/9/4/nuclear_fission___wip_by_sga_maddin-d3ctvuj.jp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643" t="50000" r="62731" b="29275"/>
              <a:stretch/>
            </p:blipFill>
            <p:spPr bwMode="auto">
              <a:xfrm>
                <a:off x="4360416" y="1482473"/>
                <a:ext cx="2307084" cy="19124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41" name="Group 40"/>
          <p:cNvGrpSpPr/>
          <p:nvPr/>
        </p:nvGrpSpPr>
        <p:grpSpPr>
          <a:xfrm>
            <a:off x="4625114" y="4971649"/>
            <a:ext cx="1057275" cy="1619250"/>
            <a:chOff x="-836906" y="950348"/>
            <a:chExt cx="1057275" cy="1619250"/>
          </a:xfrm>
        </p:grpSpPr>
        <p:sp>
          <p:nvSpPr>
            <p:cNvPr id="42" name="Rectangle 41"/>
            <p:cNvSpPr/>
            <p:nvPr/>
          </p:nvSpPr>
          <p:spPr>
            <a:xfrm>
              <a:off x="-836906" y="950348"/>
              <a:ext cx="1057275" cy="1619250"/>
            </a:xfrm>
            <a:prstGeom prst="rect">
              <a:avLst/>
            </a:prstGeom>
            <a:solidFill>
              <a:srgbClr val="CDCDCD"/>
            </a:solidFill>
            <a:ln>
              <a:solidFill>
                <a:srgbClr val="CDCD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42"/>
            <p:cNvGrpSpPr>
              <a:grpSpLocks noChangeAspect="1"/>
            </p:cNvGrpSpPr>
            <p:nvPr/>
          </p:nvGrpSpPr>
          <p:grpSpPr>
            <a:xfrm>
              <a:off x="-719749" y="1043098"/>
              <a:ext cx="822960" cy="1433751"/>
              <a:chOff x="4360416" y="1482473"/>
              <a:chExt cx="2307084" cy="4019374"/>
            </a:xfrm>
          </p:grpSpPr>
          <p:pic>
            <p:nvPicPr>
              <p:cNvPr id="44" name="Picture 4" descr="http://th05.deviantart.net/fs70/PRE/f/2011/089/9/4/nuclear_fission___wip_by_sga_maddin-d3ctvuj.jp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676" t="79189" r="66108"/>
              <a:stretch/>
            </p:blipFill>
            <p:spPr bwMode="auto">
              <a:xfrm>
                <a:off x="4505325" y="3581400"/>
                <a:ext cx="1800225" cy="19204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4" descr="http://th05.deviantart.net/fs70/PRE/f/2011/089/9/4/nuclear_fission___wip_by_sga_maddin-d3ctvuj.jp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643" t="50000" r="62731" b="29275"/>
              <a:stretch/>
            </p:blipFill>
            <p:spPr bwMode="auto">
              <a:xfrm>
                <a:off x="4360416" y="1482473"/>
                <a:ext cx="2307084" cy="19124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46" name="Group 45"/>
          <p:cNvGrpSpPr/>
          <p:nvPr/>
        </p:nvGrpSpPr>
        <p:grpSpPr>
          <a:xfrm>
            <a:off x="596038" y="5003482"/>
            <a:ext cx="1057275" cy="1619250"/>
            <a:chOff x="-836906" y="950348"/>
            <a:chExt cx="1057275" cy="1619250"/>
          </a:xfrm>
        </p:grpSpPr>
        <p:sp>
          <p:nvSpPr>
            <p:cNvPr id="47" name="Rectangle 46"/>
            <p:cNvSpPr/>
            <p:nvPr/>
          </p:nvSpPr>
          <p:spPr>
            <a:xfrm>
              <a:off x="-836906" y="950348"/>
              <a:ext cx="1057275" cy="1619250"/>
            </a:xfrm>
            <a:prstGeom prst="rect">
              <a:avLst/>
            </a:prstGeom>
            <a:solidFill>
              <a:srgbClr val="CDCDCD"/>
            </a:solidFill>
            <a:ln>
              <a:solidFill>
                <a:srgbClr val="CDCD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8" name="Group 47"/>
            <p:cNvGrpSpPr>
              <a:grpSpLocks noChangeAspect="1"/>
            </p:cNvGrpSpPr>
            <p:nvPr/>
          </p:nvGrpSpPr>
          <p:grpSpPr>
            <a:xfrm>
              <a:off x="-719749" y="1043098"/>
              <a:ext cx="822960" cy="1433751"/>
              <a:chOff x="4360416" y="1482473"/>
              <a:chExt cx="2307084" cy="4019374"/>
            </a:xfrm>
          </p:grpSpPr>
          <p:pic>
            <p:nvPicPr>
              <p:cNvPr id="49" name="Picture 4" descr="http://th05.deviantart.net/fs70/PRE/f/2011/089/9/4/nuclear_fission___wip_by_sga_maddin-d3ctvuj.jp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676" t="79189" r="66108"/>
              <a:stretch/>
            </p:blipFill>
            <p:spPr bwMode="auto">
              <a:xfrm>
                <a:off x="4505325" y="3581400"/>
                <a:ext cx="1800225" cy="19204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4" descr="http://th05.deviantart.net/fs70/PRE/f/2011/089/9/4/nuclear_fission___wip_by_sga_maddin-d3ctvuj.jp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643" t="50000" r="62731" b="29275"/>
              <a:stretch/>
            </p:blipFill>
            <p:spPr bwMode="auto">
              <a:xfrm>
                <a:off x="4360416" y="1482473"/>
                <a:ext cx="2307084" cy="19124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64414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1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3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Second Toss</a:t>
            </a:r>
            <a:endParaRPr lang="en-US" sz="4000" b="1" dirty="0">
              <a:solidFill>
                <a:srgbClr val="0070C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95717" y="1421607"/>
            <a:ext cx="804832" cy="4823460"/>
            <a:chOff x="582177" y="1481138"/>
            <a:chExt cx="804832" cy="482346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177" y="1481138"/>
              <a:ext cx="804832" cy="82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177" y="2814638"/>
              <a:ext cx="804832" cy="82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177" y="4148138"/>
              <a:ext cx="804832" cy="82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177" y="5481638"/>
              <a:ext cx="804832" cy="82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181" y="1421607"/>
            <a:ext cx="804832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181" y="2755107"/>
            <a:ext cx="804832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454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/>
          <p:cNvGrpSpPr/>
          <p:nvPr/>
        </p:nvGrpSpPr>
        <p:grpSpPr>
          <a:xfrm>
            <a:off x="596038" y="5003482"/>
            <a:ext cx="1057275" cy="1619250"/>
            <a:chOff x="-836906" y="950348"/>
            <a:chExt cx="1057275" cy="1619250"/>
          </a:xfrm>
        </p:grpSpPr>
        <p:sp>
          <p:nvSpPr>
            <p:cNvPr id="57" name="Rectangle 56"/>
            <p:cNvSpPr/>
            <p:nvPr/>
          </p:nvSpPr>
          <p:spPr>
            <a:xfrm>
              <a:off x="-836906" y="950348"/>
              <a:ext cx="1057275" cy="1619250"/>
            </a:xfrm>
            <a:prstGeom prst="rect">
              <a:avLst/>
            </a:prstGeom>
            <a:solidFill>
              <a:srgbClr val="CDCDCD"/>
            </a:solidFill>
            <a:ln>
              <a:solidFill>
                <a:srgbClr val="CDCD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8" name="Group 57"/>
            <p:cNvGrpSpPr>
              <a:grpSpLocks noChangeAspect="1"/>
            </p:cNvGrpSpPr>
            <p:nvPr/>
          </p:nvGrpSpPr>
          <p:grpSpPr>
            <a:xfrm>
              <a:off x="-719749" y="1043098"/>
              <a:ext cx="822960" cy="1433751"/>
              <a:chOff x="4360416" y="1482473"/>
              <a:chExt cx="2307084" cy="4019374"/>
            </a:xfrm>
          </p:grpSpPr>
          <p:pic>
            <p:nvPicPr>
              <p:cNvPr id="59" name="Picture 4" descr="http://th05.deviantart.net/fs70/PRE/f/2011/089/9/4/nuclear_fission___wip_by_sga_maddin-d3ctvuj.jp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676" t="79189" r="66108"/>
              <a:stretch/>
            </p:blipFill>
            <p:spPr bwMode="auto">
              <a:xfrm>
                <a:off x="4505325" y="3581400"/>
                <a:ext cx="1800225" cy="19204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4" descr="http://th05.deviantart.net/fs70/PRE/f/2011/089/9/4/nuclear_fission___wip_by_sga_maddin-d3ctvuj.jp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643" t="50000" r="62731" b="29275"/>
              <a:stretch/>
            </p:blipFill>
            <p:spPr bwMode="auto">
              <a:xfrm>
                <a:off x="4360416" y="1482473"/>
                <a:ext cx="2307084" cy="19124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41" name="Group 40"/>
          <p:cNvGrpSpPr/>
          <p:nvPr/>
        </p:nvGrpSpPr>
        <p:grpSpPr>
          <a:xfrm>
            <a:off x="4625114" y="4971649"/>
            <a:ext cx="1057275" cy="1619250"/>
            <a:chOff x="-836906" y="950348"/>
            <a:chExt cx="1057275" cy="1619250"/>
          </a:xfrm>
        </p:grpSpPr>
        <p:sp>
          <p:nvSpPr>
            <p:cNvPr id="42" name="Rectangle 41"/>
            <p:cNvSpPr/>
            <p:nvPr/>
          </p:nvSpPr>
          <p:spPr>
            <a:xfrm>
              <a:off x="-836906" y="950348"/>
              <a:ext cx="1057275" cy="1619250"/>
            </a:xfrm>
            <a:prstGeom prst="rect">
              <a:avLst/>
            </a:prstGeom>
            <a:solidFill>
              <a:srgbClr val="CDCDCD"/>
            </a:solidFill>
            <a:ln>
              <a:solidFill>
                <a:srgbClr val="CDCD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42"/>
            <p:cNvGrpSpPr>
              <a:grpSpLocks noChangeAspect="1"/>
            </p:cNvGrpSpPr>
            <p:nvPr/>
          </p:nvGrpSpPr>
          <p:grpSpPr>
            <a:xfrm>
              <a:off x="-719749" y="1043098"/>
              <a:ext cx="822960" cy="1433751"/>
              <a:chOff x="4360416" y="1482473"/>
              <a:chExt cx="2307084" cy="4019374"/>
            </a:xfrm>
          </p:grpSpPr>
          <p:pic>
            <p:nvPicPr>
              <p:cNvPr id="44" name="Picture 4" descr="http://th05.deviantart.net/fs70/PRE/f/2011/089/9/4/nuclear_fission___wip_by_sga_maddin-d3ctvuj.jp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676" t="79189" r="66108"/>
              <a:stretch/>
            </p:blipFill>
            <p:spPr bwMode="auto">
              <a:xfrm>
                <a:off x="4505325" y="3581400"/>
                <a:ext cx="1800225" cy="19204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4" descr="http://th05.deviantart.net/fs70/PRE/f/2011/089/9/4/nuclear_fission___wip_by_sga_maddin-d3ctvuj.jp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643" t="50000" r="62731" b="29275"/>
              <a:stretch/>
            </p:blipFill>
            <p:spPr bwMode="auto">
              <a:xfrm>
                <a:off x="4360416" y="1482473"/>
                <a:ext cx="2307084" cy="19124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40" name="Group 39"/>
          <p:cNvGrpSpPr/>
          <p:nvPr/>
        </p:nvGrpSpPr>
        <p:grpSpPr>
          <a:xfrm>
            <a:off x="1939063" y="2333899"/>
            <a:ext cx="1057275" cy="1619250"/>
            <a:chOff x="-836906" y="950348"/>
            <a:chExt cx="1057275" cy="1619250"/>
          </a:xfrm>
        </p:grpSpPr>
        <p:sp>
          <p:nvSpPr>
            <p:cNvPr id="39" name="Rectangle 38"/>
            <p:cNvSpPr/>
            <p:nvPr/>
          </p:nvSpPr>
          <p:spPr>
            <a:xfrm>
              <a:off x="-836906" y="950348"/>
              <a:ext cx="1057275" cy="1619250"/>
            </a:xfrm>
            <a:prstGeom prst="rect">
              <a:avLst/>
            </a:prstGeom>
            <a:solidFill>
              <a:srgbClr val="CDCDCD"/>
            </a:solidFill>
            <a:ln>
              <a:solidFill>
                <a:srgbClr val="CDCD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"/>
            <p:cNvGrpSpPr>
              <a:grpSpLocks noChangeAspect="1"/>
            </p:cNvGrpSpPr>
            <p:nvPr/>
          </p:nvGrpSpPr>
          <p:grpSpPr>
            <a:xfrm>
              <a:off x="-719749" y="1043098"/>
              <a:ext cx="822960" cy="1433751"/>
              <a:chOff x="4360416" y="1482473"/>
              <a:chExt cx="2307084" cy="4019374"/>
            </a:xfrm>
          </p:grpSpPr>
          <p:pic>
            <p:nvPicPr>
              <p:cNvPr id="6" name="Picture 4" descr="http://th05.deviantart.net/fs70/PRE/f/2011/089/9/4/nuclear_fission___wip_by_sga_maddin-d3ctvuj.jp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676" t="79189" r="66108"/>
              <a:stretch/>
            </p:blipFill>
            <p:spPr bwMode="auto">
              <a:xfrm>
                <a:off x="4505325" y="3581400"/>
                <a:ext cx="1800225" cy="19204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4" descr="http://th05.deviantart.net/fs70/PRE/f/2011/089/9/4/nuclear_fission___wip_by_sga_maddin-d3ctvuj.jp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643" t="50000" r="62731" b="29275"/>
              <a:stretch/>
            </p:blipFill>
            <p:spPr bwMode="auto">
              <a:xfrm>
                <a:off x="4360416" y="1482473"/>
                <a:ext cx="2307084" cy="19124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Life in the Nucleus of an Atom</a:t>
            </a: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5" name="Picture 2" descr="http://th05.deviantart.net/fs70/PRE/f/2011/089/9/4/nuclear_fission___wip_by_sga_maddin-d3ctvuj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1" t="10646" r="60874" b="60761"/>
          <a:stretch/>
        </p:blipFill>
        <p:spPr bwMode="auto">
          <a:xfrm>
            <a:off x="719138" y="1308735"/>
            <a:ext cx="811079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th05.deviantart.net/fs70/PRE/f/2011/089/9/4/nuclear_fission___wip_by_sga_maddin-d3ctvuj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1" t="10646" r="60874" b="60761"/>
          <a:stretch/>
        </p:blipFill>
        <p:spPr bwMode="auto">
          <a:xfrm>
            <a:off x="719138" y="2673985"/>
            <a:ext cx="811079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th05.deviantart.net/fs70/PRE/f/2011/089/9/4/nuclear_fission___wip_by_sga_maddin-d3ctvuj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1" t="10646" r="60874" b="60761"/>
          <a:stretch/>
        </p:blipFill>
        <p:spPr bwMode="auto">
          <a:xfrm>
            <a:off x="719138" y="4039235"/>
            <a:ext cx="811079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th05.deviantart.net/fs70/PRE/f/2011/089/9/4/nuclear_fission___wip_by_sga_maddin-d3ctvuj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1" t="10646" r="60874" b="60761"/>
          <a:stretch/>
        </p:blipFill>
        <p:spPr bwMode="auto">
          <a:xfrm>
            <a:off x="2062163" y="1308735"/>
            <a:ext cx="811079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th05.deviantart.net/fs70/PRE/f/2011/089/9/4/nuclear_fission___wip_by_sga_maddin-d3ctvuj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1" t="10646" r="60874" b="60761"/>
          <a:stretch/>
        </p:blipFill>
        <p:spPr bwMode="auto">
          <a:xfrm>
            <a:off x="2062163" y="4039235"/>
            <a:ext cx="811079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th05.deviantart.net/fs70/PRE/f/2011/089/9/4/nuclear_fission___wip_by_sga_maddin-d3ctvuj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1" t="10646" r="60874" b="60761"/>
          <a:stretch/>
        </p:blipFill>
        <p:spPr bwMode="auto">
          <a:xfrm>
            <a:off x="2062162" y="5404485"/>
            <a:ext cx="811079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th05.deviantart.net/fs70/PRE/f/2011/089/9/4/nuclear_fission___wip_by_sga_maddin-d3ctvuj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1" t="10646" r="60874" b="60761"/>
          <a:stretch/>
        </p:blipFill>
        <p:spPr bwMode="auto">
          <a:xfrm>
            <a:off x="3405188" y="1308735"/>
            <a:ext cx="811079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th05.deviantart.net/fs70/PRE/f/2011/089/9/4/nuclear_fission___wip_by_sga_maddin-d3ctvuj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1" t="10646" r="60874" b="60761"/>
          <a:stretch/>
        </p:blipFill>
        <p:spPr bwMode="auto">
          <a:xfrm>
            <a:off x="3405188" y="2673985"/>
            <a:ext cx="811079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th05.deviantart.net/fs70/PRE/f/2011/089/9/4/nuclear_fission___wip_by_sga_maddin-d3ctvuj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1" t="10646" r="60874" b="60761"/>
          <a:stretch/>
        </p:blipFill>
        <p:spPr bwMode="auto">
          <a:xfrm>
            <a:off x="3405188" y="4039235"/>
            <a:ext cx="811079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th05.deviantart.net/fs70/PRE/f/2011/089/9/4/nuclear_fission___wip_by_sga_maddin-d3ctvuj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1" t="10646" r="60874" b="60761"/>
          <a:stretch/>
        </p:blipFill>
        <p:spPr bwMode="auto">
          <a:xfrm>
            <a:off x="3405187" y="5404485"/>
            <a:ext cx="811079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th05.deviantart.net/fs70/PRE/f/2011/089/9/4/nuclear_fission___wip_by_sga_maddin-d3ctvuj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1" t="10646" r="60874" b="60761"/>
          <a:stretch/>
        </p:blipFill>
        <p:spPr bwMode="auto">
          <a:xfrm>
            <a:off x="4748213" y="1308735"/>
            <a:ext cx="811079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th05.deviantart.net/fs70/PRE/f/2011/089/9/4/nuclear_fission___wip_by_sga_maddin-d3ctvuj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1" t="10646" r="60874" b="60761"/>
          <a:stretch/>
        </p:blipFill>
        <p:spPr bwMode="auto">
          <a:xfrm>
            <a:off x="4748213" y="2673985"/>
            <a:ext cx="811079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th05.deviantart.net/fs70/PRE/f/2011/089/9/4/nuclear_fission___wip_by_sga_maddin-d3ctvuj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1" t="10646" r="60874" b="60761"/>
          <a:stretch/>
        </p:blipFill>
        <p:spPr bwMode="auto">
          <a:xfrm>
            <a:off x="4748213" y="4039235"/>
            <a:ext cx="811079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://th05.deviantart.net/fs70/PRE/f/2011/089/9/4/nuclear_fission___wip_by_sga_maddin-d3ctvuj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1" t="10646" r="60874" b="60761"/>
          <a:stretch/>
        </p:blipFill>
        <p:spPr bwMode="auto">
          <a:xfrm>
            <a:off x="6091238" y="1308735"/>
            <a:ext cx="811079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://th05.deviantart.net/fs70/PRE/f/2011/089/9/4/nuclear_fission___wip_by_sga_maddin-d3ctvuj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1" t="10646" r="60874" b="60761"/>
          <a:stretch/>
        </p:blipFill>
        <p:spPr bwMode="auto">
          <a:xfrm>
            <a:off x="6091238" y="2673985"/>
            <a:ext cx="811079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://th05.deviantart.net/fs70/PRE/f/2011/089/9/4/nuclear_fission___wip_by_sga_maddin-d3ctvuj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1" t="10646" r="60874" b="60761"/>
          <a:stretch/>
        </p:blipFill>
        <p:spPr bwMode="auto">
          <a:xfrm>
            <a:off x="6091238" y="4039235"/>
            <a:ext cx="811079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ttp://th05.deviantart.net/fs70/PRE/f/2011/089/9/4/nuclear_fission___wip_by_sga_maddin-d3ctvuj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1" t="10646" r="60874" b="60761"/>
          <a:stretch/>
        </p:blipFill>
        <p:spPr bwMode="auto">
          <a:xfrm>
            <a:off x="6091237" y="5404485"/>
            <a:ext cx="811079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http://th05.deviantart.net/fs70/PRE/f/2011/089/9/4/nuclear_fission___wip_by_sga_maddin-d3ctvuj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1" t="10646" r="60874" b="60761"/>
          <a:stretch/>
        </p:blipFill>
        <p:spPr bwMode="auto">
          <a:xfrm>
            <a:off x="7434263" y="1308735"/>
            <a:ext cx="811079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http://th05.deviantart.net/fs70/PRE/f/2011/089/9/4/nuclear_fission___wip_by_sga_maddin-d3ctvuj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1" t="10646" r="60874" b="60761"/>
          <a:stretch/>
        </p:blipFill>
        <p:spPr bwMode="auto">
          <a:xfrm>
            <a:off x="7434263" y="2673985"/>
            <a:ext cx="811079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http://th05.deviantart.net/fs70/PRE/f/2011/089/9/4/nuclear_fission___wip_by_sga_maddin-d3ctvuj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1" t="10646" r="60874" b="60761"/>
          <a:stretch/>
        </p:blipFill>
        <p:spPr bwMode="auto">
          <a:xfrm>
            <a:off x="7434263" y="4039235"/>
            <a:ext cx="811079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http://th05.deviantart.net/fs70/PRE/f/2011/089/9/4/nuclear_fission___wip_by_sga_maddin-d3ctvuj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1" t="10646" r="60874" b="60761"/>
          <a:stretch/>
        </p:blipFill>
        <p:spPr bwMode="auto">
          <a:xfrm>
            <a:off x="7434262" y="5404485"/>
            <a:ext cx="811079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6" name="Group 45"/>
          <p:cNvGrpSpPr/>
          <p:nvPr/>
        </p:nvGrpSpPr>
        <p:grpSpPr>
          <a:xfrm>
            <a:off x="5968138" y="3620748"/>
            <a:ext cx="1057275" cy="1619250"/>
            <a:chOff x="-836906" y="950348"/>
            <a:chExt cx="1057275" cy="1619250"/>
          </a:xfrm>
        </p:grpSpPr>
        <p:sp>
          <p:nvSpPr>
            <p:cNvPr id="47" name="Rectangle 46"/>
            <p:cNvSpPr/>
            <p:nvPr/>
          </p:nvSpPr>
          <p:spPr>
            <a:xfrm>
              <a:off x="-836906" y="950348"/>
              <a:ext cx="1057275" cy="1619250"/>
            </a:xfrm>
            <a:prstGeom prst="rect">
              <a:avLst/>
            </a:prstGeom>
            <a:solidFill>
              <a:srgbClr val="CDCDCD"/>
            </a:solidFill>
            <a:ln>
              <a:solidFill>
                <a:srgbClr val="CDCD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8" name="Group 47"/>
            <p:cNvGrpSpPr>
              <a:grpSpLocks noChangeAspect="1"/>
            </p:cNvGrpSpPr>
            <p:nvPr/>
          </p:nvGrpSpPr>
          <p:grpSpPr>
            <a:xfrm>
              <a:off x="-719749" y="1043098"/>
              <a:ext cx="822960" cy="1433751"/>
              <a:chOff x="4360416" y="1482473"/>
              <a:chExt cx="2307084" cy="4019374"/>
            </a:xfrm>
          </p:grpSpPr>
          <p:pic>
            <p:nvPicPr>
              <p:cNvPr id="49" name="Picture 4" descr="http://th05.deviantart.net/fs70/PRE/f/2011/089/9/4/nuclear_fission___wip_by_sga_maddin-d3ctvuj.jp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676" t="79189" r="66108"/>
              <a:stretch/>
            </p:blipFill>
            <p:spPr bwMode="auto">
              <a:xfrm>
                <a:off x="4505325" y="3581400"/>
                <a:ext cx="1800225" cy="19204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4" descr="http://th05.deviantart.net/fs70/PRE/f/2011/089/9/4/nuclear_fission___wip_by_sga_maddin-d3ctvuj.jp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643" t="50000" r="62731" b="29275"/>
              <a:stretch/>
            </p:blipFill>
            <p:spPr bwMode="auto">
              <a:xfrm>
                <a:off x="4360416" y="1482473"/>
                <a:ext cx="2307084" cy="19124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51" name="Group 50"/>
          <p:cNvGrpSpPr/>
          <p:nvPr/>
        </p:nvGrpSpPr>
        <p:grpSpPr>
          <a:xfrm>
            <a:off x="4625113" y="2299208"/>
            <a:ext cx="1057275" cy="1619250"/>
            <a:chOff x="-836906" y="950348"/>
            <a:chExt cx="1057275" cy="1619250"/>
          </a:xfrm>
        </p:grpSpPr>
        <p:sp>
          <p:nvSpPr>
            <p:cNvPr id="52" name="Rectangle 51"/>
            <p:cNvSpPr/>
            <p:nvPr/>
          </p:nvSpPr>
          <p:spPr>
            <a:xfrm>
              <a:off x="-836906" y="950348"/>
              <a:ext cx="1057275" cy="1619250"/>
            </a:xfrm>
            <a:prstGeom prst="rect">
              <a:avLst/>
            </a:prstGeom>
            <a:solidFill>
              <a:srgbClr val="CDCDCD"/>
            </a:solidFill>
            <a:ln>
              <a:solidFill>
                <a:srgbClr val="CDCD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>
              <a:grpSpLocks noChangeAspect="1"/>
            </p:cNvGrpSpPr>
            <p:nvPr/>
          </p:nvGrpSpPr>
          <p:grpSpPr>
            <a:xfrm>
              <a:off x="-719749" y="1043098"/>
              <a:ext cx="822960" cy="1433751"/>
              <a:chOff x="4360416" y="1482473"/>
              <a:chExt cx="2307084" cy="4019374"/>
            </a:xfrm>
          </p:grpSpPr>
          <p:pic>
            <p:nvPicPr>
              <p:cNvPr id="54" name="Picture 4" descr="http://th05.deviantart.net/fs70/PRE/f/2011/089/9/4/nuclear_fission___wip_by_sga_maddin-d3ctvuj.jp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676" t="79189" r="66108"/>
              <a:stretch/>
            </p:blipFill>
            <p:spPr bwMode="auto">
              <a:xfrm>
                <a:off x="4505325" y="3581400"/>
                <a:ext cx="1800225" cy="19204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Picture 4" descr="http://th05.deviantart.net/fs70/PRE/f/2011/089/9/4/nuclear_fission___wip_by_sga_maddin-d3ctvuj.jp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643" t="50000" r="62731" b="29275"/>
              <a:stretch/>
            </p:blipFill>
            <p:spPr bwMode="auto">
              <a:xfrm>
                <a:off x="4360416" y="1482473"/>
                <a:ext cx="2307084" cy="19124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63042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Half-Life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9168" y="1247773"/>
            <a:ext cx="7965665" cy="1246495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Nuclear Half-Life  -  The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required for one half of the radioactive nuclei to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decay.</a:t>
            </a:r>
          </a:p>
          <a:p>
            <a:pPr algn="r">
              <a:spcBef>
                <a:spcPts val="600"/>
              </a:spcBef>
              <a:defRPr/>
            </a:pPr>
            <a:r>
              <a:rPr lang="en-US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this in your notes</a:t>
            </a:r>
            <a:endParaRPr lang="en-US" sz="1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33243" y="2835409"/>
            <a:ext cx="1732623" cy="3649200"/>
            <a:chOff x="733243" y="2835409"/>
            <a:chExt cx="1732623" cy="3649200"/>
          </a:xfrm>
        </p:grpSpPr>
        <p:grpSp>
          <p:nvGrpSpPr>
            <p:cNvPr id="7" name="Group 6"/>
            <p:cNvGrpSpPr/>
            <p:nvPr/>
          </p:nvGrpSpPr>
          <p:grpSpPr>
            <a:xfrm>
              <a:off x="733243" y="2835409"/>
              <a:ext cx="600508" cy="3649200"/>
              <a:chOff x="649267" y="2725441"/>
              <a:chExt cx="600508" cy="364920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49267" y="2725441"/>
                <a:ext cx="600508" cy="627943"/>
              </a:xfrm>
              <a:prstGeom prst="rect">
                <a:avLst/>
              </a:prstGeom>
            </p:spPr>
          </p:pic>
          <p:pic>
            <p:nvPicPr>
              <p:cNvPr id="77" name="Picture 7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49267" y="3732527"/>
                <a:ext cx="600508" cy="627943"/>
              </a:xfrm>
              <a:prstGeom prst="rect">
                <a:avLst/>
              </a:prstGeom>
            </p:spPr>
          </p:pic>
          <p:pic>
            <p:nvPicPr>
              <p:cNvPr id="79" name="Picture 7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49267" y="4739613"/>
                <a:ext cx="600508" cy="627943"/>
              </a:xfrm>
              <a:prstGeom prst="rect">
                <a:avLst/>
              </a:prstGeom>
            </p:spPr>
          </p:pic>
          <p:pic>
            <p:nvPicPr>
              <p:cNvPr id="81" name="Picture 8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49267" y="5746698"/>
                <a:ext cx="600508" cy="627943"/>
              </a:xfrm>
              <a:prstGeom prst="rect">
                <a:avLst/>
              </a:prstGeom>
            </p:spPr>
          </p:pic>
        </p:grpSp>
        <p:grpSp>
          <p:nvGrpSpPr>
            <p:cNvPr id="82" name="Group 81"/>
            <p:cNvGrpSpPr/>
            <p:nvPr/>
          </p:nvGrpSpPr>
          <p:grpSpPr>
            <a:xfrm>
              <a:off x="1865358" y="2835409"/>
              <a:ext cx="600508" cy="3649200"/>
              <a:chOff x="649267" y="2725441"/>
              <a:chExt cx="600508" cy="3649200"/>
            </a:xfrm>
          </p:grpSpPr>
          <p:pic>
            <p:nvPicPr>
              <p:cNvPr id="83" name="Picture 8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49267" y="2725441"/>
                <a:ext cx="600508" cy="627943"/>
              </a:xfrm>
              <a:prstGeom prst="rect">
                <a:avLst/>
              </a:prstGeom>
            </p:spPr>
          </p:pic>
          <p:pic>
            <p:nvPicPr>
              <p:cNvPr id="84" name="Picture 8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49267" y="3732527"/>
                <a:ext cx="600508" cy="627943"/>
              </a:xfrm>
              <a:prstGeom prst="rect">
                <a:avLst/>
              </a:prstGeom>
            </p:spPr>
          </p:pic>
          <p:pic>
            <p:nvPicPr>
              <p:cNvPr id="85" name="Picture 8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49267" y="4739613"/>
                <a:ext cx="600508" cy="627943"/>
              </a:xfrm>
              <a:prstGeom prst="rect">
                <a:avLst/>
              </a:prstGeom>
            </p:spPr>
          </p:pic>
          <p:pic>
            <p:nvPicPr>
              <p:cNvPr id="86" name="Picture 8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49267" y="5746698"/>
                <a:ext cx="600508" cy="627943"/>
              </a:xfrm>
              <a:prstGeom prst="rect">
                <a:avLst/>
              </a:prstGeom>
            </p:spPr>
          </p:pic>
        </p:grpSp>
      </p:grpSp>
      <p:grpSp>
        <p:nvGrpSpPr>
          <p:cNvPr id="87" name="Group 86"/>
          <p:cNvGrpSpPr/>
          <p:nvPr/>
        </p:nvGrpSpPr>
        <p:grpSpPr>
          <a:xfrm>
            <a:off x="6661292" y="2835409"/>
            <a:ext cx="1732623" cy="3649200"/>
            <a:chOff x="733243" y="2835409"/>
            <a:chExt cx="1732623" cy="3649200"/>
          </a:xfrm>
        </p:grpSpPr>
        <p:grpSp>
          <p:nvGrpSpPr>
            <p:cNvPr id="88" name="Group 87"/>
            <p:cNvGrpSpPr/>
            <p:nvPr/>
          </p:nvGrpSpPr>
          <p:grpSpPr>
            <a:xfrm>
              <a:off x="733243" y="2835409"/>
              <a:ext cx="600508" cy="3649200"/>
              <a:chOff x="649267" y="2725441"/>
              <a:chExt cx="600508" cy="3649200"/>
            </a:xfrm>
          </p:grpSpPr>
          <p:pic>
            <p:nvPicPr>
              <p:cNvPr id="94" name="Picture 9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49267" y="2725441"/>
                <a:ext cx="600508" cy="627943"/>
              </a:xfrm>
              <a:prstGeom prst="rect">
                <a:avLst/>
              </a:prstGeom>
            </p:spPr>
          </p:pic>
          <p:pic>
            <p:nvPicPr>
              <p:cNvPr id="95" name="Picture 9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49267" y="3732527"/>
                <a:ext cx="600508" cy="627943"/>
              </a:xfrm>
              <a:prstGeom prst="rect">
                <a:avLst/>
              </a:prstGeom>
            </p:spPr>
          </p:pic>
          <p:pic>
            <p:nvPicPr>
              <p:cNvPr id="96" name="Picture 9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49267" y="4739613"/>
                <a:ext cx="600508" cy="627943"/>
              </a:xfrm>
              <a:prstGeom prst="rect">
                <a:avLst/>
              </a:prstGeom>
            </p:spPr>
          </p:pic>
          <p:pic>
            <p:nvPicPr>
              <p:cNvPr id="97" name="Picture 9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49267" y="5746698"/>
                <a:ext cx="600508" cy="627943"/>
              </a:xfrm>
              <a:prstGeom prst="rect">
                <a:avLst/>
              </a:prstGeom>
            </p:spPr>
          </p:pic>
        </p:grpSp>
        <p:grpSp>
          <p:nvGrpSpPr>
            <p:cNvPr id="89" name="Group 88"/>
            <p:cNvGrpSpPr/>
            <p:nvPr/>
          </p:nvGrpSpPr>
          <p:grpSpPr>
            <a:xfrm>
              <a:off x="1865358" y="2835409"/>
              <a:ext cx="600508" cy="3649200"/>
              <a:chOff x="649267" y="2725441"/>
              <a:chExt cx="600508" cy="3649200"/>
            </a:xfrm>
          </p:grpSpPr>
          <p:pic>
            <p:nvPicPr>
              <p:cNvPr id="90" name="Picture 8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49267" y="2725441"/>
                <a:ext cx="600508" cy="627943"/>
              </a:xfrm>
              <a:prstGeom prst="rect">
                <a:avLst/>
              </a:prstGeom>
            </p:spPr>
          </p:pic>
          <p:pic>
            <p:nvPicPr>
              <p:cNvPr id="91" name="Picture 9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49267" y="3732527"/>
                <a:ext cx="600508" cy="627943"/>
              </a:xfrm>
              <a:prstGeom prst="rect">
                <a:avLst/>
              </a:prstGeom>
            </p:spPr>
          </p:pic>
          <p:pic>
            <p:nvPicPr>
              <p:cNvPr id="92" name="Picture 9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49267" y="4739613"/>
                <a:ext cx="600508" cy="627943"/>
              </a:xfrm>
              <a:prstGeom prst="rect">
                <a:avLst/>
              </a:prstGeom>
            </p:spPr>
          </p:pic>
          <p:pic>
            <p:nvPicPr>
              <p:cNvPr id="93" name="Picture 9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49267" y="5746698"/>
                <a:ext cx="600508" cy="627943"/>
              </a:xfrm>
              <a:prstGeom prst="rect">
                <a:avLst/>
              </a:prstGeom>
            </p:spPr>
          </p:pic>
        </p:grp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73815" y="-487424"/>
            <a:ext cx="4291356" cy="22556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538" y="3081998"/>
            <a:ext cx="719390" cy="871804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938" y="3234398"/>
            <a:ext cx="719390" cy="871804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338" y="3386798"/>
            <a:ext cx="719390" cy="871804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738" y="3539198"/>
            <a:ext cx="719390" cy="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78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Half-Life</a:t>
            </a: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558" y="2747963"/>
            <a:ext cx="6876884" cy="3950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8" y="2795588"/>
            <a:ext cx="4448942" cy="387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5102322"/>
            <a:ext cx="2290771" cy="75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9168" y="1247773"/>
            <a:ext cx="7965665" cy="1246495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Nuclear Half-Life  -  The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required for one half of the radioactive nuclei to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decay.</a:t>
            </a:r>
          </a:p>
          <a:p>
            <a:pPr algn="r">
              <a:spcBef>
                <a:spcPts val="600"/>
              </a:spcBef>
              <a:defRPr/>
            </a:pPr>
            <a:r>
              <a:rPr lang="en-US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this in your notes</a:t>
            </a:r>
            <a:endParaRPr lang="en-US" sz="1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21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Half-Life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9168" y="1247773"/>
            <a:ext cx="7965665" cy="1246495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Nuclear Half-Life  -  The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required for one half of the radioactive nuclei to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decay.</a:t>
            </a:r>
          </a:p>
          <a:p>
            <a:pPr algn="r">
              <a:spcBef>
                <a:spcPts val="600"/>
              </a:spcBef>
              <a:defRPr/>
            </a:pPr>
            <a:r>
              <a:rPr lang="en-US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this in your notes</a:t>
            </a:r>
            <a:endParaRPr lang="en-US" sz="1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751984" y="4260230"/>
            <a:ext cx="1190770" cy="1247189"/>
            <a:chOff x="5173835" y="3017520"/>
            <a:chExt cx="1190770" cy="1247189"/>
          </a:xfrm>
        </p:grpSpPr>
        <p:sp>
          <p:nvSpPr>
            <p:cNvPr id="55" name="Oval 54"/>
            <p:cNvSpPr/>
            <p:nvPr/>
          </p:nvSpPr>
          <p:spPr>
            <a:xfrm>
              <a:off x="5267325" y="3200400"/>
              <a:ext cx="914400" cy="914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/>
          </p:nvSpPr>
          <p:spPr>
            <a:xfrm>
              <a:off x="5388220" y="3291840"/>
              <a:ext cx="365760" cy="36576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42000">
                  <a:srgbClr val="D2E1F4"/>
                </a:gs>
                <a:gs pos="100000">
                  <a:srgbClr val="59B8FF"/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5998845" y="3430905"/>
              <a:ext cx="365760" cy="36576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42000">
                  <a:srgbClr val="D2E1F4"/>
                </a:gs>
                <a:gs pos="100000">
                  <a:srgbClr val="59B8FF"/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/>
          </p:nvSpPr>
          <p:spPr>
            <a:xfrm>
              <a:off x="5815965" y="3813370"/>
              <a:ext cx="365760" cy="36576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42000">
                  <a:srgbClr val="D2E1F4"/>
                </a:gs>
                <a:gs pos="100000">
                  <a:srgbClr val="59B8FF"/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/>
          </p:nvSpPr>
          <p:spPr>
            <a:xfrm>
              <a:off x="5298099" y="3787140"/>
              <a:ext cx="365760" cy="36576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42000">
                  <a:srgbClr val="D2E1F4"/>
                </a:gs>
                <a:gs pos="100000">
                  <a:srgbClr val="59B8FF"/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/>
          </p:nvSpPr>
          <p:spPr>
            <a:xfrm>
              <a:off x="5182186" y="3291840"/>
              <a:ext cx="365760" cy="36576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42000">
                  <a:srgbClr val="D2E1F4"/>
                </a:gs>
                <a:gs pos="100000">
                  <a:srgbClr val="59B8FF"/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/>
          </p:nvSpPr>
          <p:spPr>
            <a:xfrm>
              <a:off x="5761013" y="3443507"/>
              <a:ext cx="365760" cy="36576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42000">
                  <a:srgbClr val="FFC5C5"/>
                </a:gs>
                <a:gs pos="100000">
                  <a:srgbClr val="FF6565"/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5436431" y="3630490"/>
              <a:ext cx="365760" cy="36576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42000">
                  <a:srgbClr val="FFC5C5"/>
                </a:gs>
                <a:gs pos="100000">
                  <a:srgbClr val="FF6565"/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/>
          </p:nvSpPr>
          <p:spPr>
            <a:xfrm>
              <a:off x="5988880" y="3229268"/>
              <a:ext cx="365760" cy="36576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42000">
                  <a:srgbClr val="FFC5C5"/>
                </a:gs>
                <a:gs pos="100000">
                  <a:srgbClr val="FF6565"/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/>
          </p:nvSpPr>
          <p:spPr>
            <a:xfrm>
              <a:off x="5990932" y="3644265"/>
              <a:ext cx="365760" cy="36576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42000">
                  <a:srgbClr val="FFC5C5"/>
                </a:gs>
                <a:gs pos="100000">
                  <a:srgbClr val="FF6565"/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/>
          </p:nvSpPr>
          <p:spPr>
            <a:xfrm>
              <a:off x="5547946" y="3898949"/>
              <a:ext cx="365760" cy="36576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42000">
                  <a:srgbClr val="FFC5C5"/>
                </a:gs>
                <a:gs pos="100000">
                  <a:srgbClr val="FF6565"/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>
              <a:spLocks noChangeAspect="1"/>
            </p:cNvSpPr>
            <p:nvPr/>
          </p:nvSpPr>
          <p:spPr>
            <a:xfrm>
              <a:off x="5173835" y="3552825"/>
              <a:ext cx="365760" cy="36576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42000">
                  <a:srgbClr val="FFC5C5"/>
                </a:gs>
                <a:gs pos="100000">
                  <a:srgbClr val="FF6565"/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>
              <a:spLocks noChangeAspect="1"/>
            </p:cNvSpPr>
            <p:nvPr/>
          </p:nvSpPr>
          <p:spPr>
            <a:xfrm>
              <a:off x="5314656" y="3070860"/>
              <a:ext cx="365760" cy="36576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42000">
                  <a:srgbClr val="FFC5C5"/>
                </a:gs>
                <a:gs pos="100000">
                  <a:srgbClr val="FF6565"/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5524062" y="3017520"/>
              <a:ext cx="657663" cy="610479"/>
              <a:chOff x="5524062" y="3017520"/>
              <a:chExt cx="657663" cy="610479"/>
            </a:xfrm>
          </p:grpSpPr>
          <p:sp>
            <p:nvSpPr>
              <p:cNvPr id="71" name="Oval 70"/>
              <p:cNvSpPr>
                <a:spLocks noChangeAspect="1"/>
              </p:cNvSpPr>
              <p:nvPr/>
            </p:nvSpPr>
            <p:spPr>
              <a:xfrm>
                <a:off x="5524062" y="3017520"/>
                <a:ext cx="365760" cy="3657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2000">
                    <a:srgbClr val="199CFF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  <a:tileRect/>
              </a:gradFill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/>
              <p:cNvSpPr>
                <a:spLocks noChangeAspect="1"/>
              </p:cNvSpPr>
              <p:nvPr/>
            </p:nvSpPr>
            <p:spPr>
              <a:xfrm>
                <a:off x="5562600" y="3253740"/>
                <a:ext cx="365760" cy="3657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2000">
                    <a:srgbClr val="FF3333"/>
                  </a:gs>
                  <a:gs pos="100000">
                    <a:srgbClr val="C00000"/>
                  </a:gs>
                </a:gsLst>
                <a:path path="circle">
                  <a:fillToRect l="50000" t="50000" r="50000" b="50000"/>
                </a:path>
                <a:tileRect/>
              </a:gradFill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>
                <a:spLocks noChangeAspect="1"/>
              </p:cNvSpPr>
              <p:nvPr/>
            </p:nvSpPr>
            <p:spPr>
              <a:xfrm>
                <a:off x="5745480" y="3048000"/>
                <a:ext cx="365760" cy="3657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2000">
                    <a:srgbClr val="FF3333"/>
                  </a:gs>
                  <a:gs pos="100000">
                    <a:srgbClr val="C00000"/>
                  </a:gs>
                </a:gsLst>
                <a:path path="circle">
                  <a:fillToRect l="50000" t="50000" r="50000" b="50000"/>
                </a:path>
                <a:tileRect/>
              </a:gradFill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>
                <a:spLocks noChangeAspect="1"/>
              </p:cNvSpPr>
              <p:nvPr/>
            </p:nvSpPr>
            <p:spPr>
              <a:xfrm>
                <a:off x="5815965" y="3262239"/>
                <a:ext cx="365760" cy="3657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2000">
                    <a:srgbClr val="199CFF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  <a:tileRect/>
              </a:gradFill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9" name="Oval 68"/>
            <p:cNvSpPr>
              <a:spLocks noChangeAspect="1"/>
            </p:cNvSpPr>
            <p:nvPr/>
          </p:nvSpPr>
          <p:spPr>
            <a:xfrm>
              <a:off x="5388220" y="3512087"/>
              <a:ext cx="365760" cy="36576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42000">
                  <a:srgbClr val="D2E1F4"/>
                </a:gs>
                <a:gs pos="100000">
                  <a:srgbClr val="59B8FF"/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>
              <a:spLocks noChangeAspect="1"/>
            </p:cNvSpPr>
            <p:nvPr/>
          </p:nvSpPr>
          <p:spPr>
            <a:xfrm>
              <a:off x="5715440" y="3619500"/>
              <a:ext cx="365760" cy="36576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42000">
                  <a:srgbClr val="D2E1F4"/>
                </a:gs>
                <a:gs pos="100000">
                  <a:srgbClr val="59B8FF"/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686089" y="3750558"/>
            <a:ext cx="1425758" cy="1730191"/>
            <a:chOff x="4686089" y="3750558"/>
            <a:chExt cx="1425758" cy="1730191"/>
          </a:xfrm>
        </p:grpSpPr>
        <p:grpSp>
          <p:nvGrpSpPr>
            <p:cNvPr id="26" name="Group 25"/>
            <p:cNvGrpSpPr/>
            <p:nvPr/>
          </p:nvGrpSpPr>
          <p:grpSpPr>
            <a:xfrm>
              <a:off x="4686089" y="4286900"/>
              <a:ext cx="1190770" cy="1193849"/>
              <a:chOff x="4390923" y="3111146"/>
              <a:chExt cx="1190770" cy="1193849"/>
            </a:xfrm>
          </p:grpSpPr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>
                <a:off x="4769411" y="3176681"/>
                <a:ext cx="365760" cy="3657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2000">
                    <a:srgbClr val="FFC5C5"/>
                  </a:gs>
                  <a:gs pos="100000">
                    <a:srgbClr val="FF6565"/>
                  </a:gs>
                </a:gsLst>
                <a:path path="circle">
                  <a:fillToRect l="50000" t="50000" r="50000" b="50000"/>
                </a:path>
                <a:tileRect/>
              </a:gra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>
                <a:off x="4894600" y="3436988"/>
                <a:ext cx="365760" cy="3657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2000">
                    <a:srgbClr val="FFC5C5"/>
                  </a:gs>
                  <a:gs pos="100000">
                    <a:srgbClr val="FF6565"/>
                  </a:gs>
                </a:gsLst>
                <a:path path="circle">
                  <a:fillToRect l="50000" t="50000" r="50000" b="50000"/>
                </a:path>
                <a:tileRect/>
              </a:gra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>
                <a:off x="4947057" y="3332126"/>
                <a:ext cx="365760" cy="3657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2000">
                    <a:srgbClr val="D2E1F4"/>
                  </a:gs>
                  <a:gs pos="100000">
                    <a:srgbClr val="59B8FF"/>
                  </a:gs>
                </a:gsLst>
                <a:path path="circle">
                  <a:fillToRect l="50000" t="50000" r="50000" b="50000"/>
                </a:path>
                <a:tileRect/>
              </a:gradFill>
              <a:ln w="63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>
                <a:off x="4605308" y="3332126"/>
                <a:ext cx="365760" cy="3657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2000">
                    <a:srgbClr val="D2E1F4"/>
                  </a:gs>
                  <a:gs pos="100000">
                    <a:srgbClr val="59B8FF"/>
                  </a:gs>
                </a:gsLst>
                <a:path path="circle">
                  <a:fillToRect l="50000" t="50000" r="50000" b="50000"/>
                </a:path>
                <a:tileRect/>
              </a:gradFill>
              <a:ln w="63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>
                <a:off x="5215933" y="3471191"/>
                <a:ext cx="365760" cy="3657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2000">
                    <a:srgbClr val="D2E1F4"/>
                  </a:gs>
                  <a:gs pos="100000">
                    <a:srgbClr val="59B8FF"/>
                  </a:gs>
                </a:gsLst>
                <a:path path="circle">
                  <a:fillToRect l="50000" t="50000" r="50000" b="50000"/>
                </a:path>
                <a:tileRect/>
              </a:gradFill>
              <a:ln w="63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>
                <a:off x="5033053" y="3853656"/>
                <a:ext cx="365760" cy="3657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2000">
                    <a:srgbClr val="D2E1F4"/>
                  </a:gs>
                  <a:gs pos="100000">
                    <a:srgbClr val="59B8FF"/>
                  </a:gs>
                </a:gsLst>
                <a:path path="circle">
                  <a:fillToRect l="50000" t="50000" r="50000" b="50000"/>
                </a:path>
                <a:tileRect/>
              </a:gradFill>
              <a:ln w="63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>
                <a:off x="4515187" y="3827426"/>
                <a:ext cx="365760" cy="3657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2000">
                    <a:srgbClr val="D2E1F4"/>
                  </a:gs>
                  <a:gs pos="100000">
                    <a:srgbClr val="59B8FF"/>
                  </a:gs>
                </a:gsLst>
                <a:path path="circle">
                  <a:fillToRect l="50000" t="50000" r="50000" b="50000"/>
                </a:path>
                <a:tileRect/>
              </a:gradFill>
              <a:ln w="63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>
                <a:off x="4399274" y="3332126"/>
                <a:ext cx="365760" cy="3657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2000">
                    <a:srgbClr val="D2E1F4"/>
                  </a:gs>
                  <a:gs pos="100000">
                    <a:srgbClr val="59B8FF"/>
                  </a:gs>
                </a:gsLst>
                <a:path path="circle">
                  <a:fillToRect l="50000" t="50000" r="50000" b="50000"/>
                </a:path>
                <a:tileRect/>
              </a:gradFill>
              <a:ln w="63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>
                <a:off x="4978101" y="3483793"/>
                <a:ext cx="365760" cy="3657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2000">
                    <a:srgbClr val="FFC5C5"/>
                  </a:gs>
                  <a:gs pos="100000">
                    <a:srgbClr val="FF6565"/>
                  </a:gs>
                </a:gsLst>
                <a:path path="circle">
                  <a:fillToRect l="50000" t="50000" r="50000" b="50000"/>
                </a:path>
                <a:tileRect/>
              </a:gra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>
                <a:off x="4653519" y="3670776"/>
                <a:ext cx="365760" cy="3657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2000">
                    <a:srgbClr val="FFC5C5"/>
                  </a:gs>
                  <a:gs pos="100000">
                    <a:srgbClr val="FF6565"/>
                  </a:gs>
                </a:gsLst>
                <a:path path="circle">
                  <a:fillToRect l="50000" t="50000" r="50000" b="50000"/>
                </a:path>
                <a:tileRect/>
              </a:gra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>
                <a:off x="5180724" y="3365714"/>
                <a:ext cx="365760" cy="3657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2000">
                    <a:srgbClr val="FFC5C5"/>
                  </a:gs>
                  <a:gs pos="100000">
                    <a:srgbClr val="FF6565"/>
                  </a:gs>
                </a:gsLst>
                <a:path path="circle">
                  <a:fillToRect l="50000" t="50000" r="50000" b="50000"/>
                </a:path>
                <a:tileRect/>
              </a:gra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>
                <a:off x="5208020" y="3684551"/>
                <a:ext cx="365760" cy="3657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2000">
                    <a:srgbClr val="FFC5C5"/>
                  </a:gs>
                  <a:gs pos="100000">
                    <a:srgbClr val="FF6565"/>
                  </a:gs>
                </a:gsLst>
                <a:path path="circle">
                  <a:fillToRect l="50000" t="50000" r="50000" b="50000"/>
                </a:path>
                <a:tileRect/>
              </a:gra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>
                <a:off x="4765034" y="3939235"/>
                <a:ext cx="365760" cy="3657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2000">
                    <a:srgbClr val="FFC5C5"/>
                  </a:gs>
                  <a:gs pos="100000">
                    <a:srgbClr val="FF6565"/>
                  </a:gs>
                </a:gsLst>
                <a:path path="circle">
                  <a:fillToRect l="50000" t="50000" r="50000" b="50000"/>
                </a:path>
                <a:tileRect/>
              </a:gra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>
                <a:off x="4390923" y="3593111"/>
                <a:ext cx="365760" cy="3657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2000">
                    <a:srgbClr val="FFC5C5"/>
                  </a:gs>
                  <a:gs pos="100000">
                    <a:srgbClr val="FF6565"/>
                  </a:gs>
                </a:gsLst>
                <a:path path="circle">
                  <a:fillToRect l="50000" t="50000" r="50000" b="50000"/>
                </a:path>
                <a:tileRect/>
              </a:gra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>
                <a:off x="4531744" y="3111146"/>
                <a:ext cx="365760" cy="3657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2000">
                    <a:srgbClr val="FFC5C5"/>
                  </a:gs>
                  <a:gs pos="100000">
                    <a:srgbClr val="FF6565"/>
                  </a:gs>
                </a:gsLst>
                <a:path path="circle">
                  <a:fillToRect l="50000" t="50000" r="50000" b="50000"/>
                </a:path>
                <a:tileRect/>
              </a:gra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>
                <a:off x="4605308" y="3552373"/>
                <a:ext cx="365760" cy="3657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2000">
                    <a:srgbClr val="D2E1F4"/>
                  </a:gs>
                  <a:gs pos="100000">
                    <a:srgbClr val="59B8FF"/>
                  </a:gs>
                </a:gsLst>
                <a:path path="circle">
                  <a:fillToRect l="50000" t="50000" r="50000" b="50000"/>
                </a:path>
                <a:tileRect/>
              </a:gradFill>
              <a:ln w="63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>
                <a:off x="4932528" y="3659786"/>
                <a:ext cx="365760" cy="3657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2000">
                    <a:srgbClr val="D2E1F4"/>
                  </a:gs>
                  <a:gs pos="100000">
                    <a:srgbClr val="59B8FF"/>
                  </a:gs>
                </a:gsLst>
                <a:path path="circle">
                  <a:fillToRect l="50000" t="50000" r="50000" b="50000"/>
                </a:path>
                <a:tileRect/>
              </a:gradFill>
              <a:ln w="63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5454184" y="3750558"/>
              <a:ext cx="657663" cy="610479"/>
              <a:chOff x="5524062" y="3017520"/>
              <a:chExt cx="657663" cy="610479"/>
            </a:xfrm>
          </p:grpSpPr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>
                <a:off x="5524062" y="3017520"/>
                <a:ext cx="365760" cy="3657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2000">
                    <a:srgbClr val="199CFF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  <a:tileRect/>
              </a:gradFill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>
                <a:off x="5562600" y="3253740"/>
                <a:ext cx="365760" cy="3657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2000">
                    <a:srgbClr val="FF3333"/>
                  </a:gs>
                  <a:gs pos="100000">
                    <a:srgbClr val="C00000"/>
                  </a:gs>
                </a:gsLst>
                <a:path path="circle">
                  <a:fillToRect l="50000" t="50000" r="50000" b="50000"/>
                </a:path>
                <a:tileRect/>
              </a:gradFill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>
                <a:off x="5745480" y="3048000"/>
                <a:ext cx="365760" cy="3657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2000">
                    <a:srgbClr val="FF3333"/>
                  </a:gs>
                  <a:gs pos="100000">
                    <a:srgbClr val="C00000"/>
                  </a:gs>
                </a:gsLst>
                <a:path path="circle">
                  <a:fillToRect l="50000" t="50000" r="50000" b="50000"/>
                </a:path>
                <a:tileRect/>
              </a:gradFill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>
                <a:off x="5815965" y="3262239"/>
                <a:ext cx="365760" cy="3657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2000">
                    <a:srgbClr val="199CFF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  <a:tileRect/>
              </a:gradFill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6082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0"/>
            <a:ext cx="8778240" cy="731520"/>
          </a:xfrm>
        </p:spPr>
        <p:txBody>
          <a:bodyPr/>
          <a:lstStyle/>
          <a:p>
            <a:r>
              <a:rPr lang="en-US" sz="3600" dirty="0" smtClean="0"/>
              <a:t>Do Now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733425"/>
            <a:ext cx="8778240" cy="569209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2800" b="1" dirty="0" smtClean="0"/>
              <a:t>Strontium-91 has a half-life of 9.0 years.  If a 6.4 g sample is allowed to stand for 36 years, how much strontium-91 will remain?</a:t>
            </a:r>
          </a:p>
          <a:p>
            <a:pPr marL="514350" indent="-514350">
              <a:spcBef>
                <a:spcPts val="6000"/>
              </a:spcBef>
              <a:buFont typeface="+mj-lt"/>
              <a:buAutoNum type="arabicParenR" startAt="2"/>
            </a:pPr>
            <a:r>
              <a:rPr lang="en-US" sz="2800" b="1" dirty="0" smtClean="0"/>
              <a:t>Scandium-46 undergoes beta decay with a half-life of 83.8 days.  Write a balanced nuclear equation for this decay and determine how long it would take for a 26.4 g sample to decay to 3.30 g.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13150" y="2105025"/>
            <a:ext cx="6117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400" b="1" dirty="0" smtClean="0">
                <a:solidFill>
                  <a:srgbClr val="FF0000"/>
                </a:solidFill>
              </a:rPr>
              <a:t>4 half-lives, so 6.4 </a:t>
            </a:r>
            <a:r>
              <a:rPr lang="en-US" sz="2400" dirty="0" smtClean="0">
                <a:solidFill>
                  <a:srgbClr val="FF0000"/>
                </a:solidFill>
                <a:latin typeface="Wingdings" panose="05000000000000000000" pitchFamily="2" charset="2"/>
              </a:rPr>
              <a:t>è</a:t>
            </a:r>
            <a:r>
              <a:rPr lang="en-US" sz="2400" b="1" dirty="0" smtClean="0">
                <a:solidFill>
                  <a:srgbClr val="FF0000"/>
                </a:solidFill>
              </a:rPr>
              <a:t> 3.2 </a:t>
            </a:r>
            <a:r>
              <a:rPr lang="en-US" sz="2400" dirty="0" smtClean="0">
                <a:solidFill>
                  <a:srgbClr val="FF0000"/>
                </a:solidFill>
                <a:latin typeface="Wingdings" panose="05000000000000000000" pitchFamily="2" charset="2"/>
              </a:rPr>
              <a:t>è</a:t>
            </a:r>
            <a:r>
              <a:rPr lang="en-US" sz="2400" b="1" dirty="0" smtClean="0">
                <a:solidFill>
                  <a:srgbClr val="FF0000"/>
                </a:solidFill>
              </a:rPr>
              <a:t> 1.6 </a:t>
            </a:r>
            <a:r>
              <a:rPr lang="en-US" sz="2400" dirty="0" smtClean="0">
                <a:solidFill>
                  <a:srgbClr val="FF0000"/>
                </a:solidFill>
                <a:latin typeface="Wingdings" panose="05000000000000000000" pitchFamily="2" charset="2"/>
              </a:rPr>
              <a:t>è</a:t>
            </a:r>
            <a:r>
              <a:rPr lang="en-US" sz="2400" b="1" dirty="0" smtClean="0">
                <a:solidFill>
                  <a:srgbClr val="FF0000"/>
                </a:solidFill>
              </a:rPr>
              <a:t> 0.8 </a:t>
            </a:r>
            <a:r>
              <a:rPr lang="en-US" sz="2400" dirty="0" smtClean="0">
                <a:solidFill>
                  <a:srgbClr val="FF0000"/>
                </a:solidFill>
                <a:latin typeface="Wingdings" panose="05000000000000000000" pitchFamily="2" charset="2"/>
              </a:rPr>
              <a:t>è</a:t>
            </a:r>
            <a:r>
              <a:rPr lang="en-US" sz="2400" b="1" dirty="0" smtClean="0">
                <a:solidFill>
                  <a:srgbClr val="FF0000"/>
                </a:solidFill>
              </a:rPr>
              <a:t> 0.4 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0125" y="5486400"/>
            <a:ext cx="5503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400" b="1" dirty="0" smtClean="0">
                <a:solidFill>
                  <a:srgbClr val="FF0000"/>
                </a:solidFill>
              </a:rPr>
              <a:t>26.4 </a:t>
            </a:r>
            <a:r>
              <a:rPr lang="en-US" sz="2400" dirty="0">
                <a:solidFill>
                  <a:srgbClr val="FF0000"/>
                </a:solidFill>
                <a:latin typeface="Wingdings" panose="05000000000000000000" pitchFamily="2" charset="2"/>
              </a:rPr>
              <a:t>è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13.2 </a:t>
            </a:r>
            <a:r>
              <a:rPr lang="en-US" sz="2400" dirty="0">
                <a:solidFill>
                  <a:srgbClr val="FF0000"/>
                </a:solidFill>
                <a:latin typeface="Wingdings" panose="05000000000000000000" pitchFamily="2" charset="2"/>
              </a:rPr>
              <a:t>è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6.6 </a:t>
            </a:r>
            <a:r>
              <a:rPr lang="en-US" sz="2400" dirty="0">
                <a:solidFill>
                  <a:srgbClr val="FF0000"/>
                </a:solidFill>
                <a:latin typeface="Wingdings" panose="05000000000000000000" pitchFamily="2" charset="2"/>
              </a:rPr>
              <a:t>è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3.3, so 3 half-lives, </a:t>
            </a:r>
          </a:p>
          <a:p>
            <a:pPr marL="0" lvl="1" algn="ctr"/>
            <a:r>
              <a:rPr lang="en-US" sz="2400" b="1" dirty="0" smtClean="0">
                <a:solidFill>
                  <a:srgbClr val="FF0000"/>
                </a:solidFill>
              </a:rPr>
              <a:t>so 3 x 83.8 = 251 days</a:t>
            </a:r>
            <a:endParaRPr lang="en-US" sz="2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709952" y="4698368"/>
                <a:ext cx="3724096" cy="7143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𝟒𝟔</m:t>
                          </m:r>
                        </m:e>
                      </m:mr>
                      <m:m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𝟐𝟏</m:t>
                          </m:r>
                        </m:e>
                      </m:mr>
                    </m:m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  <a:cs typeface="Arial" pitchFamily="34" charset="0"/>
                  </a:rPr>
                  <a:t>Sc  </a:t>
                </a:r>
                <a:r>
                  <a:rPr lang="en-US" sz="4000" b="1" dirty="0" smtClean="0">
                    <a:solidFill>
                      <a:srgbClr val="FF0000"/>
                    </a:solidFill>
                    <a:latin typeface="Wingdings 3" pitchFamily="18" charset="2"/>
                  </a:rPr>
                  <a:t>ª</a:t>
                </a:r>
                <a:r>
                  <a:rPr lang="en-US" sz="3600" b="1" dirty="0" smtClean="0">
                    <a:solidFill>
                      <a:srgbClr val="FF0000"/>
                    </a:solidFill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𝟒𝟔</m:t>
                          </m:r>
                        </m:e>
                      </m:mr>
                      <m:m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𝟐𝟐</m:t>
                          </m:r>
                        </m:e>
                      </m:mr>
                    </m:m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  <a:cs typeface="Arial" pitchFamily="34" charset="0"/>
                  </a:rPr>
                  <a:t>Ti   </a:t>
                </a:r>
                <a:r>
                  <a:rPr lang="en-US" sz="2800" b="1" dirty="0">
                    <a:solidFill>
                      <a:srgbClr val="FF0000"/>
                    </a:solidFill>
                    <a:cs typeface="Arial" pitchFamily="34" charset="0"/>
                  </a:rPr>
                  <a:t>+  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𝟎</m:t>
                          </m:r>
                        </m:e>
                      </m:mr>
                      <m:m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mr>
                    </m:m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  <a:cs typeface="Arial" pitchFamily="34" charset="0"/>
                  </a:rPr>
                  <a:t>e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952" y="4698368"/>
                <a:ext cx="3724096" cy="714363"/>
              </a:xfrm>
              <a:prstGeom prst="rect">
                <a:avLst/>
              </a:prstGeom>
              <a:blipFill rotWithShape="1">
                <a:blip r:embed="rId2"/>
                <a:stretch>
                  <a:fillRect t="-23077" r="-1311" b="-27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219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2880" y="1297460"/>
                <a:ext cx="8778240" cy="5331940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US" sz="2000" b="1" dirty="0" smtClean="0">
                    <a:solidFill>
                      <a:schemeClr val="tx1"/>
                    </a:solidFill>
                  </a:rPr>
                  <a:t>(remaining amount) = (initial amount)</a:t>
                </a:r>
                <a:r>
                  <a:rPr lang="en-US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</a:t>
                </a:r>
                <a:r>
                  <a:rPr lang="en-US" b="1" baseline="30000" dirty="0" smtClean="0">
                    <a:solidFill>
                      <a:schemeClr val="tx1"/>
                    </a:solidFill>
                  </a:rPr>
                  <a:t>number of half-lives</a:t>
                </a:r>
                <a:endParaRPr lang="en-US" sz="2000" b="1" dirty="0">
                  <a:solidFill>
                    <a:schemeClr val="tx1"/>
                  </a:solidFill>
                </a:endParaRPr>
              </a:p>
              <a:p>
                <a:pPr marL="0" indent="0" algn="ctr">
                  <a:spcBef>
                    <a:spcPts val="2400"/>
                  </a:spcBef>
                  <a:spcAft>
                    <a:spcPts val="1200"/>
                  </a:spcAft>
                  <a:buNone/>
                </a:pPr>
                <a:r>
                  <a:rPr lang="en-US" sz="4000" b="1" dirty="0" smtClean="0">
                    <a:solidFill>
                      <a:srgbClr val="006600"/>
                    </a:solidFill>
                  </a:rPr>
                  <a:t>N </a:t>
                </a:r>
                <a:r>
                  <a:rPr lang="en-US" sz="4000" b="1" dirty="0">
                    <a:solidFill>
                      <a:srgbClr val="006600"/>
                    </a:solidFill>
                  </a:rPr>
                  <a:t>= </a:t>
                </a:r>
                <a:r>
                  <a:rPr lang="en-US" sz="4000" b="1" dirty="0" smtClean="0">
                    <a:solidFill>
                      <a:srgbClr val="006600"/>
                    </a:solidFill>
                  </a:rPr>
                  <a:t>N</a:t>
                </a:r>
                <a:r>
                  <a:rPr lang="en-US" sz="4000" b="1" baseline="-25000" dirty="0" smtClean="0">
                    <a:solidFill>
                      <a:srgbClr val="006600"/>
                    </a:solidFill>
                  </a:rPr>
                  <a:t>0</a:t>
                </a:r>
                <a:r>
                  <a:rPr lang="en-US" sz="4400" dirty="0">
                    <a:solidFill>
                      <a:srgbClr val="006600"/>
                    </a:solidFill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66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660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006600"/>
                    </a:solidFill>
                  </a:rPr>
                  <a:t>)</a:t>
                </a:r>
                <a:r>
                  <a:rPr lang="en-US" sz="4800" b="1" baseline="50000" dirty="0" smtClean="0">
                    <a:solidFill>
                      <a:srgbClr val="006600"/>
                    </a:solidFill>
                  </a:rPr>
                  <a:t>n</a:t>
                </a:r>
                <a:endParaRPr lang="en-US" sz="4400" b="1" baseline="50000" dirty="0">
                  <a:solidFill>
                    <a:srgbClr val="0066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2880" y="1297460"/>
                <a:ext cx="8778240" cy="533194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893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5595620" y="1213497"/>
                <a:ext cx="8778240" cy="3198340"/>
              </a:xfrm>
            </p:spPr>
            <p:txBody>
              <a:bodyPr/>
              <a:lstStyle/>
              <a:p>
                <a:r>
                  <a:rPr lang="en-US" sz="2400" b="1" dirty="0" smtClean="0"/>
                  <a:t>If the time elapsed is not a whole-number multiple of the half-life, then the number of half-lives must be calculated</a:t>
                </a:r>
              </a:p>
              <a:p>
                <a:pPr marL="0" indent="0" algn="ctr">
                  <a:buNone/>
                </a:pPr>
                <a:r>
                  <a:rPr lang="en-US" sz="2800" b="1" dirty="0" smtClean="0"/>
                  <a:t>n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𝑻</m:t>
                        </m:r>
                      </m:den>
                    </m:f>
                  </m:oMath>
                </a14:m>
                <a:endParaRPr lang="en-US" sz="2800" b="1" dirty="0" smtClean="0">
                  <a:solidFill>
                    <a:schemeClr val="tx1"/>
                  </a:solidFill>
                </a:endParaRPr>
              </a:p>
              <a:p>
                <a:pPr marL="2286000" indent="0">
                  <a:buNone/>
                </a:pPr>
                <a:r>
                  <a:rPr lang="en-US" sz="2400" b="1" i="1" dirty="0" smtClean="0"/>
                  <a:t>where</a:t>
                </a:r>
              </a:p>
              <a:p>
                <a:pPr marL="3143250" indent="-342900">
                  <a:buFont typeface="Wingdings" panose="05000000000000000000" pitchFamily="2" charset="2"/>
                  <a:buChar char="§"/>
                </a:pPr>
                <a:r>
                  <a:rPr lang="en-US" sz="2400" b="1" i="1" dirty="0" smtClean="0"/>
                  <a:t>t = time elapsed</a:t>
                </a:r>
              </a:p>
              <a:p>
                <a:pPr marL="3089275"/>
                <a:r>
                  <a:rPr lang="en-US" sz="2400" b="1" i="1" dirty="0" smtClean="0"/>
                  <a:t>T </a:t>
                </a:r>
                <a:r>
                  <a:rPr lang="en-US" sz="2400" b="1" i="1" dirty="0"/>
                  <a:t>= </a:t>
                </a:r>
                <a:r>
                  <a:rPr lang="en-US" sz="2400" b="1" i="1" dirty="0" smtClean="0"/>
                  <a:t>half-life</a:t>
                </a:r>
              </a:p>
              <a:p>
                <a:pPr marL="3089275"/>
                <a:r>
                  <a:rPr lang="en-US" sz="2400" b="1" i="1" dirty="0" smtClean="0"/>
                  <a:t>N </a:t>
                </a:r>
                <a:r>
                  <a:rPr lang="en-US" sz="2400" b="1" i="1" dirty="0"/>
                  <a:t>= remaining amount</a:t>
                </a:r>
              </a:p>
              <a:p>
                <a:pPr marL="3089275"/>
                <a:r>
                  <a:rPr lang="en-US" sz="2400" b="1" i="1" dirty="0"/>
                  <a:t>N</a:t>
                </a:r>
                <a:r>
                  <a:rPr lang="en-US" sz="2400" b="1" i="1" baseline="-25000" dirty="0"/>
                  <a:t>0</a:t>
                </a:r>
                <a:r>
                  <a:rPr lang="en-US" sz="2400" b="1" i="1" dirty="0"/>
                  <a:t> = initial amount</a:t>
                </a:r>
              </a:p>
              <a:p>
                <a:pPr marL="3089275"/>
                <a:r>
                  <a:rPr lang="en-US" sz="2400" b="1" i="1" dirty="0"/>
                  <a:t>n = number of half-lives</a:t>
                </a:r>
              </a:p>
              <a:p>
                <a:pPr marL="3143250" indent="-342900">
                  <a:buFont typeface="Wingdings" panose="05000000000000000000" pitchFamily="2" charset="2"/>
                  <a:buChar char="§"/>
                </a:pPr>
                <a:endParaRPr lang="en-US" sz="2400" b="1" i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5595620" y="1213497"/>
                <a:ext cx="8778240" cy="3198340"/>
              </a:xfrm>
              <a:blipFill rotWithShape="0">
                <a:blip r:embed="rId2"/>
                <a:stretch>
                  <a:fillRect l="-903" t="-1333" r="-1111" b="-4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153400" y="0"/>
            <a:ext cx="990599" cy="738664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Write this in your notes</a:t>
            </a:r>
            <a:endParaRPr lang="en-US" sz="1400" b="1" dirty="0"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846581" y="2898102"/>
            <a:ext cx="5631429" cy="1149751"/>
            <a:chOff x="182881" y="4508451"/>
            <a:chExt cx="5631429" cy="11497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82881" y="4591050"/>
                  <a:ext cx="4274819" cy="10671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6600"/>
                      </a:solidFill>
                    </a:rPr>
                    <a:t>N </a:t>
                  </a:r>
                  <a:r>
                    <a:rPr lang="en-US" sz="4000" b="1" dirty="0" smtClean="0">
                      <a:solidFill>
                        <a:srgbClr val="006600"/>
                      </a:solidFill>
                    </a:rPr>
                    <a:t> =  </a:t>
                  </a:r>
                  <a:r>
                    <a:rPr lang="en-US" sz="3600" b="1" dirty="0" smtClean="0">
                      <a:solidFill>
                        <a:srgbClr val="006600"/>
                      </a:solidFill>
                    </a:rPr>
                    <a:t>N</a:t>
                  </a:r>
                  <a:r>
                    <a:rPr lang="en-US" sz="3600" b="1" baseline="-25000" dirty="0" smtClean="0">
                      <a:solidFill>
                        <a:srgbClr val="006600"/>
                      </a:solidFill>
                    </a:rPr>
                    <a:t>0</a:t>
                  </a:r>
                  <a:r>
                    <a:rPr lang="en-US" sz="4000" dirty="0">
                      <a:solidFill>
                        <a:srgbClr val="006600"/>
                      </a:solidFill>
                    </a:rPr>
                    <a:t>(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b="1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0066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rgbClr val="00660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sz="4000" dirty="0">
                      <a:solidFill>
                        <a:srgbClr val="006600"/>
                      </a:solidFill>
                    </a:rPr>
                    <a:t>)</a:t>
                  </a:r>
                  <a:r>
                    <a:rPr lang="en-US" sz="6000" b="1" baseline="50000" dirty="0" smtClean="0">
                      <a:solidFill>
                        <a:srgbClr val="006600"/>
                      </a:solidFill>
                    </a:rPr>
                    <a:t>n</a:t>
                  </a:r>
                  <a:r>
                    <a:rPr lang="en-US" sz="4400" b="1" baseline="50000" dirty="0" smtClean="0">
                      <a:solidFill>
                        <a:srgbClr val="006600"/>
                      </a:solidFill>
                    </a:rPr>
                    <a:t> </a:t>
                  </a:r>
                  <a:r>
                    <a:rPr lang="en-US" sz="4000" b="1" baseline="50000" dirty="0" smtClean="0">
                      <a:solidFill>
                        <a:srgbClr val="006600"/>
                      </a:solidFill>
                    </a:rPr>
                    <a:t> </a:t>
                  </a:r>
                  <a:r>
                    <a:rPr lang="en-US" sz="4000" b="1" dirty="0" smtClean="0">
                      <a:solidFill>
                        <a:srgbClr val="006600"/>
                      </a:solidFill>
                    </a:rPr>
                    <a:t>=  N</a:t>
                  </a:r>
                  <a:r>
                    <a:rPr lang="en-US" sz="4000" b="1" baseline="-25000" dirty="0" smtClean="0">
                      <a:solidFill>
                        <a:srgbClr val="006600"/>
                      </a:solidFill>
                    </a:rPr>
                    <a:t>0</a:t>
                  </a:r>
                  <a:r>
                    <a:rPr lang="en-US" sz="4400" dirty="0">
                      <a:solidFill>
                        <a:srgbClr val="006600"/>
                      </a:solidFill>
                    </a:rPr>
                    <a:t>(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0066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rgbClr val="00660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sz="4400" dirty="0">
                      <a:solidFill>
                        <a:srgbClr val="006600"/>
                      </a:solidFill>
                    </a:rPr>
                    <a:t>)</a:t>
                  </a:r>
                  <a:endParaRPr lang="en-US" sz="4400" b="1" dirty="0">
                    <a:solidFill>
                      <a:srgbClr val="006600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881" y="4591050"/>
                  <a:ext cx="4274819" cy="106715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5136" t="-26857" r="-4422" b="-13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3549688" y="4508451"/>
                  <a:ext cx="2264622" cy="7813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US" sz="3600" b="1" i="1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𝐭</m:t>
                            </m:r>
                          </m:num>
                          <m:den>
                            <m:r>
                              <a:rPr lang="en-US" sz="3600" b="1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𝐓</m:t>
                            </m:r>
                          </m:den>
                        </m:f>
                      </m:oMath>
                    </m:oMathPara>
                  </a14:m>
                  <a:endParaRPr lang="en-US" sz="3600" b="1" dirty="0">
                    <a:solidFill>
                      <a:srgbClr val="00660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49688" y="4508451"/>
                  <a:ext cx="2264622" cy="78130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9910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US" sz="2000" b="1" dirty="0" smtClean="0">
                    <a:solidFill>
                      <a:schemeClr val="tx1"/>
                    </a:solidFill>
                  </a:rPr>
                  <a:t>(remaining amount) = (initial amount)</a:t>
                </a:r>
                <a:r>
                  <a:rPr lang="en-US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</a:t>
                </a:r>
                <a:r>
                  <a:rPr lang="en-US" b="1" baseline="30000" dirty="0" smtClean="0">
                    <a:solidFill>
                      <a:schemeClr val="tx1"/>
                    </a:solidFill>
                  </a:rPr>
                  <a:t>number of half-lives</a:t>
                </a:r>
                <a:endParaRPr lang="en-US" sz="2000" b="1" dirty="0">
                  <a:solidFill>
                    <a:schemeClr val="tx1"/>
                  </a:solidFill>
                </a:endParaRPr>
              </a:p>
              <a:p>
                <a:pPr marL="0" indent="0" algn="ctr">
                  <a:spcBef>
                    <a:spcPts val="2400"/>
                  </a:spcBef>
                  <a:spcAft>
                    <a:spcPts val="1200"/>
                  </a:spcAft>
                  <a:buNone/>
                </a:pPr>
                <a:r>
                  <a:rPr lang="en-US" sz="4000" b="1" dirty="0" smtClean="0">
                    <a:solidFill>
                      <a:srgbClr val="006600"/>
                    </a:solidFill>
                  </a:rPr>
                  <a:t>N </a:t>
                </a:r>
                <a:r>
                  <a:rPr lang="en-US" sz="4000" b="1" dirty="0">
                    <a:solidFill>
                      <a:srgbClr val="006600"/>
                    </a:solidFill>
                  </a:rPr>
                  <a:t>= </a:t>
                </a:r>
                <a:r>
                  <a:rPr lang="en-US" sz="4000" b="1" dirty="0" smtClean="0">
                    <a:solidFill>
                      <a:srgbClr val="006600"/>
                    </a:solidFill>
                  </a:rPr>
                  <a:t>N</a:t>
                </a:r>
                <a:r>
                  <a:rPr lang="en-US" sz="4000" b="1" baseline="-25000" dirty="0" smtClean="0">
                    <a:solidFill>
                      <a:srgbClr val="006600"/>
                    </a:solidFill>
                  </a:rPr>
                  <a:t>0</a:t>
                </a:r>
                <a:r>
                  <a:rPr lang="en-US" sz="4400" dirty="0">
                    <a:solidFill>
                      <a:srgbClr val="006600"/>
                    </a:solidFill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66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660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006600"/>
                    </a:solidFill>
                  </a:rPr>
                  <a:t>)</a:t>
                </a:r>
                <a:r>
                  <a:rPr lang="en-US" sz="4800" b="1" baseline="50000" dirty="0" smtClean="0">
                    <a:solidFill>
                      <a:srgbClr val="006600"/>
                    </a:solidFill>
                  </a:rPr>
                  <a:t>n</a:t>
                </a:r>
                <a:endParaRPr lang="en-US" sz="4400" b="1" baseline="50000" dirty="0">
                  <a:solidFill>
                    <a:srgbClr val="006600"/>
                  </a:solidFill>
                </a:endParaRPr>
              </a:p>
              <a:p>
                <a:pPr marL="1943100" indent="0">
                  <a:buNone/>
                </a:pPr>
                <a:r>
                  <a:rPr lang="en-US" sz="2400" b="1" i="1" dirty="0" smtClean="0">
                    <a:solidFill>
                      <a:schemeClr val="tx1"/>
                    </a:solidFill>
                  </a:rPr>
                  <a:t>where</a:t>
                </a:r>
              </a:p>
              <a:p>
                <a:pPr marL="3089275"/>
                <a:r>
                  <a:rPr lang="en-US" sz="2400" b="1" i="1" dirty="0" smtClean="0">
                    <a:solidFill>
                      <a:schemeClr val="tx1"/>
                    </a:solidFill>
                  </a:rPr>
                  <a:t>N = remaining amount</a:t>
                </a:r>
              </a:p>
              <a:p>
                <a:pPr marL="3089275"/>
                <a:r>
                  <a:rPr lang="en-US" sz="2400" b="1" i="1" dirty="0" smtClean="0">
                    <a:solidFill>
                      <a:schemeClr val="tx1"/>
                    </a:solidFill>
                  </a:rPr>
                  <a:t>N</a:t>
                </a:r>
                <a:r>
                  <a:rPr lang="en-US" sz="2400" b="1" i="1" baseline="-25000" dirty="0" smtClean="0">
                    <a:solidFill>
                      <a:schemeClr val="tx1"/>
                    </a:solidFill>
                  </a:rPr>
                  <a:t>0</a:t>
                </a:r>
                <a:r>
                  <a:rPr lang="en-US" sz="2400" b="1" i="1" dirty="0" smtClean="0">
                    <a:solidFill>
                      <a:schemeClr val="tx1"/>
                    </a:solidFill>
                  </a:rPr>
                  <a:t> = initial amount</a:t>
                </a:r>
              </a:p>
              <a:p>
                <a:pPr marL="3089275"/>
                <a:r>
                  <a:rPr lang="en-US" sz="2400" b="1" i="1" dirty="0" smtClean="0">
                    <a:solidFill>
                      <a:schemeClr val="tx1"/>
                    </a:solidFill>
                  </a:rPr>
                  <a:t>n = number of half-lives</a:t>
                </a:r>
                <a:endParaRPr lang="en-US" sz="2400" b="1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644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Third Toss</a:t>
            </a:r>
            <a:endParaRPr lang="en-US" sz="4000" b="1" dirty="0">
              <a:solidFill>
                <a:srgbClr val="0070C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95717" y="1421607"/>
            <a:ext cx="804832" cy="4823460"/>
            <a:chOff x="582177" y="1481138"/>
            <a:chExt cx="804832" cy="482346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177" y="1481138"/>
              <a:ext cx="804832" cy="82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177" y="2814638"/>
              <a:ext cx="804832" cy="82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177" y="4148138"/>
              <a:ext cx="804832" cy="82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177" y="5481638"/>
              <a:ext cx="804832" cy="82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2012181" y="1421607"/>
            <a:ext cx="804832" cy="2156460"/>
            <a:chOff x="2012181" y="1421607"/>
            <a:chExt cx="804832" cy="2156460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181" y="1421607"/>
              <a:ext cx="804832" cy="82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181" y="2755107"/>
              <a:ext cx="804832" cy="82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17" y="5422107"/>
            <a:ext cx="826637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2012181" y="1421607"/>
            <a:ext cx="826637" cy="2156460"/>
            <a:chOff x="7721647" y="4088607"/>
            <a:chExt cx="826637" cy="2156460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1647" y="4088607"/>
              <a:ext cx="826637" cy="82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1647" y="5422107"/>
              <a:ext cx="826637" cy="82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6478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Third Toss</a:t>
            </a: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17" y="1421607"/>
            <a:ext cx="804832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17" y="2755107"/>
            <a:ext cx="804832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17" y="4088607"/>
            <a:ext cx="804832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495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Laura and Paul are doing an experiment to investigate the concept of half-life using the following procedure:</a:t>
            </a:r>
          </a:p>
          <a:p>
            <a:pPr marL="742950" lvl="1" indent="-339725">
              <a:spcBef>
                <a:spcPts val="1200"/>
              </a:spcBef>
              <a:buFont typeface="+mj-lt"/>
              <a:buAutoNum type="alphaLcParenR"/>
            </a:pPr>
            <a:r>
              <a:rPr lang="en-US" dirty="0" smtClean="0"/>
              <a:t>Toss 24 pennies</a:t>
            </a:r>
          </a:p>
          <a:p>
            <a:pPr marL="742950" lvl="1" indent="-339725">
              <a:spcBef>
                <a:spcPts val="1200"/>
              </a:spcBef>
              <a:buFont typeface="+mj-lt"/>
              <a:buAutoNum type="alphaLcParenR"/>
            </a:pPr>
            <a:r>
              <a:rPr lang="en-US" dirty="0" smtClean="0"/>
              <a:t>Count how many are heads</a:t>
            </a:r>
          </a:p>
          <a:p>
            <a:pPr marL="742950" lvl="1" indent="-339725">
              <a:spcBef>
                <a:spcPts val="1200"/>
              </a:spcBef>
              <a:buFont typeface="+mj-lt"/>
              <a:buAutoNum type="alphaLcParenR"/>
            </a:pPr>
            <a:r>
              <a:rPr lang="en-US" dirty="0" smtClean="0"/>
              <a:t>Remove the tails and toss the again</a:t>
            </a:r>
          </a:p>
          <a:p>
            <a:pPr marL="742950" lvl="1" indent="-339725">
              <a:spcBef>
                <a:spcPts val="1200"/>
              </a:spcBef>
              <a:buFont typeface="+mj-lt"/>
              <a:buAutoNum type="alphaLcParenR"/>
            </a:pPr>
            <a:r>
              <a:rPr lang="en-US" dirty="0" smtClean="0"/>
              <a:t>Repeat until all are gone</a:t>
            </a:r>
            <a:endParaRPr lang="en-US" dirty="0"/>
          </a:p>
          <a:p>
            <a:pPr marL="742950" lvl="1" indent="-339725">
              <a:spcBef>
                <a:spcPts val="1200"/>
              </a:spcBef>
              <a:buFont typeface="+mj-lt"/>
              <a:buAutoNum type="alphaLcParenR"/>
            </a:pPr>
            <a:r>
              <a:rPr lang="en-US" dirty="0" smtClean="0"/>
              <a:t>Fill out the table shown</a:t>
            </a:r>
          </a:p>
          <a:p>
            <a:pPr marL="742950" lvl="1" indent="-339725">
              <a:buFont typeface="+mj-lt"/>
              <a:buAutoNum type="alphaLcParenR"/>
            </a:pPr>
            <a:endParaRPr lang="en-US" dirty="0"/>
          </a:p>
          <a:p>
            <a:pPr marL="3175" indent="0">
              <a:buNone/>
            </a:pPr>
            <a:r>
              <a:rPr lang="en-US" dirty="0" smtClean="0"/>
              <a:t>Predict the results for the table and explain your reasoning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84642" y="223838"/>
            <a:ext cx="7374716" cy="822960"/>
            <a:chOff x="995393" y="223838"/>
            <a:chExt cx="7374716" cy="82296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475" y="223838"/>
              <a:ext cx="826634" cy="82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393" y="223838"/>
              <a:ext cx="804833" cy="82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858614"/>
              </p:ext>
            </p:extLst>
          </p:nvPr>
        </p:nvGraphicFramePr>
        <p:xfrm>
          <a:off x="6115050" y="2387600"/>
          <a:ext cx="2834640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872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latin typeface="Comic Sans MS" panose="030F0702030302020204" pitchFamily="66" charset="0"/>
                        </a:rPr>
                        <a:t>Toss</a:t>
                      </a:r>
                    </a:p>
                    <a:p>
                      <a:pPr algn="ctr"/>
                      <a:r>
                        <a:rPr lang="en-US" sz="2000" b="1" i="1" dirty="0" smtClean="0">
                          <a:latin typeface="Comic Sans MS" panose="030F0702030302020204" pitchFamily="66" charset="0"/>
                        </a:rPr>
                        <a:t>Number</a:t>
                      </a:r>
                      <a:endParaRPr lang="en-US" sz="2000" b="1" i="1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latin typeface="Comic Sans MS" panose="030F0702030302020204" pitchFamily="66" charset="0"/>
                        </a:rPr>
                        <a:t>Number of Heads</a:t>
                      </a:r>
                      <a:endParaRPr lang="en-US" sz="2000" b="1" i="1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en-US" sz="2000" b="1" i="1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latin typeface="Comic Sans MS" panose="030F0702030302020204" pitchFamily="66" charset="0"/>
                        </a:rPr>
                        <a:t>12</a:t>
                      </a:r>
                      <a:endParaRPr lang="en-US" sz="2000" b="1" i="1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latin typeface="Comic Sans MS" panose="030F0702030302020204" pitchFamily="66" charset="0"/>
                        </a:rPr>
                        <a:t>2</a:t>
                      </a:r>
                      <a:endParaRPr lang="en-US" sz="2000" b="1" i="1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latin typeface="Comic Sans MS" panose="030F0702030302020204" pitchFamily="66" charset="0"/>
                        </a:rPr>
                        <a:t>6</a:t>
                      </a:r>
                      <a:endParaRPr lang="en-US" sz="2000" b="1" i="1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latin typeface="Comic Sans MS" panose="030F0702030302020204" pitchFamily="66" charset="0"/>
                        </a:rPr>
                        <a:t>3</a:t>
                      </a:r>
                      <a:endParaRPr lang="en-US" sz="2000" b="1" i="1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latin typeface="Comic Sans MS" panose="030F0702030302020204" pitchFamily="66" charset="0"/>
                        </a:rPr>
                        <a:t>3</a:t>
                      </a:r>
                      <a:endParaRPr lang="en-US" sz="2000" b="1" i="1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303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11667</TotalTime>
  <Words>2875</Words>
  <Application>Microsoft Office PowerPoint</Application>
  <PresentationFormat>On-screen Show (4:3)</PresentationFormat>
  <Paragraphs>434</Paragraphs>
  <Slides>67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4" baseType="lpstr">
      <vt:lpstr>Arial</vt:lpstr>
      <vt:lpstr>Calibri</vt:lpstr>
      <vt:lpstr>Cambria Math</vt:lpstr>
      <vt:lpstr>Comic Sans MS</vt:lpstr>
      <vt:lpstr>Wingdings</vt:lpstr>
      <vt:lpstr>Wingdings 3</vt:lpstr>
      <vt:lpstr>Office Theme</vt:lpstr>
      <vt:lpstr>Do Now: Math Skills for Half-Life Lesson</vt:lpstr>
      <vt:lpstr>Do Now</vt:lpstr>
      <vt:lpstr>First Toss</vt:lpstr>
      <vt:lpstr>First Toss</vt:lpstr>
      <vt:lpstr>Second Toss</vt:lpstr>
      <vt:lpstr>Second Toss</vt:lpstr>
      <vt:lpstr>Third Toss</vt:lpstr>
      <vt:lpstr>Third Toss</vt:lpstr>
      <vt:lpstr>Do Now</vt:lpstr>
      <vt:lpstr>Kinetics of Nuclear Decay</vt:lpstr>
      <vt:lpstr>Half-Life</vt:lpstr>
      <vt:lpstr>Examples of Half-Lives</vt:lpstr>
      <vt:lpstr>Graphical Representation</vt:lpstr>
      <vt:lpstr>Example</vt:lpstr>
      <vt:lpstr>Example</vt:lpstr>
      <vt:lpstr>Example</vt:lpstr>
      <vt:lpstr>Example</vt:lpstr>
      <vt:lpstr>Example</vt:lpstr>
      <vt:lpstr>Example</vt:lpstr>
      <vt:lpstr>Equation</vt:lpstr>
      <vt:lpstr>Half-Life Problems 1 (Easy)</vt:lpstr>
      <vt:lpstr>Half-Life Problems 1 (Easy)</vt:lpstr>
      <vt:lpstr>Half-Life Problems 1 (Easy)</vt:lpstr>
      <vt:lpstr>Half-Life Problems 1 (Easy)</vt:lpstr>
      <vt:lpstr>Half-Life Problems 2 (Easy)</vt:lpstr>
      <vt:lpstr>Half-Life Problems 2 (Easy)</vt:lpstr>
      <vt:lpstr>Half-Life Problems 2 (Easy)</vt:lpstr>
      <vt:lpstr>Half-Life Problems 2 (Easy)</vt:lpstr>
      <vt:lpstr>Do Now</vt:lpstr>
      <vt:lpstr>Half-Life Equation</vt:lpstr>
      <vt:lpstr>Half-Life Problems 2 (Easy)</vt:lpstr>
      <vt:lpstr>Half-Life Problems 2 (Easy)</vt:lpstr>
      <vt:lpstr>Half-Life Problems 3 (Medium)</vt:lpstr>
      <vt:lpstr>Half-Life Problems 4 (Medium)</vt:lpstr>
      <vt:lpstr>Half-Life Problems 6 (Medium)</vt:lpstr>
      <vt:lpstr>Half-Life Problems 7 (Medium)</vt:lpstr>
      <vt:lpstr>Half-Life Problems 8 (Hard)</vt:lpstr>
      <vt:lpstr>Optional Homework</vt:lpstr>
      <vt:lpstr>Do Now</vt:lpstr>
      <vt:lpstr>Do Now</vt:lpstr>
      <vt:lpstr>Last Class</vt:lpstr>
      <vt:lpstr>Half-Life Equation</vt:lpstr>
      <vt:lpstr>Second Lesson Finish</vt:lpstr>
      <vt:lpstr>Outline 1</vt:lpstr>
      <vt:lpstr>Types of Half-Life Problems</vt:lpstr>
      <vt:lpstr>Sig Figs for Exponents</vt:lpstr>
      <vt:lpstr>PowerPoint Presentation</vt:lpstr>
      <vt:lpstr>PowerPoint Presentation</vt:lpstr>
      <vt:lpstr>PowerPoint Presentation</vt:lpstr>
      <vt:lpstr>PowerPoint Presentation</vt:lpstr>
      <vt:lpstr>Do Now</vt:lpstr>
      <vt:lpstr>Last Class</vt:lpstr>
      <vt:lpstr>Half-Life Equation</vt:lpstr>
      <vt:lpstr>Life in the Nucleus of an Atom</vt:lpstr>
      <vt:lpstr>Life in the Nucleus of an Atom</vt:lpstr>
      <vt:lpstr>Life in the Nucleus of an Atom</vt:lpstr>
      <vt:lpstr>Life in the Nucleus of an Atom</vt:lpstr>
      <vt:lpstr>Life in the Nucleus of an Atom</vt:lpstr>
      <vt:lpstr>Life in the Nucleus of an Atom</vt:lpstr>
      <vt:lpstr>Life in the Nucleus of an Atom</vt:lpstr>
      <vt:lpstr>Half-Life</vt:lpstr>
      <vt:lpstr>Half-Life</vt:lpstr>
      <vt:lpstr>Half-Life</vt:lpstr>
      <vt:lpstr>Do Now</vt:lpstr>
      <vt:lpstr>Equation</vt:lpstr>
      <vt:lpstr>Equation</vt:lpstr>
      <vt:lpstr>Equation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sundance235</dc:creator>
  <cp:lastModifiedBy>Staff Peter McCarthy</cp:lastModifiedBy>
  <cp:revision>696</cp:revision>
  <cp:lastPrinted>2017-12-12T15:00:42Z</cp:lastPrinted>
  <dcterms:created xsi:type="dcterms:W3CDTF">2012-09-15T16:31:25Z</dcterms:created>
  <dcterms:modified xsi:type="dcterms:W3CDTF">2020-01-03T16:48:55Z</dcterms:modified>
</cp:coreProperties>
</file>