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862" r:id="rId2"/>
    <p:sldId id="863" r:id="rId3"/>
    <p:sldId id="859" r:id="rId4"/>
    <p:sldId id="860" r:id="rId5"/>
    <p:sldId id="825" r:id="rId6"/>
    <p:sldId id="828" r:id="rId7"/>
    <p:sldId id="829" r:id="rId8"/>
    <p:sldId id="833" r:id="rId9"/>
    <p:sldId id="830" r:id="rId10"/>
    <p:sldId id="831" r:id="rId11"/>
    <p:sldId id="832" r:id="rId12"/>
    <p:sldId id="835" r:id="rId13"/>
    <p:sldId id="836" r:id="rId14"/>
    <p:sldId id="838" r:id="rId15"/>
    <p:sldId id="884" r:id="rId16"/>
    <p:sldId id="885" r:id="rId17"/>
    <p:sldId id="864" r:id="rId18"/>
    <p:sldId id="839" r:id="rId19"/>
    <p:sldId id="841" r:id="rId20"/>
    <p:sldId id="844" r:id="rId21"/>
    <p:sldId id="842" r:id="rId22"/>
    <p:sldId id="843" r:id="rId23"/>
    <p:sldId id="837" r:id="rId24"/>
    <p:sldId id="855" r:id="rId25"/>
    <p:sldId id="849" r:id="rId26"/>
    <p:sldId id="853" r:id="rId27"/>
    <p:sldId id="854" r:id="rId28"/>
    <p:sldId id="852" r:id="rId29"/>
    <p:sldId id="865" r:id="rId30"/>
    <p:sldId id="848" r:id="rId31"/>
    <p:sldId id="847" r:id="rId32"/>
    <p:sldId id="851" r:id="rId33"/>
    <p:sldId id="857" r:id="rId34"/>
    <p:sldId id="856" r:id="rId35"/>
    <p:sldId id="861" r:id="rId36"/>
    <p:sldId id="868" r:id="rId37"/>
    <p:sldId id="867" r:id="rId38"/>
    <p:sldId id="869" r:id="rId39"/>
    <p:sldId id="870" r:id="rId40"/>
    <p:sldId id="873" r:id="rId41"/>
    <p:sldId id="876" r:id="rId42"/>
    <p:sldId id="877" r:id="rId43"/>
    <p:sldId id="874" r:id="rId44"/>
    <p:sldId id="875" r:id="rId45"/>
    <p:sldId id="878" r:id="rId46"/>
    <p:sldId id="881" r:id="rId47"/>
    <p:sldId id="883" r:id="rId48"/>
  </p:sldIdLst>
  <p:sldSz cx="9144000" cy="6858000" type="screen4x3"/>
  <p:notesSz cx="7077075" cy="9004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FF"/>
    <a:srgbClr val="FF66FF"/>
    <a:srgbClr val="FFFF99"/>
    <a:srgbClr val="0033CC"/>
    <a:srgbClr val="008A3E"/>
    <a:srgbClr val="F5750B"/>
    <a:srgbClr val="FFFFB9"/>
    <a:srgbClr val="000066"/>
    <a:srgbClr val="FF9900"/>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271" autoAdjust="0"/>
    <p:restoredTop sz="86375" autoAdjust="0"/>
  </p:normalViewPr>
  <p:slideViewPr>
    <p:cSldViewPr snapToGrid="0">
      <p:cViewPr varScale="1">
        <p:scale>
          <a:sx n="94" d="100"/>
          <a:sy n="94" d="100"/>
        </p:scale>
        <p:origin x="1171" y="58"/>
      </p:cViewPr>
      <p:guideLst>
        <p:guide orient="horz" pos="2160"/>
        <p:guide pos="2880"/>
      </p:guideLst>
    </p:cSldViewPr>
  </p:slideViewPr>
  <p:outlineViewPr>
    <p:cViewPr>
      <p:scale>
        <a:sx n="33" d="100"/>
        <a:sy n="33" d="100"/>
      </p:scale>
      <p:origin x="0" y="35789"/>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50215"/>
          </a:xfrm>
          <a:prstGeom prst="rect">
            <a:avLst/>
          </a:prstGeom>
        </p:spPr>
        <p:txBody>
          <a:bodyPr vert="horz" lIns="91852" tIns="45925" rIns="91852" bIns="45925" rtlCol="0"/>
          <a:lstStyle>
            <a:lvl1pPr algn="l">
              <a:defRPr sz="1100"/>
            </a:lvl1pPr>
          </a:lstStyle>
          <a:p>
            <a:endParaRPr lang="en-US"/>
          </a:p>
        </p:txBody>
      </p:sp>
      <p:sp>
        <p:nvSpPr>
          <p:cNvPr id="3" name="Date Placeholder 2"/>
          <p:cNvSpPr>
            <a:spLocks noGrp="1"/>
          </p:cNvSpPr>
          <p:nvPr>
            <p:ph type="dt" idx="1"/>
          </p:nvPr>
        </p:nvSpPr>
        <p:spPr>
          <a:xfrm>
            <a:off x="4008708" y="0"/>
            <a:ext cx="3066733" cy="450215"/>
          </a:xfrm>
          <a:prstGeom prst="rect">
            <a:avLst/>
          </a:prstGeom>
        </p:spPr>
        <p:txBody>
          <a:bodyPr vert="horz" lIns="91852" tIns="45925" rIns="91852" bIns="45925" rtlCol="0"/>
          <a:lstStyle>
            <a:lvl1pPr algn="r">
              <a:defRPr sz="1100"/>
            </a:lvl1pPr>
          </a:lstStyle>
          <a:p>
            <a:fld id="{169CBA31-FBA6-4B3A-ADEC-DB1447EE8D3B}" type="datetimeFigureOut">
              <a:rPr lang="en-US" smtClean="0"/>
              <a:t>12/12/2019</a:t>
            </a:fld>
            <a:endParaRPr lang="en-US"/>
          </a:p>
        </p:txBody>
      </p:sp>
      <p:sp>
        <p:nvSpPr>
          <p:cNvPr id="4" name="Slide Image Placeholder 3"/>
          <p:cNvSpPr>
            <a:spLocks noGrp="1" noRot="1" noChangeAspect="1"/>
          </p:cNvSpPr>
          <p:nvPr>
            <p:ph type="sldImg" idx="2"/>
          </p:nvPr>
        </p:nvSpPr>
        <p:spPr>
          <a:xfrm>
            <a:off x="1287463" y="676275"/>
            <a:ext cx="4502150" cy="3376613"/>
          </a:xfrm>
          <a:prstGeom prst="rect">
            <a:avLst/>
          </a:prstGeom>
          <a:noFill/>
          <a:ln w="12700">
            <a:solidFill>
              <a:prstClr val="black"/>
            </a:solidFill>
          </a:ln>
        </p:spPr>
        <p:txBody>
          <a:bodyPr vert="horz" lIns="91852" tIns="45925" rIns="91852" bIns="45925" rtlCol="0" anchor="ctr"/>
          <a:lstStyle/>
          <a:p>
            <a:endParaRPr lang="en-US"/>
          </a:p>
        </p:txBody>
      </p:sp>
      <p:sp>
        <p:nvSpPr>
          <p:cNvPr id="5" name="Notes Placeholder 4"/>
          <p:cNvSpPr>
            <a:spLocks noGrp="1"/>
          </p:cNvSpPr>
          <p:nvPr>
            <p:ph type="body" sz="quarter" idx="3"/>
          </p:nvPr>
        </p:nvSpPr>
        <p:spPr>
          <a:xfrm>
            <a:off x="707708" y="4277043"/>
            <a:ext cx="5661660" cy="4051935"/>
          </a:xfrm>
          <a:prstGeom prst="rect">
            <a:avLst/>
          </a:prstGeom>
        </p:spPr>
        <p:txBody>
          <a:bodyPr vert="horz" lIns="91852" tIns="45925" rIns="91852" bIns="4592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552523"/>
            <a:ext cx="3066733" cy="450215"/>
          </a:xfrm>
          <a:prstGeom prst="rect">
            <a:avLst/>
          </a:prstGeom>
        </p:spPr>
        <p:txBody>
          <a:bodyPr vert="horz" lIns="91852" tIns="45925" rIns="91852" bIns="45925" rtlCol="0" anchor="b"/>
          <a:lstStyle>
            <a:lvl1pPr algn="l">
              <a:defRPr sz="1100"/>
            </a:lvl1pPr>
          </a:lstStyle>
          <a:p>
            <a:endParaRPr lang="en-US"/>
          </a:p>
        </p:txBody>
      </p:sp>
      <p:sp>
        <p:nvSpPr>
          <p:cNvPr id="7" name="Slide Number Placeholder 6"/>
          <p:cNvSpPr>
            <a:spLocks noGrp="1"/>
          </p:cNvSpPr>
          <p:nvPr>
            <p:ph type="sldNum" sz="quarter" idx="5"/>
          </p:nvPr>
        </p:nvSpPr>
        <p:spPr>
          <a:xfrm>
            <a:off x="4008708" y="8552523"/>
            <a:ext cx="3066733" cy="450215"/>
          </a:xfrm>
          <a:prstGeom prst="rect">
            <a:avLst/>
          </a:prstGeom>
        </p:spPr>
        <p:txBody>
          <a:bodyPr vert="horz" lIns="91852" tIns="45925" rIns="91852" bIns="45925" rtlCol="0" anchor="b"/>
          <a:lstStyle>
            <a:lvl1pPr algn="r">
              <a:defRPr sz="1100"/>
            </a:lvl1pPr>
          </a:lstStyle>
          <a:p>
            <a:fld id="{456893B1-E79D-408E-AFE0-A9919F430694}" type="slidenum">
              <a:rPr lang="en-US" smtClean="0"/>
              <a:t>‹#›</a:t>
            </a:fld>
            <a:endParaRPr lang="en-US"/>
          </a:p>
        </p:txBody>
      </p:sp>
    </p:spTree>
    <p:extLst>
      <p:ext uri="{BB962C8B-B14F-4D97-AF65-F5344CB8AC3E}">
        <p14:creationId xmlns:p14="http://schemas.microsoft.com/office/powerpoint/2010/main" val="17613804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258194203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F7A66DC-BBC2-4234-85A0-1CEC632D6AB5}" type="datetimeFigureOut">
              <a:rPr lang="en-US" smtClean="0"/>
              <a:t>12/12/2019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41C1741-E327-40A1-9C39-EEEC0F71DD3F}" type="slidenum">
              <a:rPr lang="en-US" smtClean="0"/>
              <a:t>‹#›</a:t>
            </a:fld>
            <a:endParaRPr lang="en-US"/>
          </a:p>
        </p:txBody>
      </p:sp>
    </p:spTree>
    <p:extLst>
      <p:ext uri="{BB962C8B-B14F-4D97-AF65-F5344CB8AC3E}">
        <p14:creationId xmlns:p14="http://schemas.microsoft.com/office/powerpoint/2010/main" val="15612670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F7A66DC-BBC2-4234-85A0-1CEC632D6AB5}" type="datetimeFigureOut">
              <a:rPr lang="en-US" smtClean="0"/>
              <a:t>12/12/2019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41C1741-E327-40A1-9C39-EEEC0F71DD3F}" type="slidenum">
              <a:rPr lang="en-US" smtClean="0"/>
              <a:t>‹#›</a:t>
            </a:fld>
            <a:endParaRPr lang="en-US"/>
          </a:p>
        </p:txBody>
      </p:sp>
    </p:spTree>
    <p:extLst>
      <p:ext uri="{BB962C8B-B14F-4D97-AF65-F5344CB8AC3E}">
        <p14:creationId xmlns:p14="http://schemas.microsoft.com/office/powerpoint/2010/main" val="20983648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b="1">
                <a:solidFill>
                  <a:srgbClr val="0070C0"/>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marL="346075" indent="-346075">
              <a:spcBef>
                <a:spcPts val="1200"/>
              </a:spcBef>
              <a:buFont typeface="Arial" pitchFamily="34" charset="0"/>
              <a:buChar char="•"/>
              <a:defRPr sz="3200">
                <a:solidFill>
                  <a:schemeClr val="tx1"/>
                </a:solidFill>
              </a:defRPr>
            </a:lvl1pPr>
            <a:lvl2pPr marL="630238" indent="-227013">
              <a:spcBef>
                <a:spcPts val="300"/>
              </a:spcBef>
              <a:defRPr sz="2400">
                <a:solidFill>
                  <a:schemeClr val="tx1"/>
                </a:solidFill>
              </a:defRPr>
            </a:lvl2pPr>
            <a:lvl3pPr marL="912813" indent="-222250">
              <a:spcBef>
                <a:spcPts val="0"/>
              </a:spcBef>
              <a:buFont typeface="Arial" pitchFamily="34" charset="0"/>
              <a:buChar char="»"/>
              <a:defRPr sz="2000" i="1">
                <a:solidFill>
                  <a:schemeClr val="tx1"/>
                </a:solidFill>
              </a:defRPr>
            </a:lvl3pPr>
            <a:lvl4pPr marL="1254125" indent="-234950" defTabSz="1087438">
              <a:spcBef>
                <a:spcPts val="0"/>
              </a:spcBef>
              <a:defRPr sz="1800">
                <a:solidFill>
                  <a:schemeClr val="tx1"/>
                </a:solidFill>
              </a:defRPr>
            </a:lvl4pPr>
            <a:lvl5pPr marL="1600200" indent="-220663">
              <a:spcBef>
                <a:spcPts val="0"/>
              </a:spcBef>
              <a:defRPr sz="1800" i="1">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02318433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96076857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F7A66DC-BBC2-4234-85A0-1CEC632D6AB5}" type="datetimeFigureOut">
              <a:rPr lang="en-US" smtClean="0"/>
              <a:t>12/12/2019</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41C1741-E327-40A1-9C39-EEEC0F71DD3F}" type="slidenum">
              <a:rPr lang="en-US" smtClean="0"/>
              <a:t>‹#›</a:t>
            </a:fld>
            <a:endParaRPr lang="en-US"/>
          </a:p>
        </p:txBody>
      </p:sp>
    </p:spTree>
    <p:extLst>
      <p:ext uri="{BB962C8B-B14F-4D97-AF65-F5344CB8AC3E}">
        <p14:creationId xmlns:p14="http://schemas.microsoft.com/office/powerpoint/2010/main" val="2770241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6F7A66DC-BBC2-4234-85A0-1CEC632D6AB5}" type="datetimeFigureOut">
              <a:rPr lang="en-US" smtClean="0"/>
              <a:t>12/12/2019</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341C1741-E327-40A1-9C39-EEEC0F71DD3F}" type="slidenum">
              <a:rPr lang="en-US" smtClean="0"/>
              <a:t>‹#›</a:t>
            </a:fld>
            <a:endParaRPr lang="en-US"/>
          </a:p>
        </p:txBody>
      </p:sp>
    </p:spTree>
    <p:extLst>
      <p:ext uri="{BB962C8B-B14F-4D97-AF65-F5344CB8AC3E}">
        <p14:creationId xmlns:p14="http://schemas.microsoft.com/office/powerpoint/2010/main" val="13919249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6F7A66DC-BBC2-4234-85A0-1CEC632D6AB5}" type="datetimeFigureOut">
              <a:rPr lang="en-US" smtClean="0"/>
              <a:t>12/12/2019</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341C1741-E327-40A1-9C39-EEEC0F71DD3F}" type="slidenum">
              <a:rPr lang="en-US" smtClean="0"/>
              <a:t>‹#›</a:t>
            </a:fld>
            <a:endParaRPr lang="en-US"/>
          </a:p>
        </p:txBody>
      </p:sp>
    </p:spTree>
    <p:extLst>
      <p:ext uri="{BB962C8B-B14F-4D97-AF65-F5344CB8AC3E}">
        <p14:creationId xmlns:p14="http://schemas.microsoft.com/office/powerpoint/2010/main" val="35285271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6F7A66DC-BBC2-4234-85A0-1CEC632D6AB5}" type="datetimeFigureOut">
              <a:rPr lang="en-US" smtClean="0"/>
              <a:t>12/12/2019</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341C1741-E327-40A1-9C39-EEEC0F71DD3F}" type="slidenum">
              <a:rPr lang="en-US" smtClean="0"/>
              <a:t>‹#›</a:t>
            </a:fld>
            <a:endParaRPr lang="en-US"/>
          </a:p>
        </p:txBody>
      </p:sp>
    </p:spTree>
    <p:extLst>
      <p:ext uri="{BB962C8B-B14F-4D97-AF65-F5344CB8AC3E}">
        <p14:creationId xmlns:p14="http://schemas.microsoft.com/office/powerpoint/2010/main" val="25498772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F7A66DC-BBC2-4234-85A0-1CEC632D6AB5}" type="datetimeFigureOut">
              <a:rPr lang="en-US" smtClean="0"/>
              <a:t>12/12/2019</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41C1741-E327-40A1-9C39-EEEC0F71DD3F}" type="slidenum">
              <a:rPr lang="en-US" smtClean="0"/>
              <a:t>‹#›</a:t>
            </a:fld>
            <a:endParaRPr lang="en-US"/>
          </a:p>
        </p:txBody>
      </p:sp>
    </p:spTree>
    <p:extLst>
      <p:ext uri="{BB962C8B-B14F-4D97-AF65-F5344CB8AC3E}">
        <p14:creationId xmlns:p14="http://schemas.microsoft.com/office/powerpoint/2010/main" val="34635796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F7A66DC-BBC2-4234-85A0-1CEC632D6AB5}" type="datetimeFigureOut">
              <a:rPr lang="en-US" smtClean="0"/>
              <a:t>12/12/2019</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41C1741-E327-40A1-9C39-EEEC0F71DD3F}" type="slidenum">
              <a:rPr lang="en-US" smtClean="0"/>
              <a:t>‹#›</a:t>
            </a:fld>
            <a:endParaRPr lang="en-US"/>
          </a:p>
        </p:txBody>
      </p:sp>
    </p:spTree>
    <p:extLst>
      <p:ext uri="{BB962C8B-B14F-4D97-AF65-F5344CB8AC3E}">
        <p14:creationId xmlns:p14="http://schemas.microsoft.com/office/powerpoint/2010/main" val="2155562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2880" y="274638"/>
            <a:ext cx="8778240" cy="731520"/>
          </a:xfrm>
          <a:prstGeom prst="rect">
            <a:avLst/>
          </a:prstGeom>
        </p:spPr>
        <p:txBody>
          <a:bodyPr vert="horz" lIns="91440" tIns="45720" rIns="91440" bIns="45720" rtlCol="0" anchor="ctr">
            <a:noAutofit/>
          </a:bodyPr>
          <a:lstStyle/>
          <a:p>
            <a:r>
              <a:rPr lang="en-US" smtClean="0"/>
              <a:t>Click to edit Master title style</a:t>
            </a:r>
            <a:endParaRPr lang="en-US"/>
          </a:p>
        </p:txBody>
      </p:sp>
      <p:sp>
        <p:nvSpPr>
          <p:cNvPr id="3" name="Text Placeholder 2"/>
          <p:cNvSpPr>
            <a:spLocks noGrp="1"/>
          </p:cNvSpPr>
          <p:nvPr>
            <p:ph type="body" idx="1"/>
          </p:nvPr>
        </p:nvSpPr>
        <p:spPr>
          <a:xfrm>
            <a:off x="182880" y="1297460"/>
            <a:ext cx="8778240" cy="5128054"/>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Box 6"/>
          <p:cNvSpPr txBox="1"/>
          <p:nvPr userDrawn="1"/>
        </p:nvSpPr>
        <p:spPr>
          <a:xfrm>
            <a:off x="8457594" y="6596390"/>
            <a:ext cx="686406" cy="261610"/>
          </a:xfrm>
          <a:prstGeom prst="rect">
            <a:avLst/>
          </a:prstGeom>
          <a:noFill/>
        </p:spPr>
        <p:txBody>
          <a:bodyPr wrap="none" rtlCol="0">
            <a:spAutoFit/>
          </a:bodyPr>
          <a:lstStyle/>
          <a:p>
            <a:pPr algn="r"/>
            <a:r>
              <a:rPr lang="en-US" sz="1100" dirty="0" smtClean="0">
                <a:latin typeface="Arial" pitchFamily="34" charset="0"/>
                <a:cs typeface="Arial" pitchFamily="34" charset="0"/>
              </a:rPr>
              <a:t>slide </a:t>
            </a:r>
            <a:fld id="{6ABBB7C1-35F2-45E0-95DF-06E8CFB61640}" type="slidenum">
              <a:rPr lang="en-US" sz="1100" smtClean="0">
                <a:latin typeface="Arial" pitchFamily="34" charset="0"/>
                <a:cs typeface="Arial" pitchFamily="34" charset="0"/>
              </a:rPr>
              <a:pPr algn="r"/>
              <a:t>‹#›</a:t>
            </a:fld>
            <a:endParaRPr lang="en-US" sz="1100" dirty="0">
              <a:latin typeface="Arial" pitchFamily="34" charset="0"/>
              <a:cs typeface="Arial" pitchFamily="34" charset="0"/>
            </a:endParaRPr>
          </a:p>
        </p:txBody>
      </p:sp>
    </p:spTree>
    <p:extLst>
      <p:ext uri="{BB962C8B-B14F-4D97-AF65-F5344CB8AC3E}">
        <p14:creationId xmlns:p14="http://schemas.microsoft.com/office/powerpoint/2010/main" val="36066051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baseline="0">
          <a:solidFill>
            <a:schemeClr val="tx1"/>
          </a:solidFill>
          <a:latin typeface="Arial" pitchFamily="34" charset="0"/>
          <a:ea typeface="+mj-ea"/>
          <a:cs typeface="+mj-cs"/>
        </a:defRPr>
      </a:lvl1pPr>
    </p:titleStyle>
    <p:bodyStyle>
      <a:lvl1pPr marL="342900" indent="-342900" algn="l" defTabSz="914400" rtl="0" eaLnBrk="1" latinLnBrk="0" hangingPunct="1">
        <a:spcBef>
          <a:spcPts val="1200"/>
        </a:spcBef>
        <a:buFont typeface="Wingdings" pitchFamily="2" charset="2"/>
        <a:buChar char="Ø"/>
        <a:defRPr sz="3200" kern="1200" baseline="0">
          <a:solidFill>
            <a:schemeClr val="tx1"/>
          </a:solidFill>
          <a:latin typeface="Arial" pitchFamily="34" charset="0"/>
          <a:ea typeface="+mn-ea"/>
          <a:cs typeface="+mn-cs"/>
        </a:defRPr>
      </a:lvl1pPr>
      <a:lvl2pPr marL="631825" indent="-228600" algn="l" defTabSz="914400" rtl="0" eaLnBrk="1" latinLnBrk="0" hangingPunct="1">
        <a:spcBef>
          <a:spcPts val="0"/>
        </a:spcBef>
        <a:buFont typeface="Arial" pitchFamily="34" charset="0"/>
        <a:buChar char="–"/>
        <a:defRPr sz="2800" kern="1200" baseline="0">
          <a:solidFill>
            <a:schemeClr val="tx1"/>
          </a:solidFill>
          <a:latin typeface="Arial" pitchFamily="34" charset="0"/>
          <a:ea typeface="+mn-ea"/>
          <a:cs typeface="+mn-cs"/>
        </a:defRPr>
      </a:lvl2pPr>
      <a:lvl3pPr marL="914400" indent="-228600" algn="l" defTabSz="914400" rtl="0" eaLnBrk="1" latinLnBrk="0" hangingPunct="1">
        <a:spcBef>
          <a:spcPts val="0"/>
        </a:spcBef>
        <a:buFont typeface="Arial" pitchFamily="34" charset="0"/>
        <a:buChar char="•"/>
        <a:defRPr sz="2400" i="1" kern="1200" baseline="0">
          <a:solidFill>
            <a:schemeClr val="tx1"/>
          </a:solidFill>
          <a:latin typeface="Arial" pitchFamily="34" charset="0"/>
          <a:ea typeface="+mn-ea"/>
          <a:cs typeface="+mn-cs"/>
        </a:defRPr>
      </a:lvl3pPr>
      <a:lvl4pPr marL="1257300" indent="-228600" algn="l" defTabSz="914400" rtl="0" eaLnBrk="1" latinLnBrk="0" hangingPunct="1">
        <a:spcBef>
          <a:spcPts val="0"/>
        </a:spcBef>
        <a:buFont typeface="Arial" pitchFamily="34" charset="0"/>
        <a:buChar char="–"/>
        <a:defRPr sz="2000" kern="1200" baseline="0">
          <a:solidFill>
            <a:schemeClr val="tx1"/>
          </a:solidFill>
          <a:latin typeface="Arial" pitchFamily="34" charset="0"/>
          <a:ea typeface="+mn-ea"/>
          <a:cs typeface="+mn-cs"/>
        </a:defRPr>
      </a:lvl4pPr>
      <a:lvl5pPr marL="1600200" indent="-228600" algn="l" defTabSz="914400" rtl="0" eaLnBrk="1" latinLnBrk="0" hangingPunct="1">
        <a:spcBef>
          <a:spcPts val="0"/>
        </a:spcBef>
        <a:buFont typeface="Arial" pitchFamily="34" charset="0"/>
        <a:buChar char="»"/>
        <a:tabLst/>
        <a:defRPr sz="2000" i="1" kern="1200" baseline="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5790" t="19084" r="9168" b="4885"/>
          <a:stretch/>
        </p:blipFill>
        <p:spPr bwMode="auto">
          <a:xfrm>
            <a:off x="4686300" y="846571"/>
            <a:ext cx="4457700" cy="2991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043" t="6587" r="18424" b="2395"/>
          <a:stretch/>
        </p:blipFill>
        <p:spPr bwMode="auto">
          <a:xfrm>
            <a:off x="4686300" y="3798992"/>
            <a:ext cx="4457700" cy="30590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681728" y="0"/>
            <a:ext cx="4462272" cy="704850"/>
          </a:xfrm>
        </p:spPr>
        <p:txBody>
          <a:bodyPr/>
          <a:lstStyle/>
          <a:p>
            <a:r>
              <a:rPr lang="en-US" dirty="0" smtClean="0"/>
              <a:t>Do Now</a:t>
            </a:r>
            <a:endParaRPr lang="en-US" dirty="0"/>
          </a:p>
        </p:txBody>
      </p:sp>
      <p:sp>
        <p:nvSpPr>
          <p:cNvPr id="3" name="Content Placeholder 2"/>
          <p:cNvSpPr>
            <a:spLocks noGrp="1"/>
          </p:cNvSpPr>
          <p:nvPr>
            <p:ph idx="1"/>
          </p:nvPr>
        </p:nvSpPr>
        <p:spPr>
          <a:xfrm>
            <a:off x="1" y="0"/>
            <a:ext cx="4991100" cy="6772275"/>
          </a:xfrm>
        </p:spPr>
        <p:txBody>
          <a:bodyPr>
            <a:normAutofit/>
          </a:bodyPr>
          <a:lstStyle/>
          <a:p>
            <a:pPr marL="0" indent="0">
              <a:lnSpc>
                <a:spcPts val="2500"/>
              </a:lnSpc>
              <a:buNone/>
            </a:pPr>
            <a:r>
              <a:rPr lang="en-US" sz="2400" dirty="0" smtClean="0"/>
              <a:t>Aircraft can fly because air molecules flowing around their wings generate lift.  Lift increases if the wings encounter more air molecules.  Thus, the density of air is a key factor in lift.</a:t>
            </a:r>
          </a:p>
          <a:p>
            <a:pPr marL="0" indent="0">
              <a:lnSpc>
                <a:spcPts val="2500"/>
              </a:lnSpc>
              <a:buNone/>
            </a:pPr>
            <a:r>
              <a:rPr lang="en-US" sz="2400" dirty="0" smtClean="0"/>
              <a:t>When aircraft take off and land, they extend flaps on their wings to make the wings bigger, increase lift, and allow them to be airborne at lower speeds.  These flaps can be extended different amounts depending on the lift needed.</a:t>
            </a:r>
          </a:p>
          <a:p>
            <a:pPr marL="0" indent="0">
              <a:lnSpc>
                <a:spcPts val="2500"/>
              </a:lnSpc>
              <a:buNone/>
            </a:pPr>
            <a:r>
              <a:rPr lang="en-US" sz="2400" dirty="0" smtClean="0"/>
              <a:t>Which plane will need to extend their flaps more, a plane taking off from Boston in the winter or same plane taking off from Miami in the summer?  Write a prediction and justify your answer.</a:t>
            </a:r>
            <a:endParaRPr lang="en-US" sz="2400" dirty="0"/>
          </a:p>
        </p:txBody>
      </p:sp>
    </p:spTree>
    <p:extLst>
      <p:ext uri="{BB962C8B-B14F-4D97-AF65-F5344CB8AC3E}">
        <p14:creationId xmlns:p14="http://schemas.microsoft.com/office/powerpoint/2010/main" val="9929814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720"/>
            <a:ext cx="7666284" cy="6766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4"/>
          <p:cNvGrpSpPr/>
          <p:nvPr/>
        </p:nvGrpSpPr>
        <p:grpSpPr>
          <a:xfrm>
            <a:off x="736599" y="4093853"/>
            <a:ext cx="1024639" cy="1671320"/>
            <a:chOff x="1168400" y="3429000"/>
            <a:chExt cx="1024639" cy="1671320"/>
          </a:xfrm>
        </p:grpSpPr>
        <p:sp>
          <p:nvSpPr>
            <p:cNvPr id="4" name="Right Arrow 3"/>
            <p:cNvSpPr/>
            <p:nvPr/>
          </p:nvSpPr>
          <p:spPr>
            <a:xfrm rot="2700000">
              <a:off x="1028701" y="4368800"/>
              <a:ext cx="978408" cy="484632"/>
            </a:xfrm>
            <a:prstGeom prst="rightArrow">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168400" y="3429000"/>
              <a:ext cx="1024639" cy="523220"/>
            </a:xfrm>
            <a:prstGeom prst="rect">
              <a:avLst/>
            </a:prstGeom>
            <a:solidFill>
              <a:schemeClr val="bg1"/>
            </a:solidFill>
          </p:spPr>
          <p:txBody>
            <a:bodyPr wrap="none" rtlCol="0">
              <a:spAutoFit/>
            </a:bodyPr>
            <a:lstStyle/>
            <a:p>
              <a:r>
                <a:rPr lang="en-US" sz="2800" b="1" dirty="0" smtClean="0">
                  <a:solidFill>
                    <a:schemeClr val="accent6">
                      <a:lumMod val="50000"/>
                    </a:schemeClr>
                  </a:solidFill>
                  <a:latin typeface="Arial" panose="020B0604020202020204" pitchFamily="34" charset="0"/>
                  <a:cs typeface="Arial" panose="020B0604020202020204" pitchFamily="34" charset="0"/>
                </a:rPr>
                <a:t>(1, 0)</a:t>
              </a:r>
              <a:endParaRPr lang="en-US" sz="2800" b="1" dirty="0">
                <a:solidFill>
                  <a:schemeClr val="accent6">
                    <a:lumMod val="50000"/>
                  </a:schemeClr>
                </a:solidFill>
                <a:latin typeface="Arial" panose="020B0604020202020204" pitchFamily="34" charset="0"/>
                <a:cs typeface="Arial" panose="020B0604020202020204" pitchFamily="34" charset="0"/>
              </a:endParaRPr>
            </a:p>
          </p:txBody>
        </p:sp>
      </p:grpSp>
      <p:grpSp>
        <p:nvGrpSpPr>
          <p:cNvPr id="11" name="Group 10"/>
          <p:cNvGrpSpPr/>
          <p:nvPr/>
        </p:nvGrpSpPr>
        <p:grpSpPr>
          <a:xfrm>
            <a:off x="2786888" y="4323977"/>
            <a:ext cx="1558573" cy="1478887"/>
            <a:chOff x="2786888" y="4323977"/>
            <a:chExt cx="1558573" cy="1478887"/>
          </a:xfrm>
        </p:grpSpPr>
        <p:sp>
          <p:nvSpPr>
            <p:cNvPr id="2" name="Right Arrow 1"/>
            <p:cNvSpPr/>
            <p:nvPr/>
          </p:nvSpPr>
          <p:spPr>
            <a:xfrm rot="2700000" flipH="1" flipV="1">
              <a:off x="2540000" y="4570865"/>
              <a:ext cx="978408" cy="484632"/>
            </a:xfrm>
            <a:prstGeom prst="rightArrow">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320822" y="5279644"/>
              <a:ext cx="1024639" cy="523220"/>
            </a:xfrm>
            <a:prstGeom prst="rect">
              <a:avLst/>
            </a:prstGeom>
            <a:solidFill>
              <a:schemeClr val="bg1"/>
            </a:solidFill>
          </p:spPr>
          <p:txBody>
            <a:bodyPr wrap="none" rtlCol="0">
              <a:spAutoFit/>
            </a:bodyPr>
            <a:lstStyle/>
            <a:p>
              <a:r>
                <a:rPr lang="en-US" sz="2800" b="1" dirty="0" smtClean="0">
                  <a:solidFill>
                    <a:schemeClr val="accent6">
                      <a:lumMod val="50000"/>
                    </a:schemeClr>
                  </a:solidFill>
                  <a:latin typeface="Arial" panose="020B0604020202020204" pitchFamily="34" charset="0"/>
                  <a:cs typeface="Arial" panose="020B0604020202020204" pitchFamily="34" charset="0"/>
                </a:rPr>
                <a:t>(3, 4)</a:t>
              </a:r>
              <a:endParaRPr lang="en-US" sz="2800" b="1" dirty="0">
                <a:solidFill>
                  <a:schemeClr val="accent6">
                    <a:lumMod val="50000"/>
                  </a:schemeClr>
                </a:solidFill>
                <a:latin typeface="Arial" panose="020B0604020202020204" pitchFamily="34"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7" name="TextBox 6"/>
              <p:cNvSpPr txBox="1"/>
              <p:nvPr/>
            </p:nvSpPr>
            <p:spPr>
              <a:xfrm>
                <a:off x="5426067" y="2854227"/>
                <a:ext cx="2911373" cy="836383"/>
              </a:xfrm>
              <a:prstGeom prst="rect">
                <a:avLst/>
              </a:prstGeom>
              <a:solidFill>
                <a:schemeClr val="bg1"/>
              </a:solidFill>
            </p:spPr>
            <p:txBody>
              <a:bodyPr wrap="none" rtlCol="0">
                <a:spAutoFit/>
              </a:bodyPr>
              <a:lstStyle/>
              <a:p>
                <a:pPr algn="r"/>
                <a14:m>
                  <m:oMathPara xmlns:m="http://schemas.openxmlformats.org/officeDocument/2006/math">
                    <m:oMathParaPr>
                      <m:jc m:val="centerGroup"/>
                    </m:oMathParaPr>
                    <m:oMath xmlns:m="http://schemas.openxmlformats.org/officeDocument/2006/math">
                      <m:r>
                        <a:rPr lang="en-US" sz="2800" b="1" i="1" smtClean="0">
                          <a:solidFill>
                            <a:schemeClr val="accent6">
                              <a:lumMod val="50000"/>
                            </a:schemeClr>
                          </a:solidFill>
                          <a:latin typeface="Cambria Math"/>
                          <a:cs typeface="Arial" panose="020B0604020202020204" pitchFamily="34" charset="0"/>
                        </a:rPr>
                        <m:t>𝒔𝒍𝒐𝒑𝒆</m:t>
                      </m:r>
                      <m:r>
                        <a:rPr lang="en-US" sz="2800" b="1" i="1" smtClean="0">
                          <a:solidFill>
                            <a:schemeClr val="accent6">
                              <a:lumMod val="50000"/>
                            </a:schemeClr>
                          </a:solidFill>
                          <a:latin typeface="Cambria Math"/>
                          <a:cs typeface="Arial" panose="020B0604020202020204" pitchFamily="34" charset="0"/>
                        </a:rPr>
                        <m:t>= </m:t>
                      </m:r>
                      <m:f>
                        <m:fPr>
                          <m:ctrlPr>
                            <a:rPr lang="en-US" sz="2800" b="1" i="1" smtClean="0">
                              <a:solidFill>
                                <a:schemeClr val="accent6">
                                  <a:lumMod val="50000"/>
                                </a:schemeClr>
                              </a:solidFill>
                              <a:latin typeface="Cambria Math" panose="02040503050406030204" pitchFamily="18" charset="0"/>
                              <a:cs typeface="Arial" panose="020B0604020202020204" pitchFamily="34" charset="0"/>
                            </a:rPr>
                          </m:ctrlPr>
                        </m:fPr>
                        <m:num>
                          <m:r>
                            <a:rPr lang="en-US" sz="2800" b="1" i="1" smtClean="0">
                              <a:solidFill>
                                <a:schemeClr val="accent6">
                                  <a:lumMod val="50000"/>
                                </a:schemeClr>
                              </a:solidFill>
                              <a:latin typeface="Cambria Math"/>
                              <a:cs typeface="Arial" panose="020B0604020202020204" pitchFamily="34" charset="0"/>
                            </a:rPr>
                            <m:t>𝒚</m:t>
                          </m:r>
                          <m:r>
                            <a:rPr lang="en-US" sz="2800" b="1" i="1" baseline="-25000" smtClean="0">
                              <a:solidFill>
                                <a:schemeClr val="accent6">
                                  <a:lumMod val="50000"/>
                                </a:schemeClr>
                              </a:solidFill>
                              <a:latin typeface="Cambria Math"/>
                              <a:cs typeface="Arial" panose="020B0604020202020204" pitchFamily="34" charset="0"/>
                            </a:rPr>
                            <m:t>𝟐</m:t>
                          </m:r>
                          <m:r>
                            <a:rPr lang="en-US" sz="2800" b="1" i="1" smtClean="0">
                              <a:solidFill>
                                <a:schemeClr val="accent6">
                                  <a:lumMod val="50000"/>
                                </a:schemeClr>
                              </a:solidFill>
                              <a:latin typeface="Cambria Math"/>
                              <a:cs typeface="Arial" panose="020B0604020202020204" pitchFamily="34" charset="0"/>
                            </a:rPr>
                            <m:t>−</m:t>
                          </m:r>
                          <m:r>
                            <a:rPr lang="en-US" sz="2800" b="1" i="1" smtClean="0">
                              <a:solidFill>
                                <a:schemeClr val="accent6">
                                  <a:lumMod val="50000"/>
                                </a:schemeClr>
                              </a:solidFill>
                              <a:latin typeface="Cambria Math"/>
                              <a:cs typeface="Arial" panose="020B0604020202020204" pitchFamily="34" charset="0"/>
                            </a:rPr>
                            <m:t>𝒚</m:t>
                          </m:r>
                          <m:r>
                            <a:rPr lang="en-US" sz="2800" b="1" i="1" baseline="-25000" smtClean="0">
                              <a:solidFill>
                                <a:schemeClr val="accent6">
                                  <a:lumMod val="50000"/>
                                </a:schemeClr>
                              </a:solidFill>
                              <a:latin typeface="Cambria Math"/>
                              <a:cs typeface="Arial" panose="020B0604020202020204" pitchFamily="34" charset="0"/>
                            </a:rPr>
                            <m:t>𝟏</m:t>
                          </m:r>
                        </m:num>
                        <m:den>
                          <m:r>
                            <a:rPr lang="en-US" sz="2800" b="1" i="1" smtClean="0">
                              <a:solidFill>
                                <a:schemeClr val="accent6">
                                  <a:lumMod val="50000"/>
                                </a:schemeClr>
                              </a:solidFill>
                              <a:latin typeface="Cambria Math"/>
                              <a:cs typeface="Arial" panose="020B0604020202020204" pitchFamily="34" charset="0"/>
                            </a:rPr>
                            <m:t>𝒙</m:t>
                          </m:r>
                          <m:r>
                            <a:rPr lang="en-US" sz="2800" b="1" i="1" baseline="-25000" smtClean="0">
                              <a:solidFill>
                                <a:schemeClr val="accent6">
                                  <a:lumMod val="50000"/>
                                </a:schemeClr>
                              </a:solidFill>
                              <a:latin typeface="Cambria Math"/>
                              <a:cs typeface="Arial" panose="020B0604020202020204" pitchFamily="34" charset="0"/>
                            </a:rPr>
                            <m:t>𝟐</m:t>
                          </m:r>
                          <m:r>
                            <a:rPr lang="en-US" sz="2800" b="1" i="1" smtClean="0">
                              <a:solidFill>
                                <a:schemeClr val="accent6">
                                  <a:lumMod val="50000"/>
                                </a:schemeClr>
                              </a:solidFill>
                              <a:latin typeface="Cambria Math"/>
                              <a:cs typeface="Arial" panose="020B0604020202020204" pitchFamily="34" charset="0"/>
                            </a:rPr>
                            <m:t>−</m:t>
                          </m:r>
                          <m:r>
                            <a:rPr lang="en-US" sz="2800" b="1" i="1" smtClean="0">
                              <a:solidFill>
                                <a:schemeClr val="accent6">
                                  <a:lumMod val="50000"/>
                                </a:schemeClr>
                              </a:solidFill>
                              <a:latin typeface="Cambria Math"/>
                              <a:cs typeface="Arial" panose="020B0604020202020204" pitchFamily="34" charset="0"/>
                            </a:rPr>
                            <m:t>𝒙</m:t>
                          </m:r>
                          <m:r>
                            <a:rPr lang="en-US" sz="2800" b="1" i="1" baseline="-25000" smtClean="0">
                              <a:solidFill>
                                <a:schemeClr val="accent6">
                                  <a:lumMod val="50000"/>
                                </a:schemeClr>
                              </a:solidFill>
                              <a:latin typeface="Cambria Math"/>
                              <a:cs typeface="Arial" panose="020B0604020202020204" pitchFamily="34" charset="0"/>
                            </a:rPr>
                            <m:t>𝟏</m:t>
                          </m:r>
                        </m:den>
                      </m:f>
                    </m:oMath>
                  </m:oMathPara>
                </a14:m>
                <a:endParaRPr lang="en-US" sz="2800" b="1" dirty="0">
                  <a:solidFill>
                    <a:schemeClr val="accent6">
                      <a:lumMod val="50000"/>
                    </a:schemeClr>
                  </a:solidFill>
                  <a:latin typeface="Arial" panose="020B0604020202020204" pitchFamily="34" charset="0"/>
                  <a:cs typeface="Arial" panose="020B0604020202020204" pitchFamily="34"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5426067" y="2854227"/>
                <a:ext cx="2911373" cy="836383"/>
              </a:xfrm>
              <a:prstGeom prst="rect">
                <a:avLst/>
              </a:prstGeom>
              <a:blipFill rotWithShape="1">
                <a:blip r:embed="rId3"/>
                <a:stretch>
                  <a:fillRect b="-36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6458431" y="3701357"/>
                <a:ext cx="1586909" cy="901785"/>
              </a:xfrm>
              <a:prstGeom prst="rect">
                <a:avLst/>
              </a:prstGeom>
              <a:solidFill>
                <a:schemeClr val="bg1"/>
              </a:solidFill>
            </p:spPr>
            <p:txBody>
              <a:bodyPr wrap="none" rtlCol="0">
                <a:spAutoFit/>
              </a:bodyPr>
              <a:lstStyle/>
              <a:p>
                <a:pPr algn="r"/>
                <a14:m>
                  <m:oMathPara xmlns:m="http://schemas.openxmlformats.org/officeDocument/2006/math">
                    <m:oMathParaPr>
                      <m:jc m:val="centerGroup"/>
                    </m:oMathParaPr>
                    <m:oMath xmlns:m="http://schemas.openxmlformats.org/officeDocument/2006/math">
                      <m:r>
                        <a:rPr lang="en-US" sz="2800" b="1" i="1" smtClean="0">
                          <a:solidFill>
                            <a:schemeClr val="accent6">
                              <a:lumMod val="50000"/>
                            </a:schemeClr>
                          </a:solidFill>
                          <a:latin typeface="Cambria Math"/>
                          <a:cs typeface="Arial" panose="020B0604020202020204" pitchFamily="34" charset="0"/>
                        </a:rPr>
                        <m:t>=</m:t>
                      </m:r>
                      <m:f>
                        <m:fPr>
                          <m:ctrlPr>
                            <a:rPr lang="en-US" sz="2800" b="1" i="1" smtClean="0">
                              <a:solidFill>
                                <a:schemeClr val="accent6">
                                  <a:lumMod val="50000"/>
                                </a:schemeClr>
                              </a:solidFill>
                              <a:latin typeface="Cambria Math" panose="02040503050406030204" pitchFamily="18" charset="0"/>
                              <a:cs typeface="Arial" panose="020B0604020202020204" pitchFamily="34" charset="0"/>
                            </a:rPr>
                          </m:ctrlPr>
                        </m:fPr>
                        <m:num>
                          <m:r>
                            <a:rPr lang="en-US" sz="2800" b="1" i="1" smtClean="0">
                              <a:solidFill>
                                <a:schemeClr val="accent6">
                                  <a:lumMod val="50000"/>
                                </a:schemeClr>
                              </a:solidFill>
                              <a:latin typeface="Cambria Math"/>
                              <a:cs typeface="Arial" panose="020B0604020202020204" pitchFamily="34" charset="0"/>
                            </a:rPr>
                            <m:t>𝟒</m:t>
                          </m:r>
                          <m:r>
                            <a:rPr lang="en-US" sz="2800" b="1" i="1" smtClean="0">
                              <a:solidFill>
                                <a:schemeClr val="accent6">
                                  <a:lumMod val="50000"/>
                                </a:schemeClr>
                              </a:solidFill>
                              <a:latin typeface="Cambria Math"/>
                              <a:cs typeface="Arial" panose="020B0604020202020204" pitchFamily="34" charset="0"/>
                            </a:rPr>
                            <m:t> −</m:t>
                          </m:r>
                          <m:r>
                            <a:rPr lang="en-US" sz="2800" b="1" i="1" smtClean="0">
                              <a:solidFill>
                                <a:schemeClr val="accent6">
                                  <a:lumMod val="50000"/>
                                </a:schemeClr>
                              </a:solidFill>
                              <a:latin typeface="Cambria Math"/>
                              <a:cs typeface="Arial" panose="020B0604020202020204" pitchFamily="34" charset="0"/>
                            </a:rPr>
                            <m:t>𝟎</m:t>
                          </m:r>
                        </m:num>
                        <m:den>
                          <m:r>
                            <a:rPr lang="en-US" sz="2800" b="1" i="1" smtClean="0">
                              <a:solidFill>
                                <a:schemeClr val="accent6">
                                  <a:lumMod val="50000"/>
                                </a:schemeClr>
                              </a:solidFill>
                              <a:latin typeface="Cambria Math"/>
                              <a:cs typeface="Arial" panose="020B0604020202020204" pitchFamily="34" charset="0"/>
                            </a:rPr>
                            <m:t>𝟑</m:t>
                          </m:r>
                          <m:r>
                            <a:rPr lang="en-US" sz="2800" b="1" i="1" smtClean="0">
                              <a:solidFill>
                                <a:schemeClr val="accent6">
                                  <a:lumMod val="50000"/>
                                </a:schemeClr>
                              </a:solidFill>
                              <a:latin typeface="Cambria Math"/>
                              <a:cs typeface="Arial" panose="020B0604020202020204" pitchFamily="34" charset="0"/>
                            </a:rPr>
                            <m:t> −</m:t>
                          </m:r>
                          <m:r>
                            <a:rPr lang="en-US" sz="2800" b="1" i="1" smtClean="0">
                              <a:solidFill>
                                <a:schemeClr val="accent6">
                                  <a:lumMod val="50000"/>
                                </a:schemeClr>
                              </a:solidFill>
                              <a:latin typeface="Cambria Math"/>
                              <a:cs typeface="Arial" panose="020B0604020202020204" pitchFamily="34" charset="0"/>
                            </a:rPr>
                            <m:t>𝟏</m:t>
                          </m:r>
                        </m:den>
                      </m:f>
                    </m:oMath>
                  </m:oMathPara>
                </a14:m>
                <a:endParaRPr lang="en-US" sz="2800" b="1" dirty="0" smtClean="0">
                  <a:solidFill>
                    <a:schemeClr val="accent6">
                      <a:lumMod val="50000"/>
                    </a:schemeClr>
                  </a:solidFill>
                  <a:latin typeface="Arial" panose="020B0604020202020204" pitchFamily="34" charset="0"/>
                  <a:cs typeface="Arial" panose="020B0604020202020204" pitchFamily="34"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6458431" y="3701357"/>
                <a:ext cx="1586909" cy="901785"/>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6453403" y="4613890"/>
                <a:ext cx="1896737" cy="901978"/>
              </a:xfrm>
              <a:prstGeom prst="rect">
                <a:avLst/>
              </a:prstGeom>
              <a:solidFill>
                <a:schemeClr val="bg1"/>
              </a:solidFill>
            </p:spPr>
            <p:txBody>
              <a:bodyPr wrap="none" rtlCol="0">
                <a:spAutoFit/>
              </a:bodyPr>
              <a:lstStyle/>
              <a:p>
                <a:pPr algn="r"/>
                <a14:m>
                  <m:oMathPara xmlns:m="http://schemas.openxmlformats.org/officeDocument/2006/math">
                    <m:oMathParaPr>
                      <m:jc m:val="centerGroup"/>
                    </m:oMathParaPr>
                    <m:oMath xmlns:m="http://schemas.openxmlformats.org/officeDocument/2006/math">
                      <m:r>
                        <a:rPr lang="en-US" sz="2800" b="1" i="1" smtClean="0">
                          <a:solidFill>
                            <a:schemeClr val="accent6">
                              <a:lumMod val="50000"/>
                            </a:schemeClr>
                          </a:solidFill>
                          <a:latin typeface="Cambria Math"/>
                          <a:cs typeface="Arial" panose="020B0604020202020204" pitchFamily="34" charset="0"/>
                        </a:rPr>
                        <m:t>=</m:t>
                      </m:r>
                      <m:f>
                        <m:fPr>
                          <m:ctrlPr>
                            <a:rPr lang="en-US" sz="2800" b="1" i="1" smtClean="0">
                              <a:solidFill>
                                <a:schemeClr val="accent6">
                                  <a:lumMod val="50000"/>
                                </a:schemeClr>
                              </a:solidFill>
                              <a:latin typeface="Cambria Math" panose="02040503050406030204" pitchFamily="18" charset="0"/>
                              <a:cs typeface="Arial" panose="020B0604020202020204" pitchFamily="34" charset="0"/>
                            </a:rPr>
                          </m:ctrlPr>
                        </m:fPr>
                        <m:num>
                          <m:r>
                            <a:rPr lang="en-US" sz="2800" b="1" i="1" smtClean="0">
                              <a:solidFill>
                                <a:schemeClr val="accent6">
                                  <a:lumMod val="50000"/>
                                </a:schemeClr>
                              </a:solidFill>
                              <a:latin typeface="Cambria Math"/>
                              <a:cs typeface="Arial" panose="020B0604020202020204" pitchFamily="34" charset="0"/>
                            </a:rPr>
                            <m:t>𝟒</m:t>
                          </m:r>
                        </m:num>
                        <m:den>
                          <m:r>
                            <a:rPr lang="en-US" sz="2800" b="1" i="1" smtClean="0">
                              <a:solidFill>
                                <a:schemeClr val="accent6">
                                  <a:lumMod val="50000"/>
                                </a:schemeClr>
                              </a:solidFill>
                              <a:latin typeface="Cambria Math"/>
                              <a:cs typeface="Arial" panose="020B0604020202020204" pitchFamily="34" charset="0"/>
                            </a:rPr>
                            <m:t>𝟐</m:t>
                          </m:r>
                        </m:den>
                      </m:f>
                      <m:r>
                        <a:rPr lang="en-US" sz="2800" b="1" i="1" smtClean="0">
                          <a:solidFill>
                            <a:schemeClr val="accent6">
                              <a:lumMod val="50000"/>
                            </a:schemeClr>
                          </a:solidFill>
                          <a:latin typeface="Cambria Math"/>
                          <a:cs typeface="Arial" panose="020B0604020202020204" pitchFamily="34" charset="0"/>
                        </a:rPr>
                        <m:t>=</m:t>
                      </m:r>
                      <m:r>
                        <a:rPr lang="en-US" sz="2800" b="1" i="1" smtClean="0">
                          <a:solidFill>
                            <a:schemeClr val="accent6">
                              <a:lumMod val="50000"/>
                            </a:schemeClr>
                          </a:solidFill>
                          <a:latin typeface="Cambria Math"/>
                          <a:cs typeface="Arial" panose="020B0604020202020204" pitchFamily="34" charset="0"/>
                        </a:rPr>
                        <m:t>𝟐</m:t>
                      </m:r>
                      <m:r>
                        <a:rPr lang="en-US" sz="2800" b="1" i="1" smtClean="0">
                          <a:solidFill>
                            <a:schemeClr val="accent6">
                              <a:lumMod val="50000"/>
                            </a:schemeClr>
                          </a:solidFill>
                          <a:latin typeface="Cambria Math"/>
                          <a:cs typeface="Arial" panose="020B0604020202020204" pitchFamily="34" charset="0"/>
                        </a:rPr>
                        <m:t>.</m:t>
                      </m:r>
                      <m:r>
                        <a:rPr lang="en-US" sz="2800" b="1" i="1" smtClean="0">
                          <a:solidFill>
                            <a:schemeClr val="accent6">
                              <a:lumMod val="50000"/>
                            </a:schemeClr>
                          </a:solidFill>
                          <a:latin typeface="Cambria Math"/>
                          <a:cs typeface="Arial" panose="020B0604020202020204" pitchFamily="34" charset="0"/>
                        </a:rPr>
                        <m:t>𝟎</m:t>
                      </m:r>
                    </m:oMath>
                  </m:oMathPara>
                </a14:m>
                <a:endParaRPr lang="en-US" sz="2800" b="1" dirty="0">
                  <a:solidFill>
                    <a:schemeClr val="accent6">
                      <a:lumMod val="50000"/>
                    </a:schemeClr>
                  </a:solidFill>
                  <a:latin typeface="Arial" panose="020B0604020202020204" pitchFamily="34" charset="0"/>
                  <a:cs typeface="Arial" panose="020B0604020202020204" pitchFamily="34"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6453403" y="4613890"/>
                <a:ext cx="1896737" cy="901978"/>
              </a:xfrm>
              <a:prstGeom prst="rect">
                <a:avLst/>
              </a:prstGeom>
              <a:blipFill rotWithShape="1">
                <a:blip r:embed="rId5"/>
                <a:stretch>
                  <a:fillRect/>
                </a:stretch>
              </a:blipFill>
            </p:spPr>
            <p:txBody>
              <a:bodyPr/>
              <a:lstStyle/>
              <a:p>
                <a:r>
                  <a:rPr lang="en-US">
                    <a:noFill/>
                  </a:rPr>
                  <a:t> </a:t>
                </a:r>
              </a:p>
            </p:txBody>
          </p:sp>
        </mc:Fallback>
      </mc:AlternateContent>
      <p:cxnSp>
        <p:nvCxnSpPr>
          <p:cNvPr id="17" name="Straight Connector 16"/>
          <p:cNvCxnSpPr/>
          <p:nvPr/>
        </p:nvCxnSpPr>
        <p:spPr>
          <a:xfrm flipV="1">
            <a:off x="1539867" y="1041400"/>
            <a:ext cx="3298833" cy="4726434"/>
          </a:xfrm>
          <a:prstGeom prst="line">
            <a:avLst/>
          </a:prstGeom>
          <a:ln w="57150">
            <a:solidFill>
              <a:srgbClr val="0033C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031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down)">
                                      <p:cBhvr>
                                        <p:cTn id="3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the units for the slope?</a:t>
            </a:r>
            <a:endParaRPr lang="en-US" dirty="0"/>
          </a:p>
        </p:txBody>
      </p:sp>
      <p:sp>
        <p:nvSpPr>
          <p:cNvPr id="3" name="Content Placeholder 2"/>
          <p:cNvSpPr>
            <a:spLocks noGrp="1"/>
          </p:cNvSpPr>
          <p:nvPr>
            <p:ph idx="1"/>
          </p:nvPr>
        </p:nvSpPr>
        <p:spPr>
          <a:xfrm>
            <a:off x="897890" y="2438400"/>
            <a:ext cx="7348220" cy="3644214"/>
          </a:xfrm>
        </p:spPr>
        <p:txBody>
          <a:bodyPr/>
          <a:lstStyle/>
          <a:p>
            <a:r>
              <a:rPr lang="en-US" dirty="0" smtClean="0"/>
              <a:t>What units are on the y-axis?</a:t>
            </a:r>
          </a:p>
          <a:p>
            <a:pPr marL="1260475">
              <a:spcBef>
                <a:spcPts val="300"/>
              </a:spcBef>
              <a:buFont typeface="Wingdings" panose="05000000000000000000" pitchFamily="2" charset="2"/>
              <a:buChar char="Ø"/>
            </a:pPr>
            <a:r>
              <a:rPr lang="en-US" b="1" dirty="0" smtClean="0">
                <a:solidFill>
                  <a:srgbClr val="008A3E"/>
                </a:solidFill>
              </a:rPr>
              <a:t>neutrons</a:t>
            </a:r>
          </a:p>
          <a:p>
            <a:r>
              <a:rPr lang="en-US" dirty="0" smtClean="0"/>
              <a:t>What units are on the x-axis?</a:t>
            </a:r>
          </a:p>
          <a:p>
            <a:pPr marL="1260475">
              <a:spcBef>
                <a:spcPts val="300"/>
              </a:spcBef>
              <a:buFont typeface="Wingdings" panose="05000000000000000000" pitchFamily="2" charset="2"/>
              <a:buChar char="Ø"/>
            </a:pPr>
            <a:r>
              <a:rPr lang="en-US" b="1" dirty="0" smtClean="0">
                <a:solidFill>
                  <a:srgbClr val="FF0000"/>
                </a:solidFill>
              </a:rPr>
              <a:t>protons</a:t>
            </a:r>
          </a:p>
          <a:p>
            <a:r>
              <a:rPr lang="en-US" dirty="0" smtClean="0"/>
              <a:t>Therefore, the units for the slope are:</a:t>
            </a:r>
            <a:endParaRPr lang="en-US" dirty="0"/>
          </a:p>
        </p:txBody>
      </p:sp>
      <mc:AlternateContent xmlns:mc="http://schemas.openxmlformats.org/markup-compatibility/2006" xmlns:a14="http://schemas.microsoft.com/office/drawing/2010/main">
        <mc:Choice Requires="a14">
          <p:sp>
            <p:nvSpPr>
              <p:cNvPr id="4" name="TextBox 3"/>
              <p:cNvSpPr txBox="1"/>
              <p:nvPr/>
            </p:nvSpPr>
            <p:spPr>
              <a:xfrm>
                <a:off x="3326916" y="1215927"/>
                <a:ext cx="2490169" cy="1017523"/>
              </a:xfrm>
              <a:prstGeom prst="rect">
                <a:avLst/>
              </a:prstGeom>
              <a:solidFill>
                <a:schemeClr val="bg1"/>
              </a:solidFill>
            </p:spPr>
            <p:txBody>
              <a:bodyPr wrap="none" rtlCol="0">
                <a:spAutoFit/>
              </a:bodyPr>
              <a:lstStyle/>
              <a:p>
                <a:pPr algn="r"/>
                <a14:m>
                  <m:oMathPara xmlns:m="http://schemas.openxmlformats.org/officeDocument/2006/math">
                    <m:oMathParaPr>
                      <m:jc m:val="centerGroup"/>
                    </m:oMathParaPr>
                    <m:oMath xmlns:m="http://schemas.openxmlformats.org/officeDocument/2006/math">
                      <m:r>
                        <a:rPr lang="en-US" sz="3200" b="1" i="1" smtClean="0">
                          <a:solidFill>
                            <a:schemeClr val="tx1"/>
                          </a:solidFill>
                          <a:latin typeface="Cambria Math"/>
                          <a:cs typeface="Arial" panose="020B0604020202020204" pitchFamily="34" charset="0"/>
                        </a:rPr>
                        <m:t>𝒔𝒍𝒐𝒑𝒆</m:t>
                      </m:r>
                      <m:r>
                        <a:rPr lang="en-US" sz="3200" b="1" i="1" smtClean="0">
                          <a:solidFill>
                            <a:schemeClr val="tx1"/>
                          </a:solidFill>
                          <a:latin typeface="Cambria Math"/>
                          <a:cs typeface="Arial" panose="020B0604020202020204" pitchFamily="34" charset="0"/>
                        </a:rPr>
                        <m:t>= </m:t>
                      </m:r>
                      <m:f>
                        <m:fPr>
                          <m:ctrlPr>
                            <a:rPr lang="en-US" sz="3200" b="1" i="1" smtClean="0">
                              <a:solidFill>
                                <a:schemeClr val="tx1"/>
                              </a:solidFill>
                              <a:latin typeface="Cambria Math" panose="02040503050406030204" pitchFamily="18" charset="0"/>
                              <a:cs typeface="Arial" panose="020B0604020202020204" pitchFamily="34" charset="0"/>
                            </a:rPr>
                          </m:ctrlPr>
                        </m:fPr>
                        <m:num>
                          <m:r>
                            <a:rPr lang="en-US" sz="3200" b="1" i="1" smtClean="0">
                              <a:solidFill>
                                <a:srgbClr val="008A3E"/>
                              </a:solidFill>
                              <a:latin typeface="Cambria Math"/>
                              <a:ea typeface="Cambria Math"/>
                              <a:cs typeface="Arial" panose="020B0604020202020204" pitchFamily="34" charset="0"/>
                            </a:rPr>
                            <m:t>∆</m:t>
                          </m:r>
                          <m:r>
                            <a:rPr lang="en-US" sz="3200" b="1" i="1" smtClean="0">
                              <a:solidFill>
                                <a:srgbClr val="008A3E"/>
                              </a:solidFill>
                              <a:latin typeface="Cambria Math"/>
                              <a:ea typeface="Cambria Math"/>
                              <a:cs typeface="Arial" panose="020B0604020202020204" pitchFamily="34" charset="0"/>
                            </a:rPr>
                            <m:t>𝒚</m:t>
                          </m:r>
                        </m:num>
                        <m:den>
                          <m:r>
                            <a:rPr lang="en-US" sz="3200" b="1" i="1" smtClean="0">
                              <a:solidFill>
                                <a:srgbClr val="FF0000"/>
                              </a:solidFill>
                              <a:latin typeface="Cambria Math"/>
                              <a:ea typeface="Cambria Math"/>
                              <a:cs typeface="Arial" panose="020B0604020202020204" pitchFamily="34" charset="0"/>
                            </a:rPr>
                            <m:t>∆</m:t>
                          </m:r>
                          <m:r>
                            <a:rPr lang="en-US" sz="3200" b="1" i="1" smtClean="0">
                              <a:solidFill>
                                <a:srgbClr val="FF0000"/>
                              </a:solidFill>
                              <a:latin typeface="Cambria Math"/>
                              <a:ea typeface="Cambria Math"/>
                              <a:cs typeface="Arial" panose="020B0604020202020204" pitchFamily="34" charset="0"/>
                            </a:rPr>
                            <m:t>𝒙</m:t>
                          </m:r>
                        </m:den>
                      </m:f>
                    </m:oMath>
                  </m:oMathPara>
                </a14:m>
                <a:endParaRPr lang="en-US" sz="3200" b="1" dirty="0">
                  <a:solidFill>
                    <a:schemeClr val="tx1"/>
                  </a:solidFill>
                  <a:latin typeface="Arial" panose="020B0604020202020204" pitchFamily="34" charset="0"/>
                  <a:cs typeface="Arial" panose="020B0604020202020204" pitchFamily="34"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3326916" y="1215927"/>
                <a:ext cx="2490169" cy="1017523"/>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2206224" y="5622827"/>
                <a:ext cx="4731552" cy="1072601"/>
              </a:xfrm>
              <a:prstGeom prst="rect">
                <a:avLst/>
              </a:prstGeom>
              <a:solidFill>
                <a:schemeClr val="bg1"/>
              </a:solidFill>
            </p:spPr>
            <p:txBody>
              <a:bodyPr wrap="none" rtlCol="0">
                <a:spAutoFit/>
              </a:bodyPr>
              <a:lstStyle/>
              <a:p>
                <a:pPr algn="r"/>
                <a14:m>
                  <m:oMathPara xmlns:m="http://schemas.openxmlformats.org/officeDocument/2006/math">
                    <m:oMathParaPr>
                      <m:jc m:val="centerGroup"/>
                    </m:oMathParaPr>
                    <m:oMath xmlns:m="http://schemas.openxmlformats.org/officeDocument/2006/math">
                      <m:r>
                        <a:rPr lang="en-US" sz="3200" b="1" i="1" smtClean="0">
                          <a:solidFill>
                            <a:schemeClr val="tx1"/>
                          </a:solidFill>
                          <a:latin typeface="Cambria Math"/>
                          <a:cs typeface="Arial" panose="020B0604020202020204" pitchFamily="34" charset="0"/>
                        </a:rPr>
                        <m:t>𝒖𝒏𝒊𝒕𝒔</m:t>
                      </m:r>
                      <m:r>
                        <a:rPr lang="en-US" sz="3200" b="1" i="1" smtClean="0">
                          <a:solidFill>
                            <a:schemeClr val="tx1"/>
                          </a:solidFill>
                          <a:latin typeface="Cambria Math"/>
                          <a:cs typeface="Arial" panose="020B0604020202020204" pitchFamily="34" charset="0"/>
                        </a:rPr>
                        <m:t>= </m:t>
                      </m:r>
                      <m:f>
                        <m:fPr>
                          <m:ctrlPr>
                            <a:rPr lang="en-US" sz="3200" b="1" i="1" smtClean="0">
                              <a:solidFill>
                                <a:schemeClr val="tx1"/>
                              </a:solidFill>
                              <a:latin typeface="Cambria Math" panose="02040503050406030204" pitchFamily="18" charset="0"/>
                              <a:cs typeface="Arial" panose="020B0604020202020204" pitchFamily="34" charset="0"/>
                            </a:rPr>
                          </m:ctrlPr>
                        </m:fPr>
                        <m:num>
                          <m:r>
                            <a:rPr lang="en-US" sz="3200" b="1" i="1" smtClean="0">
                              <a:solidFill>
                                <a:srgbClr val="008A3E"/>
                              </a:solidFill>
                              <a:latin typeface="Cambria Math"/>
                              <a:ea typeface="Cambria Math"/>
                              <a:cs typeface="Arial" panose="020B0604020202020204" pitchFamily="34" charset="0"/>
                            </a:rPr>
                            <m:t>𝒏𝒆𝒖𝒕𝒓𝒐𝒏𝒔</m:t>
                          </m:r>
                        </m:num>
                        <m:den>
                          <m:r>
                            <a:rPr lang="en-US" sz="3200" b="1" i="1" smtClean="0">
                              <a:solidFill>
                                <a:srgbClr val="FF0000"/>
                              </a:solidFill>
                              <a:latin typeface="Cambria Math"/>
                              <a:ea typeface="Cambria Math"/>
                              <a:cs typeface="Arial" panose="020B0604020202020204" pitchFamily="34" charset="0"/>
                            </a:rPr>
                            <m:t>𝒑𝒓𝒐𝒕𝒐𝒏𝒔</m:t>
                          </m:r>
                        </m:den>
                      </m:f>
                      <m:r>
                        <a:rPr lang="en-US" sz="3200" b="1" i="1" smtClean="0">
                          <a:solidFill>
                            <a:schemeClr val="tx1"/>
                          </a:solidFill>
                          <a:latin typeface="Cambria Math"/>
                          <a:cs typeface="Arial" panose="020B0604020202020204" pitchFamily="34" charset="0"/>
                        </a:rPr>
                        <m:t>= </m:t>
                      </m:r>
                      <m:f>
                        <m:fPr>
                          <m:ctrlPr>
                            <a:rPr lang="en-US" sz="3200" b="1" i="1" smtClean="0">
                              <a:solidFill>
                                <a:schemeClr val="tx1"/>
                              </a:solidFill>
                              <a:latin typeface="Cambria Math" panose="02040503050406030204" pitchFamily="18" charset="0"/>
                              <a:cs typeface="Arial" panose="020B0604020202020204" pitchFamily="34" charset="0"/>
                            </a:rPr>
                          </m:ctrlPr>
                        </m:fPr>
                        <m:num>
                          <m:r>
                            <a:rPr lang="en-US" sz="3200" b="1" i="1" smtClean="0">
                              <a:solidFill>
                                <a:schemeClr val="tx1"/>
                              </a:solidFill>
                              <a:latin typeface="Cambria Math"/>
                              <a:cs typeface="Arial" panose="020B0604020202020204" pitchFamily="34" charset="0"/>
                            </a:rPr>
                            <m:t>𝒏</m:t>
                          </m:r>
                        </m:num>
                        <m:den>
                          <m:r>
                            <a:rPr lang="en-US" sz="3200" b="1" i="1" smtClean="0">
                              <a:solidFill>
                                <a:schemeClr val="tx1"/>
                              </a:solidFill>
                              <a:latin typeface="Cambria Math"/>
                              <a:cs typeface="Arial" panose="020B0604020202020204" pitchFamily="34" charset="0"/>
                            </a:rPr>
                            <m:t>𝒑</m:t>
                          </m:r>
                        </m:den>
                      </m:f>
                    </m:oMath>
                  </m:oMathPara>
                </a14:m>
                <a:endParaRPr lang="en-US" sz="3200" b="1" dirty="0">
                  <a:solidFill>
                    <a:schemeClr val="tx1"/>
                  </a:solidFill>
                  <a:latin typeface="Arial" panose="020B0604020202020204" pitchFamily="34" charset="0"/>
                  <a:cs typeface="Arial" panose="020B0604020202020204" pitchFamily="34"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2206224" y="5622827"/>
                <a:ext cx="4731552" cy="1072601"/>
              </a:xfrm>
              <a:prstGeom prst="rect">
                <a:avLst/>
              </a:prstGeom>
              <a:blipFill rotWithShape="1">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359068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left)">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left)">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left)">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left)">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wipe(left)">
                                      <p:cBhvr>
                                        <p:cTn id="3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2</a:t>
            </a:r>
            <a:endParaRPr lang="en-US" dirty="0"/>
          </a:p>
        </p:txBody>
      </p:sp>
      <p:sp>
        <p:nvSpPr>
          <p:cNvPr id="3" name="Content Placeholder 2"/>
          <p:cNvSpPr>
            <a:spLocks noGrp="1"/>
          </p:cNvSpPr>
          <p:nvPr>
            <p:ph idx="1"/>
          </p:nvPr>
        </p:nvSpPr>
        <p:spPr/>
        <p:txBody>
          <a:bodyPr/>
          <a:lstStyle/>
          <a:p>
            <a:pPr marL="571500" indent="-571500"/>
            <a:r>
              <a:rPr lang="en-US" b="1" dirty="0"/>
              <a:t>Choose two points that are on the line and determine the slope.  Be sure to include the proper units for the slope.</a:t>
            </a:r>
          </a:p>
          <a:p>
            <a:endParaRPr lang="en-US" dirty="0"/>
          </a:p>
        </p:txBody>
      </p:sp>
      <p:sp>
        <p:nvSpPr>
          <p:cNvPr id="4" name="Rectangle 3"/>
          <p:cNvSpPr/>
          <p:nvPr/>
        </p:nvSpPr>
        <p:spPr>
          <a:xfrm>
            <a:off x="177824" y="1351415"/>
            <a:ext cx="662361" cy="523220"/>
          </a:xfrm>
          <a:prstGeom prst="rect">
            <a:avLst/>
          </a:prstGeom>
        </p:spPr>
        <p:txBody>
          <a:bodyPr wrap="none">
            <a:spAutoFit/>
          </a:bodyPr>
          <a:lstStyle/>
          <a:p>
            <a:r>
              <a:rPr lang="en-US" sz="2800" dirty="0"/>
              <a:t>❷</a:t>
            </a:r>
          </a:p>
        </p:txBody>
      </p:sp>
      <p:sp>
        <p:nvSpPr>
          <p:cNvPr id="5" name="Content Placeholder 3"/>
          <p:cNvSpPr txBox="1">
            <a:spLocks/>
          </p:cNvSpPr>
          <p:nvPr/>
        </p:nvSpPr>
        <p:spPr>
          <a:xfrm>
            <a:off x="2273300" y="3175846"/>
            <a:ext cx="5168900" cy="3034454"/>
          </a:xfrm>
          <a:prstGeom prst="rect">
            <a:avLst/>
          </a:prstGeom>
          <a:solidFill>
            <a:srgbClr val="FFFF00"/>
          </a:solidFill>
          <a:ln>
            <a:noFill/>
          </a:ln>
        </p:spPr>
        <p:txBody>
          <a:bodyPr>
            <a:noAutofit/>
          </a:bodyPr>
          <a:lstStyle>
            <a:lvl1pPr marL="342900" indent="-342900" algn="l" defTabSz="914400" rtl="0" eaLnBrk="1" latinLnBrk="0" hangingPunct="1">
              <a:spcBef>
                <a:spcPts val="1200"/>
              </a:spcBef>
              <a:buFont typeface="Wingdings" pitchFamily="2" charset="2"/>
              <a:buChar char="Ø"/>
              <a:defRPr sz="3200" kern="1200" baseline="0">
                <a:solidFill>
                  <a:schemeClr val="accent1">
                    <a:lumMod val="75000"/>
                  </a:schemeClr>
                </a:solidFill>
                <a:latin typeface="Arial" pitchFamily="34" charset="0"/>
                <a:ea typeface="+mn-ea"/>
                <a:cs typeface="+mn-cs"/>
              </a:defRPr>
            </a:lvl1pPr>
            <a:lvl2pPr marL="631825" indent="-228600" algn="l" defTabSz="914400" rtl="0" eaLnBrk="1" latinLnBrk="0" hangingPunct="1">
              <a:spcBef>
                <a:spcPts val="0"/>
              </a:spcBef>
              <a:buFont typeface="Arial" pitchFamily="34" charset="0"/>
              <a:buChar char="–"/>
              <a:defRPr sz="2800" kern="1200" baseline="0">
                <a:solidFill>
                  <a:schemeClr val="tx1"/>
                </a:solidFill>
                <a:latin typeface="Arial" pitchFamily="34" charset="0"/>
                <a:ea typeface="+mn-ea"/>
                <a:cs typeface="+mn-cs"/>
              </a:defRPr>
            </a:lvl2pPr>
            <a:lvl3pPr marL="914400" indent="-228600" algn="l" defTabSz="914400" rtl="0" eaLnBrk="1" latinLnBrk="0" hangingPunct="1">
              <a:spcBef>
                <a:spcPts val="0"/>
              </a:spcBef>
              <a:buFont typeface="Arial" pitchFamily="34" charset="0"/>
              <a:buChar char="•"/>
              <a:defRPr sz="2400" i="1" kern="1200" baseline="0">
                <a:solidFill>
                  <a:schemeClr val="tx1"/>
                </a:solidFill>
                <a:latin typeface="Arial" pitchFamily="34" charset="0"/>
                <a:ea typeface="+mn-ea"/>
                <a:cs typeface="+mn-cs"/>
              </a:defRPr>
            </a:lvl3pPr>
            <a:lvl4pPr marL="1257300" indent="-228600" algn="l" defTabSz="914400" rtl="0" eaLnBrk="1" latinLnBrk="0" hangingPunct="1">
              <a:spcBef>
                <a:spcPts val="0"/>
              </a:spcBef>
              <a:buFont typeface="Arial" pitchFamily="34" charset="0"/>
              <a:buChar char="–"/>
              <a:defRPr sz="2000" kern="1200" baseline="0">
                <a:solidFill>
                  <a:schemeClr val="tx1"/>
                </a:solidFill>
                <a:latin typeface="Arial" pitchFamily="34" charset="0"/>
                <a:ea typeface="+mn-ea"/>
                <a:cs typeface="+mn-cs"/>
              </a:defRPr>
            </a:lvl4pPr>
            <a:lvl5pPr marL="1600200" indent="-228600" algn="l" defTabSz="914400" rtl="0" eaLnBrk="1" latinLnBrk="0" hangingPunct="1">
              <a:spcBef>
                <a:spcPts val="0"/>
              </a:spcBef>
              <a:buFont typeface="Arial" pitchFamily="34" charset="0"/>
              <a:buChar char="»"/>
              <a:tabLst/>
              <a:defRPr sz="2000" i="1" kern="1200" baseline="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spcAft>
                <a:spcPts val="600"/>
              </a:spcAft>
              <a:buNone/>
            </a:pPr>
            <a:r>
              <a:rPr lang="en-US" sz="2400" b="1" dirty="0" smtClean="0">
                <a:solidFill>
                  <a:schemeClr val="tx1"/>
                </a:solidFill>
              </a:rPr>
              <a:t>Grading</a:t>
            </a:r>
          </a:p>
          <a:p>
            <a:pPr marL="914400" indent="-914400">
              <a:spcBef>
                <a:spcPts val="0"/>
              </a:spcBef>
              <a:spcAft>
                <a:spcPts val="600"/>
              </a:spcAft>
              <a:buNone/>
            </a:pPr>
            <a:r>
              <a:rPr lang="en-US" sz="2400" b="1" dirty="0" smtClean="0">
                <a:solidFill>
                  <a:schemeClr val="tx1"/>
                </a:solidFill>
              </a:rPr>
              <a:t>2 pts	Proper slope (1.0 - 1.2) and proper units (n/p)</a:t>
            </a:r>
          </a:p>
          <a:p>
            <a:pPr marL="914400" indent="-914400">
              <a:spcBef>
                <a:spcPts val="0"/>
              </a:spcBef>
              <a:spcAft>
                <a:spcPts val="600"/>
              </a:spcAft>
              <a:buNone/>
            </a:pPr>
            <a:r>
              <a:rPr lang="en-US" sz="2400" b="1" dirty="0" smtClean="0">
                <a:solidFill>
                  <a:schemeClr val="tx1"/>
                </a:solidFill>
              </a:rPr>
              <a:t>1 pt	Improper slope or improper units</a:t>
            </a:r>
          </a:p>
          <a:p>
            <a:pPr marL="914400" indent="-914400">
              <a:spcBef>
                <a:spcPts val="0"/>
              </a:spcBef>
              <a:spcAft>
                <a:spcPts val="600"/>
              </a:spcAft>
              <a:buNone/>
            </a:pPr>
            <a:r>
              <a:rPr lang="en-US" sz="2400" b="1" dirty="0" smtClean="0">
                <a:solidFill>
                  <a:schemeClr val="tx1"/>
                </a:solidFill>
              </a:rPr>
              <a:t>0 pt	Both improper</a:t>
            </a:r>
            <a:endParaRPr lang="en-US" sz="2400" b="1" dirty="0">
              <a:solidFill>
                <a:schemeClr val="tx1"/>
              </a:solidFill>
            </a:endParaRPr>
          </a:p>
        </p:txBody>
      </p:sp>
    </p:spTree>
    <p:extLst>
      <p:ext uri="{BB962C8B-B14F-4D97-AF65-F5344CB8AC3E}">
        <p14:creationId xmlns:p14="http://schemas.microsoft.com/office/powerpoint/2010/main" val="39886948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3</a:t>
            </a:r>
            <a:endParaRPr lang="en-US" dirty="0"/>
          </a:p>
        </p:txBody>
      </p:sp>
      <p:sp>
        <p:nvSpPr>
          <p:cNvPr id="3" name="Content Placeholder 2"/>
          <p:cNvSpPr>
            <a:spLocks noGrp="1"/>
          </p:cNvSpPr>
          <p:nvPr>
            <p:ph idx="1"/>
          </p:nvPr>
        </p:nvSpPr>
        <p:spPr/>
        <p:txBody>
          <a:bodyPr/>
          <a:lstStyle/>
          <a:p>
            <a:pPr marL="574675" indent="0" algn="just">
              <a:spcBef>
                <a:spcPts val="0"/>
              </a:spcBef>
              <a:spcAft>
                <a:spcPts val="600"/>
              </a:spcAft>
              <a:buNone/>
            </a:pPr>
            <a:r>
              <a:rPr lang="en-US" b="1" dirty="0"/>
              <a:t>Consider the research question. What hypothesis would you draw based  upon the graph you made?</a:t>
            </a:r>
          </a:p>
          <a:p>
            <a:endParaRPr lang="en-US" dirty="0"/>
          </a:p>
        </p:txBody>
      </p:sp>
      <p:sp>
        <p:nvSpPr>
          <p:cNvPr id="6" name="Rectangle 5"/>
          <p:cNvSpPr/>
          <p:nvPr/>
        </p:nvSpPr>
        <p:spPr>
          <a:xfrm>
            <a:off x="152424" y="1352136"/>
            <a:ext cx="662361" cy="523220"/>
          </a:xfrm>
          <a:prstGeom prst="rect">
            <a:avLst/>
          </a:prstGeom>
        </p:spPr>
        <p:txBody>
          <a:bodyPr wrap="none">
            <a:spAutoFit/>
          </a:bodyPr>
          <a:lstStyle/>
          <a:p>
            <a:r>
              <a:rPr lang="en-US" sz="2800" dirty="0"/>
              <a:t>❸</a:t>
            </a:r>
          </a:p>
        </p:txBody>
      </p:sp>
      <p:sp>
        <p:nvSpPr>
          <p:cNvPr id="7" name="Content Placeholder 3"/>
          <p:cNvSpPr txBox="1">
            <a:spLocks/>
          </p:cNvSpPr>
          <p:nvPr/>
        </p:nvSpPr>
        <p:spPr>
          <a:xfrm>
            <a:off x="730805" y="3175846"/>
            <a:ext cx="8229600" cy="1573954"/>
          </a:xfrm>
          <a:prstGeom prst="rect">
            <a:avLst/>
          </a:prstGeom>
          <a:noFill/>
          <a:ln>
            <a:noFill/>
          </a:ln>
        </p:spPr>
        <p:txBody>
          <a:bodyPr>
            <a:noAutofit/>
          </a:bodyPr>
          <a:lstStyle>
            <a:lvl1pPr marL="342900" indent="-342900" algn="l" defTabSz="914400" rtl="0" eaLnBrk="1" latinLnBrk="0" hangingPunct="1">
              <a:spcBef>
                <a:spcPts val="1200"/>
              </a:spcBef>
              <a:buFont typeface="Wingdings" pitchFamily="2" charset="2"/>
              <a:buChar char="Ø"/>
              <a:defRPr sz="3200" kern="1200" baseline="0">
                <a:solidFill>
                  <a:schemeClr val="accent1">
                    <a:lumMod val="75000"/>
                  </a:schemeClr>
                </a:solidFill>
                <a:latin typeface="Arial" pitchFamily="34" charset="0"/>
                <a:ea typeface="+mn-ea"/>
                <a:cs typeface="+mn-cs"/>
              </a:defRPr>
            </a:lvl1pPr>
            <a:lvl2pPr marL="631825" indent="-228600" algn="l" defTabSz="914400" rtl="0" eaLnBrk="1" latinLnBrk="0" hangingPunct="1">
              <a:spcBef>
                <a:spcPts val="0"/>
              </a:spcBef>
              <a:buFont typeface="Arial" pitchFamily="34" charset="0"/>
              <a:buChar char="–"/>
              <a:defRPr sz="2800" kern="1200" baseline="0">
                <a:solidFill>
                  <a:schemeClr val="tx1"/>
                </a:solidFill>
                <a:latin typeface="Arial" pitchFamily="34" charset="0"/>
                <a:ea typeface="+mn-ea"/>
                <a:cs typeface="+mn-cs"/>
              </a:defRPr>
            </a:lvl2pPr>
            <a:lvl3pPr marL="914400" indent="-228600" algn="l" defTabSz="914400" rtl="0" eaLnBrk="1" latinLnBrk="0" hangingPunct="1">
              <a:spcBef>
                <a:spcPts val="0"/>
              </a:spcBef>
              <a:buFont typeface="Arial" pitchFamily="34" charset="0"/>
              <a:buChar char="•"/>
              <a:defRPr sz="2400" i="1" kern="1200" baseline="0">
                <a:solidFill>
                  <a:schemeClr val="tx1"/>
                </a:solidFill>
                <a:latin typeface="Arial" pitchFamily="34" charset="0"/>
                <a:ea typeface="+mn-ea"/>
                <a:cs typeface="+mn-cs"/>
              </a:defRPr>
            </a:lvl3pPr>
            <a:lvl4pPr marL="1257300" indent="-228600" algn="l" defTabSz="914400" rtl="0" eaLnBrk="1" latinLnBrk="0" hangingPunct="1">
              <a:spcBef>
                <a:spcPts val="0"/>
              </a:spcBef>
              <a:buFont typeface="Arial" pitchFamily="34" charset="0"/>
              <a:buChar char="–"/>
              <a:defRPr sz="2000" kern="1200" baseline="0">
                <a:solidFill>
                  <a:schemeClr val="tx1"/>
                </a:solidFill>
                <a:latin typeface="Arial" pitchFamily="34" charset="0"/>
                <a:ea typeface="+mn-ea"/>
                <a:cs typeface="+mn-cs"/>
              </a:defRPr>
            </a:lvl4pPr>
            <a:lvl5pPr marL="1600200" indent="-228600" algn="l" defTabSz="914400" rtl="0" eaLnBrk="1" latinLnBrk="0" hangingPunct="1">
              <a:spcBef>
                <a:spcPts val="0"/>
              </a:spcBef>
              <a:buFont typeface="Arial" pitchFamily="34" charset="0"/>
              <a:buChar char="»"/>
              <a:tabLst/>
              <a:defRPr sz="2000" i="1" kern="1200" baseline="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r>
              <a:rPr lang="en-US" b="1" i="1" dirty="0" smtClean="0">
                <a:solidFill>
                  <a:schemeClr val="accent6">
                    <a:lumMod val="50000"/>
                  </a:schemeClr>
                </a:solidFill>
              </a:rPr>
              <a:t>How do the number of protons &amp; neutrons affect the stability of a nucleus?</a:t>
            </a:r>
            <a:endParaRPr lang="en-US" b="1" i="1" dirty="0">
              <a:solidFill>
                <a:schemeClr val="accent6">
                  <a:lumMod val="50000"/>
                </a:schemeClr>
              </a:solidFill>
            </a:endParaRPr>
          </a:p>
        </p:txBody>
      </p:sp>
    </p:spTree>
    <p:extLst>
      <p:ext uri="{BB962C8B-B14F-4D97-AF65-F5344CB8AC3E}">
        <p14:creationId xmlns:p14="http://schemas.microsoft.com/office/powerpoint/2010/main" val="1364778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899400" y="6451600"/>
            <a:ext cx="1244600" cy="406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General Advice</a:t>
            </a:r>
            <a:endParaRPr lang="en-US" dirty="0"/>
          </a:p>
        </p:txBody>
      </p:sp>
      <p:sp>
        <p:nvSpPr>
          <p:cNvPr id="3" name="Content Placeholder 2"/>
          <p:cNvSpPr>
            <a:spLocks noGrp="1"/>
          </p:cNvSpPr>
          <p:nvPr>
            <p:ph idx="1"/>
          </p:nvPr>
        </p:nvSpPr>
        <p:spPr>
          <a:xfrm>
            <a:off x="91440" y="1195860"/>
            <a:ext cx="8961120" cy="5128054"/>
          </a:xfrm>
        </p:spPr>
        <p:txBody>
          <a:bodyPr/>
          <a:lstStyle/>
          <a:p>
            <a:pPr marL="514350" indent="-514350">
              <a:buFont typeface="+mj-lt"/>
              <a:buAutoNum type="arabicParenR"/>
            </a:pPr>
            <a:r>
              <a:rPr lang="en-US" dirty="0" smtClean="0"/>
              <a:t>Identify the causative relationship</a:t>
            </a:r>
          </a:p>
          <a:p>
            <a:pPr marL="514350" indent="-514350">
              <a:buFont typeface="+mj-lt"/>
              <a:buAutoNum type="arabicParenR"/>
            </a:pPr>
            <a:r>
              <a:rPr lang="en-US" dirty="0" smtClean="0"/>
              <a:t>Write your answer </a:t>
            </a:r>
            <a:r>
              <a:rPr lang="en-US" u="sng" dirty="0" smtClean="0"/>
              <a:t>and the reason behind it</a:t>
            </a:r>
          </a:p>
          <a:p>
            <a:pPr marL="798513" lvl="1" indent="-514350">
              <a:buFont typeface="Wingdings" panose="05000000000000000000" pitchFamily="2" charset="2"/>
              <a:buChar char="Ø"/>
            </a:pPr>
            <a:r>
              <a:rPr lang="en-US" sz="2800" b="1" dirty="0" smtClean="0">
                <a:solidFill>
                  <a:srgbClr val="008A3E"/>
                </a:solidFill>
              </a:rPr>
              <a:t>If . . .</a:t>
            </a:r>
            <a:r>
              <a:rPr lang="en-US" sz="2800" b="1" dirty="0" smtClean="0"/>
              <a:t> , </a:t>
            </a:r>
            <a:r>
              <a:rPr lang="en-US" sz="2800" b="1" dirty="0" smtClean="0">
                <a:solidFill>
                  <a:srgbClr val="FF0000"/>
                </a:solidFill>
              </a:rPr>
              <a:t>then . . .</a:t>
            </a:r>
            <a:r>
              <a:rPr lang="en-US" sz="2800" b="1" dirty="0" smtClean="0"/>
              <a:t> , </a:t>
            </a:r>
            <a:r>
              <a:rPr lang="en-US" sz="2800" b="1" dirty="0" smtClean="0">
                <a:solidFill>
                  <a:srgbClr val="0033CC"/>
                </a:solidFill>
              </a:rPr>
              <a:t>because . . .</a:t>
            </a:r>
          </a:p>
          <a:p>
            <a:pPr marL="514350" indent="-514350">
              <a:buFont typeface="+mj-lt"/>
              <a:buAutoNum type="arabicParenR"/>
            </a:pPr>
            <a:r>
              <a:rPr lang="en-US" dirty="0" smtClean="0"/>
              <a:t>Use their words and give details</a:t>
            </a:r>
          </a:p>
          <a:p>
            <a:pPr marL="803275" indent="-511175">
              <a:buFont typeface="Wingdings" panose="05000000000000000000" pitchFamily="2" charset="2"/>
              <a:buChar char="Ø"/>
            </a:pPr>
            <a:r>
              <a:rPr lang="en-US" sz="2800" dirty="0" smtClean="0"/>
              <a:t>"What </a:t>
            </a:r>
            <a:r>
              <a:rPr lang="en-US" sz="2800" dirty="0"/>
              <a:t>hypothesis would you draw based  upon the graph you made</a:t>
            </a:r>
            <a:r>
              <a:rPr lang="en-US" sz="2800" dirty="0" smtClean="0"/>
              <a:t>?"</a:t>
            </a:r>
          </a:p>
          <a:p>
            <a:pPr marL="803275" indent="-511175">
              <a:buFont typeface="Wingdings" panose="05000000000000000000" pitchFamily="2" charset="2"/>
              <a:buChar char="Ø"/>
            </a:pPr>
            <a:r>
              <a:rPr lang="en-US" sz="2800" dirty="0" smtClean="0"/>
              <a:t>"Based upon the graph, I hypothesize that</a:t>
            </a:r>
            <a:r>
              <a:rPr lang="en-US" sz="2800" dirty="0" smtClean="0">
                <a:solidFill>
                  <a:srgbClr val="008A3E"/>
                </a:solidFill>
              </a:rPr>
              <a:t> </a:t>
            </a:r>
            <a:r>
              <a:rPr lang="en-US" sz="2800" b="1" u="sng" dirty="0" smtClean="0">
                <a:solidFill>
                  <a:srgbClr val="008A3E"/>
                </a:solidFill>
              </a:rPr>
              <a:t>if</a:t>
            </a:r>
            <a:r>
              <a:rPr lang="en-US" sz="2800" b="1" dirty="0" smtClean="0">
                <a:solidFill>
                  <a:srgbClr val="008A3E"/>
                </a:solidFill>
              </a:rPr>
              <a:t> a nuclei has a ratio of neutrons to protons of ~1.1</a:t>
            </a:r>
            <a:r>
              <a:rPr lang="en-US" sz="2800" dirty="0" smtClean="0"/>
              <a:t>, </a:t>
            </a:r>
            <a:r>
              <a:rPr lang="en-US" sz="2800" b="1" u="sng" dirty="0" smtClean="0">
                <a:solidFill>
                  <a:srgbClr val="FF0000"/>
                </a:solidFill>
              </a:rPr>
              <a:t>then</a:t>
            </a:r>
            <a:r>
              <a:rPr lang="en-US" sz="2800" b="1" dirty="0" smtClean="0">
                <a:solidFill>
                  <a:srgbClr val="FF0000"/>
                </a:solidFill>
              </a:rPr>
              <a:t> that nuclei will be stable</a:t>
            </a:r>
            <a:r>
              <a:rPr lang="en-US" sz="2800" dirty="0" smtClean="0"/>
              <a:t>.  I hypothesize this </a:t>
            </a:r>
            <a:r>
              <a:rPr lang="en-US" sz="2800" b="1" u="sng" dirty="0" smtClean="0">
                <a:solidFill>
                  <a:srgbClr val="0033CC"/>
                </a:solidFill>
              </a:rPr>
              <a:t>because</a:t>
            </a:r>
            <a:r>
              <a:rPr lang="en-US" sz="2800" b="1" dirty="0" smtClean="0">
                <a:solidFill>
                  <a:srgbClr val="0033CC"/>
                </a:solidFill>
              </a:rPr>
              <a:t> the best fit line of my graph of stable isotopes has a slope of 1.1 n/p.</a:t>
            </a:r>
            <a:endParaRPr lang="en-US" sz="2800" b="1" dirty="0">
              <a:solidFill>
                <a:srgbClr val="0033CC"/>
              </a:solidFill>
            </a:endParaRPr>
          </a:p>
          <a:p>
            <a:pPr marL="798513" lvl="1" indent="-514350">
              <a:buFont typeface="+mj-lt"/>
              <a:buAutoNum type="arabicParenR"/>
            </a:pPr>
            <a:endParaRPr lang="en-US" u="sng" dirty="0"/>
          </a:p>
        </p:txBody>
      </p:sp>
      <p:sp>
        <p:nvSpPr>
          <p:cNvPr id="4" name="TextBox 3"/>
          <p:cNvSpPr txBox="1"/>
          <p:nvPr/>
        </p:nvSpPr>
        <p:spPr>
          <a:xfrm>
            <a:off x="7924800" y="0"/>
            <a:ext cx="1219200" cy="584775"/>
          </a:xfrm>
          <a:prstGeom prst="rect">
            <a:avLst/>
          </a:prstGeom>
          <a:solidFill>
            <a:srgbClr val="FFFF00"/>
          </a:solidFill>
          <a:ln w="19050">
            <a:solidFill>
              <a:srgbClr val="FF0000"/>
            </a:solidFill>
          </a:ln>
        </p:spPr>
        <p:txBody>
          <a:bodyPr wrap="square" rtlCol="0">
            <a:spAutoFit/>
          </a:bodyPr>
          <a:lstStyle/>
          <a:p>
            <a:pPr algn="ctr"/>
            <a:r>
              <a:rPr lang="en-US" sz="1600" b="1" dirty="0" smtClean="0">
                <a:solidFill>
                  <a:srgbClr val="FF0000"/>
                </a:solidFill>
              </a:rPr>
              <a:t>Write this in your notes</a:t>
            </a:r>
            <a:endParaRPr lang="en-US" sz="1600" b="1" dirty="0">
              <a:solidFill>
                <a:srgbClr val="FF0000"/>
              </a:solidFill>
            </a:endParaRPr>
          </a:p>
        </p:txBody>
      </p:sp>
    </p:spTree>
    <p:extLst>
      <p:ext uri="{BB962C8B-B14F-4D97-AF65-F5344CB8AC3E}">
        <p14:creationId xmlns:p14="http://schemas.microsoft.com/office/powerpoint/2010/main" val="1573151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left)">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wipe(left)">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wipe(left)">
                                      <p:cBhvr>
                                        <p:cTn id="3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858" y="45720"/>
            <a:ext cx="7666284" cy="6766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17384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899400" y="6451600"/>
            <a:ext cx="1244600" cy="406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General Advice</a:t>
            </a:r>
            <a:endParaRPr lang="en-US" dirty="0"/>
          </a:p>
        </p:txBody>
      </p:sp>
      <p:sp>
        <p:nvSpPr>
          <p:cNvPr id="3" name="Content Placeholder 2"/>
          <p:cNvSpPr>
            <a:spLocks noGrp="1"/>
          </p:cNvSpPr>
          <p:nvPr>
            <p:ph idx="1"/>
          </p:nvPr>
        </p:nvSpPr>
        <p:spPr>
          <a:xfrm>
            <a:off x="91440" y="1195860"/>
            <a:ext cx="8961120" cy="5128054"/>
          </a:xfrm>
        </p:spPr>
        <p:txBody>
          <a:bodyPr/>
          <a:lstStyle/>
          <a:p>
            <a:pPr marL="514350" indent="-514350">
              <a:buFont typeface="+mj-lt"/>
              <a:buAutoNum type="arabicParenR"/>
            </a:pPr>
            <a:r>
              <a:rPr lang="en-US" dirty="0" smtClean="0"/>
              <a:t>Identify the causative relationship</a:t>
            </a:r>
          </a:p>
          <a:p>
            <a:pPr marL="514350" indent="-514350">
              <a:buFont typeface="+mj-lt"/>
              <a:buAutoNum type="arabicParenR"/>
            </a:pPr>
            <a:r>
              <a:rPr lang="en-US" dirty="0" smtClean="0"/>
              <a:t>Write your answer </a:t>
            </a:r>
            <a:r>
              <a:rPr lang="en-US" u="sng" dirty="0" smtClean="0"/>
              <a:t>and the reason behind it</a:t>
            </a:r>
          </a:p>
          <a:p>
            <a:pPr marL="798513" lvl="1" indent="-514350">
              <a:buFont typeface="Wingdings" panose="05000000000000000000" pitchFamily="2" charset="2"/>
              <a:buChar char="Ø"/>
            </a:pPr>
            <a:r>
              <a:rPr lang="en-US" sz="2800" b="1" dirty="0" smtClean="0">
                <a:solidFill>
                  <a:srgbClr val="008A3E"/>
                </a:solidFill>
              </a:rPr>
              <a:t>If . . .</a:t>
            </a:r>
            <a:r>
              <a:rPr lang="en-US" sz="2800" b="1" dirty="0" smtClean="0"/>
              <a:t> , </a:t>
            </a:r>
            <a:r>
              <a:rPr lang="en-US" sz="2800" b="1" dirty="0" smtClean="0">
                <a:solidFill>
                  <a:srgbClr val="FF0000"/>
                </a:solidFill>
              </a:rPr>
              <a:t>then . . .</a:t>
            </a:r>
            <a:r>
              <a:rPr lang="en-US" sz="2800" b="1" dirty="0" smtClean="0"/>
              <a:t> , </a:t>
            </a:r>
            <a:r>
              <a:rPr lang="en-US" sz="2800" b="1" dirty="0" smtClean="0">
                <a:solidFill>
                  <a:srgbClr val="0033CC"/>
                </a:solidFill>
              </a:rPr>
              <a:t>because . . .</a:t>
            </a:r>
          </a:p>
          <a:p>
            <a:pPr marL="514350" indent="-514350">
              <a:buFont typeface="+mj-lt"/>
              <a:buAutoNum type="arabicParenR"/>
            </a:pPr>
            <a:r>
              <a:rPr lang="en-US" dirty="0" smtClean="0"/>
              <a:t>Use their words and give details</a:t>
            </a:r>
          </a:p>
          <a:p>
            <a:pPr marL="803275" indent="-511175">
              <a:buFont typeface="Wingdings" panose="05000000000000000000" pitchFamily="2" charset="2"/>
              <a:buChar char="Ø"/>
            </a:pPr>
            <a:r>
              <a:rPr lang="en-US" sz="2800" dirty="0" smtClean="0"/>
              <a:t>"What </a:t>
            </a:r>
            <a:r>
              <a:rPr lang="en-US" sz="2800" dirty="0"/>
              <a:t>hypothesis would you draw based  upon the graph you made</a:t>
            </a:r>
            <a:r>
              <a:rPr lang="en-US" sz="2800" dirty="0" smtClean="0"/>
              <a:t>?"</a:t>
            </a:r>
            <a:endParaRPr lang="en-US" sz="2800" dirty="0" smtClean="0"/>
          </a:p>
        </p:txBody>
      </p:sp>
      <p:sp>
        <p:nvSpPr>
          <p:cNvPr id="4" name="TextBox 3"/>
          <p:cNvSpPr txBox="1"/>
          <p:nvPr/>
        </p:nvSpPr>
        <p:spPr>
          <a:xfrm>
            <a:off x="7924800" y="0"/>
            <a:ext cx="1219200" cy="584775"/>
          </a:xfrm>
          <a:prstGeom prst="rect">
            <a:avLst/>
          </a:prstGeom>
          <a:solidFill>
            <a:srgbClr val="FFFF00"/>
          </a:solidFill>
          <a:ln w="19050">
            <a:solidFill>
              <a:srgbClr val="FF0000"/>
            </a:solidFill>
          </a:ln>
        </p:spPr>
        <p:txBody>
          <a:bodyPr wrap="square" rtlCol="0">
            <a:spAutoFit/>
          </a:bodyPr>
          <a:lstStyle/>
          <a:p>
            <a:pPr algn="ctr"/>
            <a:r>
              <a:rPr lang="en-US" sz="1600" b="1" dirty="0" smtClean="0">
                <a:solidFill>
                  <a:srgbClr val="FF0000"/>
                </a:solidFill>
              </a:rPr>
              <a:t>Write this in your notes</a:t>
            </a:r>
            <a:endParaRPr lang="en-US" sz="1600" b="1" dirty="0">
              <a:solidFill>
                <a:srgbClr val="FF0000"/>
              </a:solidFill>
            </a:endParaRPr>
          </a:p>
        </p:txBody>
      </p:sp>
    </p:spTree>
    <p:extLst>
      <p:ext uri="{BB962C8B-B14F-4D97-AF65-F5344CB8AC3E}">
        <p14:creationId xmlns:p14="http://schemas.microsoft.com/office/powerpoint/2010/main" val="30991158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 y="0"/>
            <a:ext cx="8778240" cy="5128054"/>
          </a:xfrm>
        </p:spPr>
        <p:txBody>
          <a:bodyPr>
            <a:normAutofit/>
          </a:bodyPr>
          <a:lstStyle/>
          <a:p>
            <a:r>
              <a:rPr lang="en-US" sz="2800" b="1" u="sng" dirty="0" smtClean="0">
                <a:solidFill>
                  <a:srgbClr val="008A3E"/>
                </a:solidFill>
              </a:rPr>
              <a:t>If</a:t>
            </a:r>
            <a:r>
              <a:rPr lang="en-US" sz="2800" dirty="0" smtClean="0">
                <a:solidFill>
                  <a:srgbClr val="008A3E"/>
                </a:solidFill>
              </a:rPr>
              <a:t> a plane is taking off from Miami in the summer</a:t>
            </a:r>
            <a:r>
              <a:rPr lang="en-US" sz="2800" dirty="0" smtClean="0"/>
              <a:t>, </a:t>
            </a:r>
            <a:r>
              <a:rPr lang="en-US" sz="2800" b="1" u="sng" dirty="0" smtClean="0">
                <a:solidFill>
                  <a:srgbClr val="FF0000"/>
                </a:solidFill>
              </a:rPr>
              <a:t>then</a:t>
            </a:r>
            <a:r>
              <a:rPr lang="en-US" sz="2800" dirty="0" smtClean="0">
                <a:solidFill>
                  <a:srgbClr val="FF0000"/>
                </a:solidFill>
              </a:rPr>
              <a:t> it will need to extend its flaps more than the same plane taking off from Boston in the winter,</a:t>
            </a:r>
          </a:p>
          <a:p>
            <a:r>
              <a:rPr lang="en-US" sz="2800" dirty="0" smtClean="0">
                <a:solidFill>
                  <a:srgbClr val="0033CC"/>
                </a:solidFill>
              </a:rPr>
              <a:t>This is </a:t>
            </a:r>
            <a:r>
              <a:rPr lang="en-US" sz="2800" b="1" u="sng" dirty="0" smtClean="0">
                <a:solidFill>
                  <a:srgbClr val="0033CC"/>
                </a:solidFill>
              </a:rPr>
              <a:t>because</a:t>
            </a:r>
            <a:r>
              <a:rPr lang="en-US" sz="2800" dirty="0" smtClean="0">
                <a:solidFill>
                  <a:srgbClr val="0033CC"/>
                </a:solidFill>
              </a:rPr>
              <a:t> lift increases with air density and air density drops with increasing temperature.</a:t>
            </a:r>
          </a:p>
          <a:p>
            <a:r>
              <a:rPr lang="en-US" sz="2800" dirty="0" smtClean="0">
                <a:solidFill>
                  <a:srgbClr val="0033CC"/>
                </a:solidFill>
              </a:rPr>
              <a:t>Miami in the summer will have a higher temperature than Boston in the winter, thus the plane will need to extend its flaps more in Miami.</a:t>
            </a:r>
            <a:endParaRPr lang="en-US" sz="2800" dirty="0">
              <a:solidFill>
                <a:srgbClr val="0033CC"/>
              </a:solidFill>
            </a:endParaRPr>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043" t="6587" r="18424" b="2395"/>
          <a:stretch/>
        </p:blipFill>
        <p:spPr bwMode="auto">
          <a:xfrm>
            <a:off x="4686300" y="3798992"/>
            <a:ext cx="4457700" cy="30590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5790" t="19084" r="9168" b="4885"/>
          <a:stretch/>
        </p:blipFill>
        <p:spPr bwMode="auto">
          <a:xfrm>
            <a:off x="0" y="3866175"/>
            <a:ext cx="4457700" cy="2991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377309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a:t>
            </a:r>
            <a:r>
              <a:rPr lang="en-US" baseline="30000" dirty="0" smtClean="0"/>
              <a:t>st</a:t>
            </a:r>
            <a:r>
              <a:rPr lang="en-US" dirty="0" smtClean="0"/>
              <a:t> Example from Question 3</a:t>
            </a:r>
            <a:endParaRPr lang="en-US" dirty="0"/>
          </a:p>
        </p:txBody>
      </p:sp>
      <p:sp>
        <p:nvSpPr>
          <p:cNvPr id="3" name="Content Placeholder 2"/>
          <p:cNvSpPr>
            <a:spLocks noGrp="1"/>
          </p:cNvSpPr>
          <p:nvPr>
            <p:ph idx="1"/>
          </p:nvPr>
        </p:nvSpPr>
        <p:spPr/>
        <p:txBody>
          <a:bodyPr/>
          <a:lstStyle/>
          <a:p>
            <a:pPr marL="0" indent="0" algn="just">
              <a:buNone/>
            </a:pPr>
            <a:r>
              <a:rPr lang="en-US" i="1" dirty="0" smtClean="0">
                <a:solidFill>
                  <a:schemeClr val="accent6">
                    <a:lumMod val="50000"/>
                  </a:schemeClr>
                </a:solidFill>
              </a:rPr>
              <a:t>"Isotopes that have the same or similar (1-3 difference) numbers of protons and neutrons in the nucleus are stable.  More neutrons than protons is stable, but more protons than neutrons is unstable"</a:t>
            </a:r>
          </a:p>
          <a:p>
            <a:pPr>
              <a:spcBef>
                <a:spcPts val="2400"/>
              </a:spcBef>
            </a:pPr>
            <a:r>
              <a:rPr lang="en-US" dirty="0" smtClean="0"/>
              <a:t>Clearly identifies the causative relationship.</a:t>
            </a:r>
          </a:p>
          <a:p>
            <a:r>
              <a:rPr lang="en-US" dirty="0" smtClean="0"/>
              <a:t>Provides the "if" and "then", but not "because"</a:t>
            </a:r>
          </a:p>
          <a:p>
            <a:r>
              <a:rPr lang="en-US" dirty="0" smtClean="0"/>
              <a:t>Gives details but does not use words from the question.</a:t>
            </a:r>
          </a:p>
          <a:p>
            <a:endParaRPr lang="en-US" dirty="0"/>
          </a:p>
        </p:txBody>
      </p:sp>
      <p:sp>
        <p:nvSpPr>
          <p:cNvPr id="4" name="TextBox 3"/>
          <p:cNvSpPr txBox="1"/>
          <p:nvPr/>
        </p:nvSpPr>
        <p:spPr>
          <a:xfrm>
            <a:off x="0" y="6488668"/>
            <a:ext cx="1569725" cy="369332"/>
          </a:xfrm>
          <a:prstGeom prst="rect">
            <a:avLst/>
          </a:prstGeom>
          <a:noFill/>
        </p:spPr>
        <p:txBody>
          <a:bodyPr wrap="none" rtlCol="0">
            <a:spAutoFit/>
          </a:bodyPr>
          <a:lstStyle/>
          <a:p>
            <a:r>
              <a:rPr lang="en-US" dirty="0" smtClean="0">
                <a:solidFill>
                  <a:schemeClr val="bg1"/>
                </a:solidFill>
              </a:rPr>
              <a:t>Justin </a:t>
            </a:r>
            <a:r>
              <a:rPr lang="en-US" dirty="0" err="1" smtClean="0">
                <a:solidFill>
                  <a:schemeClr val="bg1"/>
                </a:solidFill>
              </a:rPr>
              <a:t>Bessette</a:t>
            </a:r>
            <a:endParaRPr lang="en-US" dirty="0">
              <a:solidFill>
                <a:schemeClr val="bg1"/>
              </a:solidFill>
            </a:endParaRPr>
          </a:p>
        </p:txBody>
      </p:sp>
    </p:spTree>
    <p:extLst>
      <p:ext uri="{BB962C8B-B14F-4D97-AF65-F5344CB8AC3E}">
        <p14:creationId xmlns:p14="http://schemas.microsoft.com/office/powerpoint/2010/main" val="1500700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a:t>
            </a:r>
            <a:r>
              <a:rPr lang="en-US" baseline="30000" dirty="0" smtClean="0"/>
              <a:t>nd</a:t>
            </a:r>
            <a:r>
              <a:rPr lang="en-US" dirty="0" smtClean="0"/>
              <a:t> Example from Question 3</a:t>
            </a:r>
            <a:endParaRPr lang="en-US" dirty="0"/>
          </a:p>
        </p:txBody>
      </p:sp>
      <p:sp>
        <p:nvSpPr>
          <p:cNvPr id="3" name="Content Placeholder 2"/>
          <p:cNvSpPr>
            <a:spLocks noGrp="1"/>
          </p:cNvSpPr>
          <p:nvPr>
            <p:ph idx="1"/>
          </p:nvPr>
        </p:nvSpPr>
        <p:spPr/>
        <p:txBody>
          <a:bodyPr/>
          <a:lstStyle/>
          <a:p>
            <a:pPr marL="0" indent="0" algn="just">
              <a:buNone/>
            </a:pPr>
            <a:r>
              <a:rPr lang="en-US" i="1" dirty="0" smtClean="0">
                <a:solidFill>
                  <a:schemeClr val="accent6">
                    <a:lumMod val="50000"/>
                  </a:schemeClr>
                </a:solidFill>
              </a:rPr>
              <a:t>"My hypothesis is that an element will be stable if the number of protons and neutrons in the atom are equal or if the nucleus contains one more neutron than proton."</a:t>
            </a:r>
          </a:p>
          <a:p>
            <a:pPr>
              <a:spcBef>
                <a:spcPts val="2400"/>
              </a:spcBef>
            </a:pPr>
            <a:r>
              <a:rPr lang="en-US" dirty="0" smtClean="0"/>
              <a:t>Clearly identifies the causative relationship.</a:t>
            </a:r>
          </a:p>
          <a:p>
            <a:r>
              <a:rPr lang="en-US" dirty="0" smtClean="0"/>
              <a:t>Provides the "if" and "then", but not "because"</a:t>
            </a:r>
          </a:p>
          <a:p>
            <a:r>
              <a:rPr lang="en-US" dirty="0" smtClean="0"/>
              <a:t>Gives details and uses words from the question.</a:t>
            </a:r>
          </a:p>
          <a:p>
            <a:endParaRPr lang="en-US" dirty="0"/>
          </a:p>
        </p:txBody>
      </p:sp>
      <p:sp>
        <p:nvSpPr>
          <p:cNvPr id="4" name="TextBox 3"/>
          <p:cNvSpPr txBox="1"/>
          <p:nvPr/>
        </p:nvSpPr>
        <p:spPr>
          <a:xfrm>
            <a:off x="0" y="6488668"/>
            <a:ext cx="1539524" cy="369332"/>
          </a:xfrm>
          <a:prstGeom prst="rect">
            <a:avLst/>
          </a:prstGeom>
          <a:noFill/>
        </p:spPr>
        <p:txBody>
          <a:bodyPr wrap="none" rtlCol="0">
            <a:spAutoFit/>
          </a:bodyPr>
          <a:lstStyle/>
          <a:p>
            <a:r>
              <a:rPr lang="en-US" dirty="0" smtClean="0">
                <a:solidFill>
                  <a:schemeClr val="bg1"/>
                </a:solidFill>
              </a:rPr>
              <a:t>Emma Bartlett</a:t>
            </a:r>
            <a:endParaRPr lang="en-US" dirty="0">
              <a:solidFill>
                <a:schemeClr val="bg1"/>
              </a:solidFill>
            </a:endParaRPr>
          </a:p>
        </p:txBody>
      </p:sp>
    </p:spTree>
    <p:extLst>
      <p:ext uri="{BB962C8B-B14F-4D97-AF65-F5344CB8AC3E}">
        <p14:creationId xmlns:p14="http://schemas.microsoft.com/office/powerpoint/2010/main" val="321094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 y="0"/>
            <a:ext cx="8778240" cy="5128054"/>
          </a:xfrm>
        </p:spPr>
        <p:txBody>
          <a:bodyPr>
            <a:normAutofit/>
          </a:bodyPr>
          <a:lstStyle/>
          <a:p>
            <a:r>
              <a:rPr lang="en-US" sz="2800" dirty="0" smtClean="0"/>
              <a:t>If a plane is taking off from Miami in the summer, then it will need to extend its flaps more than the same plane taking off from Boston in the winter.</a:t>
            </a:r>
          </a:p>
          <a:p>
            <a:r>
              <a:rPr lang="en-US" sz="2800" dirty="0" smtClean="0"/>
              <a:t>This is because lift increases with air density and air density drops with increasing temperature.</a:t>
            </a:r>
          </a:p>
          <a:p>
            <a:r>
              <a:rPr lang="en-US" sz="2800" dirty="0" smtClean="0"/>
              <a:t>Miami in the summer will have a higher temperature than Boston in the winter, thus the plane will need to extend its flaps more in Miami.</a:t>
            </a:r>
            <a:endParaRPr lang="en-US" sz="2800" dirty="0"/>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043" t="6587" r="18424" b="2395"/>
          <a:stretch/>
        </p:blipFill>
        <p:spPr bwMode="auto">
          <a:xfrm>
            <a:off x="4686300" y="3798992"/>
            <a:ext cx="4457700" cy="30590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5790" t="19084" r="9168" b="4885"/>
          <a:stretch/>
        </p:blipFill>
        <p:spPr bwMode="auto">
          <a:xfrm>
            <a:off x="0" y="3866175"/>
            <a:ext cx="4457700" cy="2991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07163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a:t>
            </a:r>
            <a:r>
              <a:rPr lang="en-US" baseline="30000" dirty="0" smtClean="0"/>
              <a:t>rd</a:t>
            </a:r>
            <a:r>
              <a:rPr lang="en-US" dirty="0" smtClean="0"/>
              <a:t> Example from Question 3</a:t>
            </a:r>
            <a:endParaRPr lang="en-US" dirty="0"/>
          </a:p>
        </p:txBody>
      </p:sp>
      <p:sp>
        <p:nvSpPr>
          <p:cNvPr id="3" name="Content Placeholder 2"/>
          <p:cNvSpPr>
            <a:spLocks noGrp="1"/>
          </p:cNvSpPr>
          <p:nvPr>
            <p:ph idx="1"/>
          </p:nvPr>
        </p:nvSpPr>
        <p:spPr/>
        <p:txBody>
          <a:bodyPr/>
          <a:lstStyle/>
          <a:p>
            <a:pPr marL="0" indent="0" algn="just">
              <a:buNone/>
            </a:pPr>
            <a:r>
              <a:rPr lang="en-US" i="1" dirty="0" smtClean="0">
                <a:solidFill>
                  <a:schemeClr val="accent6">
                    <a:lumMod val="50000"/>
                  </a:schemeClr>
                </a:solidFill>
              </a:rPr>
              <a:t>"Considering the research question, I would hypothesize that stable elements all have protons and neutrons close together.  Either the Np and Nn are equal or they are 1 or 2 apart.  I think elements that have a greater number difference are unstable."</a:t>
            </a:r>
          </a:p>
          <a:p>
            <a:pPr>
              <a:spcBef>
                <a:spcPts val="2400"/>
              </a:spcBef>
            </a:pPr>
            <a:r>
              <a:rPr lang="en-US" dirty="0" smtClean="0"/>
              <a:t>Clearly identifies the causative relationship.</a:t>
            </a:r>
          </a:p>
          <a:p>
            <a:r>
              <a:rPr lang="en-US" dirty="0" smtClean="0"/>
              <a:t>Provides the "if" and "then", but not "because"</a:t>
            </a:r>
          </a:p>
          <a:p>
            <a:r>
              <a:rPr lang="en-US" dirty="0" smtClean="0"/>
              <a:t>Gives details and uses words from the question.</a:t>
            </a:r>
          </a:p>
          <a:p>
            <a:endParaRPr lang="en-US" dirty="0"/>
          </a:p>
        </p:txBody>
      </p:sp>
      <p:sp>
        <p:nvSpPr>
          <p:cNvPr id="4" name="TextBox 3"/>
          <p:cNvSpPr txBox="1"/>
          <p:nvPr/>
        </p:nvSpPr>
        <p:spPr>
          <a:xfrm>
            <a:off x="3802238" y="6488668"/>
            <a:ext cx="1912896" cy="369332"/>
          </a:xfrm>
          <a:prstGeom prst="rect">
            <a:avLst/>
          </a:prstGeom>
          <a:noFill/>
        </p:spPr>
        <p:txBody>
          <a:bodyPr wrap="none" rtlCol="0">
            <a:spAutoFit/>
          </a:bodyPr>
          <a:lstStyle/>
          <a:p>
            <a:r>
              <a:rPr lang="en-US" dirty="0" smtClean="0">
                <a:solidFill>
                  <a:schemeClr val="bg1"/>
                </a:solidFill>
              </a:rPr>
              <a:t>Madison Freeborn</a:t>
            </a:r>
            <a:endParaRPr lang="en-US" dirty="0">
              <a:solidFill>
                <a:schemeClr val="bg1"/>
              </a:solidFill>
            </a:endParaRPr>
          </a:p>
        </p:txBody>
      </p:sp>
    </p:spTree>
    <p:extLst>
      <p:ext uri="{BB962C8B-B14F-4D97-AF65-F5344CB8AC3E}">
        <p14:creationId xmlns:p14="http://schemas.microsoft.com/office/powerpoint/2010/main" val="915841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a:t>
            </a:r>
            <a:r>
              <a:rPr lang="en-US" baseline="30000" dirty="0" smtClean="0"/>
              <a:t>th</a:t>
            </a:r>
            <a:r>
              <a:rPr lang="en-US" dirty="0" smtClean="0"/>
              <a:t> Example from Question 3</a:t>
            </a:r>
            <a:endParaRPr lang="en-US" dirty="0"/>
          </a:p>
        </p:txBody>
      </p:sp>
      <p:sp>
        <p:nvSpPr>
          <p:cNvPr id="3" name="Content Placeholder 2"/>
          <p:cNvSpPr>
            <a:spLocks noGrp="1"/>
          </p:cNvSpPr>
          <p:nvPr>
            <p:ph idx="1"/>
          </p:nvPr>
        </p:nvSpPr>
        <p:spPr/>
        <p:txBody>
          <a:bodyPr/>
          <a:lstStyle/>
          <a:p>
            <a:pPr marL="0" indent="0" algn="just">
              <a:buNone/>
            </a:pPr>
            <a:r>
              <a:rPr lang="en-US" i="1" dirty="0" smtClean="0">
                <a:solidFill>
                  <a:schemeClr val="accent6">
                    <a:lumMod val="50000"/>
                  </a:schemeClr>
                </a:solidFill>
              </a:rPr>
              <a:t>"All of the stable isotopes have positive charges, or neutral charges in the nucleus."</a:t>
            </a:r>
          </a:p>
          <a:p>
            <a:pPr>
              <a:spcBef>
                <a:spcPts val="2400"/>
              </a:spcBef>
            </a:pPr>
            <a:r>
              <a:rPr lang="en-US" dirty="0" smtClean="0"/>
              <a:t>Misses the causative relationship.</a:t>
            </a:r>
          </a:p>
          <a:p>
            <a:r>
              <a:rPr lang="en-US" dirty="0" smtClean="0"/>
              <a:t>Response is not related to the graph at all.</a:t>
            </a:r>
          </a:p>
          <a:p>
            <a:r>
              <a:rPr lang="en-US" dirty="0" smtClean="0"/>
              <a:t>Provides the "if" and "then", but not "because"</a:t>
            </a:r>
          </a:p>
          <a:p>
            <a:r>
              <a:rPr lang="en-US" dirty="0" smtClean="0"/>
              <a:t>Few details and no words from the question.</a:t>
            </a:r>
          </a:p>
          <a:p>
            <a:endParaRPr lang="en-US" dirty="0"/>
          </a:p>
        </p:txBody>
      </p:sp>
      <p:sp>
        <p:nvSpPr>
          <p:cNvPr id="4" name="TextBox 3"/>
          <p:cNvSpPr txBox="1"/>
          <p:nvPr/>
        </p:nvSpPr>
        <p:spPr>
          <a:xfrm>
            <a:off x="0" y="6488668"/>
            <a:ext cx="1336328" cy="369332"/>
          </a:xfrm>
          <a:prstGeom prst="rect">
            <a:avLst/>
          </a:prstGeom>
          <a:noFill/>
        </p:spPr>
        <p:txBody>
          <a:bodyPr wrap="none" rtlCol="0">
            <a:spAutoFit/>
          </a:bodyPr>
          <a:lstStyle/>
          <a:p>
            <a:r>
              <a:rPr lang="en-US" dirty="0" smtClean="0">
                <a:solidFill>
                  <a:schemeClr val="bg1"/>
                </a:solidFill>
              </a:rPr>
              <a:t>Bailey Burke</a:t>
            </a:r>
            <a:endParaRPr lang="en-US" dirty="0">
              <a:solidFill>
                <a:schemeClr val="bg1"/>
              </a:solidFill>
            </a:endParaRPr>
          </a:p>
        </p:txBody>
      </p:sp>
    </p:spTree>
    <p:extLst>
      <p:ext uri="{BB962C8B-B14F-4D97-AF65-F5344CB8AC3E}">
        <p14:creationId xmlns:p14="http://schemas.microsoft.com/office/powerpoint/2010/main" val="4051295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a:t>
            </a:r>
            <a:r>
              <a:rPr lang="en-US" baseline="30000" dirty="0" smtClean="0"/>
              <a:t>th</a:t>
            </a:r>
            <a:r>
              <a:rPr lang="en-US" dirty="0" smtClean="0"/>
              <a:t> Example from Question 3</a:t>
            </a:r>
            <a:endParaRPr lang="en-US" dirty="0"/>
          </a:p>
        </p:txBody>
      </p:sp>
      <p:sp>
        <p:nvSpPr>
          <p:cNvPr id="3" name="Content Placeholder 2"/>
          <p:cNvSpPr>
            <a:spLocks noGrp="1"/>
          </p:cNvSpPr>
          <p:nvPr>
            <p:ph idx="1"/>
          </p:nvPr>
        </p:nvSpPr>
        <p:spPr>
          <a:xfrm>
            <a:off x="182880" y="1297460"/>
            <a:ext cx="8778240" cy="3134840"/>
          </a:xfrm>
        </p:spPr>
        <p:txBody>
          <a:bodyPr/>
          <a:lstStyle/>
          <a:p>
            <a:pPr marL="0" indent="0" algn="just">
              <a:buNone/>
            </a:pPr>
            <a:r>
              <a:rPr lang="en-US" i="1" dirty="0" smtClean="0">
                <a:solidFill>
                  <a:schemeClr val="accent6">
                    <a:lumMod val="50000"/>
                  </a:schemeClr>
                </a:solidFill>
              </a:rPr>
              <a:t>"Based upon the graph, I would hypothesize that the difference in nuclear stability of different isotopes related to the number of protons and neutrons is that amount of protons and neutrons affect the nuclear force of the atom."</a:t>
            </a:r>
          </a:p>
        </p:txBody>
      </p:sp>
      <p:sp>
        <p:nvSpPr>
          <p:cNvPr id="4" name="TextBox 3"/>
          <p:cNvSpPr txBox="1"/>
          <p:nvPr/>
        </p:nvSpPr>
        <p:spPr>
          <a:xfrm>
            <a:off x="0" y="6488668"/>
            <a:ext cx="1547218" cy="369332"/>
          </a:xfrm>
          <a:prstGeom prst="rect">
            <a:avLst/>
          </a:prstGeom>
          <a:noFill/>
        </p:spPr>
        <p:txBody>
          <a:bodyPr wrap="none" rtlCol="0">
            <a:spAutoFit/>
          </a:bodyPr>
          <a:lstStyle/>
          <a:p>
            <a:r>
              <a:rPr lang="en-US" dirty="0" smtClean="0">
                <a:solidFill>
                  <a:schemeClr val="bg1"/>
                </a:solidFill>
              </a:rPr>
              <a:t>Sean Donahue</a:t>
            </a:r>
            <a:endParaRPr lang="en-US" dirty="0">
              <a:solidFill>
                <a:schemeClr val="bg1"/>
              </a:solidFill>
            </a:endParaRPr>
          </a:p>
        </p:txBody>
      </p:sp>
      <p:grpSp>
        <p:nvGrpSpPr>
          <p:cNvPr id="7" name="Group 6"/>
          <p:cNvGrpSpPr/>
          <p:nvPr/>
        </p:nvGrpSpPr>
        <p:grpSpPr>
          <a:xfrm>
            <a:off x="1231900" y="3794835"/>
            <a:ext cx="6680200" cy="3018200"/>
            <a:chOff x="1066800" y="3794835"/>
            <a:chExt cx="6680200" cy="3018200"/>
          </a:xfrm>
        </p:grpSpPr>
        <p:grpSp>
          <p:nvGrpSpPr>
            <p:cNvPr id="6" name="Group 5"/>
            <p:cNvGrpSpPr/>
            <p:nvPr/>
          </p:nvGrpSpPr>
          <p:grpSpPr>
            <a:xfrm>
              <a:off x="1066800" y="4356100"/>
              <a:ext cx="3657600" cy="1727200"/>
              <a:chOff x="1066800" y="4356100"/>
              <a:chExt cx="3657600" cy="1727200"/>
            </a:xfrm>
          </p:grpSpPr>
          <p:pic>
            <p:nvPicPr>
              <p:cNvPr id="409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3670" b="36203"/>
              <a:stretch/>
            </p:blipFill>
            <p:spPr bwMode="auto">
              <a:xfrm>
                <a:off x="1066800" y="4356100"/>
                <a:ext cx="3657600" cy="172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3225800" y="5626100"/>
                <a:ext cx="14986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09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48222"/>
            <a:stretch/>
          </p:blipFill>
          <p:spPr bwMode="auto">
            <a:xfrm>
              <a:off x="5663324" y="3794835"/>
              <a:ext cx="2083676" cy="301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1563300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3</a:t>
            </a:r>
            <a:endParaRPr lang="en-US" dirty="0"/>
          </a:p>
        </p:txBody>
      </p:sp>
      <p:sp>
        <p:nvSpPr>
          <p:cNvPr id="3" name="Content Placeholder 2"/>
          <p:cNvSpPr>
            <a:spLocks noGrp="1"/>
          </p:cNvSpPr>
          <p:nvPr>
            <p:ph idx="1"/>
          </p:nvPr>
        </p:nvSpPr>
        <p:spPr/>
        <p:txBody>
          <a:bodyPr>
            <a:normAutofit/>
          </a:bodyPr>
          <a:lstStyle/>
          <a:p>
            <a:pPr marL="574675" indent="0" algn="just">
              <a:spcBef>
                <a:spcPts val="0"/>
              </a:spcBef>
              <a:spcAft>
                <a:spcPts val="600"/>
              </a:spcAft>
              <a:buNone/>
            </a:pPr>
            <a:r>
              <a:rPr lang="en-US" sz="2800" b="1" dirty="0"/>
              <a:t>Consider the research question. What hypothesis would you draw based  upon the graph you made</a:t>
            </a:r>
            <a:r>
              <a:rPr lang="en-US" sz="2800" b="1" dirty="0" smtClean="0"/>
              <a:t>?</a:t>
            </a:r>
          </a:p>
          <a:p>
            <a:pPr marL="3175" indent="0" algn="just">
              <a:spcBef>
                <a:spcPts val="2400"/>
              </a:spcBef>
              <a:spcAft>
                <a:spcPts val="600"/>
              </a:spcAft>
              <a:buNone/>
            </a:pPr>
            <a:r>
              <a:rPr lang="en-US" sz="2800" b="1" i="1" dirty="0">
                <a:solidFill>
                  <a:schemeClr val="accent6">
                    <a:lumMod val="50000"/>
                  </a:schemeClr>
                </a:solidFill>
              </a:rPr>
              <a:t>"Based upon the graph, I hypothesize that </a:t>
            </a:r>
            <a:r>
              <a:rPr lang="en-US" sz="2800" b="1" i="1" u="sng" dirty="0">
                <a:solidFill>
                  <a:schemeClr val="accent6">
                    <a:lumMod val="50000"/>
                  </a:schemeClr>
                </a:solidFill>
              </a:rPr>
              <a:t>if</a:t>
            </a:r>
            <a:r>
              <a:rPr lang="en-US" sz="2800" b="1" i="1" dirty="0">
                <a:solidFill>
                  <a:schemeClr val="accent6">
                    <a:lumMod val="50000"/>
                  </a:schemeClr>
                </a:solidFill>
              </a:rPr>
              <a:t> a nuclei has a ratio of neutrons to protons of ~1.1, </a:t>
            </a:r>
            <a:r>
              <a:rPr lang="en-US" sz="2800" b="1" i="1" u="sng" dirty="0">
                <a:solidFill>
                  <a:schemeClr val="accent6">
                    <a:lumMod val="50000"/>
                  </a:schemeClr>
                </a:solidFill>
              </a:rPr>
              <a:t>then</a:t>
            </a:r>
            <a:r>
              <a:rPr lang="en-US" sz="2800" b="1" i="1" dirty="0">
                <a:solidFill>
                  <a:schemeClr val="accent6">
                    <a:lumMod val="50000"/>
                  </a:schemeClr>
                </a:solidFill>
              </a:rPr>
              <a:t> that nuclei will be stable.  I hypothesize this </a:t>
            </a:r>
            <a:r>
              <a:rPr lang="en-US" sz="2800" b="1" i="1" u="sng" dirty="0">
                <a:solidFill>
                  <a:schemeClr val="accent6">
                    <a:lumMod val="50000"/>
                  </a:schemeClr>
                </a:solidFill>
              </a:rPr>
              <a:t>because</a:t>
            </a:r>
            <a:r>
              <a:rPr lang="en-US" sz="2800" b="1" i="1" dirty="0">
                <a:solidFill>
                  <a:schemeClr val="accent6">
                    <a:lumMod val="50000"/>
                  </a:schemeClr>
                </a:solidFill>
              </a:rPr>
              <a:t> the best fit line of my graph of stable isotopes has a slope of 1.1 n/p.</a:t>
            </a:r>
          </a:p>
          <a:p>
            <a:pPr marL="574675" indent="0" algn="just">
              <a:spcBef>
                <a:spcPts val="0"/>
              </a:spcBef>
              <a:spcAft>
                <a:spcPts val="600"/>
              </a:spcAft>
              <a:buNone/>
            </a:pPr>
            <a:endParaRPr lang="en-US" sz="2800" b="1" dirty="0"/>
          </a:p>
          <a:p>
            <a:endParaRPr lang="en-US" sz="2800" dirty="0"/>
          </a:p>
        </p:txBody>
      </p:sp>
      <p:sp>
        <p:nvSpPr>
          <p:cNvPr id="6" name="Rectangle 5"/>
          <p:cNvSpPr/>
          <p:nvPr/>
        </p:nvSpPr>
        <p:spPr>
          <a:xfrm>
            <a:off x="152424" y="1352136"/>
            <a:ext cx="662361" cy="523220"/>
          </a:xfrm>
          <a:prstGeom prst="rect">
            <a:avLst/>
          </a:prstGeom>
        </p:spPr>
        <p:txBody>
          <a:bodyPr wrap="none">
            <a:spAutoFit/>
          </a:bodyPr>
          <a:lstStyle/>
          <a:p>
            <a:r>
              <a:rPr lang="en-US" sz="2800" dirty="0"/>
              <a:t>❸</a:t>
            </a:r>
          </a:p>
        </p:txBody>
      </p:sp>
    </p:spTree>
    <p:extLst>
      <p:ext uri="{BB962C8B-B14F-4D97-AF65-F5344CB8AC3E}">
        <p14:creationId xmlns:p14="http://schemas.microsoft.com/office/powerpoint/2010/main" val="35788432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3</a:t>
            </a:r>
            <a:endParaRPr lang="en-US" dirty="0"/>
          </a:p>
        </p:txBody>
      </p:sp>
      <p:sp>
        <p:nvSpPr>
          <p:cNvPr id="3" name="Content Placeholder 2"/>
          <p:cNvSpPr>
            <a:spLocks noGrp="1"/>
          </p:cNvSpPr>
          <p:nvPr>
            <p:ph idx="1"/>
          </p:nvPr>
        </p:nvSpPr>
        <p:spPr/>
        <p:txBody>
          <a:bodyPr>
            <a:normAutofit/>
          </a:bodyPr>
          <a:lstStyle/>
          <a:p>
            <a:pPr marL="574675" indent="0" algn="just">
              <a:spcBef>
                <a:spcPts val="0"/>
              </a:spcBef>
              <a:spcAft>
                <a:spcPts val="600"/>
              </a:spcAft>
              <a:buNone/>
            </a:pPr>
            <a:r>
              <a:rPr lang="en-US" sz="2800" b="1" dirty="0"/>
              <a:t>Consider the research question. What hypothesis would you draw based  upon the graph you made?</a:t>
            </a:r>
          </a:p>
          <a:p>
            <a:endParaRPr lang="en-US" sz="2800" dirty="0"/>
          </a:p>
        </p:txBody>
      </p:sp>
      <p:sp>
        <p:nvSpPr>
          <p:cNvPr id="5" name="Content Placeholder 3"/>
          <p:cNvSpPr txBox="1">
            <a:spLocks/>
          </p:cNvSpPr>
          <p:nvPr/>
        </p:nvSpPr>
        <p:spPr>
          <a:xfrm>
            <a:off x="180975" y="3010746"/>
            <a:ext cx="8782050" cy="3682154"/>
          </a:xfrm>
          <a:prstGeom prst="rect">
            <a:avLst/>
          </a:prstGeom>
          <a:solidFill>
            <a:srgbClr val="FFFF00"/>
          </a:solidFill>
          <a:ln>
            <a:noFill/>
          </a:ln>
        </p:spPr>
        <p:txBody>
          <a:bodyPr>
            <a:noAutofit/>
          </a:bodyPr>
          <a:lstStyle>
            <a:lvl1pPr marL="342900" indent="-342900" algn="l" defTabSz="914400" rtl="0" eaLnBrk="1" latinLnBrk="0" hangingPunct="1">
              <a:spcBef>
                <a:spcPts val="1200"/>
              </a:spcBef>
              <a:buFont typeface="Wingdings" pitchFamily="2" charset="2"/>
              <a:buChar char="Ø"/>
              <a:defRPr sz="3200" kern="1200" baseline="0">
                <a:solidFill>
                  <a:schemeClr val="accent1">
                    <a:lumMod val="75000"/>
                  </a:schemeClr>
                </a:solidFill>
                <a:latin typeface="Arial" pitchFamily="34" charset="0"/>
                <a:ea typeface="+mn-ea"/>
                <a:cs typeface="+mn-cs"/>
              </a:defRPr>
            </a:lvl1pPr>
            <a:lvl2pPr marL="631825" indent="-228600" algn="l" defTabSz="914400" rtl="0" eaLnBrk="1" latinLnBrk="0" hangingPunct="1">
              <a:spcBef>
                <a:spcPts val="0"/>
              </a:spcBef>
              <a:buFont typeface="Arial" pitchFamily="34" charset="0"/>
              <a:buChar char="–"/>
              <a:defRPr sz="2800" kern="1200" baseline="0">
                <a:solidFill>
                  <a:schemeClr val="tx1"/>
                </a:solidFill>
                <a:latin typeface="Arial" pitchFamily="34" charset="0"/>
                <a:ea typeface="+mn-ea"/>
                <a:cs typeface="+mn-cs"/>
              </a:defRPr>
            </a:lvl2pPr>
            <a:lvl3pPr marL="914400" indent="-228600" algn="l" defTabSz="914400" rtl="0" eaLnBrk="1" latinLnBrk="0" hangingPunct="1">
              <a:spcBef>
                <a:spcPts val="0"/>
              </a:spcBef>
              <a:buFont typeface="Arial" pitchFamily="34" charset="0"/>
              <a:buChar char="•"/>
              <a:defRPr sz="2400" i="1" kern="1200" baseline="0">
                <a:solidFill>
                  <a:schemeClr val="tx1"/>
                </a:solidFill>
                <a:latin typeface="Arial" pitchFamily="34" charset="0"/>
                <a:ea typeface="+mn-ea"/>
                <a:cs typeface="+mn-cs"/>
              </a:defRPr>
            </a:lvl3pPr>
            <a:lvl4pPr marL="1257300" indent="-228600" algn="l" defTabSz="914400" rtl="0" eaLnBrk="1" latinLnBrk="0" hangingPunct="1">
              <a:spcBef>
                <a:spcPts val="0"/>
              </a:spcBef>
              <a:buFont typeface="Arial" pitchFamily="34" charset="0"/>
              <a:buChar char="–"/>
              <a:defRPr sz="2000" kern="1200" baseline="0">
                <a:solidFill>
                  <a:schemeClr val="tx1"/>
                </a:solidFill>
                <a:latin typeface="Arial" pitchFamily="34" charset="0"/>
                <a:ea typeface="+mn-ea"/>
                <a:cs typeface="+mn-cs"/>
              </a:defRPr>
            </a:lvl4pPr>
            <a:lvl5pPr marL="1600200" indent="-228600" algn="l" defTabSz="914400" rtl="0" eaLnBrk="1" latinLnBrk="0" hangingPunct="1">
              <a:spcBef>
                <a:spcPts val="0"/>
              </a:spcBef>
              <a:buFont typeface="Arial" pitchFamily="34" charset="0"/>
              <a:buChar char="»"/>
              <a:tabLst/>
              <a:defRPr sz="2000" i="1" kern="1200" baseline="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spcAft>
                <a:spcPts val="600"/>
              </a:spcAft>
              <a:buNone/>
            </a:pPr>
            <a:r>
              <a:rPr lang="en-US" sz="2400" b="1" dirty="0" smtClean="0">
                <a:solidFill>
                  <a:schemeClr val="tx1"/>
                </a:solidFill>
              </a:rPr>
              <a:t>Grading</a:t>
            </a:r>
          </a:p>
          <a:p>
            <a:pPr marL="914400" indent="-914400">
              <a:spcBef>
                <a:spcPts val="0"/>
              </a:spcBef>
              <a:spcAft>
                <a:spcPts val="600"/>
              </a:spcAft>
              <a:buNone/>
            </a:pPr>
            <a:r>
              <a:rPr lang="en-US" sz="2400" b="1" dirty="0" smtClean="0">
                <a:solidFill>
                  <a:schemeClr val="tx1"/>
                </a:solidFill>
              </a:rPr>
              <a:t>3 pts	Correctly identifies the causative relationsh</a:t>
            </a:r>
            <a:r>
              <a:rPr lang="en-US" sz="2400" b="1" dirty="0" smtClean="0">
                <a:solidFill>
                  <a:schemeClr val="tx1"/>
                </a:solidFill>
                <a:cs typeface="Arial" panose="020B0604020202020204" pitchFamily="34" charset="0"/>
              </a:rPr>
              <a:t>ip (n/p ≈ 1.1 means stable), gives reason (slope), sufficient details, and statement is clear</a:t>
            </a:r>
          </a:p>
          <a:p>
            <a:pPr marL="914400" indent="-914400">
              <a:spcBef>
                <a:spcPts val="0"/>
              </a:spcBef>
              <a:spcAft>
                <a:spcPts val="600"/>
              </a:spcAft>
              <a:buNone/>
            </a:pPr>
            <a:r>
              <a:rPr lang="en-US" sz="2400" b="1" dirty="0" smtClean="0">
                <a:solidFill>
                  <a:schemeClr val="tx1"/>
                </a:solidFill>
              </a:rPr>
              <a:t>2 </a:t>
            </a:r>
            <a:r>
              <a:rPr lang="en-US" sz="2400" b="1" dirty="0">
                <a:solidFill>
                  <a:schemeClr val="tx1"/>
                </a:solidFill>
              </a:rPr>
              <a:t>pts	Correctly identifies the causative </a:t>
            </a:r>
            <a:r>
              <a:rPr lang="en-US" sz="2400" b="1" dirty="0" smtClean="0">
                <a:solidFill>
                  <a:schemeClr val="tx1"/>
                </a:solidFill>
              </a:rPr>
              <a:t>relationsh</a:t>
            </a:r>
            <a:r>
              <a:rPr lang="en-US" sz="2400" b="1" dirty="0" smtClean="0">
                <a:solidFill>
                  <a:schemeClr val="tx1"/>
                </a:solidFill>
                <a:cs typeface="Arial" panose="020B0604020202020204" pitchFamily="34" charset="0"/>
              </a:rPr>
              <a:t>ip, </a:t>
            </a:r>
            <a:r>
              <a:rPr lang="en-US" sz="2400" b="1" dirty="0">
                <a:solidFill>
                  <a:schemeClr val="tx1"/>
                </a:solidFill>
                <a:cs typeface="Arial" panose="020B0604020202020204" pitchFamily="34" charset="0"/>
              </a:rPr>
              <a:t>gives </a:t>
            </a:r>
            <a:r>
              <a:rPr lang="en-US" sz="2400" b="1" dirty="0" smtClean="0">
                <a:solidFill>
                  <a:schemeClr val="tx1"/>
                </a:solidFill>
                <a:cs typeface="Arial" panose="020B0604020202020204" pitchFamily="34" charset="0"/>
              </a:rPr>
              <a:t>reason, but minimal details and/or clarity.</a:t>
            </a:r>
          </a:p>
          <a:p>
            <a:pPr marL="914400" indent="-914400">
              <a:spcBef>
                <a:spcPts val="0"/>
              </a:spcBef>
              <a:spcAft>
                <a:spcPts val="600"/>
              </a:spcAft>
              <a:buNone/>
            </a:pPr>
            <a:r>
              <a:rPr lang="en-US" sz="2400" b="1" dirty="0" smtClean="0">
                <a:solidFill>
                  <a:schemeClr val="tx1"/>
                </a:solidFill>
              </a:rPr>
              <a:t>1 </a:t>
            </a:r>
            <a:r>
              <a:rPr lang="en-US" sz="2400" b="1" dirty="0">
                <a:solidFill>
                  <a:schemeClr val="tx1"/>
                </a:solidFill>
              </a:rPr>
              <a:t>pts	Correctly identifies the causative relationsh</a:t>
            </a:r>
            <a:r>
              <a:rPr lang="en-US" sz="2400" b="1" dirty="0">
                <a:solidFill>
                  <a:schemeClr val="tx1"/>
                </a:solidFill>
                <a:cs typeface="Arial" panose="020B0604020202020204" pitchFamily="34" charset="0"/>
              </a:rPr>
              <a:t>ip, </a:t>
            </a:r>
            <a:r>
              <a:rPr lang="en-US" sz="2400" b="1" dirty="0" smtClean="0">
                <a:solidFill>
                  <a:schemeClr val="tx1"/>
                </a:solidFill>
                <a:cs typeface="Arial" panose="020B0604020202020204" pitchFamily="34" charset="0"/>
              </a:rPr>
              <a:t>but does not give reason.</a:t>
            </a:r>
            <a:endParaRPr lang="en-US" sz="2400" b="1" dirty="0">
              <a:solidFill>
                <a:schemeClr val="tx1"/>
              </a:solidFill>
              <a:cs typeface="Arial" panose="020B0604020202020204" pitchFamily="34" charset="0"/>
            </a:endParaRPr>
          </a:p>
          <a:p>
            <a:pPr marL="914400" indent="-914400">
              <a:spcBef>
                <a:spcPts val="0"/>
              </a:spcBef>
              <a:spcAft>
                <a:spcPts val="600"/>
              </a:spcAft>
              <a:buNone/>
            </a:pPr>
            <a:r>
              <a:rPr lang="en-US" sz="2400" b="1" dirty="0" smtClean="0">
                <a:solidFill>
                  <a:schemeClr val="tx1"/>
                </a:solidFill>
              </a:rPr>
              <a:t>0 pt	Does not identify the causative relationship.</a:t>
            </a:r>
            <a:endParaRPr lang="en-US" sz="2400" b="1" dirty="0">
              <a:solidFill>
                <a:schemeClr val="tx1"/>
              </a:solidFill>
            </a:endParaRPr>
          </a:p>
        </p:txBody>
      </p:sp>
      <p:sp>
        <p:nvSpPr>
          <p:cNvPr id="6" name="Rectangle 5"/>
          <p:cNvSpPr/>
          <p:nvPr/>
        </p:nvSpPr>
        <p:spPr>
          <a:xfrm>
            <a:off x="152424" y="1352136"/>
            <a:ext cx="662361" cy="523220"/>
          </a:xfrm>
          <a:prstGeom prst="rect">
            <a:avLst/>
          </a:prstGeom>
        </p:spPr>
        <p:txBody>
          <a:bodyPr wrap="none">
            <a:spAutoFit/>
          </a:bodyPr>
          <a:lstStyle/>
          <a:p>
            <a:r>
              <a:rPr lang="en-US" sz="2800" dirty="0"/>
              <a:t>❸</a:t>
            </a:r>
          </a:p>
        </p:txBody>
      </p:sp>
    </p:spTree>
    <p:extLst>
      <p:ext uri="{BB962C8B-B14F-4D97-AF65-F5344CB8AC3E}">
        <p14:creationId xmlns:p14="http://schemas.microsoft.com/office/powerpoint/2010/main" val="41634094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4</a:t>
            </a:r>
            <a:endParaRPr lang="en-US" dirty="0"/>
          </a:p>
        </p:txBody>
      </p:sp>
      <p:sp>
        <p:nvSpPr>
          <p:cNvPr id="3" name="Content Placeholder 2"/>
          <p:cNvSpPr>
            <a:spLocks noGrp="1"/>
          </p:cNvSpPr>
          <p:nvPr>
            <p:ph idx="1"/>
          </p:nvPr>
        </p:nvSpPr>
        <p:spPr/>
        <p:txBody>
          <a:bodyPr>
            <a:normAutofit/>
          </a:bodyPr>
          <a:lstStyle/>
          <a:p>
            <a:pPr marL="574675" indent="0" algn="just">
              <a:spcBef>
                <a:spcPts val="300"/>
              </a:spcBef>
              <a:buNone/>
            </a:pPr>
            <a:r>
              <a:rPr lang="en-US" sz="2800" b="1" dirty="0"/>
              <a:t>Consider what happens to EMF and SNF interactions when a proton or a neutron is added to the nucleus.  Write a brief explanation as to why neutrons are sometimes called the "glue of the atom".</a:t>
            </a:r>
          </a:p>
        </p:txBody>
      </p:sp>
      <p:sp>
        <p:nvSpPr>
          <p:cNvPr id="5" name="TextBox 4"/>
          <p:cNvSpPr txBox="1"/>
          <p:nvPr/>
        </p:nvSpPr>
        <p:spPr>
          <a:xfrm>
            <a:off x="180975" y="1297460"/>
            <a:ext cx="662361" cy="523220"/>
          </a:xfrm>
          <a:prstGeom prst="rect">
            <a:avLst/>
          </a:prstGeom>
          <a:noFill/>
        </p:spPr>
        <p:txBody>
          <a:bodyPr wrap="none" rtlCol="0">
            <a:spAutoFit/>
          </a:bodyPr>
          <a:lstStyle/>
          <a:p>
            <a:r>
              <a:rPr lang="en-US" sz="2800" dirty="0"/>
              <a:t>❹</a:t>
            </a:r>
          </a:p>
        </p:txBody>
      </p:sp>
    </p:spTree>
    <p:extLst>
      <p:ext uri="{BB962C8B-B14F-4D97-AF65-F5344CB8AC3E}">
        <p14:creationId xmlns:p14="http://schemas.microsoft.com/office/powerpoint/2010/main" val="34157018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6" name="Group 165"/>
          <p:cNvGrpSpPr/>
          <p:nvPr/>
        </p:nvGrpSpPr>
        <p:grpSpPr>
          <a:xfrm>
            <a:off x="226872" y="2793899"/>
            <a:ext cx="1190770" cy="1251152"/>
            <a:chOff x="2074861" y="5427093"/>
            <a:chExt cx="1190770" cy="1251152"/>
          </a:xfrm>
        </p:grpSpPr>
        <p:sp>
          <p:nvSpPr>
            <p:cNvPr id="147" name="Oval 146"/>
            <p:cNvSpPr/>
            <p:nvPr/>
          </p:nvSpPr>
          <p:spPr>
            <a:xfrm>
              <a:off x="2168351" y="5613936"/>
              <a:ext cx="914400" cy="914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p:cNvSpPr>
              <a:spLocks noChangeAspect="1"/>
            </p:cNvSpPr>
            <p:nvPr/>
          </p:nvSpPr>
          <p:spPr>
            <a:xfrm>
              <a:off x="2289246" y="5705376"/>
              <a:ext cx="365760" cy="365760"/>
            </a:xfrm>
            <a:prstGeom prst="ellipse">
              <a:avLst/>
            </a:prstGeom>
            <a:gradFill flip="none" rotWithShape="1">
              <a:gsLst>
                <a:gs pos="0">
                  <a:schemeClr val="bg1"/>
                </a:gs>
                <a:gs pos="42000">
                  <a:srgbClr val="D2E1F4"/>
                </a:gs>
                <a:gs pos="100000">
                  <a:srgbClr val="59B8FF"/>
                </a:gs>
              </a:gsLst>
              <a:path path="circle">
                <a:fillToRect l="50000" t="50000" r="50000" b="50000"/>
              </a:path>
              <a:tileRect/>
            </a:gra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148"/>
            <p:cNvSpPr>
              <a:spLocks noChangeAspect="1"/>
            </p:cNvSpPr>
            <p:nvPr/>
          </p:nvSpPr>
          <p:spPr>
            <a:xfrm>
              <a:off x="2899871" y="5844441"/>
              <a:ext cx="365760" cy="365760"/>
            </a:xfrm>
            <a:prstGeom prst="ellipse">
              <a:avLst/>
            </a:prstGeom>
            <a:gradFill flip="none" rotWithShape="1">
              <a:gsLst>
                <a:gs pos="0">
                  <a:schemeClr val="bg1"/>
                </a:gs>
                <a:gs pos="42000">
                  <a:srgbClr val="D2E1F4"/>
                </a:gs>
                <a:gs pos="100000">
                  <a:srgbClr val="59B8FF"/>
                </a:gs>
              </a:gsLst>
              <a:path path="circle">
                <a:fillToRect l="50000" t="50000" r="50000" b="50000"/>
              </a:path>
              <a:tileRect/>
            </a:gra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p:cNvSpPr>
              <a:spLocks noChangeAspect="1"/>
            </p:cNvSpPr>
            <p:nvPr/>
          </p:nvSpPr>
          <p:spPr>
            <a:xfrm>
              <a:off x="2716991" y="6226906"/>
              <a:ext cx="365760" cy="365760"/>
            </a:xfrm>
            <a:prstGeom prst="ellipse">
              <a:avLst/>
            </a:prstGeom>
            <a:gradFill flip="none" rotWithShape="1">
              <a:gsLst>
                <a:gs pos="0">
                  <a:schemeClr val="bg1"/>
                </a:gs>
                <a:gs pos="42000">
                  <a:srgbClr val="D2E1F4"/>
                </a:gs>
                <a:gs pos="100000">
                  <a:srgbClr val="59B8FF"/>
                </a:gs>
              </a:gsLst>
              <a:path path="circle">
                <a:fillToRect l="50000" t="50000" r="50000" b="50000"/>
              </a:path>
              <a:tileRect/>
            </a:gra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50"/>
            <p:cNvSpPr>
              <a:spLocks noChangeAspect="1"/>
            </p:cNvSpPr>
            <p:nvPr/>
          </p:nvSpPr>
          <p:spPr>
            <a:xfrm>
              <a:off x="2199125" y="6200676"/>
              <a:ext cx="365760" cy="365760"/>
            </a:xfrm>
            <a:prstGeom prst="ellipse">
              <a:avLst/>
            </a:prstGeom>
            <a:gradFill flip="none" rotWithShape="1">
              <a:gsLst>
                <a:gs pos="0">
                  <a:schemeClr val="bg1"/>
                </a:gs>
                <a:gs pos="42000">
                  <a:srgbClr val="D2E1F4"/>
                </a:gs>
                <a:gs pos="100000">
                  <a:srgbClr val="59B8FF"/>
                </a:gs>
              </a:gsLst>
              <a:path path="circle">
                <a:fillToRect l="50000" t="50000" r="50000" b="50000"/>
              </a:path>
              <a:tileRect/>
            </a:gra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p:cNvSpPr>
              <a:spLocks noChangeAspect="1"/>
            </p:cNvSpPr>
            <p:nvPr/>
          </p:nvSpPr>
          <p:spPr>
            <a:xfrm>
              <a:off x="2083212" y="5705376"/>
              <a:ext cx="365760" cy="365760"/>
            </a:xfrm>
            <a:prstGeom prst="ellipse">
              <a:avLst/>
            </a:prstGeom>
            <a:gradFill flip="none" rotWithShape="1">
              <a:gsLst>
                <a:gs pos="0">
                  <a:schemeClr val="bg1"/>
                </a:gs>
                <a:gs pos="42000">
                  <a:srgbClr val="D2E1F4"/>
                </a:gs>
                <a:gs pos="100000">
                  <a:srgbClr val="59B8FF"/>
                </a:gs>
              </a:gsLst>
              <a:path path="circle">
                <a:fillToRect l="50000" t="50000" r="50000" b="50000"/>
              </a:path>
              <a:tileRect/>
            </a:gra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p:cNvSpPr>
              <a:spLocks noChangeAspect="1"/>
            </p:cNvSpPr>
            <p:nvPr/>
          </p:nvSpPr>
          <p:spPr>
            <a:xfrm>
              <a:off x="2662039" y="5857043"/>
              <a:ext cx="365760" cy="365760"/>
            </a:xfrm>
            <a:prstGeom prst="ellipse">
              <a:avLst/>
            </a:prstGeom>
            <a:gradFill flip="none" rotWithShape="1">
              <a:gsLst>
                <a:gs pos="0">
                  <a:schemeClr val="bg1"/>
                </a:gs>
                <a:gs pos="42000">
                  <a:srgbClr val="FFC5C5"/>
                </a:gs>
                <a:gs pos="100000">
                  <a:srgbClr val="FF6565"/>
                </a:gs>
              </a:gsLst>
              <a:path path="circle">
                <a:fillToRect l="50000" t="50000" r="50000" b="50000"/>
              </a:path>
              <a:tileRect/>
            </a:gra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p:cNvSpPr>
              <a:spLocks noChangeAspect="1"/>
            </p:cNvSpPr>
            <p:nvPr/>
          </p:nvSpPr>
          <p:spPr>
            <a:xfrm>
              <a:off x="2337457" y="6044026"/>
              <a:ext cx="365760" cy="365760"/>
            </a:xfrm>
            <a:prstGeom prst="ellipse">
              <a:avLst/>
            </a:prstGeom>
            <a:gradFill flip="none" rotWithShape="1">
              <a:gsLst>
                <a:gs pos="0">
                  <a:schemeClr val="bg1"/>
                </a:gs>
                <a:gs pos="42000">
                  <a:srgbClr val="FFC5C5"/>
                </a:gs>
                <a:gs pos="100000">
                  <a:srgbClr val="FF6565"/>
                </a:gs>
              </a:gsLst>
              <a:path path="circle">
                <a:fillToRect l="50000" t="50000" r="50000" b="50000"/>
              </a:path>
              <a:tileRect/>
            </a:gra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p:cNvSpPr>
              <a:spLocks noChangeAspect="1"/>
            </p:cNvSpPr>
            <p:nvPr/>
          </p:nvSpPr>
          <p:spPr>
            <a:xfrm>
              <a:off x="2889906" y="5642804"/>
              <a:ext cx="365760" cy="365760"/>
            </a:xfrm>
            <a:prstGeom prst="ellipse">
              <a:avLst/>
            </a:prstGeom>
            <a:gradFill flip="none" rotWithShape="1">
              <a:gsLst>
                <a:gs pos="0">
                  <a:schemeClr val="bg1"/>
                </a:gs>
                <a:gs pos="42000">
                  <a:srgbClr val="FFC5C5"/>
                </a:gs>
                <a:gs pos="100000">
                  <a:srgbClr val="FF6565"/>
                </a:gs>
              </a:gsLst>
              <a:path path="circle">
                <a:fillToRect l="50000" t="50000" r="50000" b="50000"/>
              </a:path>
              <a:tileRect/>
            </a:gra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p:cNvSpPr>
              <a:spLocks noChangeAspect="1"/>
            </p:cNvSpPr>
            <p:nvPr/>
          </p:nvSpPr>
          <p:spPr>
            <a:xfrm>
              <a:off x="2891958" y="6057801"/>
              <a:ext cx="365760" cy="365760"/>
            </a:xfrm>
            <a:prstGeom prst="ellipse">
              <a:avLst/>
            </a:prstGeom>
            <a:gradFill flip="none" rotWithShape="1">
              <a:gsLst>
                <a:gs pos="0">
                  <a:schemeClr val="bg1"/>
                </a:gs>
                <a:gs pos="42000">
                  <a:srgbClr val="FFC5C5"/>
                </a:gs>
                <a:gs pos="100000">
                  <a:srgbClr val="FF6565"/>
                </a:gs>
              </a:gsLst>
              <a:path path="circle">
                <a:fillToRect l="50000" t="50000" r="50000" b="50000"/>
              </a:path>
              <a:tileRect/>
            </a:gra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p:cNvSpPr>
              <a:spLocks noChangeAspect="1"/>
            </p:cNvSpPr>
            <p:nvPr/>
          </p:nvSpPr>
          <p:spPr>
            <a:xfrm>
              <a:off x="2448972" y="6312485"/>
              <a:ext cx="365760" cy="365760"/>
            </a:xfrm>
            <a:prstGeom prst="ellipse">
              <a:avLst/>
            </a:prstGeom>
            <a:gradFill flip="none" rotWithShape="1">
              <a:gsLst>
                <a:gs pos="0">
                  <a:schemeClr val="bg1"/>
                </a:gs>
                <a:gs pos="42000">
                  <a:srgbClr val="FFC5C5"/>
                </a:gs>
                <a:gs pos="100000">
                  <a:srgbClr val="FF6565"/>
                </a:gs>
              </a:gsLst>
              <a:path path="circle">
                <a:fillToRect l="50000" t="50000" r="50000" b="50000"/>
              </a:path>
              <a:tileRect/>
            </a:gra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p:cNvSpPr>
              <a:spLocks noChangeAspect="1"/>
            </p:cNvSpPr>
            <p:nvPr/>
          </p:nvSpPr>
          <p:spPr>
            <a:xfrm>
              <a:off x="2074861" y="5966361"/>
              <a:ext cx="365760" cy="365760"/>
            </a:xfrm>
            <a:prstGeom prst="ellipse">
              <a:avLst/>
            </a:prstGeom>
            <a:gradFill flip="none" rotWithShape="1">
              <a:gsLst>
                <a:gs pos="0">
                  <a:schemeClr val="bg1"/>
                </a:gs>
                <a:gs pos="42000">
                  <a:srgbClr val="FFC5C5"/>
                </a:gs>
                <a:gs pos="100000">
                  <a:srgbClr val="FF6565"/>
                </a:gs>
              </a:gsLst>
              <a:path path="circle">
                <a:fillToRect l="50000" t="50000" r="50000" b="50000"/>
              </a:path>
              <a:tileRect/>
            </a:gra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p:cNvSpPr>
              <a:spLocks noChangeAspect="1"/>
            </p:cNvSpPr>
            <p:nvPr/>
          </p:nvSpPr>
          <p:spPr>
            <a:xfrm>
              <a:off x="2215682" y="5484396"/>
              <a:ext cx="365760" cy="365760"/>
            </a:xfrm>
            <a:prstGeom prst="ellipse">
              <a:avLst/>
            </a:prstGeom>
            <a:gradFill flip="none" rotWithShape="1">
              <a:gsLst>
                <a:gs pos="0">
                  <a:schemeClr val="bg1"/>
                </a:gs>
                <a:gs pos="42000">
                  <a:srgbClr val="FFC5C5"/>
                </a:gs>
                <a:gs pos="100000">
                  <a:srgbClr val="FF6565"/>
                </a:gs>
              </a:gsLst>
              <a:path path="circle">
                <a:fillToRect l="50000" t="50000" r="50000" b="50000"/>
              </a:path>
              <a:tileRect/>
            </a:gra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p:cNvSpPr>
              <a:spLocks noChangeAspect="1"/>
            </p:cNvSpPr>
            <p:nvPr/>
          </p:nvSpPr>
          <p:spPr>
            <a:xfrm>
              <a:off x="2289246" y="5925623"/>
              <a:ext cx="365760" cy="365760"/>
            </a:xfrm>
            <a:prstGeom prst="ellipse">
              <a:avLst/>
            </a:prstGeom>
            <a:gradFill flip="none" rotWithShape="1">
              <a:gsLst>
                <a:gs pos="0">
                  <a:schemeClr val="bg1"/>
                </a:gs>
                <a:gs pos="42000">
                  <a:srgbClr val="D2E1F4"/>
                </a:gs>
                <a:gs pos="100000">
                  <a:srgbClr val="59B8FF"/>
                </a:gs>
              </a:gsLst>
              <a:path path="circle">
                <a:fillToRect l="50000" t="50000" r="50000" b="50000"/>
              </a:path>
              <a:tileRect/>
            </a:gra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p:cNvSpPr>
              <a:spLocks noChangeAspect="1"/>
            </p:cNvSpPr>
            <p:nvPr/>
          </p:nvSpPr>
          <p:spPr>
            <a:xfrm>
              <a:off x="2616466" y="6033036"/>
              <a:ext cx="365760" cy="365760"/>
            </a:xfrm>
            <a:prstGeom prst="ellipse">
              <a:avLst/>
            </a:prstGeom>
            <a:gradFill flip="none" rotWithShape="1">
              <a:gsLst>
                <a:gs pos="0">
                  <a:schemeClr val="bg1"/>
                </a:gs>
                <a:gs pos="42000">
                  <a:srgbClr val="D2E1F4"/>
                </a:gs>
                <a:gs pos="100000">
                  <a:srgbClr val="59B8FF"/>
                </a:gs>
              </a:gsLst>
              <a:path path="circle">
                <a:fillToRect l="50000" t="50000" r="50000" b="50000"/>
              </a:path>
              <a:tileRect/>
            </a:gra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Oval 161"/>
            <p:cNvSpPr>
              <a:spLocks noChangeAspect="1"/>
            </p:cNvSpPr>
            <p:nvPr/>
          </p:nvSpPr>
          <p:spPr>
            <a:xfrm>
              <a:off x="2646799" y="5452011"/>
              <a:ext cx="365760" cy="365760"/>
            </a:xfrm>
            <a:prstGeom prst="ellipse">
              <a:avLst/>
            </a:prstGeom>
            <a:gradFill flip="none" rotWithShape="1">
              <a:gsLst>
                <a:gs pos="0">
                  <a:schemeClr val="bg1"/>
                </a:gs>
                <a:gs pos="42000">
                  <a:srgbClr val="FFC5C5"/>
                </a:gs>
                <a:gs pos="100000">
                  <a:srgbClr val="FF6565"/>
                </a:gs>
              </a:gsLst>
              <a:path path="circle">
                <a:fillToRect l="50000" t="50000" r="50000" b="50000"/>
              </a:path>
              <a:tileRect/>
            </a:gra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Oval 162"/>
            <p:cNvSpPr>
              <a:spLocks noChangeAspect="1"/>
            </p:cNvSpPr>
            <p:nvPr/>
          </p:nvSpPr>
          <p:spPr>
            <a:xfrm>
              <a:off x="2410726" y="5427093"/>
              <a:ext cx="365760" cy="365760"/>
            </a:xfrm>
            <a:prstGeom prst="ellipse">
              <a:avLst/>
            </a:prstGeom>
            <a:gradFill flip="none" rotWithShape="1">
              <a:gsLst>
                <a:gs pos="0">
                  <a:schemeClr val="bg1"/>
                </a:gs>
                <a:gs pos="42000">
                  <a:srgbClr val="D2E1F4"/>
                </a:gs>
                <a:gs pos="100000">
                  <a:srgbClr val="59B8FF"/>
                </a:gs>
              </a:gsLst>
              <a:path path="circle">
                <a:fillToRect l="50000" t="50000" r="50000" b="50000"/>
              </a:path>
              <a:tileRect/>
            </a:gra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Oval 163"/>
            <p:cNvSpPr>
              <a:spLocks noChangeAspect="1"/>
            </p:cNvSpPr>
            <p:nvPr/>
          </p:nvSpPr>
          <p:spPr>
            <a:xfrm>
              <a:off x="2449266" y="5665371"/>
              <a:ext cx="365760" cy="365760"/>
            </a:xfrm>
            <a:prstGeom prst="ellipse">
              <a:avLst/>
            </a:prstGeom>
            <a:gradFill flip="none" rotWithShape="1">
              <a:gsLst>
                <a:gs pos="0">
                  <a:schemeClr val="bg1"/>
                </a:gs>
                <a:gs pos="42000">
                  <a:srgbClr val="FFC5C5"/>
                </a:gs>
                <a:gs pos="100000">
                  <a:srgbClr val="FF6565"/>
                </a:gs>
              </a:gsLst>
              <a:path path="circle">
                <a:fillToRect l="50000" t="50000" r="50000" b="50000"/>
              </a:path>
              <a:tileRect/>
            </a:gra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4" name="Group 203"/>
          <p:cNvGrpSpPr/>
          <p:nvPr/>
        </p:nvGrpSpPr>
        <p:grpSpPr>
          <a:xfrm>
            <a:off x="1601238" y="3398156"/>
            <a:ext cx="1197911" cy="948819"/>
            <a:chOff x="1601238" y="3398156"/>
            <a:chExt cx="1197911" cy="948819"/>
          </a:xfrm>
        </p:grpSpPr>
        <p:sp>
          <p:nvSpPr>
            <p:cNvPr id="50" name="Oval 49"/>
            <p:cNvSpPr>
              <a:spLocks noChangeAspect="1"/>
            </p:cNvSpPr>
            <p:nvPr/>
          </p:nvSpPr>
          <p:spPr>
            <a:xfrm>
              <a:off x="1881558" y="3398156"/>
              <a:ext cx="365760" cy="365760"/>
            </a:xfrm>
            <a:prstGeom prst="ellipse">
              <a:avLst/>
            </a:prstGeom>
            <a:gradFill flip="none" rotWithShape="1">
              <a:gsLst>
                <a:gs pos="0">
                  <a:schemeClr val="bg1"/>
                </a:gs>
                <a:gs pos="42000">
                  <a:srgbClr val="199CFF"/>
                </a:gs>
                <a:gs pos="100000">
                  <a:srgbClr val="0070C0"/>
                </a:gs>
              </a:gsLst>
              <a:path path="circle">
                <a:fillToRect l="50000" t="50000" r="50000" b="50000"/>
              </a:path>
              <a:tileRect/>
            </a:gra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ight Arrow 94"/>
            <p:cNvSpPr/>
            <p:nvPr/>
          </p:nvSpPr>
          <p:spPr>
            <a:xfrm rot="1260000">
              <a:off x="1601238" y="3869101"/>
              <a:ext cx="1197911" cy="477874"/>
            </a:xfrm>
            <a:prstGeom prst="rightArrow">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9" name="Group 98"/>
          <p:cNvGrpSpPr/>
          <p:nvPr/>
        </p:nvGrpSpPr>
        <p:grpSpPr>
          <a:xfrm>
            <a:off x="3078857" y="4043921"/>
            <a:ext cx="1190770" cy="1251152"/>
            <a:chOff x="868126" y="2821486"/>
            <a:chExt cx="1190770" cy="1251152"/>
          </a:xfrm>
        </p:grpSpPr>
        <p:sp>
          <p:nvSpPr>
            <p:cNvPr id="127" name="Oval 126"/>
            <p:cNvSpPr/>
            <p:nvPr/>
          </p:nvSpPr>
          <p:spPr>
            <a:xfrm>
              <a:off x="961616" y="3008329"/>
              <a:ext cx="914400" cy="914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p:cNvSpPr>
              <a:spLocks noChangeAspect="1"/>
            </p:cNvSpPr>
            <p:nvPr/>
          </p:nvSpPr>
          <p:spPr>
            <a:xfrm>
              <a:off x="1082511" y="3099769"/>
              <a:ext cx="365760" cy="365760"/>
            </a:xfrm>
            <a:prstGeom prst="ellipse">
              <a:avLst/>
            </a:prstGeom>
            <a:gradFill flip="none" rotWithShape="1">
              <a:gsLst>
                <a:gs pos="0">
                  <a:schemeClr val="bg1"/>
                </a:gs>
                <a:gs pos="42000">
                  <a:srgbClr val="D2E1F4"/>
                </a:gs>
                <a:gs pos="100000">
                  <a:srgbClr val="59B8FF"/>
                </a:gs>
              </a:gsLst>
              <a:path path="circle">
                <a:fillToRect l="50000" t="50000" r="50000" b="50000"/>
              </a:path>
              <a:tileRect/>
            </a:gra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p:cNvSpPr>
              <a:spLocks noChangeAspect="1"/>
            </p:cNvSpPr>
            <p:nvPr/>
          </p:nvSpPr>
          <p:spPr>
            <a:xfrm>
              <a:off x="1693136" y="3238834"/>
              <a:ext cx="365760" cy="365760"/>
            </a:xfrm>
            <a:prstGeom prst="ellipse">
              <a:avLst/>
            </a:prstGeom>
            <a:gradFill flip="none" rotWithShape="1">
              <a:gsLst>
                <a:gs pos="0">
                  <a:schemeClr val="bg1"/>
                </a:gs>
                <a:gs pos="42000">
                  <a:srgbClr val="D2E1F4"/>
                </a:gs>
                <a:gs pos="100000">
                  <a:srgbClr val="59B8FF"/>
                </a:gs>
              </a:gsLst>
              <a:path path="circle">
                <a:fillToRect l="50000" t="50000" r="50000" b="50000"/>
              </a:path>
              <a:tileRect/>
            </a:gra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p:cNvSpPr>
              <a:spLocks noChangeAspect="1"/>
            </p:cNvSpPr>
            <p:nvPr/>
          </p:nvSpPr>
          <p:spPr>
            <a:xfrm>
              <a:off x="1510256" y="3621299"/>
              <a:ext cx="365760" cy="365760"/>
            </a:xfrm>
            <a:prstGeom prst="ellipse">
              <a:avLst/>
            </a:prstGeom>
            <a:gradFill flip="none" rotWithShape="1">
              <a:gsLst>
                <a:gs pos="0">
                  <a:schemeClr val="bg1"/>
                </a:gs>
                <a:gs pos="42000">
                  <a:srgbClr val="D2E1F4"/>
                </a:gs>
                <a:gs pos="100000">
                  <a:srgbClr val="59B8FF"/>
                </a:gs>
              </a:gsLst>
              <a:path path="circle">
                <a:fillToRect l="50000" t="50000" r="50000" b="50000"/>
              </a:path>
              <a:tileRect/>
            </a:gra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p:cNvSpPr>
              <a:spLocks noChangeAspect="1"/>
            </p:cNvSpPr>
            <p:nvPr/>
          </p:nvSpPr>
          <p:spPr>
            <a:xfrm>
              <a:off x="992390" y="3595069"/>
              <a:ext cx="365760" cy="365760"/>
            </a:xfrm>
            <a:prstGeom prst="ellipse">
              <a:avLst/>
            </a:prstGeom>
            <a:gradFill flip="none" rotWithShape="1">
              <a:gsLst>
                <a:gs pos="0">
                  <a:schemeClr val="bg1"/>
                </a:gs>
                <a:gs pos="42000">
                  <a:srgbClr val="D2E1F4"/>
                </a:gs>
                <a:gs pos="100000">
                  <a:srgbClr val="59B8FF"/>
                </a:gs>
              </a:gsLst>
              <a:path path="circle">
                <a:fillToRect l="50000" t="50000" r="50000" b="50000"/>
              </a:path>
              <a:tileRect/>
            </a:gra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876477" y="3099769"/>
              <a:ext cx="365760" cy="365760"/>
            </a:xfrm>
            <a:prstGeom prst="ellipse">
              <a:avLst/>
            </a:prstGeom>
            <a:gradFill flip="none" rotWithShape="1">
              <a:gsLst>
                <a:gs pos="0">
                  <a:schemeClr val="bg1"/>
                </a:gs>
                <a:gs pos="42000">
                  <a:srgbClr val="D2E1F4"/>
                </a:gs>
                <a:gs pos="100000">
                  <a:srgbClr val="59B8FF"/>
                </a:gs>
              </a:gsLst>
              <a:path path="circle">
                <a:fillToRect l="50000" t="50000" r="50000" b="50000"/>
              </a:path>
              <a:tileRect/>
            </a:gra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p:cNvSpPr>
              <a:spLocks noChangeAspect="1"/>
            </p:cNvSpPr>
            <p:nvPr/>
          </p:nvSpPr>
          <p:spPr>
            <a:xfrm>
              <a:off x="1455304" y="3251436"/>
              <a:ext cx="365760" cy="365760"/>
            </a:xfrm>
            <a:prstGeom prst="ellipse">
              <a:avLst/>
            </a:prstGeom>
            <a:gradFill flip="none" rotWithShape="1">
              <a:gsLst>
                <a:gs pos="0">
                  <a:schemeClr val="bg1"/>
                </a:gs>
                <a:gs pos="42000">
                  <a:srgbClr val="FFC5C5"/>
                </a:gs>
                <a:gs pos="100000">
                  <a:srgbClr val="FF6565"/>
                </a:gs>
              </a:gsLst>
              <a:path path="circle">
                <a:fillToRect l="50000" t="50000" r="50000" b="50000"/>
              </a:path>
              <a:tileRect/>
            </a:gra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p:cNvSpPr>
              <a:spLocks noChangeAspect="1"/>
            </p:cNvSpPr>
            <p:nvPr/>
          </p:nvSpPr>
          <p:spPr>
            <a:xfrm>
              <a:off x="1130722" y="3438419"/>
              <a:ext cx="365760" cy="365760"/>
            </a:xfrm>
            <a:prstGeom prst="ellipse">
              <a:avLst/>
            </a:prstGeom>
            <a:gradFill flip="none" rotWithShape="1">
              <a:gsLst>
                <a:gs pos="0">
                  <a:schemeClr val="bg1"/>
                </a:gs>
                <a:gs pos="42000">
                  <a:srgbClr val="FFC5C5"/>
                </a:gs>
                <a:gs pos="100000">
                  <a:srgbClr val="FF6565"/>
                </a:gs>
              </a:gsLst>
              <a:path path="circle">
                <a:fillToRect l="50000" t="50000" r="50000" b="50000"/>
              </a:path>
              <a:tileRect/>
            </a:gra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p:cNvSpPr>
              <a:spLocks noChangeAspect="1"/>
            </p:cNvSpPr>
            <p:nvPr/>
          </p:nvSpPr>
          <p:spPr>
            <a:xfrm>
              <a:off x="1683171" y="3037197"/>
              <a:ext cx="365760" cy="365760"/>
            </a:xfrm>
            <a:prstGeom prst="ellipse">
              <a:avLst/>
            </a:prstGeom>
            <a:gradFill flip="none" rotWithShape="1">
              <a:gsLst>
                <a:gs pos="0">
                  <a:schemeClr val="bg1"/>
                </a:gs>
                <a:gs pos="42000">
                  <a:srgbClr val="FFC5C5"/>
                </a:gs>
                <a:gs pos="100000">
                  <a:srgbClr val="FF6565"/>
                </a:gs>
              </a:gsLst>
              <a:path path="circle">
                <a:fillToRect l="50000" t="50000" r="50000" b="50000"/>
              </a:path>
              <a:tileRect/>
            </a:gra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p:cNvSpPr>
              <a:spLocks noChangeAspect="1"/>
            </p:cNvSpPr>
            <p:nvPr/>
          </p:nvSpPr>
          <p:spPr>
            <a:xfrm>
              <a:off x="1685223" y="3452194"/>
              <a:ext cx="365760" cy="365760"/>
            </a:xfrm>
            <a:prstGeom prst="ellipse">
              <a:avLst/>
            </a:prstGeom>
            <a:gradFill flip="none" rotWithShape="1">
              <a:gsLst>
                <a:gs pos="0">
                  <a:schemeClr val="bg1"/>
                </a:gs>
                <a:gs pos="42000">
                  <a:srgbClr val="FFC5C5"/>
                </a:gs>
                <a:gs pos="100000">
                  <a:srgbClr val="FF6565"/>
                </a:gs>
              </a:gsLst>
              <a:path path="circle">
                <a:fillToRect l="50000" t="50000" r="50000" b="50000"/>
              </a:path>
              <a:tileRect/>
            </a:gra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p:cNvSpPr>
              <a:spLocks noChangeAspect="1"/>
            </p:cNvSpPr>
            <p:nvPr/>
          </p:nvSpPr>
          <p:spPr>
            <a:xfrm>
              <a:off x="1242237" y="3706878"/>
              <a:ext cx="365760" cy="365760"/>
            </a:xfrm>
            <a:prstGeom prst="ellipse">
              <a:avLst/>
            </a:prstGeom>
            <a:gradFill flip="none" rotWithShape="1">
              <a:gsLst>
                <a:gs pos="0">
                  <a:schemeClr val="bg1"/>
                </a:gs>
                <a:gs pos="42000">
                  <a:srgbClr val="FFC5C5"/>
                </a:gs>
                <a:gs pos="100000">
                  <a:srgbClr val="FF6565"/>
                </a:gs>
              </a:gsLst>
              <a:path path="circle">
                <a:fillToRect l="50000" t="50000" r="50000" b="50000"/>
              </a:path>
              <a:tileRect/>
            </a:gra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p:cNvSpPr>
              <a:spLocks noChangeAspect="1"/>
            </p:cNvSpPr>
            <p:nvPr/>
          </p:nvSpPr>
          <p:spPr>
            <a:xfrm>
              <a:off x="868126" y="3360754"/>
              <a:ext cx="365760" cy="365760"/>
            </a:xfrm>
            <a:prstGeom prst="ellipse">
              <a:avLst/>
            </a:prstGeom>
            <a:gradFill flip="none" rotWithShape="1">
              <a:gsLst>
                <a:gs pos="0">
                  <a:schemeClr val="bg1"/>
                </a:gs>
                <a:gs pos="42000">
                  <a:srgbClr val="FFC5C5"/>
                </a:gs>
                <a:gs pos="100000">
                  <a:srgbClr val="FF6565"/>
                </a:gs>
              </a:gsLst>
              <a:path path="circle">
                <a:fillToRect l="50000" t="50000" r="50000" b="50000"/>
              </a:path>
              <a:tileRect/>
            </a:gra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p:cNvSpPr>
              <a:spLocks noChangeAspect="1"/>
            </p:cNvSpPr>
            <p:nvPr/>
          </p:nvSpPr>
          <p:spPr>
            <a:xfrm>
              <a:off x="1008947" y="2878789"/>
              <a:ext cx="365760" cy="365760"/>
            </a:xfrm>
            <a:prstGeom prst="ellipse">
              <a:avLst/>
            </a:prstGeom>
            <a:gradFill flip="none" rotWithShape="1">
              <a:gsLst>
                <a:gs pos="0">
                  <a:schemeClr val="bg1"/>
                </a:gs>
                <a:gs pos="42000">
                  <a:srgbClr val="FFC5C5"/>
                </a:gs>
                <a:gs pos="100000">
                  <a:srgbClr val="FF6565"/>
                </a:gs>
              </a:gsLst>
              <a:path path="circle">
                <a:fillToRect l="50000" t="50000" r="50000" b="50000"/>
              </a:path>
              <a:tileRect/>
            </a:gra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p:cNvSpPr>
              <a:spLocks noChangeAspect="1"/>
            </p:cNvSpPr>
            <p:nvPr/>
          </p:nvSpPr>
          <p:spPr>
            <a:xfrm>
              <a:off x="1082511" y="3320016"/>
              <a:ext cx="365760" cy="365760"/>
            </a:xfrm>
            <a:prstGeom prst="ellipse">
              <a:avLst/>
            </a:prstGeom>
            <a:gradFill flip="none" rotWithShape="1">
              <a:gsLst>
                <a:gs pos="0">
                  <a:schemeClr val="bg1"/>
                </a:gs>
                <a:gs pos="42000">
                  <a:srgbClr val="D2E1F4"/>
                </a:gs>
                <a:gs pos="100000">
                  <a:srgbClr val="59B8FF"/>
                </a:gs>
              </a:gsLst>
              <a:path path="circle">
                <a:fillToRect l="50000" t="50000" r="50000" b="50000"/>
              </a:path>
              <a:tileRect/>
            </a:gra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p:cNvSpPr>
              <a:spLocks noChangeAspect="1"/>
            </p:cNvSpPr>
            <p:nvPr/>
          </p:nvSpPr>
          <p:spPr>
            <a:xfrm>
              <a:off x="1409731" y="3427429"/>
              <a:ext cx="365760" cy="365760"/>
            </a:xfrm>
            <a:prstGeom prst="ellipse">
              <a:avLst/>
            </a:prstGeom>
            <a:gradFill flip="none" rotWithShape="1">
              <a:gsLst>
                <a:gs pos="0">
                  <a:schemeClr val="bg1"/>
                </a:gs>
                <a:gs pos="42000">
                  <a:srgbClr val="D2E1F4"/>
                </a:gs>
                <a:gs pos="100000">
                  <a:srgbClr val="59B8FF"/>
                </a:gs>
              </a:gsLst>
              <a:path path="circle">
                <a:fillToRect l="50000" t="50000" r="50000" b="50000"/>
              </a:path>
              <a:tileRect/>
            </a:gra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p:cNvSpPr>
              <a:spLocks noChangeAspect="1"/>
            </p:cNvSpPr>
            <p:nvPr/>
          </p:nvSpPr>
          <p:spPr>
            <a:xfrm>
              <a:off x="1440064" y="2846404"/>
              <a:ext cx="365760" cy="365760"/>
            </a:xfrm>
            <a:prstGeom prst="ellipse">
              <a:avLst/>
            </a:prstGeom>
            <a:gradFill flip="none" rotWithShape="1">
              <a:gsLst>
                <a:gs pos="0">
                  <a:schemeClr val="bg1"/>
                </a:gs>
                <a:gs pos="42000">
                  <a:srgbClr val="FFC5C5"/>
                </a:gs>
                <a:gs pos="100000">
                  <a:srgbClr val="FF6565"/>
                </a:gs>
              </a:gsLst>
              <a:path path="circle">
                <a:fillToRect l="50000" t="50000" r="50000" b="50000"/>
              </a:path>
              <a:tileRect/>
            </a:gra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p:cNvSpPr>
              <a:spLocks noChangeAspect="1"/>
            </p:cNvSpPr>
            <p:nvPr/>
          </p:nvSpPr>
          <p:spPr>
            <a:xfrm>
              <a:off x="1203991" y="2821486"/>
              <a:ext cx="365760" cy="365760"/>
            </a:xfrm>
            <a:prstGeom prst="ellipse">
              <a:avLst/>
            </a:prstGeom>
            <a:gradFill flip="none" rotWithShape="1">
              <a:gsLst>
                <a:gs pos="0">
                  <a:schemeClr val="bg1"/>
                </a:gs>
                <a:gs pos="42000">
                  <a:srgbClr val="D2E1F4"/>
                </a:gs>
                <a:gs pos="100000">
                  <a:srgbClr val="59B8FF"/>
                </a:gs>
              </a:gsLst>
              <a:path path="circle">
                <a:fillToRect l="50000" t="50000" r="50000" b="50000"/>
              </a:path>
              <a:tileRect/>
            </a:gra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p:cNvSpPr>
              <a:spLocks noChangeAspect="1"/>
            </p:cNvSpPr>
            <p:nvPr/>
          </p:nvSpPr>
          <p:spPr>
            <a:xfrm>
              <a:off x="1242531" y="3059764"/>
              <a:ext cx="365760" cy="365760"/>
            </a:xfrm>
            <a:prstGeom prst="ellipse">
              <a:avLst/>
            </a:prstGeom>
            <a:gradFill flip="none" rotWithShape="1">
              <a:gsLst>
                <a:gs pos="0">
                  <a:schemeClr val="bg1"/>
                </a:gs>
                <a:gs pos="42000">
                  <a:srgbClr val="FFC5C5"/>
                </a:gs>
                <a:gs pos="100000">
                  <a:srgbClr val="FF6565"/>
                </a:gs>
              </a:gsLst>
              <a:path path="circle">
                <a:fillToRect l="50000" t="50000" r="50000" b="50000"/>
              </a:path>
              <a:tileRect/>
            </a:gra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p:cNvSpPr>
              <a:spLocks noChangeAspect="1"/>
            </p:cNvSpPr>
            <p:nvPr/>
          </p:nvSpPr>
          <p:spPr>
            <a:xfrm>
              <a:off x="1508750" y="3037197"/>
              <a:ext cx="365760" cy="365760"/>
            </a:xfrm>
            <a:prstGeom prst="ellipse">
              <a:avLst/>
            </a:prstGeom>
            <a:gradFill flip="none" rotWithShape="1">
              <a:gsLst>
                <a:gs pos="0">
                  <a:schemeClr val="bg1"/>
                </a:gs>
                <a:gs pos="42000">
                  <a:srgbClr val="199CFF"/>
                </a:gs>
                <a:gs pos="100000">
                  <a:srgbClr val="0070C0"/>
                </a:gs>
              </a:gsLst>
              <a:path path="circle">
                <a:fillToRect l="50000" t="50000" r="50000" b="50000"/>
              </a:path>
              <a:tileRect/>
            </a:gra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0" name="Group 99"/>
          <p:cNvGrpSpPr/>
          <p:nvPr/>
        </p:nvGrpSpPr>
        <p:grpSpPr>
          <a:xfrm>
            <a:off x="3078857" y="1486728"/>
            <a:ext cx="1190770" cy="1251152"/>
            <a:chOff x="4802231" y="2852119"/>
            <a:chExt cx="1190770" cy="1251152"/>
          </a:xfrm>
        </p:grpSpPr>
        <p:sp>
          <p:nvSpPr>
            <p:cNvPr id="108" name="Oval 107"/>
            <p:cNvSpPr/>
            <p:nvPr/>
          </p:nvSpPr>
          <p:spPr>
            <a:xfrm>
              <a:off x="4895721" y="3038962"/>
              <a:ext cx="914400" cy="914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5016616" y="3130402"/>
              <a:ext cx="365760" cy="365760"/>
            </a:xfrm>
            <a:prstGeom prst="ellipse">
              <a:avLst/>
            </a:prstGeom>
            <a:gradFill flip="none" rotWithShape="1">
              <a:gsLst>
                <a:gs pos="0">
                  <a:schemeClr val="bg1"/>
                </a:gs>
                <a:gs pos="42000">
                  <a:srgbClr val="D2E1F4"/>
                </a:gs>
                <a:gs pos="100000">
                  <a:srgbClr val="59B8FF"/>
                </a:gs>
              </a:gsLst>
              <a:path path="circle">
                <a:fillToRect l="50000" t="50000" r="50000" b="50000"/>
              </a:path>
              <a:tileRect/>
            </a:gra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5627241" y="3269467"/>
              <a:ext cx="365760" cy="365760"/>
            </a:xfrm>
            <a:prstGeom prst="ellipse">
              <a:avLst/>
            </a:prstGeom>
            <a:gradFill flip="none" rotWithShape="1">
              <a:gsLst>
                <a:gs pos="0">
                  <a:schemeClr val="bg1"/>
                </a:gs>
                <a:gs pos="42000">
                  <a:srgbClr val="D2E1F4"/>
                </a:gs>
                <a:gs pos="100000">
                  <a:srgbClr val="59B8FF"/>
                </a:gs>
              </a:gsLst>
              <a:path path="circle">
                <a:fillToRect l="50000" t="50000" r="50000" b="50000"/>
              </a:path>
              <a:tileRect/>
            </a:gra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444361" y="3651932"/>
              <a:ext cx="365760" cy="365760"/>
            </a:xfrm>
            <a:prstGeom prst="ellipse">
              <a:avLst/>
            </a:prstGeom>
            <a:gradFill flip="none" rotWithShape="1">
              <a:gsLst>
                <a:gs pos="0">
                  <a:schemeClr val="bg1"/>
                </a:gs>
                <a:gs pos="42000">
                  <a:srgbClr val="D2E1F4"/>
                </a:gs>
                <a:gs pos="100000">
                  <a:srgbClr val="59B8FF"/>
                </a:gs>
              </a:gsLst>
              <a:path path="circle">
                <a:fillToRect l="50000" t="50000" r="50000" b="50000"/>
              </a:path>
              <a:tileRect/>
            </a:gra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4926495" y="3625702"/>
              <a:ext cx="365760" cy="365760"/>
            </a:xfrm>
            <a:prstGeom prst="ellipse">
              <a:avLst/>
            </a:prstGeom>
            <a:gradFill flip="none" rotWithShape="1">
              <a:gsLst>
                <a:gs pos="0">
                  <a:schemeClr val="bg1"/>
                </a:gs>
                <a:gs pos="42000">
                  <a:srgbClr val="D2E1F4"/>
                </a:gs>
                <a:gs pos="100000">
                  <a:srgbClr val="59B8FF"/>
                </a:gs>
              </a:gsLst>
              <a:path path="circle">
                <a:fillToRect l="50000" t="50000" r="50000" b="50000"/>
              </a:path>
              <a:tileRect/>
            </a:gra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p:cNvSpPr>
              <a:spLocks noChangeAspect="1"/>
            </p:cNvSpPr>
            <p:nvPr/>
          </p:nvSpPr>
          <p:spPr>
            <a:xfrm>
              <a:off x="4810582" y="3130402"/>
              <a:ext cx="365760" cy="365760"/>
            </a:xfrm>
            <a:prstGeom prst="ellipse">
              <a:avLst/>
            </a:prstGeom>
            <a:gradFill flip="none" rotWithShape="1">
              <a:gsLst>
                <a:gs pos="0">
                  <a:schemeClr val="bg1"/>
                </a:gs>
                <a:gs pos="42000">
                  <a:srgbClr val="D2E1F4"/>
                </a:gs>
                <a:gs pos="100000">
                  <a:srgbClr val="59B8FF"/>
                </a:gs>
              </a:gsLst>
              <a:path path="circle">
                <a:fillToRect l="50000" t="50000" r="50000" b="50000"/>
              </a:path>
              <a:tileRect/>
            </a:gra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5389409" y="3282069"/>
              <a:ext cx="365760" cy="365760"/>
            </a:xfrm>
            <a:prstGeom prst="ellipse">
              <a:avLst/>
            </a:prstGeom>
            <a:gradFill flip="none" rotWithShape="1">
              <a:gsLst>
                <a:gs pos="0">
                  <a:schemeClr val="bg1"/>
                </a:gs>
                <a:gs pos="42000">
                  <a:srgbClr val="FFC5C5"/>
                </a:gs>
                <a:gs pos="100000">
                  <a:srgbClr val="FF6565"/>
                </a:gs>
              </a:gsLst>
              <a:path path="circle">
                <a:fillToRect l="50000" t="50000" r="50000" b="50000"/>
              </a:path>
              <a:tileRect/>
            </a:gra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a:spLocks noChangeAspect="1"/>
            </p:cNvSpPr>
            <p:nvPr/>
          </p:nvSpPr>
          <p:spPr>
            <a:xfrm>
              <a:off x="5064827" y="3469052"/>
              <a:ext cx="365760" cy="365760"/>
            </a:xfrm>
            <a:prstGeom prst="ellipse">
              <a:avLst/>
            </a:prstGeom>
            <a:gradFill flip="none" rotWithShape="1">
              <a:gsLst>
                <a:gs pos="0">
                  <a:schemeClr val="bg1"/>
                </a:gs>
                <a:gs pos="42000">
                  <a:srgbClr val="FFC5C5"/>
                </a:gs>
                <a:gs pos="100000">
                  <a:srgbClr val="FF6565"/>
                </a:gs>
              </a:gsLst>
              <a:path path="circle">
                <a:fillToRect l="50000" t="50000" r="50000" b="50000"/>
              </a:path>
              <a:tileRect/>
            </a:gra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a:spLocks noChangeAspect="1"/>
            </p:cNvSpPr>
            <p:nvPr/>
          </p:nvSpPr>
          <p:spPr>
            <a:xfrm>
              <a:off x="5617276" y="3067830"/>
              <a:ext cx="365760" cy="365760"/>
            </a:xfrm>
            <a:prstGeom prst="ellipse">
              <a:avLst/>
            </a:prstGeom>
            <a:gradFill flip="none" rotWithShape="1">
              <a:gsLst>
                <a:gs pos="0">
                  <a:schemeClr val="bg1"/>
                </a:gs>
                <a:gs pos="42000">
                  <a:srgbClr val="FFC5C5"/>
                </a:gs>
                <a:gs pos="100000">
                  <a:srgbClr val="FF6565"/>
                </a:gs>
              </a:gsLst>
              <a:path path="circle">
                <a:fillToRect l="50000" t="50000" r="50000" b="50000"/>
              </a:path>
              <a:tileRect/>
            </a:gra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p:cNvSpPr>
              <a:spLocks noChangeAspect="1"/>
            </p:cNvSpPr>
            <p:nvPr/>
          </p:nvSpPr>
          <p:spPr>
            <a:xfrm>
              <a:off x="5619328" y="3482827"/>
              <a:ext cx="365760" cy="365760"/>
            </a:xfrm>
            <a:prstGeom prst="ellipse">
              <a:avLst/>
            </a:prstGeom>
            <a:gradFill flip="none" rotWithShape="1">
              <a:gsLst>
                <a:gs pos="0">
                  <a:schemeClr val="bg1"/>
                </a:gs>
                <a:gs pos="42000">
                  <a:srgbClr val="FFC5C5"/>
                </a:gs>
                <a:gs pos="100000">
                  <a:srgbClr val="FF6565"/>
                </a:gs>
              </a:gsLst>
              <a:path path="circle">
                <a:fillToRect l="50000" t="50000" r="50000" b="50000"/>
              </a:path>
              <a:tileRect/>
            </a:gra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a:spLocks noChangeAspect="1"/>
            </p:cNvSpPr>
            <p:nvPr/>
          </p:nvSpPr>
          <p:spPr>
            <a:xfrm>
              <a:off x="5176342" y="3737511"/>
              <a:ext cx="365760" cy="365760"/>
            </a:xfrm>
            <a:prstGeom prst="ellipse">
              <a:avLst/>
            </a:prstGeom>
            <a:gradFill flip="none" rotWithShape="1">
              <a:gsLst>
                <a:gs pos="0">
                  <a:schemeClr val="bg1"/>
                </a:gs>
                <a:gs pos="42000">
                  <a:srgbClr val="FFC5C5"/>
                </a:gs>
                <a:gs pos="100000">
                  <a:srgbClr val="FF6565"/>
                </a:gs>
              </a:gsLst>
              <a:path path="circle">
                <a:fillToRect l="50000" t="50000" r="50000" b="50000"/>
              </a:path>
              <a:tileRect/>
            </a:gra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a:spLocks noChangeAspect="1"/>
            </p:cNvSpPr>
            <p:nvPr/>
          </p:nvSpPr>
          <p:spPr>
            <a:xfrm>
              <a:off x="4802231" y="3391387"/>
              <a:ext cx="365760" cy="365760"/>
            </a:xfrm>
            <a:prstGeom prst="ellipse">
              <a:avLst/>
            </a:prstGeom>
            <a:gradFill flip="none" rotWithShape="1">
              <a:gsLst>
                <a:gs pos="0">
                  <a:schemeClr val="bg1"/>
                </a:gs>
                <a:gs pos="42000">
                  <a:srgbClr val="FFC5C5"/>
                </a:gs>
                <a:gs pos="100000">
                  <a:srgbClr val="FF6565"/>
                </a:gs>
              </a:gsLst>
              <a:path path="circle">
                <a:fillToRect l="50000" t="50000" r="50000" b="50000"/>
              </a:path>
              <a:tileRect/>
            </a:gra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943052" y="2909422"/>
              <a:ext cx="365760" cy="365760"/>
            </a:xfrm>
            <a:prstGeom prst="ellipse">
              <a:avLst/>
            </a:prstGeom>
            <a:gradFill flip="none" rotWithShape="1">
              <a:gsLst>
                <a:gs pos="0">
                  <a:schemeClr val="bg1"/>
                </a:gs>
                <a:gs pos="42000">
                  <a:srgbClr val="FFC5C5"/>
                </a:gs>
                <a:gs pos="100000">
                  <a:srgbClr val="FF6565"/>
                </a:gs>
              </a:gsLst>
              <a:path path="circle">
                <a:fillToRect l="50000" t="50000" r="50000" b="50000"/>
              </a:path>
              <a:tileRect/>
            </a:gra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p:cNvSpPr>
              <a:spLocks noChangeAspect="1"/>
            </p:cNvSpPr>
            <p:nvPr/>
          </p:nvSpPr>
          <p:spPr>
            <a:xfrm>
              <a:off x="5016616" y="3350649"/>
              <a:ext cx="365760" cy="365760"/>
            </a:xfrm>
            <a:prstGeom prst="ellipse">
              <a:avLst/>
            </a:prstGeom>
            <a:gradFill flip="none" rotWithShape="1">
              <a:gsLst>
                <a:gs pos="0">
                  <a:schemeClr val="bg1"/>
                </a:gs>
                <a:gs pos="42000">
                  <a:srgbClr val="D2E1F4"/>
                </a:gs>
                <a:gs pos="100000">
                  <a:srgbClr val="59B8FF"/>
                </a:gs>
              </a:gsLst>
              <a:path path="circle">
                <a:fillToRect l="50000" t="50000" r="50000" b="50000"/>
              </a:path>
              <a:tileRect/>
            </a:gra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p:cNvSpPr>
              <a:spLocks noChangeAspect="1"/>
            </p:cNvSpPr>
            <p:nvPr/>
          </p:nvSpPr>
          <p:spPr>
            <a:xfrm>
              <a:off x="5343836" y="3458062"/>
              <a:ext cx="365760" cy="365760"/>
            </a:xfrm>
            <a:prstGeom prst="ellipse">
              <a:avLst/>
            </a:prstGeom>
            <a:gradFill flip="none" rotWithShape="1">
              <a:gsLst>
                <a:gs pos="0">
                  <a:schemeClr val="bg1"/>
                </a:gs>
                <a:gs pos="42000">
                  <a:srgbClr val="D2E1F4"/>
                </a:gs>
                <a:gs pos="100000">
                  <a:srgbClr val="59B8FF"/>
                </a:gs>
              </a:gsLst>
              <a:path path="circle">
                <a:fillToRect l="50000" t="50000" r="50000" b="50000"/>
              </a:path>
              <a:tileRect/>
            </a:gra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a:spLocks noChangeAspect="1"/>
            </p:cNvSpPr>
            <p:nvPr/>
          </p:nvSpPr>
          <p:spPr>
            <a:xfrm>
              <a:off x="5374169" y="2877037"/>
              <a:ext cx="365760" cy="365760"/>
            </a:xfrm>
            <a:prstGeom prst="ellipse">
              <a:avLst/>
            </a:prstGeom>
            <a:gradFill flip="none" rotWithShape="1">
              <a:gsLst>
                <a:gs pos="0">
                  <a:schemeClr val="bg1"/>
                </a:gs>
                <a:gs pos="42000">
                  <a:srgbClr val="FFC5C5"/>
                </a:gs>
                <a:gs pos="100000">
                  <a:srgbClr val="FF6565"/>
                </a:gs>
              </a:gsLst>
              <a:path path="circle">
                <a:fillToRect l="50000" t="50000" r="50000" b="50000"/>
              </a:path>
              <a:tileRect/>
            </a:gra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p:cNvSpPr>
              <a:spLocks noChangeAspect="1"/>
            </p:cNvSpPr>
            <p:nvPr/>
          </p:nvSpPr>
          <p:spPr>
            <a:xfrm>
              <a:off x="5138096" y="2852119"/>
              <a:ext cx="365760" cy="365760"/>
            </a:xfrm>
            <a:prstGeom prst="ellipse">
              <a:avLst/>
            </a:prstGeom>
            <a:gradFill flip="none" rotWithShape="1">
              <a:gsLst>
                <a:gs pos="0">
                  <a:schemeClr val="bg1"/>
                </a:gs>
                <a:gs pos="42000">
                  <a:srgbClr val="D2E1F4"/>
                </a:gs>
                <a:gs pos="100000">
                  <a:srgbClr val="59B8FF"/>
                </a:gs>
              </a:gsLst>
              <a:path path="circle">
                <a:fillToRect l="50000" t="50000" r="50000" b="50000"/>
              </a:path>
              <a:tileRect/>
            </a:gra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p:cNvSpPr>
              <a:spLocks noChangeAspect="1"/>
            </p:cNvSpPr>
            <p:nvPr/>
          </p:nvSpPr>
          <p:spPr>
            <a:xfrm>
              <a:off x="5176636" y="3090397"/>
              <a:ext cx="365760" cy="365760"/>
            </a:xfrm>
            <a:prstGeom prst="ellipse">
              <a:avLst/>
            </a:prstGeom>
            <a:gradFill flip="none" rotWithShape="1">
              <a:gsLst>
                <a:gs pos="0">
                  <a:schemeClr val="bg1"/>
                </a:gs>
                <a:gs pos="42000">
                  <a:srgbClr val="FFC5C5"/>
                </a:gs>
                <a:gs pos="100000">
                  <a:srgbClr val="FF6565"/>
                </a:gs>
              </a:gsLst>
              <a:path path="circle">
                <a:fillToRect l="50000" t="50000" r="50000" b="50000"/>
              </a:path>
              <a:tileRect/>
            </a:gra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5430587" y="3041898"/>
              <a:ext cx="365760" cy="365760"/>
            </a:xfrm>
            <a:prstGeom prst="ellipse">
              <a:avLst/>
            </a:prstGeom>
            <a:gradFill flip="none" rotWithShape="1">
              <a:gsLst>
                <a:gs pos="0">
                  <a:schemeClr val="bg1"/>
                </a:gs>
                <a:gs pos="42000">
                  <a:srgbClr val="FF3333"/>
                </a:gs>
                <a:gs pos="100000">
                  <a:srgbClr val="C00000"/>
                </a:gs>
              </a:gsLst>
              <a:path path="circle">
                <a:fillToRect l="50000" t="50000" r="50000" b="50000"/>
              </a:path>
              <a:tileRect/>
            </a:gra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3" name="Group 202"/>
          <p:cNvGrpSpPr/>
          <p:nvPr/>
        </p:nvGrpSpPr>
        <p:grpSpPr>
          <a:xfrm>
            <a:off x="1601238" y="1972784"/>
            <a:ext cx="1197911" cy="813060"/>
            <a:chOff x="1601238" y="1972784"/>
            <a:chExt cx="1197911" cy="813060"/>
          </a:xfrm>
        </p:grpSpPr>
        <p:sp>
          <p:nvSpPr>
            <p:cNvPr id="188" name="Oval 187"/>
            <p:cNvSpPr>
              <a:spLocks noChangeAspect="1"/>
            </p:cNvSpPr>
            <p:nvPr/>
          </p:nvSpPr>
          <p:spPr>
            <a:xfrm>
              <a:off x="1881558" y="1972784"/>
              <a:ext cx="365760" cy="365760"/>
            </a:xfrm>
            <a:prstGeom prst="ellipse">
              <a:avLst/>
            </a:prstGeom>
            <a:gradFill flip="none" rotWithShape="1">
              <a:gsLst>
                <a:gs pos="0">
                  <a:schemeClr val="bg1"/>
                </a:gs>
                <a:gs pos="42000">
                  <a:srgbClr val="FF3333"/>
                </a:gs>
                <a:gs pos="100000">
                  <a:srgbClr val="C00000"/>
                </a:gs>
              </a:gsLst>
              <a:path path="circle">
                <a:fillToRect l="50000" t="50000" r="50000" b="50000"/>
              </a:path>
              <a:tileRect/>
            </a:gra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Right Arrow 188"/>
            <p:cNvSpPr/>
            <p:nvPr/>
          </p:nvSpPr>
          <p:spPr>
            <a:xfrm rot="20340000">
              <a:off x="1601238" y="2307970"/>
              <a:ext cx="1197911" cy="477874"/>
            </a:xfrm>
            <a:prstGeom prst="rightArrow">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4" name="Content Placeholder 2"/>
          <p:cNvSpPr txBox="1">
            <a:spLocks/>
          </p:cNvSpPr>
          <p:nvPr/>
        </p:nvSpPr>
        <p:spPr>
          <a:xfrm>
            <a:off x="182880" y="0"/>
            <a:ext cx="8778240" cy="1400175"/>
          </a:xfrm>
          <a:prstGeom prst="rect">
            <a:avLst/>
          </a:prstGeom>
        </p:spPr>
        <p:txBody>
          <a:bodyPr/>
          <a:lstStyle>
            <a:lvl1pPr marL="342900" indent="-342900" algn="l" defTabSz="914400" rtl="0" eaLnBrk="1" latinLnBrk="0" hangingPunct="1">
              <a:spcBef>
                <a:spcPts val="1200"/>
              </a:spcBef>
              <a:buFont typeface="Wingdings" pitchFamily="2" charset="2"/>
              <a:buChar char="Ø"/>
              <a:defRPr sz="3200" kern="1200" baseline="0">
                <a:solidFill>
                  <a:schemeClr val="tx1"/>
                </a:solidFill>
                <a:latin typeface="Arial" pitchFamily="34" charset="0"/>
                <a:ea typeface="+mn-ea"/>
                <a:cs typeface="+mn-cs"/>
              </a:defRPr>
            </a:lvl1pPr>
            <a:lvl2pPr marL="631825" indent="-228600" algn="l" defTabSz="914400" rtl="0" eaLnBrk="1" latinLnBrk="0" hangingPunct="1">
              <a:spcBef>
                <a:spcPts val="0"/>
              </a:spcBef>
              <a:buFont typeface="Arial" pitchFamily="34" charset="0"/>
              <a:buChar char="–"/>
              <a:defRPr sz="2800" kern="1200" baseline="0">
                <a:solidFill>
                  <a:schemeClr val="tx1"/>
                </a:solidFill>
                <a:latin typeface="Arial" pitchFamily="34" charset="0"/>
                <a:ea typeface="+mn-ea"/>
                <a:cs typeface="+mn-cs"/>
              </a:defRPr>
            </a:lvl2pPr>
            <a:lvl3pPr marL="914400" indent="-228600" algn="l" defTabSz="914400" rtl="0" eaLnBrk="1" latinLnBrk="0" hangingPunct="1">
              <a:spcBef>
                <a:spcPts val="0"/>
              </a:spcBef>
              <a:buFont typeface="Arial" pitchFamily="34" charset="0"/>
              <a:buChar char="•"/>
              <a:defRPr sz="2400" i="1" kern="1200" baseline="0">
                <a:solidFill>
                  <a:schemeClr val="tx1"/>
                </a:solidFill>
                <a:latin typeface="Arial" pitchFamily="34" charset="0"/>
                <a:ea typeface="+mn-ea"/>
                <a:cs typeface="+mn-cs"/>
              </a:defRPr>
            </a:lvl3pPr>
            <a:lvl4pPr marL="1257300" indent="-228600" algn="l" defTabSz="914400" rtl="0" eaLnBrk="1" latinLnBrk="0" hangingPunct="1">
              <a:spcBef>
                <a:spcPts val="0"/>
              </a:spcBef>
              <a:buFont typeface="Arial" pitchFamily="34" charset="0"/>
              <a:buChar char="–"/>
              <a:defRPr sz="2000" kern="1200" baseline="0">
                <a:solidFill>
                  <a:schemeClr val="tx1"/>
                </a:solidFill>
                <a:latin typeface="Arial" pitchFamily="34" charset="0"/>
                <a:ea typeface="+mn-ea"/>
                <a:cs typeface="+mn-cs"/>
              </a:defRPr>
            </a:lvl4pPr>
            <a:lvl5pPr marL="1600200" indent="-228600" algn="l" defTabSz="914400" rtl="0" eaLnBrk="1" latinLnBrk="0" hangingPunct="1">
              <a:spcBef>
                <a:spcPts val="0"/>
              </a:spcBef>
              <a:buFont typeface="Arial" pitchFamily="34" charset="0"/>
              <a:buChar char="»"/>
              <a:tabLst/>
              <a:defRPr sz="2000" i="1" kern="1200" baseline="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175" indent="0" algn="just">
              <a:spcBef>
                <a:spcPts val="300"/>
              </a:spcBef>
              <a:buFont typeface="Wingdings" pitchFamily="2" charset="2"/>
              <a:buNone/>
            </a:pPr>
            <a:r>
              <a:rPr lang="en-US" sz="2800" b="1" dirty="0" smtClean="0"/>
              <a:t>Consider what happens to EMF and SNF interactions when a proton or a neutron is added to the nucleus.</a:t>
            </a:r>
            <a:endParaRPr lang="en-US" sz="2800" b="1" dirty="0"/>
          </a:p>
        </p:txBody>
      </p:sp>
      <p:sp>
        <p:nvSpPr>
          <p:cNvPr id="197" name="TextBox 196"/>
          <p:cNvSpPr txBox="1"/>
          <p:nvPr/>
        </p:nvSpPr>
        <p:spPr>
          <a:xfrm>
            <a:off x="4835645" y="1560612"/>
            <a:ext cx="3951723" cy="461665"/>
          </a:xfrm>
          <a:prstGeom prst="rect">
            <a:avLst/>
          </a:prstGeom>
          <a:noFill/>
        </p:spPr>
        <p:txBody>
          <a:bodyPr wrap="none" rtlCol="0">
            <a:spAutoFit/>
          </a:bodyPr>
          <a:lstStyle/>
          <a:p>
            <a:pPr algn="ctr"/>
            <a:r>
              <a:rPr lang="en-US" sz="2400" b="1" dirty="0" smtClean="0">
                <a:solidFill>
                  <a:srgbClr val="FF0000"/>
                </a:solidFill>
                <a:latin typeface="Arial" panose="020B0604020202020204" pitchFamily="34" charset="0"/>
                <a:cs typeface="Arial" panose="020B0604020202020204" pitchFamily="34" charset="0"/>
              </a:rPr>
              <a:t>Attractive forces increase</a:t>
            </a:r>
          </a:p>
        </p:txBody>
      </p:sp>
      <p:sp>
        <p:nvSpPr>
          <p:cNvPr id="198" name="TextBox 197"/>
          <p:cNvSpPr txBox="1"/>
          <p:nvPr/>
        </p:nvSpPr>
        <p:spPr>
          <a:xfrm>
            <a:off x="4819616" y="2018467"/>
            <a:ext cx="3983783" cy="461665"/>
          </a:xfrm>
          <a:prstGeom prst="rect">
            <a:avLst/>
          </a:prstGeom>
          <a:noFill/>
        </p:spPr>
        <p:txBody>
          <a:bodyPr wrap="none" rtlCol="0">
            <a:spAutoFit/>
          </a:bodyPr>
          <a:lstStyle/>
          <a:p>
            <a:pPr algn="ctr"/>
            <a:r>
              <a:rPr lang="en-US" sz="2400" b="1" dirty="0" smtClean="0">
                <a:solidFill>
                  <a:srgbClr val="FF0000"/>
                </a:solidFill>
                <a:latin typeface="Arial" panose="020B0604020202020204" pitchFamily="34" charset="0"/>
                <a:cs typeface="Arial" panose="020B0604020202020204" pitchFamily="34" charset="0"/>
              </a:rPr>
              <a:t>Repulsive forces increase</a:t>
            </a:r>
          </a:p>
        </p:txBody>
      </p:sp>
      <p:sp>
        <p:nvSpPr>
          <p:cNvPr id="200" name="TextBox 199"/>
          <p:cNvSpPr txBox="1"/>
          <p:nvPr/>
        </p:nvSpPr>
        <p:spPr>
          <a:xfrm>
            <a:off x="4835645" y="4121524"/>
            <a:ext cx="3951723" cy="461665"/>
          </a:xfrm>
          <a:prstGeom prst="rect">
            <a:avLst/>
          </a:prstGeom>
          <a:noFill/>
        </p:spPr>
        <p:txBody>
          <a:bodyPr wrap="none" rtlCol="0">
            <a:spAutoFit/>
          </a:bodyPr>
          <a:lstStyle/>
          <a:p>
            <a:pPr algn="ctr"/>
            <a:r>
              <a:rPr lang="en-US" sz="2400" b="1" dirty="0" smtClean="0">
                <a:solidFill>
                  <a:srgbClr val="0033CC"/>
                </a:solidFill>
                <a:latin typeface="Arial" panose="020B0604020202020204" pitchFamily="34" charset="0"/>
                <a:cs typeface="Arial" panose="020B0604020202020204" pitchFamily="34" charset="0"/>
              </a:rPr>
              <a:t>Attractive forces increase</a:t>
            </a:r>
          </a:p>
        </p:txBody>
      </p:sp>
      <p:sp>
        <p:nvSpPr>
          <p:cNvPr id="201" name="TextBox 200"/>
          <p:cNvSpPr txBox="1"/>
          <p:nvPr/>
        </p:nvSpPr>
        <p:spPr>
          <a:xfrm>
            <a:off x="4975908" y="4579379"/>
            <a:ext cx="3671197" cy="795089"/>
          </a:xfrm>
          <a:prstGeom prst="rect">
            <a:avLst/>
          </a:prstGeom>
          <a:noFill/>
        </p:spPr>
        <p:txBody>
          <a:bodyPr wrap="none" rtlCol="0">
            <a:spAutoFit/>
          </a:bodyPr>
          <a:lstStyle/>
          <a:p>
            <a:pPr algn="ctr"/>
            <a:r>
              <a:rPr lang="en-US" sz="2400" b="1" u="sng" dirty="0" smtClean="0">
                <a:solidFill>
                  <a:srgbClr val="0033CC"/>
                </a:solidFill>
                <a:latin typeface="Arial" panose="020B0604020202020204" pitchFamily="34" charset="0"/>
                <a:cs typeface="Arial" panose="020B0604020202020204" pitchFamily="34" charset="0"/>
              </a:rPr>
              <a:t>Repulsive forces do not</a:t>
            </a:r>
          </a:p>
          <a:p>
            <a:pPr algn="ctr">
              <a:lnSpc>
                <a:spcPts val="2600"/>
              </a:lnSpc>
            </a:pPr>
            <a:r>
              <a:rPr lang="en-US" sz="2400" b="1" u="sng" dirty="0" smtClean="0">
                <a:solidFill>
                  <a:srgbClr val="0033CC"/>
                </a:solidFill>
                <a:latin typeface="Arial" panose="020B0604020202020204" pitchFamily="34" charset="0"/>
                <a:cs typeface="Arial" panose="020B0604020202020204" pitchFamily="34" charset="0"/>
              </a:rPr>
              <a:t>increase!</a:t>
            </a:r>
          </a:p>
        </p:txBody>
      </p:sp>
      <p:sp>
        <p:nvSpPr>
          <p:cNvPr id="202" name="TextBox 201"/>
          <p:cNvSpPr txBox="1"/>
          <p:nvPr/>
        </p:nvSpPr>
        <p:spPr>
          <a:xfrm>
            <a:off x="370369" y="5665229"/>
            <a:ext cx="8403262" cy="830997"/>
          </a:xfrm>
          <a:prstGeom prst="rect">
            <a:avLst/>
          </a:prstGeom>
          <a:noFill/>
        </p:spPr>
        <p:txBody>
          <a:bodyPr wrap="none" rtlCol="0">
            <a:spAutoFit/>
          </a:bodyPr>
          <a:lstStyle/>
          <a:p>
            <a:pPr algn="ctr"/>
            <a:r>
              <a:rPr lang="en-US" sz="2400" b="1" i="1" dirty="0" smtClean="0">
                <a:solidFill>
                  <a:schemeClr val="accent6">
                    <a:lumMod val="50000"/>
                  </a:schemeClr>
                </a:solidFill>
                <a:latin typeface="Arial" panose="020B0604020202020204" pitchFamily="34" charset="0"/>
                <a:cs typeface="Arial" panose="020B0604020202020204" pitchFamily="34" charset="0"/>
              </a:rPr>
              <a:t>Neutrons only introduce attractive forces to a nucleus.</a:t>
            </a:r>
          </a:p>
          <a:p>
            <a:pPr algn="ctr"/>
            <a:r>
              <a:rPr lang="en-US" sz="2400" b="1" i="1" dirty="0" smtClean="0">
                <a:solidFill>
                  <a:schemeClr val="accent6">
                    <a:lumMod val="50000"/>
                  </a:schemeClr>
                </a:solidFill>
                <a:latin typeface="Arial" panose="020B0604020202020204" pitchFamily="34" charset="0"/>
                <a:cs typeface="Arial" panose="020B0604020202020204" pitchFamily="34" charset="0"/>
              </a:rPr>
              <a:t>As such, they help the nucleus stick together - like glue!</a:t>
            </a:r>
          </a:p>
        </p:txBody>
      </p:sp>
    </p:spTree>
    <p:extLst>
      <p:ext uri="{BB962C8B-B14F-4D97-AF65-F5344CB8AC3E}">
        <p14:creationId xmlns:p14="http://schemas.microsoft.com/office/powerpoint/2010/main" val="1263909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6"/>
                                        </p:tgtEl>
                                        <p:attrNameLst>
                                          <p:attrName>style.visibility</p:attrName>
                                        </p:attrNameLst>
                                      </p:cBhvr>
                                      <p:to>
                                        <p:strVal val="visible"/>
                                      </p:to>
                                    </p:set>
                                    <p:animEffect transition="in" filter="wipe(left)">
                                      <p:cBhvr>
                                        <p:cTn id="7" dur="500"/>
                                        <p:tgtEl>
                                          <p:spTgt spid="16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03"/>
                                        </p:tgtEl>
                                        <p:attrNameLst>
                                          <p:attrName>style.visibility</p:attrName>
                                        </p:attrNameLst>
                                      </p:cBhvr>
                                      <p:to>
                                        <p:strVal val="visible"/>
                                      </p:to>
                                    </p:set>
                                    <p:animEffect transition="in" filter="wipe(left)">
                                      <p:cBhvr>
                                        <p:cTn id="12" dur="500"/>
                                        <p:tgtEl>
                                          <p:spTgt spid="20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00"/>
                                        </p:tgtEl>
                                        <p:attrNameLst>
                                          <p:attrName>style.visibility</p:attrName>
                                        </p:attrNameLst>
                                      </p:cBhvr>
                                      <p:to>
                                        <p:strVal val="visible"/>
                                      </p:to>
                                    </p:set>
                                    <p:animEffect transition="in" filter="wipe(left)">
                                      <p:cBhvr>
                                        <p:cTn id="17" dur="500"/>
                                        <p:tgtEl>
                                          <p:spTgt spid="10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7"/>
                                        </p:tgtEl>
                                        <p:attrNameLst>
                                          <p:attrName>style.visibility</p:attrName>
                                        </p:attrNameLst>
                                      </p:cBhvr>
                                      <p:to>
                                        <p:strVal val="visible"/>
                                      </p:to>
                                    </p:set>
                                    <p:animEffect transition="in" filter="wipe(left)">
                                      <p:cBhvr>
                                        <p:cTn id="22" dur="500"/>
                                        <p:tgtEl>
                                          <p:spTgt spid="19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98"/>
                                        </p:tgtEl>
                                        <p:attrNameLst>
                                          <p:attrName>style.visibility</p:attrName>
                                        </p:attrNameLst>
                                      </p:cBhvr>
                                      <p:to>
                                        <p:strVal val="visible"/>
                                      </p:to>
                                    </p:set>
                                    <p:animEffect transition="in" filter="wipe(left)">
                                      <p:cBhvr>
                                        <p:cTn id="27" dur="500"/>
                                        <p:tgtEl>
                                          <p:spTgt spid="19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04"/>
                                        </p:tgtEl>
                                        <p:attrNameLst>
                                          <p:attrName>style.visibility</p:attrName>
                                        </p:attrNameLst>
                                      </p:cBhvr>
                                      <p:to>
                                        <p:strVal val="visible"/>
                                      </p:to>
                                    </p:set>
                                    <p:animEffect transition="in" filter="wipe(left)">
                                      <p:cBhvr>
                                        <p:cTn id="32" dur="500"/>
                                        <p:tgtEl>
                                          <p:spTgt spid="20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99"/>
                                        </p:tgtEl>
                                        <p:attrNameLst>
                                          <p:attrName>style.visibility</p:attrName>
                                        </p:attrNameLst>
                                      </p:cBhvr>
                                      <p:to>
                                        <p:strVal val="visible"/>
                                      </p:to>
                                    </p:set>
                                    <p:animEffect transition="in" filter="wipe(left)">
                                      <p:cBhvr>
                                        <p:cTn id="37" dur="500"/>
                                        <p:tgtEl>
                                          <p:spTgt spid="9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00"/>
                                        </p:tgtEl>
                                        <p:attrNameLst>
                                          <p:attrName>style.visibility</p:attrName>
                                        </p:attrNameLst>
                                      </p:cBhvr>
                                      <p:to>
                                        <p:strVal val="visible"/>
                                      </p:to>
                                    </p:set>
                                    <p:animEffect transition="in" filter="wipe(left)">
                                      <p:cBhvr>
                                        <p:cTn id="42" dur="500"/>
                                        <p:tgtEl>
                                          <p:spTgt spid="20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01"/>
                                        </p:tgtEl>
                                        <p:attrNameLst>
                                          <p:attrName>style.visibility</p:attrName>
                                        </p:attrNameLst>
                                      </p:cBhvr>
                                      <p:to>
                                        <p:strVal val="visible"/>
                                      </p:to>
                                    </p:set>
                                    <p:animEffect transition="in" filter="wipe(left)">
                                      <p:cBhvr>
                                        <p:cTn id="47" dur="500"/>
                                        <p:tgtEl>
                                          <p:spTgt spid="201"/>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202"/>
                                        </p:tgtEl>
                                        <p:attrNameLst>
                                          <p:attrName>style.visibility</p:attrName>
                                        </p:attrNameLst>
                                      </p:cBhvr>
                                      <p:to>
                                        <p:strVal val="visible"/>
                                      </p:to>
                                    </p:set>
                                    <p:animEffect transition="in" filter="wipe(left)">
                                      <p:cBhvr>
                                        <p:cTn id="52" dur="500"/>
                                        <p:tgtEl>
                                          <p:spTgt spid="2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198" grpId="0"/>
      <p:bldP spid="200" grpId="0"/>
      <p:bldP spid="201" grpId="0"/>
      <p:bldP spid="20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4</a:t>
            </a:r>
            <a:endParaRPr lang="en-US" dirty="0"/>
          </a:p>
        </p:txBody>
      </p:sp>
      <p:sp>
        <p:nvSpPr>
          <p:cNvPr id="3" name="Content Placeholder 2"/>
          <p:cNvSpPr>
            <a:spLocks noGrp="1"/>
          </p:cNvSpPr>
          <p:nvPr>
            <p:ph idx="1"/>
          </p:nvPr>
        </p:nvSpPr>
        <p:spPr/>
        <p:txBody>
          <a:bodyPr>
            <a:noAutofit/>
          </a:bodyPr>
          <a:lstStyle/>
          <a:p>
            <a:pPr marL="574675" indent="0" algn="just">
              <a:spcBef>
                <a:spcPts val="300"/>
              </a:spcBef>
              <a:buNone/>
            </a:pPr>
            <a:r>
              <a:rPr lang="en-US" sz="2600" b="1" dirty="0"/>
              <a:t>Consider what happens to EMF and SNF interactions when a proton or a neutron is added to the nucleus.  Write a brief explanation as to why neutrons are sometimes called the "glue of the atom</a:t>
            </a:r>
            <a:r>
              <a:rPr lang="en-US" sz="2600" b="1" dirty="0" smtClean="0"/>
              <a:t>".</a:t>
            </a:r>
          </a:p>
          <a:p>
            <a:pPr marL="3175" indent="0" algn="just">
              <a:spcBef>
                <a:spcPts val="2400"/>
              </a:spcBef>
              <a:buNone/>
            </a:pPr>
            <a:r>
              <a:rPr lang="en-US" sz="2600" b="1" i="1" dirty="0" smtClean="0">
                <a:solidFill>
                  <a:schemeClr val="accent6">
                    <a:lumMod val="50000"/>
                  </a:schemeClr>
                </a:solidFill>
              </a:rPr>
              <a:t>"I hypothesize that </a:t>
            </a:r>
            <a:r>
              <a:rPr lang="en-US" sz="2600" b="1" i="1" u="sng" dirty="0" smtClean="0">
                <a:solidFill>
                  <a:schemeClr val="accent6">
                    <a:lumMod val="50000"/>
                  </a:schemeClr>
                </a:solidFill>
              </a:rPr>
              <a:t>if</a:t>
            </a:r>
            <a:r>
              <a:rPr lang="en-US" sz="2600" b="1" i="1" dirty="0" smtClean="0">
                <a:solidFill>
                  <a:schemeClr val="accent6">
                    <a:lumMod val="50000"/>
                  </a:schemeClr>
                </a:solidFill>
              </a:rPr>
              <a:t> a neutron is added to a nucleus, </a:t>
            </a:r>
            <a:r>
              <a:rPr lang="en-US" sz="2600" b="1" i="1" u="sng" dirty="0" smtClean="0">
                <a:solidFill>
                  <a:schemeClr val="accent6">
                    <a:lumMod val="50000"/>
                  </a:schemeClr>
                </a:solidFill>
              </a:rPr>
              <a:t>then</a:t>
            </a:r>
            <a:r>
              <a:rPr lang="en-US" sz="2600" b="1" i="1" dirty="0" smtClean="0">
                <a:solidFill>
                  <a:schemeClr val="accent6">
                    <a:lumMod val="50000"/>
                  </a:schemeClr>
                </a:solidFill>
              </a:rPr>
              <a:t> the nucleus will become more stable.  I hypothesize this </a:t>
            </a:r>
            <a:r>
              <a:rPr lang="en-US" sz="2600" b="1" i="1" u="sng" dirty="0" smtClean="0">
                <a:solidFill>
                  <a:schemeClr val="accent6">
                    <a:lumMod val="50000"/>
                  </a:schemeClr>
                </a:solidFill>
              </a:rPr>
              <a:t>because</a:t>
            </a:r>
            <a:r>
              <a:rPr lang="en-US" sz="2600" b="1" i="1" dirty="0" smtClean="0">
                <a:solidFill>
                  <a:schemeClr val="accent6">
                    <a:lumMod val="50000"/>
                  </a:schemeClr>
                </a:solidFill>
              </a:rPr>
              <a:t> addition of a neutron introduces only attractive forces, unlike a proton which introduces both attractive and repulsive forces.  The neutron helps a nucleus stay together, thus it is sometimes called the 'glue of the atom'."</a:t>
            </a:r>
            <a:endParaRPr lang="en-US" sz="2600" b="1" i="1" dirty="0">
              <a:solidFill>
                <a:schemeClr val="accent6">
                  <a:lumMod val="50000"/>
                </a:schemeClr>
              </a:solidFill>
            </a:endParaRPr>
          </a:p>
        </p:txBody>
      </p:sp>
      <p:sp>
        <p:nvSpPr>
          <p:cNvPr id="5" name="TextBox 4"/>
          <p:cNvSpPr txBox="1"/>
          <p:nvPr/>
        </p:nvSpPr>
        <p:spPr>
          <a:xfrm>
            <a:off x="180975" y="1297460"/>
            <a:ext cx="662361" cy="523220"/>
          </a:xfrm>
          <a:prstGeom prst="rect">
            <a:avLst/>
          </a:prstGeom>
          <a:noFill/>
        </p:spPr>
        <p:txBody>
          <a:bodyPr wrap="none" rtlCol="0">
            <a:spAutoFit/>
          </a:bodyPr>
          <a:lstStyle/>
          <a:p>
            <a:r>
              <a:rPr lang="en-US" sz="2800" dirty="0"/>
              <a:t>❹</a:t>
            </a:r>
          </a:p>
        </p:txBody>
      </p:sp>
    </p:spTree>
    <p:extLst>
      <p:ext uri="{BB962C8B-B14F-4D97-AF65-F5344CB8AC3E}">
        <p14:creationId xmlns:p14="http://schemas.microsoft.com/office/powerpoint/2010/main" val="13830163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4</a:t>
            </a:r>
            <a:endParaRPr lang="en-US" dirty="0"/>
          </a:p>
        </p:txBody>
      </p:sp>
      <p:sp>
        <p:nvSpPr>
          <p:cNvPr id="3" name="Content Placeholder 2"/>
          <p:cNvSpPr>
            <a:spLocks noGrp="1"/>
          </p:cNvSpPr>
          <p:nvPr>
            <p:ph idx="1"/>
          </p:nvPr>
        </p:nvSpPr>
        <p:spPr/>
        <p:txBody>
          <a:bodyPr>
            <a:normAutofit/>
          </a:bodyPr>
          <a:lstStyle/>
          <a:p>
            <a:pPr marL="574675" indent="0" algn="just">
              <a:spcBef>
                <a:spcPts val="300"/>
              </a:spcBef>
              <a:buNone/>
            </a:pPr>
            <a:r>
              <a:rPr lang="en-US" sz="2600" b="1" dirty="0"/>
              <a:t>Consider what happens to EMF and SNF interactions when a proton or a neutron is added to the nucleus.  Write a brief explanation as to why neutrons are sometimes called the "glue of the atom".</a:t>
            </a:r>
          </a:p>
        </p:txBody>
      </p:sp>
      <p:sp>
        <p:nvSpPr>
          <p:cNvPr id="5" name="Content Placeholder 3"/>
          <p:cNvSpPr txBox="1">
            <a:spLocks/>
          </p:cNvSpPr>
          <p:nvPr/>
        </p:nvSpPr>
        <p:spPr>
          <a:xfrm>
            <a:off x="180975" y="3429846"/>
            <a:ext cx="8858250" cy="3209079"/>
          </a:xfrm>
          <a:prstGeom prst="rect">
            <a:avLst/>
          </a:prstGeom>
          <a:solidFill>
            <a:srgbClr val="FFFF00"/>
          </a:solidFill>
          <a:ln>
            <a:noFill/>
          </a:ln>
        </p:spPr>
        <p:txBody>
          <a:bodyPr>
            <a:noAutofit/>
          </a:bodyPr>
          <a:lstStyle>
            <a:lvl1pPr marL="342900" indent="-342900" algn="l" defTabSz="914400" rtl="0" eaLnBrk="1" latinLnBrk="0" hangingPunct="1">
              <a:spcBef>
                <a:spcPts val="1200"/>
              </a:spcBef>
              <a:buFont typeface="Wingdings" pitchFamily="2" charset="2"/>
              <a:buChar char="Ø"/>
              <a:defRPr sz="3200" kern="1200" baseline="0">
                <a:solidFill>
                  <a:schemeClr val="accent1">
                    <a:lumMod val="75000"/>
                  </a:schemeClr>
                </a:solidFill>
                <a:latin typeface="Arial" pitchFamily="34" charset="0"/>
                <a:ea typeface="+mn-ea"/>
                <a:cs typeface="+mn-cs"/>
              </a:defRPr>
            </a:lvl1pPr>
            <a:lvl2pPr marL="631825" indent="-228600" algn="l" defTabSz="914400" rtl="0" eaLnBrk="1" latinLnBrk="0" hangingPunct="1">
              <a:spcBef>
                <a:spcPts val="0"/>
              </a:spcBef>
              <a:buFont typeface="Arial" pitchFamily="34" charset="0"/>
              <a:buChar char="–"/>
              <a:defRPr sz="2800" kern="1200" baseline="0">
                <a:solidFill>
                  <a:schemeClr val="tx1"/>
                </a:solidFill>
                <a:latin typeface="Arial" pitchFamily="34" charset="0"/>
                <a:ea typeface="+mn-ea"/>
                <a:cs typeface="+mn-cs"/>
              </a:defRPr>
            </a:lvl2pPr>
            <a:lvl3pPr marL="914400" indent="-228600" algn="l" defTabSz="914400" rtl="0" eaLnBrk="1" latinLnBrk="0" hangingPunct="1">
              <a:spcBef>
                <a:spcPts val="0"/>
              </a:spcBef>
              <a:buFont typeface="Arial" pitchFamily="34" charset="0"/>
              <a:buChar char="•"/>
              <a:defRPr sz="2400" i="1" kern="1200" baseline="0">
                <a:solidFill>
                  <a:schemeClr val="tx1"/>
                </a:solidFill>
                <a:latin typeface="Arial" pitchFamily="34" charset="0"/>
                <a:ea typeface="+mn-ea"/>
                <a:cs typeface="+mn-cs"/>
              </a:defRPr>
            </a:lvl3pPr>
            <a:lvl4pPr marL="1257300" indent="-228600" algn="l" defTabSz="914400" rtl="0" eaLnBrk="1" latinLnBrk="0" hangingPunct="1">
              <a:spcBef>
                <a:spcPts val="0"/>
              </a:spcBef>
              <a:buFont typeface="Arial" pitchFamily="34" charset="0"/>
              <a:buChar char="–"/>
              <a:defRPr sz="2000" kern="1200" baseline="0">
                <a:solidFill>
                  <a:schemeClr val="tx1"/>
                </a:solidFill>
                <a:latin typeface="Arial" pitchFamily="34" charset="0"/>
                <a:ea typeface="+mn-ea"/>
                <a:cs typeface="+mn-cs"/>
              </a:defRPr>
            </a:lvl4pPr>
            <a:lvl5pPr marL="1600200" indent="-228600" algn="l" defTabSz="914400" rtl="0" eaLnBrk="1" latinLnBrk="0" hangingPunct="1">
              <a:spcBef>
                <a:spcPts val="0"/>
              </a:spcBef>
              <a:buFont typeface="Arial" pitchFamily="34" charset="0"/>
              <a:buChar char="»"/>
              <a:tabLst/>
              <a:defRPr sz="2000" i="1" kern="1200" baseline="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spcAft>
                <a:spcPts val="600"/>
              </a:spcAft>
              <a:buNone/>
            </a:pPr>
            <a:r>
              <a:rPr lang="en-US" sz="2000" b="1" dirty="0" smtClean="0">
                <a:solidFill>
                  <a:schemeClr val="tx1"/>
                </a:solidFill>
              </a:rPr>
              <a:t>Grading</a:t>
            </a:r>
          </a:p>
          <a:p>
            <a:pPr marL="914400" indent="-914400">
              <a:spcBef>
                <a:spcPts val="0"/>
              </a:spcBef>
              <a:spcAft>
                <a:spcPts val="600"/>
              </a:spcAft>
              <a:buNone/>
            </a:pPr>
            <a:r>
              <a:rPr lang="en-US" sz="2000" b="1" dirty="0" smtClean="0">
                <a:solidFill>
                  <a:schemeClr val="tx1"/>
                </a:solidFill>
              </a:rPr>
              <a:t>3 pts	Correctly identifies the causative relationsh</a:t>
            </a:r>
            <a:r>
              <a:rPr lang="en-US" sz="2000" b="1" dirty="0" smtClean="0">
                <a:solidFill>
                  <a:schemeClr val="tx1"/>
                </a:solidFill>
                <a:cs typeface="Arial" panose="020B0604020202020204" pitchFamily="34" charset="0"/>
              </a:rPr>
              <a:t>ip (</a:t>
            </a:r>
            <a:r>
              <a:rPr lang="en-US" sz="2000" dirty="0" err="1" smtClean="0">
                <a:solidFill>
                  <a:schemeClr val="tx1"/>
                </a:solidFill>
                <a:latin typeface="Wingdings" panose="05000000000000000000" pitchFamily="2" charset="2"/>
              </a:rPr>
              <a:t>é</a:t>
            </a:r>
            <a:r>
              <a:rPr lang="en-US" sz="2000" b="1" dirty="0" err="1" smtClean="0">
                <a:solidFill>
                  <a:schemeClr val="tx1"/>
                </a:solidFill>
              </a:rPr>
              <a:t>N</a:t>
            </a:r>
            <a:r>
              <a:rPr lang="en-US" sz="2800" b="1" baseline="-16000" dirty="0" err="1" smtClean="0">
                <a:solidFill>
                  <a:schemeClr val="tx1"/>
                </a:solidFill>
              </a:rPr>
              <a:t>n</a:t>
            </a:r>
            <a:r>
              <a:rPr lang="en-US" sz="2000" b="1" dirty="0" smtClean="0">
                <a:solidFill>
                  <a:schemeClr val="tx1"/>
                </a:solidFill>
              </a:rPr>
              <a:t>  = </a:t>
            </a:r>
            <a:r>
              <a:rPr lang="en-US" sz="2000" dirty="0" err="1" smtClean="0">
                <a:solidFill>
                  <a:schemeClr val="tx1"/>
                </a:solidFill>
                <a:latin typeface="Wingdings" panose="05000000000000000000" pitchFamily="2" charset="2"/>
              </a:rPr>
              <a:t>é</a:t>
            </a:r>
            <a:r>
              <a:rPr lang="en-US" sz="2000" b="1" dirty="0" err="1" smtClean="0">
                <a:solidFill>
                  <a:schemeClr val="tx1"/>
                </a:solidFill>
              </a:rPr>
              <a:t>nuclear</a:t>
            </a:r>
            <a:r>
              <a:rPr lang="en-US" sz="2000" b="1" dirty="0" smtClean="0">
                <a:solidFill>
                  <a:schemeClr val="tx1"/>
                </a:solidFill>
              </a:rPr>
              <a:t> stability</a:t>
            </a:r>
            <a:r>
              <a:rPr lang="en-US" sz="2000" b="1" dirty="0" smtClean="0">
                <a:solidFill>
                  <a:schemeClr val="tx1"/>
                </a:solidFill>
                <a:cs typeface="Arial" panose="020B0604020202020204" pitchFamily="34" charset="0"/>
              </a:rPr>
              <a:t>), gives reason </a:t>
            </a:r>
            <a:r>
              <a:rPr lang="en-US" sz="2000" b="1" dirty="0">
                <a:solidFill>
                  <a:schemeClr val="tx1"/>
                </a:solidFill>
                <a:cs typeface="Arial" panose="020B0604020202020204" pitchFamily="34" charset="0"/>
              </a:rPr>
              <a:t>(</a:t>
            </a:r>
            <a:r>
              <a:rPr lang="en-US" sz="2000" dirty="0" err="1">
                <a:solidFill>
                  <a:schemeClr val="tx1"/>
                </a:solidFill>
                <a:latin typeface="Wingdings" panose="05000000000000000000" pitchFamily="2" charset="2"/>
              </a:rPr>
              <a:t>é</a:t>
            </a:r>
            <a:r>
              <a:rPr lang="en-US" sz="2000" b="1" dirty="0" err="1">
                <a:solidFill>
                  <a:schemeClr val="tx1"/>
                </a:solidFill>
              </a:rPr>
              <a:t>N</a:t>
            </a:r>
            <a:r>
              <a:rPr lang="en-US" sz="2000" b="1" baseline="-16000" dirty="0" err="1">
                <a:solidFill>
                  <a:schemeClr val="tx1"/>
                </a:solidFill>
              </a:rPr>
              <a:t>n</a:t>
            </a:r>
            <a:r>
              <a:rPr lang="en-US" sz="2000" b="1" dirty="0">
                <a:solidFill>
                  <a:schemeClr val="tx1"/>
                </a:solidFill>
              </a:rPr>
              <a:t> = </a:t>
            </a:r>
            <a:r>
              <a:rPr lang="en-US" sz="2000" dirty="0" err="1">
                <a:solidFill>
                  <a:schemeClr val="tx1"/>
                </a:solidFill>
                <a:latin typeface="Wingdings" panose="05000000000000000000" pitchFamily="2" charset="2"/>
              </a:rPr>
              <a:t>é</a:t>
            </a:r>
            <a:r>
              <a:rPr lang="en-US" sz="2000" b="1" dirty="0" err="1">
                <a:solidFill>
                  <a:schemeClr val="tx1"/>
                </a:solidFill>
              </a:rPr>
              <a:t>attractive</a:t>
            </a:r>
            <a:r>
              <a:rPr lang="en-US" sz="2000" b="1" dirty="0">
                <a:solidFill>
                  <a:schemeClr val="tx1"/>
                </a:solidFill>
              </a:rPr>
              <a:t> forces </a:t>
            </a:r>
            <a:r>
              <a:rPr lang="en-US" sz="2000" b="1" dirty="0" smtClean="0">
                <a:solidFill>
                  <a:schemeClr val="tx1"/>
                </a:solidFill>
              </a:rPr>
              <a:t>only</a:t>
            </a:r>
            <a:r>
              <a:rPr lang="en-US" sz="2000" b="1" dirty="0" smtClean="0">
                <a:solidFill>
                  <a:schemeClr val="tx1"/>
                </a:solidFill>
                <a:cs typeface="Arial" panose="020B0604020202020204" pitchFamily="34" charset="0"/>
              </a:rPr>
              <a:t>), sufficient details, clear, analogy made.</a:t>
            </a:r>
          </a:p>
          <a:p>
            <a:pPr marL="914400" indent="-914400">
              <a:spcBef>
                <a:spcPts val="0"/>
              </a:spcBef>
              <a:spcAft>
                <a:spcPts val="600"/>
              </a:spcAft>
              <a:buNone/>
            </a:pPr>
            <a:r>
              <a:rPr lang="en-US" sz="2000" b="1" dirty="0" smtClean="0">
                <a:solidFill>
                  <a:schemeClr val="tx1"/>
                </a:solidFill>
              </a:rPr>
              <a:t>2 </a:t>
            </a:r>
            <a:r>
              <a:rPr lang="en-US" sz="2000" b="1" dirty="0">
                <a:solidFill>
                  <a:schemeClr val="tx1"/>
                </a:solidFill>
              </a:rPr>
              <a:t>pts	Correctly identifies the causative </a:t>
            </a:r>
            <a:r>
              <a:rPr lang="en-US" sz="2000" b="1" dirty="0" smtClean="0">
                <a:solidFill>
                  <a:schemeClr val="tx1"/>
                </a:solidFill>
              </a:rPr>
              <a:t>relationsh</a:t>
            </a:r>
            <a:r>
              <a:rPr lang="en-US" sz="2000" b="1" dirty="0" smtClean="0">
                <a:solidFill>
                  <a:schemeClr val="tx1"/>
                </a:solidFill>
                <a:cs typeface="Arial" panose="020B0604020202020204" pitchFamily="34" charset="0"/>
              </a:rPr>
              <a:t>ip, </a:t>
            </a:r>
            <a:r>
              <a:rPr lang="en-US" sz="2000" b="1" dirty="0">
                <a:solidFill>
                  <a:schemeClr val="tx1"/>
                </a:solidFill>
                <a:cs typeface="Arial" panose="020B0604020202020204" pitchFamily="34" charset="0"/>
              </a:rPr>
              <a:t>gives </a:t>
            </a:r>
            <a:r>
              <a:rPr lang="en-US" sz="2000" b="1" dirty="0" smtClean="0">
                <a:solidFill>
                  <a:schemeClr val="tx1"/>
                </a:solidFill>
                <a:cs typeface="Arial" panose="020B0604020202020204" pitchFamily="34" charset="0"/>
              </a:rPr>
              <a:t>reason, but minimal details, clarity or analogy.</a:t>
            </a:r>
          </a:p>
          <a:p>
            <a:pPr marL="914400" indent="-914400">
              <a:spcBef>
                <a:spcPts val="0"/>
              </a:spcBef>
              <a:spcAft>
                <a:spcPts val="600"/>
              </a:spcAft>
              <a:buNone/>
            </a:pPr>
            <a:r>
              <a:rPr lang="en-US" sz="2000" b="1" dirty="0" smtClean="0">
                <a:solidFill>
                  <a:schemeClr val="tx1"/>
                </a:solidFill>
              </a:rPr>
              <a:t>1 </a:t>
            </a:r>
            <a:r>
              <a:rPr lang="en-US" sz="2000" b="1" dirty="0">
                <a:solidFill>
                  <a:schemeClr val="tx1"/>
                </a:solidFill>
              </a:rPr>
              <a:t>pts	Correctly identifies the causative relationsh</a:t>
            </a:r>
            <a:r>
              <a:rPr lang="en-US" sz="2000" b="1" dirty="0">
                <a:solidFill>
                  <a:schemeClr val="tx1"/>
                </a:solidFill>
                <a:cs typeface="Arial" panose="020B0604020202020204" pitchFamily="34" charset="0"/>
              </a:rPr>
              <a:t>ip, </a:t>
            </a:r>
            <a:r>
              <a:rPr lang="en-US" sz="2000" b="1" dirty="0" smtClean="0">
                <a:solidFill>
                  <a:schemeClr val="tx1"/>
                </a:solidFill>
                <a:cs typeface="Arial" panose="020B0604020202020204" pitchFamily="34" charset="0"/>
              </a:rPr>
              <a:t>but does not give reason.</a:t>
            </a:r>
            <a:endParaRPr lang="en-US" sz="2000" b="1" dirty="0">
              <a:solidFill>
                <a:schemeClr val="tx1"/>
              </a:solidFill>
              <a:cs typeface="Arial" panose="020B0604020202020204" pitchFamily="34" charset="0"/>
            </a:endParaRPr>
          </a:p>
          <a:p>
            <a:pPr marL="914400" indent="-914400">
              <a:spcBef>
                <a:spcPts val="0"/>
              </a:spcBef>
              <a:spcAft>
                <a:spcPts val="600"/>
              </a:spcAft>
              <a:buNone/>
            </a:pPr>
            <a:r>
              <a:rPr lang="en-US" sz="2000" b="1" dirty="0" smtClean="0">
                <a:solidFill>
                  <a:schemeClr val="tx1"/>
                </a:solidFill>
              </a:rPr>
              <a:t>0 pt	Does not identify the causative relationship.</a:t>
            </a:r>
            <a:endParaRPr lang="en-US" sz="2000" b="1" dirty="0">
              <a:solidFill>
                <a:schemeClr val="tx1"/>
              </a:solidFill>
            </a:endParaRPr>
          </a:p>
        </p:txBody>
      </p:sp>
      <p:sp>
        <p:nvSpPr>
          <p:cNvPr id="6" name="TextBox 5"/>
          <p:cNvSpPr txBox="1"/>
          <p:nvPr/>
        </p:nvSpPr>
        <p:spPr>
          <a:xfrm>
            <a:off x="180975" y="1297460"/>
            <a:ext cx="662361" cy="523220"/>
          </a:xfrm>
          <a:prstGeom prst="rect">
            <a:avLst/>
          </a:prstGeom>
          <a:noFill/>
        </p:spPr>
        <p:txBody>
          <a:bodyPr wrap="none" rtlCol="0">
            <a:spAutoFit/>
          </a:bodyPr>
          <a:lstStyle/>
          <a:p>
            <a:r>
              <a:rPr lang="en-US" sz="2800" dirty="0"/>
              <a:t>❹</a:t>
            </a:r>
          </a:p>
        </p:txBody>
      </p:sp>
    </p:spTree>
    <p:extLst>
      <p:ext uri="{BB962C8B-B14F-4D97-AF65-F5344CB8AC3E}">
        <p14:creationId xmlns:p14="http://schemas.microsoft.com/office/powerpoint/2010/main" val="257813184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5</a:t>
            </a:r>
            <a:endParaRPr lang="en-US" dirty="0"/>
          </a:p>
        </p:txBody>
      </p:sp>
      <p:sp>
        <p:nvSpPr>
          <p:cNvPr id="3" name="Content Placeholder 2"/>
          <p:cNvSpPr>
            <a:spLocks noGrp="1"/>
          </p:cNvSpPr>
          <p:nvPr>
            <p:ph idx="1"/>
          </p:nvPr>
        </p:nvSpPr>
        <p:spPr>
          <a:xfrm>
            <a:off x="531844" y="1297460"/>
            <a:ext cx="8429275" cy="5128054"/>
          </a:xfrm>
        </p:spPr>
        <p:txBody>
          <a:bodyPr>
            <a:normAutofit/>
          </a:bodyPr>
          <a:lstStyle/>
          <a:p>
            <a:pPr indent="0" algn="just">
              <a:spcBef>
                <a:spcPts val="300"/>
              </a:spcBef>
              <a:buNone/>
            </a:pPr>
            <a:r>
              <a:rPr lang="en-US" sz="2800" b="1" dirty="0"/>
              <a:t>Write a tally of all the attractive and repulsive interactions that occur in helium-4.  Write a hypothesis as to why helium-4 is stable and helium-2 is not.  </a:t>
            </a:r>
          </a:p>
        </p:txBody>
      </p:sp>
      <p:sp>
        <p:nvSpPr>
          <p:cNvPr id="5" name="TextBox 4"/>
          <p:cNvSpPr txBox="1"/>
          <p:nvPr/>
        </p:nvSpPr>
        <p:spPr>
          <a:xfrm>
            <a:off x="227070" y="1305481"/>
            <a:ext cx="662361" cy="523220"/>
          </a:xfrm>
          <a:prstGeom prst="rect">
            <a:avLst/>
          </a:prstGeom>
          <a:noFill/>
        </p:spPr>
        <p:txBody>
          <a:bodyPr wrap="none" rtlCol="0">
            <a:spAutoFit/>
          </a:bodyPr>
          <a:lstStyle/>
          <a:p>
            <a:r>
              <a:rPr lang="en-US" sz="2800" dirty="0"/>
              <a:t>❺</a:t>
            </a:r>
          </a:p>
        </p:txBody>
      </p:sp>
    </p:spTree>
    <p:extLst>
      <p:ext uri="{BB962C8B-B14F-4D97-AF65-F5344CB8AC3E}">
        <p14:creationId xmlns:p14="http://schemas.microsoft.com/office/powerpoint/2010/main" val="32936337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Writing Hypotheses</a:t>
            </a:r>
            <a:endParaRPr lang="en-US" dirty="0"/>
          </a:p>
        </p:txBody>
      </p:sp>
      <p:sp>
        <p:nvSpPr>
          <p:cNvPr id="3" name="Content Placeholder 2"/>
          <p:cNvSpPr>
            <a:spLocks noGrp="1"/>
          </p:cNvSpPr>
          <p:nvPr>
            <p:ph idx="1"/>
          </p:nvPr>
        </p:nvSpPr>
        <p:spPr/>
        <p:txBody>
          <a:bodyPr>
            <a:normAutofit/>
          </a:bodyPr>
          <a:lstStyle/>
          <a:p>
            <a:pPr marL="346075" lvl="1" indent="-346075">
              <a:spcBef>
                <a:spcPts val="1200"/>
              </a:spcBef>
              <a:buFont typeface="Arial" pitchFamily="34" charset="0"/>
              <a:buChar char="•"/>
            </a:pPr>
            <a:r>
              <a:rPr lang="en-US" sz="3200" dirty="0" smtClean="0"/>
              <a:t>SWBAT write a complete hypothesis using the "</a:t>
            </a:r>
            <a:r>
              <a:rPr lang="en-US" sz="3200" dirty="0"/>
              <a:t>If . . . , then . . . , because . . </a:t>
            </a:r>
            <a:r>
              <a:rPr lang="en-US" sz="3200" dirty="0" smtClean="0"/>
              <a:t>." method.</a:t>
            </a:r>
            <a:endParaRPr lang="en-US" sz="3200" dirty="0"/>
          </a:p>
        </p:txBody>
      </p:sp>
      <p:sp>
        <p:nvSpPr>
          <p:cNvPr id="4" name="TextBox 3"/>
          <p:cNvSpPr txBox="1"/>
          <p:nvPr/>
        </p:nvSpPr>
        <p:spPr>
          <a:xfrm>
            <a:off x="7924800" y="0"/>
            <a:ext cx="1219200" cy="584775"/>
          </a:xfrm>
          <a:prstGeom prst="rect">
            <a:avLst/>
          </a:prstGeom>
          <a:solidFill>
            <a:srgbClr val="FFFF00"/>
          </a:solidFill>
          <a:ln w="19050">
            <a:solidFill>
              <a:srgbClr val="FF0000"/>
            </a:solidFill>
          </a:ln>
        </p:spPr>
        <p:txBody>
          <a:bodyPr wrap="square" rtlCol="0">
            <a:spAutoFit/>
          </a:bodyPr>
          <a:lstStyle/>
          <a:p>
            <a:pPr algn="ctr"/>
            <a:r>
              <a:rPr lang="en-US" sz="1600" b="1" dirty="0" smtClean="0">
                <a:solidFill>
                  <a:srgbClr val="FF0000"/>
                </a:solidFill>
              </a:rPr>
              <a:t>Write this in your notes</a:t>
            </a:r>
            <a:endParaRPr lang="en-US" sz="1600" b="1" dirty="0">
              <a:solidFill>
                <a:srgbClr val="FF0000"/>
              </a:solidFill>
            </a:endParaRPr>
          </a:p>
        </p:txBody>
      </p:sp>
    </p:spTree>
    <p:extLst>
      <p:ext uri="{BB962C8B-B14F-4D97-AF65-F5344CB8AC3E}">
        <p14:creationId xmlns:p14="http://schemas.microsoft.com/office/powerpoint/2010/main" val="118559215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4686300" y="745492"/>
            <a:ext cx="4406900" cy="5922008"/>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0800" y="745492"/>
            <a:ext cx="4406900" cy="5922008"/>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le 3"/>
          <p:cNvGraphicFramePr>
            <a:graphicFrameLocks noGrp="1"/>
          </p:cNvGraphicFramePr>
          <p:nvPr>
            <p:extLst>
              <p:ext uri="{D42A27DB-BD31-4B8C-83A1-F6EECF244321}">
                <p14:modId xmlns:p14="http://schemas.microsoft.com/office/powerpoint/2010/main" val="3208709480"/>
              </p:ext>
            </p:extLst>
          </p:nvPr>
        </p:nvGraphicFramePr>
        <p:xfrm>
          <a:off x="101600" y="2895600"/>
          <a:ext cx="4297680" cy="3657600"/>
        </p:xfrm>
        <a:graphic>
          <a:graphicData uri="http://schemas.openxmlformats.org/drawingml/2006/table">
            <a:tbl>
              <a:tblPr firstRow="1" bandRow="1">
                <a:tableStyleId>{5C22544A-7EE6-4342-B048-85BDC9FD1C3A}</a:tableStyleId>
              </a:tblPr>
              <a:tblGrid>
                <a:gridCol w="1987184"/>
                <a:gridCol w="323312"/>
                <a:gridCol w="1987184"/>
              </a:tblGrid>
              <a:tr h="370840">
                <a:tc>
                  <a:txBody>
                    <a:bodyPr/>
                    <a:lstStyle/>
                    <a:p>
                      <a:pPr algn="ctr"/>
                      <a:r>
                        <a:rPr lang="en-US" sz="1800" b="1" dirty="0" smtClean="0">
                          <a:solidFill>
                            <a:srgbClr val="FF0000"/>
                          </a:solidFill>
                          <a:latin typeface="Arial" panose="020B0604020202020204" pitchFamily="34" charset="0"/>
                          <a:cs typeface="Arial" panose="020B0604020202020204" pitchFamily="34" charset="0"/>
                        </a:rPr>
                        <a:t>Electromagnetic Force Repulsive Interactions</a:t>
                      </a:r>
                      <a:endParaRPr lang="en-US" sz="1800" b="1" dirty="0">
                        <a:solidFill>
                          <a:srgbClr val="FF0000"/>
                        </a:solidFill>
                        <a:latin typeface="Arial" panose="020B0604020202020204" pitchFamily="34" charset="0"/>
                        <a:cs typeface="Arial" panose="020B0604020202020204" pitchFamily="34" charset="0"/>
                      </a:endParaRPr>
                    </a:p>
                  </a:txBody>
                  <a:tcPr anchor="ctr">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endParaRPr lang="en-US" sz="1800" b="1"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noFill/>
                  </a:tcPr>
                </a:tc>
                <a:tc>
                  <a:txBody>
                    <a:bodyPr/>
                    <a:lstStyle/>
                    <a:p>
                      <a:pPr algn="ctr"/>
                      <a:r>
                        <a:rPr lang="en-US" sz="1800" b="1" dirty="0" smtClean="0">
                          <a:solidFill>
                            <a:srgbClr val="008A3E"/>
                          </a:solidFill>
                          <a:latin typeface="Arial" panose="020B0604020202020204" pitchFamily="34" charset="0"/>
                          <a:cs typeface="Arial" panose="020B0604020202020204" pitchFamily="34" charset="0"/>
                        </a:rPr>
                        <a:t>Strong</a:t>
                      </a:r>
                      <a:r>
                        <a:rPr lang="en-US" sz="1800" b="1" baseline="0" dirty="0" smtClean="0">
                          <a:solidFill>
                            <a:srgbClr val="008A3E"/>
                          </a:solidFill>
                          <a:latin typeface="Arial" panose="020B0604020202020204" pitchFamily="34" charset="0"/>
                          <a:cs typeface="Arial" panose="020B0604020202020204" pitchFamily="34" charset="0"/>
                        </a:rPr>
                        <a:t> Nuclear Force Attractive </a:t>
                      </a:r>
                      <a:r>
                        <a:rPr lang="en-US" sz="1800" b="1" u="none" baseline="0" dirty="0" smtClean="0">
                          <a:solidFill>
                            <a:srgbClr val="008A3E"/>
                          </a:solidFill>
                          <a:latin typeface="Arial" panose="020B0604020202020204" pitchFamily="34" charset="0"/>
                          <a:cs typeface="Arial" panose="020B0604020202020204" pitchFamily="34" charset="0"/>
                        </a:rPr>
                        <a:t>Interactions</a:t>
                      </a:r>
                      <a:endParaRPr lang="en-US" sz="1800" b="1" u="none" dirty="0">
                        <a:solidFill>
                          <a:srgbClr val="008A3E"/>
                        </a:solidFill>
                        <a:latin typeface="Arial" panose="020B0604020202020204" pitchFamily="34" charset="0"/>
                        <a:cs typeface="Arial" panose="020B0604020202020204" pitchFamily="34" charset="0"/>
                      </a:endParaRPr>
                    </a:p>
                  </a:txBody>
                  <a:tcPr anchor="ctr">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r>
              <a:tr h="274320">
                <a:tc>
                  <a:txBody>
                    <a:bodyPr/>
                    <a:lstStyle/>
                    <a:p>
                      <a:pPr algn="ctr"/>
                      <a:r>
                        <a:rPr lang="en-US" sz="2400" b="1" dirty="0" smtClean="0">
                          <a:solidFill>
                            <a:srgbClr val="FF0000"/>
                          </a:solidFill>
                          <a:latin typeface="Arial" panose="020B0604020202020204" pitchFamily="34" charset="0"/>
                          <a:cs typeface="Arial" panose="020B0604020202020204" pitchFamily="34" charset="0"/>
                        </a:rPr>
                        <a:t>p</a:t>
                      </a:r>
                      <a:r>
                        <a:rPr lang="en-US" sz="2400" b="1" baseline="-25000" dirty="0" smtClean="0">
                          <a:solidFill>
                            <a:srgbClr val="FF0000"/>
                          </a:solidFill>
                          <a:latin typeface="Arial" panose="020B0604020202020204" pitchFamily="34" charset="0"/>
                          <a:cs typeface="Arial" panose="020B0604020202020204" pitchFamily="34" charset="0"/>
                        </a:rPr>
                        <a:t>1</a:t>
                      </a:r>
                      <a:r>
                        <a:rPr lang="en-US" sz="2400" b="1" baseline="0" dirty="0" smtClean="0">
                          <a:solidFill>
                            <a:srgbClr val="FF0000"/>
                          </a:solidFill>
                          <a:latin typeface="Arial" panose="020B0604020202020204" pitchFamily="34" charset="0"/>
                          <a:cs typeface="Arial" panose="020B0604020202020204" pitchFamily="34" charset="0"/>
                        </a:rPr>
                        <a:t> with p</a:t>
                      </a:r>
                      <a:r>
                        <a:rPr lang="en-US" sz="2400" b="1" baseline="-25000" dirty="0" smtClean="0">
                          <a:solidFill>
                            <a:srgbClr val="FF0000"/>
                          </a:solidFill>
                          <a:latin typeface="Arial" panose="020B0604020202020204" pitchFamily="34" charset="0"/>
                          <a:cs typeface="Arial" panose="020B0604020202020204" pitchFamily="34" charset="0"/>
                        </a:rPr>
                        <a:t>2</a:t>
                      </a:r>
                      <a:endParaRPr lang="en-US" sz="2400" b="1" baseline="-25000" dirty="0">
                        <a:solidFill>
                          <a:srgbClr val="FF0000"/>
                        </a:solidFill>
                        <a:latin typeface="Arial" panose="020B0604020202020204" pitchFamily="34" charset="0"/>
                        <a:cs typeface="Arial" panose="020B0604020202020204" pitchFamily="34" charset="0"/>
                      </a:endParaRPr>
                    </a:p>
                  </a:txBody>
                  <a:tcPr anchor="ctr">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FFFF99"/>
                      </a:solidFill>
                      <a:prstDash val="solid"/>
                      <a:round/>
                      <a:headEnd type="none" w="med" len="med"/>
                      <a:tailEnd type="none" w="med" len="med"/>
                    </a:lnB>
                    <a:noFill/>
                  </a:tcPr>
                </a:tc>
                <a:tc>
                  <a:txBody>
                    <a:bodyPr/>
                    <a:lstStyle/>
                    <a:p>
                      <a:pPr algn="ctr"/>
                      <a:endParaRPr lang="en-US" sz="2400" b="1">
                        <a:solidFill>
                          <a:schemeClr val="tx1"/>
                        </a:solidFill>
                        <a:latin typeface="Arial" panose="020B0604020202020204" pitchFamily="34" charset="0"/>
                        <a:cs typeface="Arial" panose="020B0604020202020204" pitchFamily="34" charset="0"/>
                      </a:endParaRPr>
                    </a:p>
                  </a:txBody>
                  <a:tcPr anchor="ctr">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solidFill>
                            <a:srgbClr val="008A3E"/>
                          </a:solidFill>
                          <a:latin typeface="Arial" panose="020B0604020202020204" pitchFamily="34" charset="0"/>
                          <a:cs typeface="Arial" panose="020B0604020202020204" pitchFamily="34" charset="0"/>
                        </a:rPr>
                        <a:t>p</a:t>
                      </a:r>
                      <a:r>
                        <a:rPr lang="en-US" sz="2400" b="1" baseline="-25000" dirty="0" smtClean="0">
                          <a:solidFill>
                            <a:srgbClr val="008A3E"/>
                          </a:solidFill>
                          <a:latin typeface="Arial" panose="020B0604020202020204" pitchFamily="34" charset="0"/>
                          <a:cs typeface="Arial" panose="020B0604020202020204" pitchFamily="34" charset="0"/>
                        </a:rPr>
                        <a:t>1</a:t>
                      </a:r>
                      <a:r>
                        <a:rPr lang="en-US" sz="2400" b="1" baseline="0" dirty="0" smtClean="0">
                          <a:solidFill>
                            <a:srgbClr val="008A3E"/>
                          </a:solidFill>
                          <a:latin typeface="Arial" panose="020B0604020202020204" pitchFamily="34" charset="0"/>
                          <a:cs typeface="Arial" panose="020B0604020202020204" pitchFamily="34" charset="0"/>
                        </a:rPr>
                        <a:t> with p</a:t>
                      </a:r>
                      <a:r>
                        <a:rPr lang="en-US" sz="2400" b="1" baseline="-25000" dirty="0" smtClean="0">
                          <a:solidFill>
                            <a:srgbClr val="008A3E"/>
                          </a:solidFill>
                          <a:latin typeface="Arial" panose="020B0604020202020204" pitchFamily="34" charset="0"/>
                          <a:cs typeface="Arial" panose="020B0604020202020204" pitchFamily="34" charset="0"/>
                        </a:rPr>
                        <a:t>2</a:t>
                      </a:r>
                    </a:p>
                  </a:txBody>
                  <a:tcPr anchor="ctr">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FFFF99"/>
                      </a:solidFill>
                      <a:prstDash val="solid"/>
                      <a:round/>
                      <a:headEnd type="none" w="med" len="med"/>
                      <a:tailEnd type="none" w="med" len="med"/>
                    </a:lnB>
                    <a:noFill/>
                  </a:tcPr>
                </a:tc>
              </a:tr>
              <a:tr h="274320">
                <a:tc>
                  <a:txBody>
                    <a:bodyPr/>
                    <a:lstStyle/>
                    <a:p>
                      <a:pPr algn="ctr"/>
                      <a:endParaRPr lang="en-US" sz="2400" b="1"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noFill/>
                  </a:tcPr>
                </a:tc>
                <a:tc>
                  <a:txBody>
                    <a:bodyPr/>
                    <a:lstStyle/>
                    <a:p>
                      <a:pPr algn="ctr"/>
                      <a:endParaRPr lang="en-US" sz="2400" b="1"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noFill/>
                  </a:tcPr>
                </a:tc>
                <a:tc>
                  <a:txBody>
                    <a:bodyPr/>
                    <a:lstStyle/>
                    <a:p>
                      <a:pPr algn="ctr"/>
                      <a:endParaRPr lang="en-US" sz="2400" b="1"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noFill/>
                  </a:tcPr>
                </a:tc>
              </a:tr>
              <a:tr h="274320">
                <a:tc>
                  <a:txBody>
                    <a:bodyPr/>
                    <a:lstStyle/>
                    <a:p>
                      <a:pPr algn="ctr"/>
                      <a:endParaRPr lang="en-US" sz="2400" b="1"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noFill/>
                  </a:tcPr>
                </a:tc>
                <a:tc>
                  <a:txBody>
                    <a:bodyPr/>
                    <a:lstStyle/>
                    <a:p>
                      <a:pPr algn="ctr"/>
                      <a:endParaRPr lang="en-US" sz="2400" b="1"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noFill/>
                  </a:tcPr>
                </a:tc>
                <a:tc>
                  <a:txBody>
                    <a:bodyPr/>
                    <a:lstStyle/>
                    <a:p>
                      <a:pPr algn="ctr"/>
                      <a:endParaRPr lang="en-US" sz="2400" b="1"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noFill/>
                  </a:tcPr>
                </a:tc>
              </a:tr>
              <a:tr h="274320">
                <a:tc>
                  <a:txBody>
                    <a:bodyPr/>
                    <a:lstStyle/>
                    <a:p>
                      <a:pPr algn="ctr"/>
                      <a:endParaRPr lang="en-US" sz="2400" b="1">
                        <a:solidFill>
                          <a:schemeClr val="tx1"/>
                        </a:solidFill>
                        <a:latin typeface="Arial" panose="020B0604020202020204" pitchFamily="34" charset="0"/>
                        <a:cs typeface="Arial" panose="020B0604020202020204" pitchFamily="34" charset="0"/>
                      </a:endParaRPr>
                    </a:p>
                  </a:txBody>
                  <a:tcPr anchor="ctr">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noFill/>
                  </a:tcPr>
                </a:tc>
                <a:tc>
                  <a:txBody>
                    <a:bodyPr/>
                    <a:lstStyle/>
                    <a:p>
                      <a:pPr algn="ctr"/>
                      <a:endParaRPr lang="en-US" sz="2400" b="1">
                        <a:solidFill>
                          <a:schemeClr val="tx1"/>
                        </a:solidFill>
                        <a:latin typeface="Arial" panose="020B0604020202020204" pitchFamily="34" charset="0"/>
                        <a:cs typeface="Arial" panose="020B0604020202020204" pitchFamily="34" charset="0"/>
                      </a:endParaRPr>
                    </a:p>
                  </a:txBody>
                  <a:tcPr anchor="ctr">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noFill/>
                  </a:tcPr>
                </a:tc>
                <a:tc>
                  <a:txBody>
                    <a:bodyPr/>
                    <a:lstStyle/>
                    <a:p>
                      <a:pPr algn="ctr"/>
                      <a:endParaRPr lang="en-US" sz="2400" b="1"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noFill/>
                  </a:tcPr>
                </a:tc>
              </a:tr>
              <a:tr h="274320">
                <a:tc>
                  <a:txBody>
                    <a:bodyPr/>
                    <a:lstStyle/>
                    <a:p>
                      <a:pPr algn="ctr"/>
                      <a:endParaRPr lang="en-US" sz="2400" b="1">
                        <a:solidFill>
                          <a:schemeClr val="tx1"/>
                        </a:solidFill>
                        <a:latin typeface="Arial" panose="020B0604020202020204" pitchFamily="34" charset="0"/>
                        <a:cs typeface="Arial" panose="020B0604020202020204" pitchFamily="34" charset="0"/>
                      </a:endParaRPr>
                    </a:p>
                  </a:txBody>
                  <a:tcPr anchor="ctr">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noFill/>
                  </a:tcPr>
                </a:tc>
                <a:tc>
                  <a:txBody>
                    <a:bodyPr/>
                    <a:lstStyle/>
                    <a:p>
                      <a:pPr algn="ctr"/>
                      <a:endParaRPr lang="en-US" sz="2400" b="1">
                        <a:solidFill>
                          <a:schemeClr val="tx1"/>
                        </a:solidFill>
                        <a:latin typeface="Arial" panose="020B0604020202020204" pitchFamily="34" charset="0"/>
                        <a:cs typeface="Arial" panose="020B0604020202020204" pitchFamily="34" charset="0"/>
                      </a:endParaRPr>
                    </a:p>
                  </a:txBody>
                  <a:tcPr anchor="ctr">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noFill/>
                  </a:tcPr>
                </a:tc>
                <a:tc>
                  <a:txBody>
                    <a:bodyPr/>
                    <a:lstStyle/>
                    <a:p>
                      <a:pPr algn="ctr"/>
                      <a:endParaRPr lang="en-US" sz="2400" b="1"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noFill/>
                  </a:tcPr>
                </a:tc>
              </a:tr>
              <a:tr h="274320">
                <a:tc>
                  <a:txBody>
                    <a:bodyPr/>
                    <a:lstStyle/>
                    <a:p>
                      <a:pPr algn="ctr"/>
                      <a:endParaRPr lang="en-US" sz="2400" b="1"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noFill/>
                  </a:tcPr>
                </a:tc>
                <a:tc>
                  <a:txBody>
                    <a:bodyPr/>
                    <a:lstStyle/>
                    <a:p>
                      <a:pPr algn="ctr"/>
                      <a:endParaRPr lang="en-US" sz="2400" b="1">
                        <a:solidFill>
                          <a:schemeClr val="tx1"/>
                        </a:solidFill>
                        <a:latin typeface="Arial" panose="020B0604020202020204" pitchFamily="34" charset="0"/>
                        <a:cs typeface="Arial" panose="020B0604020202020204" pitchFamily="34" charset="0"/>
                      </a:endParaRPr>
                    </a:p>
                  </a:txBody>
                  <a:tcPr anchor="ctr">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noFill/>
                  </a:tcPr>
                </a:tc>
                <a:tc>
                  <a:txBody>
                    <a:bodyPr/>
                    <a:lstStyle/>
                    <a:p>
                      <a:pPr algn="ctr"/>
                      <a:endParaRPr lang="en-US" sz="2400" b="1"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no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902981696"/>
              </p:ext>
            </p:extLst>
          </p:nvPr>
        </p:nvGraphicFramePr>
        <p:xfrm>
          <a:off x="4744720" y="2895600"/>
          <a:ext cx="4297680" cy="3657600"/>
        </p:xfrm>
        <a:graphic>
          <a:graphicData uri="http://schemas.openxmlformats.org/drawingml/2006/table">
            <a:tbl>
              <a:tblPr firstRow="1" bandRow="1">
                <a:tableStyleId>{5C22544A-7EE6-4342-B048-85BDC9FD1C3A}</a:tableStyleId>
              </a:tblPr>
              <a:tblGrid>
                <a:gridCol w="1987184"/>
                <a:gridCol w="323312"/>
                <a:gridCol w="1987184"/>
              </a:tblGrid>
              <a:tr h="370840">
                <a:tc>
                  <a:txBody>
                    <a:bodyPr/>
                    <a:lstStyle/>
                    <a:p>
                      <a:pPr algn="ctr"/>
                      <a:r>
                        <a:rPr lang="en-US" sz="1800" b="1" dirty="0" smtClean="0">
                          <a:solidFill>
                            <a:srgbClr val="FF0000"/>
                          </a:solidFill>
                          <a:latin typeface="Arial" panose="020B0604020202020204" pitchFamily="34" charset="0"/>
                          <a:cs typeface="Arial" panose="020B0604020202020204" pitchFamily="34" charset="0"/>
                        </a:rPr>
                        <a:t>Electromagnetic Force Repulsive Interactions</a:t>
                      </a:r>
                      <a:endParaRPr lang="en-US" sz="1800" b="1" dirty="0">
                        <a:solidFill>
                          <a:srgbClr val="FF0000"/>
                        </a:solidFill>
                        <a:latin typeface="Arial" panose="020B0604020202020204" pitchFamily="34" charset="0"/>
                        <a:cs typeface="Arial" panose="020B0604020202020204" pitchFamily="34" charset="0"/>
                      </a:endParaRPr>
                    </a:p>
                  </a:txBody>
                  <a:tcPr anchor="ctr">
                    <a:lnL w="38100" cap="flat" cmpd="sng" algn="ctr">
                      <a:solidFill>
                        <a:srgbClr val="FFFF99"/>
                      </a:solidFill>
                      <a:prstDash val="solid"/>
                      <a:round/>
                      <a:headEnd type="none" w="med" len="med"/>
                      <a:tailEnd type="none" w="med" len="med"/>
                    </a:lnL>
                    <a:lnR w="38100" cap="flat" cmpd="sng" algn="ctr">
                      <a:solidFill>
                        <a:srgbClr val="FFFF99"/>
                      </a:solidFill>
                      <a:prstDash val="solid"/>
                      <a:round/>
                      <a:headEnd type="none" w="med" len="med"/>
                      <a:tailEnd type="none" w="med" len="med"/>
                    </a:lnR>
                    <a:lnT w="38100" cap="flat" cmpd="sng" algn="ctr">
                      <a:solidFill>
                        <a:srgbClr val="FFFF99"/>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endParaRPr lang="en-US" sz="1800" b="1" dirty="0">
                        <a:solidFill>
                          <a:schemeClr val="tx1"/>
                        </a:solidFill>
                        <a:latin typeface="Arial" panose="020B0604020202020204" pitchFamily="34" charset="0"/>
                        <a:cs typeface="Arial" panose="020B0604020202020204" pitchFamily="34" charset="0"/>
                      </a:endParaRPr>
                    </a:p>
                  </a:txBody>
                  <a:tcPr anchor="ctr">
                    <a:lnL w="38100" cap="flat" cmpd="sng" algn="ctr">
                      <a:solidFill>
                        <a:srgbClr val="FFFF99"/>
                      </a:solidFill>
                      <a:prstDash val="solid"/>
                      <a:round/>
                      <a:headEnd type="none" w="med" len="med"/>
                      <a:tailEnd type="none" w="med" len="med"/>
                    </a:lnL>
                    <a:lnR w="38100" cap="flat" cmpd="sng" algn="ctr">
                      <a:solidFill>
                        <a:srgbClr val="FFFF99"/>
                      </a:solidFill>
                      <a:prstDash val="solid"/>
                      <a:round/>
                      <a:headEnd type="none" w="med" len="med"/>
                      <a:tailEnd type="none" w="med" len="med"/>
                    </a:lnR>
                    <a:lnT w="38100" cap="flat" cmpd="sng" algn="ctr">
                      <a:solidFill>
                        <a:srgbClr val="FFFF99"/>
                      </a:solidFill>
                      <a:prstDash val="solid"/>
                      <a:round/>
                      <a:headEnd type="none" w="med" len="med"/>
                      <a:tailEnd type="none" w="med" len="med"/>
                    </a:lnT>
                    <a:lnB w="38100" cap="flat" cmpd="sng" algn="ctr">
                      <a:solidFill>
                        <a:srgbClr val="FFFF99"/>
                      </a:solidFill>
                      <a:prstDash val="solid"/>
                      <a:round/>
                      <a:headEnd type="none" w="med" len="med"/>
                      <a:tailEnd type="none" w="med" len="med"/>
                    </a:lnB>
                    <a:noFill/>
                  </a:tcPr>
                </a:tc>
                <a:tc>
                  <a:txBody>
                    <a:bodyPr/>
                    <a:lstStyle/>
                    <a:p>
                      <a:pPr algn="ctr"/>
                      <a:r>
                        <a:rPr lang="en-US" sz="1800" b="1" dirty="0" smtClean="0">
                          <a:solidFill>
                            <a:srgbClr val="008A3E"/>
                          </a:solidFill>
                          <a:latin typeface="Arial" panose="020B0604020202020204" pitchFamily="34" charset="0"/>
                          <a:cs typeface="Arial" panose="020B0604020202020204" pitchFamily="34" charset="0"/>
                        </a:rPr>
                        <a:t>Strong</a:t>
                      </a:r>
                      <a:r>
                        <a:rPr lang="en-US" sz="1800" b="1" baseline="0" dirty="0" smtClean="0">
                          <a:solidFill>
                            <a:srgbClr val="008A3E"/>
                          </a:solidFill>
                          <a:latin typeface="Arial" panose="020B0604020202020204" pitchFamily="34" charset="0"/>
                          <a:cs typeface="Arial" panose="020B0604020202020204" pitchFamily="34" charset="0"/>
                        </a:rPr>
                        <a:t> Nuclear Force Attractive </a:t>
                      </a:r>
                      <a:r>
                        <a:rPr lang="en-US" sz="1800" b="1" u="none" baseline="0" dirty="0" smtClean="0">
                          <a:solidFill>
                            <a:srgbClr val="008A3E"/>
                          </a:solidFill>
                          <a:latin typeface="Arial" panose="020B0604020202020204" pitchFamily="34" charset="0"/>
                          <a:cs typeface="Arial" panose="020B0604020202020204" pitchFamily="34" charset="0"/>
                        </a:rPr>
                        <a:t>Interactions</a:t>
                      </a:r>
                      <a:endParaRPr lang="en-US" sz="1800" b="1" u="none" dirty="0">
                        <a:solidFill>
                          <a:srgbClr val="008A3E"/>
                        </a:solidFill>
                        <a:latin typeface="Arial" panose="020B0604020202020204" pitchFamily="34" charset="0"/>
                        <a:cs typeface="Arial" panose="020B0604020202020204" pitchFamily="34" charset="0"/>
                      </a:endParaRPr>
                    </a:p>
                  </a:txBody>
                  <a:tcPr anchor="ctr">
                    <a:lnL w="38100" cap="flat" cmpd="sng" algn="ctr">
                      <a:solidFill>
                        <a:srgbClr val="FFFF99"/>
                      </a:solidFill>
                      <a:prstDash val="solid"/>
                      <a:round/>
                      <a:headEnd type="none" w="med" len="med"/>
                      <a:tailEnd type="none" w="med" len="med"/>
                    </a:lnL>
                    <a:lnR w="38100" cap="flat" cmpd="sng" algn="ctr">
                      <a:solidFill>
                        <a:srgbClr val="FFFF99"/>
                      </a:solidFill>
                      <a:prstDash val="solid"/>
                      <a:round/>
                      <a:headEnd type="none" w="med" len="med"/>
                      <a:tailEnd type="none" w="med" len="med"/>
                    </a:lnR>
                    <a:lnT w="38100" cap="flat" cmpd="sng" algn="ctr">
                      <a:solidFill>
                        <a:srgbClr val="FFFF99"/>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r>
              <a:tr h="274320">
                <a:tc>
                  <a:txBody>
                    <a:bodyPr/>
                    <a:lstStyle/>
                    <a:p>
                      <a:pPr algn="ctr"/>
                      <a:r>
                        <a:rPr lang="en-US" sz="2400" b="1" dirty="0" smtClean="0">
                          <a:solidFill>
                            <a:srgbClr val="FF0000"/>
                          </a:solidFill>
                          <a:latin typeface="Arial" panose="020B0604020202020204" pitchFamily="34" charset="0"/>
                          <a:cs typeface="Arial" panose="020B0604020202020204" pitchFamily="34" charset="0"/>
                        </a:rPr>
                        <a:t>p</a:t>
                      </a:r>
                      <a:r>
                        <a:rPr lang="en-US" sz="2400" b="1" baseline="-25000" dirty="0" smtClean="0">
                          <a:solidFill>
                            <a:srgbClr val="FF0000"/>
                          </a:solidFill>
                          <a:latin typeface="Arial" panose="020B0604020202020204" pitchFamily="34" charset="0"/>
                          <a:cs typeface="Arial" panose="020B0604020202020204" pitchFamily="34" charset="0"/>
                        </a:rPr>
                        <a:t>1</a:t>
                      </a:r>
                      <a:r>
                        <a:rPr lang="en-US" sz="2400" b="1" baseline="0" dirty="0" smtClean="0">
                          <a:solidFill>
                            <a:srgbClr val="FF0000"/>
                          </a:solidFill>
                          <a:latin typeface="Arial" panose="020B0604020202020204" pitchFamily="34" charset="0"/>
                          <a:cs typeface="Arial" panose="020B0604020202020204" pitchFamily="34" charset="0"/>
                        </a:rPr>
                        <a:t> with p</a:t>
                      </a:r>
                      <a:r>
                        <a:rPr lang="en-US" sz="2400" b="1" baseline="-25000" dirty="0" smtClean="0">
                          <a:solidFill>
                            <a:srgbClr val="FF0000"/>
                          </a:solidFill>
                          <a:latin typeface="Arial" panose="020B0604020202020204" pitchFamily="34" charset="0"/>
                          <a:cs typeface="Arial" panose="020B0604020202020204" pitchFamily="34" charset="0"/>
                        </a:rPr>
                        <a:t>2</a:t>
                      </a:r>
                      <a:endParaRPr lang="en-US" sz="2400" b="1" baseline="-25000" dirty="0">
                        <a:solidFill>
                          <a:srgbClr val="FF0000"/>
                        </a:solidFill>
                        <a:latin typeface="Arial" panose="020B0604020202020204" pitchFamily="34" charset="0"/>
                        <a:cs typeface="Arial" panose="020B0604020202020204" pitchFamily="34" charset="0"/>
                      </a:endParaRPr>
                    </a:p>
                  </a:txBody>
                  <a:tcPr anchor="ctr">
                    <a:lnL w="38100" cap="flat" cmpd="sng" algn="ctr">
                      <a:solidFill>
                        <a:srgbClr val="FFFF99"/>
                      </a:solidFill>
                      <a:prstDash val="solid"/>
                      <a:round/>
                      <a:headEnd type="none" w="med" len="med"/>
                      <a:tailEnd type="none" w="med" len="med"/>
                    </a:lnL>
                    <a:lnR w="38100" cap="flat" cmpd="sng" algn="ctr">
                      <a:solidFill>
                        <a:srgbClr val="FFFF99"/>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rgbClr val="FFFF99"/>
                      </a:solidFill>
                      <a:prstDash val="solid"/>
                      <a:round/>
                      <a:headEnd type="none" w="med" len="med"/>
                      <a:tailEnd type="none" w="med" len="med"/>
                    </a:lnB>
                    <a:noFill/>
                  </a:tcPr>
                </a:tc>
                <a:tc>
                  <a:txBody>
                    <a:bodyPr/>
                    <a:lstStyle/>
                    <a:p>
                      <a:pPr algn="ctr"/>
                      <a:endParaRPr lang="en-US" sz="2400" b="1">
                        <a:solidFill>
                          <a:schemeClr val="tx1"/>
                        </a:solidFill>
                        <a:latin typeface="Arial" panose="020B0604020202020204" pitchFamily="34" charset="0"/>
                        <a:cs typeface="Arial" panose="020B0604020202020204" pitchFamily="34" charset="0"/>
                      </a:endParaRPr>
                    </a:p>
                  </a:txBody>
                  <a:tcPr anchor="ctr">
                    <a:lnL w="38100" cap="flat" cmpd="sng" algn="ctr">
                      <a:solidFill>
                        <a:srgbClr val="FFFF99"/>
                      </a:solidFill>
                      <a:prstDash val="solid"/>
                      <a:round/>
                      <a:headEnd type="none" w="med" len="med"/>
                      <a:tailEnd type="none" w="med" len="med"/>
                    </a:lnL>
                    <a:lnR w="38100" cap="flat" cmpd="sng" algn="ctr">
                      <a:solidFill>
                        <a:srgbClr val="FFFF99"/>
                      </a:solidFill>
                      <a:prstDash val="solid"/>
                      <a:round/>
                      <a:headEnd type="none" w="med" len="med"/>
                      <a:tailEnd type="none" w="med" len="med"/>
                    </a:lnR>
                    <a:lnT w="38100" cap="flat" cmpd="sng" algn="ctr">
                      <a:solidFill>
                        <a:srgbClr val="FFFF99"/>
                      </a:solidFill>
                      <a:prstDash val="solid"/>
                      <a:round/>
                      <a:headEnd type="none" w="med" len="med"/>
                      <a:tailEnd type="none" w="med" len="med"/>
                    </a:lnT>
                    <a:lnB w="38100" cap="flat" cmpd="sng" algn="ctr">
                      <a:solidFill>
                        <a:srgbClr val="FFFF99"/>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solidFill>
                            <a:srgbClr val="008A3E"/>
                          </a:solidFill>
                          <a:latin typeface="Arial" panose="020B0604020202020204" pitchFamily="34" charset="0"/>
                          <a:cs typeface="Arial" panose="020B0604020202020204" pitchFamily="34" charset="0"/>
                        </a:rPr>
                        <a:t>p</a:t>
                      </a:r>
                      <a:r>
                        <a:rPr lang="en-US" sz="2400" b="1" baseline="-25000" dirty="0" smtClean="0">
                          <a:solidFill>
                            <a:srgbClr val="008A3E"/>
                          </a:solidFill>
                          <a:latin typeface="Arial" panose="020B0604020202020204" pitchFamily="34" charset="0"/>
                          <a:cs typeface="Arial" panose="020B0604020202020204" pitchFamily="34" charset="0"/>
                        </a:rPr>
                        <a:t>1</a:t>
                      </a:r>
                      <a:r>
                        <a:rPr lang="en-US" sz="2400" b="1" baseline="0" dirty="0" smtClean="0">
                          <a:solidFill>
                            <a:srgbClr val="008A3E"/>
                          </a:solidFill>
                          <a:latin typeface="Arial" panose="020B0604020202020204" pitchFamily="34" charset="0"/>
                          <a:cs typeface="Arial" panose="020B0604020202020204" pitchFamily="34" charset="0"/>
                        </a:rPr>
                        <a:t> with p</a:t>
                      </a:r>
                      <a:r>
                        <a:rPr lang="en-US" sz="2400" b="1" baseline="-25000" dirty="0" smtClean="0">
                          <a:solidFill>
                            <a:srgbClr val="008A3E"/>
                          </a:solidFill>
                          <a:latin typeface="Arial" panose="020B0604020202020204" pitchFamily="34" charset="0"/>
                          <a:cs typeface="Arial" panose="020B0604020202020204" pitchFamily="34" charset="0"/>
                        </a:rPr>
                        <a:t>2</a:t>
                      </a:r>
                    </a:p>
                  </a:txBody>
                  <a:tcPr anchor="ctr">
                    <a:lnL w="38100" cap="flat" cmpd="sng" algn="ctr">
                      <a:solidFill>
                        <a:srgbClr val="FFFF99"/>
                      </a:solidFill>
                      <a:prstDash val="solid"/>
                      <a:round/>
                      <a:headEnd type="none" w="med" len="med"/>
                      <a:tailEnd type="none" w="med" len="med"/>
                    </a:lnL>
                    <a:lnR w="38100" cap="flat" cmpd="sng" algn="ctr">
                      <a:solidFill>
                        <a:srgbClr val="FFFF99"/>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rgbClr val="FFFF99"/>
                      </a:solidFill>
                      <a:prstDash val="solid"/>
                      <a:round/>
                      <a:headEnd type="none" w="med" len="med"/>
                      <a:tailEnd type="none" w="med" len="med"/>
                    </a:lnB>
                    <a:lnTlToBr w="12700" cmpd="sng">
                      <a:noFill/>
                      <a:prstDash val="solid"/>
                    </a:lnTlToBr>
                    <a:lnBlToTr w="12700" cmpd="sng">
                      <a:noFill/>
                      <a:prstDash val="solid"/>
                    </a:lnBlToTr>
                    <a:noFill/>
                  </a:tcPr>
                </a:tc>
              </a:tr>
              <a:tr h="274320">
                <a:tc>
                  <a:txBody>
                    <a:bodyPr/>
                    <a:lstStyle/>
                    <a:p>
                      <a:pPr algn="ctr"/>
                      <a:endParaRPr lang="en-US" sz="2400" b="1" dirty="0">
                        <a:solidFill>
                          <a:schemeClr val="tx1"/>
                        </a:solidFill>
                        <a:latin typeface="Arial" panose="020B0604020202020204" pitchFamily="34" charset="0"/>
                        <a:cs typeface="Arial" panose="020B0604020202020204" pitchFamily="34" charset="0"/>
                      </a:endParaRPr>
                    </a:p>
                  </a:txBody>
                  <a:tcPr anchor="ctr">
                    <a:lnL w="38100" cap="flat" cmpd="sng" algn="ctr">
                      <a:solidFill>
                        <a:srgbClr val="FFFF99"/>
                      </a:solidFill>
                      <a:prstDash val="solid"/>
                      <a:round/>
                      <a:headEnd type="none" w="med" len="med"/>
                      <a:tailEnd type="none" w="med" len="med"/>
                    </a:lnL>
                    <a:lnR w="38100" cap="flat" cmpd="sng" algn="ctr">
                      <a:solidFill>
                        <a:srgbClr val="FFFF99"/>
                      </a:solidFill>
                      <a:prstDash val="solid"/>
                      <a:round/>
                      <a:headEnd type="none" w="med" len="med"/>
                      <a:tailEnd type="none" w="med" len="med"/>
                    </a:lnR>
                    <a:lnT w="38100" cap="flat" cmpd="sng" algn="ctr">
                      <a:solidFill>
                        <a:srgbClr val="FFFF99"/>
                      </a:solidFill>
                      <a:prstDash val="solid"/>
                      <a:round/>
                      <a:headEnd type="none" w="med" len="med"/>
                      <a:tailEnd type="none" w="med" len="med"/>
                    </a:lnT>
                    <a:lnB w="38100" cap="flat" cmpd="sng" algn="ctr">
                      <a:solidFill>
                        <a:srgbClr val="FFFF99"/>
                      </a:solidFill>
                      <a:prstDash val="solid"/>
                      <a:round/>
                      <a:headEnd type="none" w="med" len="med"/>
                      <a:tailEnd type="none" w="med" len="med"/>
                    </a:lnB>
                    <a:noFill/>
                  </a:tcPr>
                </a:tc>
                <a:tc>
                  <a:txBody>
                    <a:bodyPr/>
                    <a:lstStyle/>
                    <a:p>
                      <a:pPr algn="ctr"/>
                      <a:endParaRPr lang="en-US" sz="2400" b="1">
                        <a:solidFill>
                          <a:schemeClr val="tx1"/>
                        </a:solidFill>
                        <a:latin typeface="Arial" panose="020B0604020202020204" pitchFamily="34" charset="0"/>
                        <a:cs typeface="Arial" panose="020B0604020202020204" pitchFamily="34" charset="0"/>
                      </a:endParaRPr>
                    </a:p>
                  </a:txBody>
                  <a:tcPr anchor="ctr">
                    <a:lnL w="38100" cap="flat" cmpd="sng" algn="ctr">
                      <a:solidFill>
                        <a:srgbClr val="FFFF99"/>
                      </a:solidFill>
                      <a:prstDash val="solid"/>
                      <a:round/>
                      <a:headEnd type="none" w="med" len="med"/>
                      <a:tailEnd type="none" w="med" len="med"/>
                    </a:lnL>
                    <a:lnR w="38100" cap="flat" cmpd="sng" algn="ctr">
                      <a:solidFill>
                        <a:srgbClr val="FFFF99"/>
                      </a:solidFill>
                      <a:prstDash val="solid"/>
                      <a:round/>
                      <a:headEnd type="none" w="med" len="med"/>
                      <a:tailEnd type="none" w="med" len="med"/>
                    </a:lnR>
                    <a:lnT w="38100" cap="flat" cmpd="sng" algn="ctr">
                      <a:solidFill>
                        <a:srgbClr val="FFFF99"/>
                      </a:solidFill>
                      <a:prstDash val="solid"/>
                      <a:round/>
                      <a:headEnd type="none" w="med" len="med"/>
                      <a:tailEnd type="none" w="med" len="med"/>
                    </a:lnT>
                    <a:lnB w="38100" cap="flat" cmpd="sng" algn="ctr">
                      <a:solidFill>
                        <a:srgbClr val="FFFF99"/>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solidFill>
                            <a:srgbClr val="008A3E"/>
                          </a:solidFill>
                          <a:latin typeface="Arial" panose="020B0604020202020204" pitchFamily="34" charset="0"/>
                          <a:cs typeface="Arial" panose="020B0604020202020204" pitchFamily="34" charset="0"/>
                        </a:rPr>
                        <a:t>n</a:t>
                      </a:r>
                      <a:r>
                        <a:rPr lang="en-US" sz="2400" b="1" baseline="-25000" dirty="0" smtClean="0">
                          <a:solidFill>
                            <a:srgbClr val="008A3E"/>
                          </a:solidFill>
                          <a:latin typeface="Arial" panose="020B0604020202020204" pitchFamily="34" charset="0"/>
                          <a:cs typeface="Arial" panose="020B0604020202020204" pitchFamily="34" charset="0"/>
                        </a:rPr>
                        <a:t>1</a:t>
                      </a:r>
                      <a:r>
                        <a:rPr lang="en-US" sz="2400" b="1" baseline="0" dirty="0" smtClean="0">
                          <a:solidFill>
                            <a:srgbClr val="008A3E"/>
                          </a:solidFill>
                          <a:latin typeface="Arial" panose="020B0604020202020204" pitchFamily="34" charset="0"/>
                          <a:cs typeface="Arial" panose="020B0604020202020204" pitchFamily="34" charset="0"/>
                        </a:rPr>
                        <a:t> with p</a:t>
                      </a:r>
                      <a:r>
                        <a:rPr lang="en-US" sz="2400" b="1" baseline="-25000" dirty="0" smtClean="0">
                          <a:solidFill>
                            <a:srgbClr val="008A3E"/>
                          </a:solidFill>
                          <a:latin typeface="Arial" panose="020B0604020202020204" pitchFamily="34" charset="0"/>
                          <a:cs typeface="Arial" panose="020B0604020202020204" pitchFamily="34" charset="0"/>
                        </a:rPr>
                        <a:t>1</a:t>
                      </a:r>
                    </a:p>
                  </a:txBody>
                  <a:tcPr anchor="ctr">
                    <a:lnL w="38100" cap="flat" cmpd="sng" algn="ctr">
                      <a:solidFill>
                        <a:srgbClr val="FFFF99"/>
                      </a:solidFill>
                      <a:prstDash val="solid"/>
                      <a:round/>
                      <a:headEnd type="none" w="med" len="med"/>
                      <a:tailEnd type="none" w="med" len="med"/>
                    </a:lnL>
                    <a:lnR w="38100" cap="flat" cmpd="sng" algn="ctr">
                      <a:solidFill>
                        <a:srgbClr val="FFFF99"/>
                      </a:solidFill>
                      <a:prstDash val="solid"/>
                      <a:round/>
                      <a:headEnd type="none" w="med" len="med"/>
                      <a:tailEnd type="none" w="med" len="med"/>
                    </a:lnR>
                    <a:lnT w="38100" cap="flat" cmpd="sng" algn="ctr">
                      <a:solidFill>
                        <a:srgbClr val="FFFF99"/>
                      </a:solidFill>
                      <a:prstDash val="solid"/>
                      <a:round/>
                      <a:headEnd type="none" w="med" len="med"/>
                      <a:tailEnd type="none" w="med" len="med"/>
                    </a:lnT>
                    <a:lnB w="38100" cap="flat" cmpd="sng" algn="ctr">
                      <a:solidFill>
                        <a:srgbClr val="FFFF99"/>
                      </a:solidFill>
                      <a:prstDash val="solid"/>
                      <a:round/>
                      <a:headEnd type="none" w="med" len="med"/>
                      <a:tailEnd type="none" w="med" len="med"/>
                    </a:lnB>
                    <a:lnTlToBr w="12700" cmpd="sng">
                      <a:noFill/>
                      <a:prstDash val="solid"/>
                    </a:lnTlToBr>
                    <a:lnBlToTr w="12700" cmpd="sng">
                      <a:noFill/>
                      <a:prstDash val="solid"/>
                    </a:lnBlToTr>
                    <a:noFill/>
                  </a:tcPr>
                </a:tc>
              </a:tr>
              <a:tr h="274320">
                <a:tc>
                  <a:txBody>
                    <a:bodyPr/>
                    <a:lstStyle/>
                    <a:p>
                      <a:pPr algn="ctr"/>
                      <a:endParaRPr lang="en-US" sz="2400" b="1" dirty="0">
                        <a:solidFill>
                          <a:schemeClr val="tx1"/>
                        </a:solidFill>
                        <a:latin typeface="Arial" panose="020B0604020202020204" pitchFamily="34" charset="0"/>
                        <a:cs typeface="Arial" panose="020B0604020202020204" pitchFamily="34" charset="0"/>
                      </a:endParaRPr>
                    </a:p>
                  </a:txBody>
                  <a:tcPr anchor="ctr">
                    <a:lnL w="38100" cap="flat" cmpd="sng" algn="ctr">
                      <a:solidFill>
                        <a:srgbClr val="FFFF99"/>
                      </a:solidFill>
                      <a:prstDash val="solid"/>
                      <a:round/>
                      <a:headEnd type="none" w="med" len="med"/>
                      <a:tailEnd type="none" w="med" len="med"/>
                    </a:lnL>
                    <a:lnR w="38100" cap="flat" cmpd="sng" algn="ctr">
                      <a:solidFill>
                        <a:srgbClr val="FFFF99"/>
                      </a:solidFill>
                      <a:prstDash val="solid"/>
                      <a:round/>
                      <a:headEnd type="none" w="med" len="med"/>
                      <a:tailEnd type="none" w="med" len="med"/>
                    </a:lnR>
                    <a:lnT w="38100" cap="flat" cmpd="sng" algn="ctr">
                      <a:solidFill>
                        <a:srgbClr val="FFFF99"/>
                      </a:solidFill>
                      <a:prstDash val="solid"/>
                      <a:round/>
                      <a:headEnd type="none" w="med" len="med"/>
                      <a:tailEnd type="none" w="med" len="med"/>
                    </a:lnT>
                    <a:lnB w="38100" cap="flat" cmpd="sng" algn="ctr">
                      <a:solidFill>
                        <a:srgbClr val="FFFF99"/>
                      </a:solidFill>
                      <a:prstDash val="solid"/>
                      <a:round/>
                      <a:headEnd type="none" w="med" len="med"/>
                      <a:tailEnd type="none" w="med" len="med"/>
                    </a:lnB>
                    <a:noFill/>
                  </a:tcPr>
                </a:tc>
                <a:tc>
                  <a:txBody>
                    <a:bodyPr/>
                    <a:lstStyle/>
                    <a:p>
                      <a:pPr algn="ctr"/>
                      <a:endParaRPr lang="en-US" sz="2400" b="1" dirty="0">
                        <a:solidFill>
                          <a:schemeClr val="tx1"/>
                        </a:solidFill>
                        <a:latin typeface="Arial" panose="020B0604020202020204" pitchFamily="34" charset="0"/>
                        <a:cs typeface="Arial" panose="020B0604020202020204" pitchFamily="34" charset="0"/>
                      </a:endParaRPr>
                    </a:p>
                  </a:txBody>
                  <a:tcPr anchor="ctr">
                    <a:lnL w="38100" cap="flat" cmpd="sng" algn="ctr">
                      <a:solidFill>
                        <a:srgbClr val="FFFF99"/>
                      </a:solidFill>
                      <a:prstDash val="solid"/>
                      <a:round/>
                      <a:headEnd type="none" w="med" len="med"/>
                      <a:tailEnd type="none" w="med" len="med"/>
                    </a:lnL>
                    <a:lnR w="38100" cap="flat" cmpd="sng" algn="ctr">
                      <a:solidFill>
                        <a:srgbClr val="FFFF99"/>
                      </a:solidFill>
                      <a:prstDash val="solid"/>
                      <a:round/>
                      <a:headEnd type="none" w="med" len="med"/>
                      <a:tailEnd type="none" w="med" len="med"/>
                    </a:lnR>
                    <a:lnT w="38100" cap="flat" cmpd="sng" algn="ctr">
                      <a:solidFill>
                        <a:srgbClr val="FFFF99"/>
                      </a:solidFill>
                      <a:prstDash val="solid"/>
                      <a:round/>
                      <a:headEnd type="none" w="med" len="med"/>
                      <a:tailEnd type="none" w="med" len="med"/>
                    </a:lnT>
                    <a:lnB w="38100" cap="flat" cmpd="sng" algn="ctr">
                      <a:solidFill>
                        <a:srgbClr val="FFFF99"/>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solidFill>
                            <a:srgbClr val="008A3E"/>
                          </a:solidFill>
                          <a:latin typeface="Arial" panose="020B0604020202020204" pitchFamily="34" charset="0"/>
                          <a:cs typeface="Arial" panose="020B0604020202020204" pitchFamily="34" charset="0"/>
                        </a:rPr>
                        <a:t>n</a:t>
                      </a:r>
                      <a:r>
                        <a:rPr lang="en-US" sz="2400" b="1" baseline="-25000" dirty="0" smtClean="0">
                          <a:solidFill>
                            <a:srgbClr val="008A3E"/>
                          </a:solidFill>
                          <a:latin typeface="Arial" panose="020B0604020202020204" pitchFamily="34" charset="0"/>
                          <a:cs typeface="Arial" panose="020B0604020202020204" pitchFamily="34" charset="0"/>
                        </a:rPr>
                        <a:t>1</a:t>
                      </a:r>
                      <a:r>
                        <a:rPr lang="en-US" sz="2400" b="1" baseline="0" dirty="0" smtClean="0">
                          <a:solidFill>
                            <a:srgbClr val="008A3E"/>
                          </a:solidFill>
                          <a:latin typeface="Arial" panose="020B0604020202020204" pitchFamily="34" charset="0"/>
                          <a:cs typeface="Arial" panose="020B0604020202020204" pitchFamily="34" charset="0"/>
                        </a:rPr>
                        <a:t> with p</a:t>
                      </a:r>
                      <a:r>
                        <a:rPr lang="en-US" sz="2400" b="1" baseline="-25000" dirty="0" smtClean="0">
                          <a:solidFill>
                            <a:srgbClr val="008A3E"/>
                          </a:solidFill>
                          <a:latin typeface="Arial" panose="020B0604020202020204" pitchFamily="34" charset="0"/>
                          <a:cs typeface="Arial" panose="020B0604020202020204" pitchFamily="34" charset="0"/>
                        </a:rPr>
                        <a:t>2</a:t>
                      </a:r>
                    </a:p>
                  </a:txBody>
                  <a:tcPr anchor="ctr">
                    <a:lnL w="38100" cap="flat" cmpd="sng" algn="ctr">
                      <a:solidFill>
                        <a:srgbClr val="FFFF99"/>
                      </a:solidFill>
                      <a:prstDash val="solid"/>
                      <a:round/>
                      <a:headEnd type="none" w="med" len="med"/>
                      <a:tailEnd type="none" w="med" len="med"/>
                    </a:lnL>
                    <a:lnR w="38100" cap="flat" cmpd="sng" algn="ctr">
                      <a:solidFill>
                        <a:srgbClr val="FFFF99"/>
                      </a:solidFill>
                      <a:prstDash val="solid"/>
                      <a:round/>
                      <a:headEnd type="none" w="med" len="med"/>
                      <a:tailEnd type="none" w="med" len="med"/>
                    </a:lnR>
                    <a:lnT w="38100" cap="flat" cmpd="sng" algn="ctr">
                      <a:solidFill>
                        <a:srgbClr val="FFFF99"/>
                      </a:solidFill>
                      <a:prstDash val="solid"/>
                      <a:round/>
                      <a:headEnd type="none" w="med" len="med"/>
                      <a:tailEnd type="none" w="med" len="med"/>
                    </a:lnT>
                    <a:lnB w="38100" cap="flat" cmpd="sng" algn="ctr">
                      <a:solidFill>
                        <a:srgbClr val="FFFF99"/>
                      </a:solidFill>
                      <a:prstDash val="solid"/>
                      <a:round/>
                      <a:headEnd type="none" w="med" len="med"/>
                      <a:tailEnd type="none" w="med" len="med"/>
                    </a:lnB>
                    <a:lnTlToBr w="12700" cmpd="sng">
                      <a:noFill/>
                      <a:prstDash val="solid"/>
                    </a:lnTlToBr>
                    <a:lnBlToTr w="12700" cmpd="sng">
                      <a:noFill/>
                      <a:prstDash val="solid"/>
                    </a:lnBlToTr>
                    <a:noFill/>
                  </a:tcPr>
                </a:tc>
              </a:tr>
              <a:tr h="274320">
                <a:tc>
                  <a:txBody>
                    <a:bodyPr/>
                    <a:lstStyle/>
                    <a:p>
                      <a:pPr algn="ctr"/>
                      <a:endParaRPr lang="en-US" sz="2400" b="1">
                        <a:solidFill>
                          <a:schemeClr val="tx1"/>
                        </a:solidFill>
                        <a:latin typeface="Arial" panose="020B0604020202020204" pitchFamily="34" charset="0"/>
                        <a:cs typeface="Arial" panose="020B0604020202020204" pitchFamily="34" charset="0"/>
                      </a:endParaRPr>
                    </a:p>
                  </a:txBody>
                  <a:tcPr anchor="ctr">
                    <a:lnL w="38100" cap="flat" cmpd="sng" algn="ctr">
                      <a:solidFill>
                        <a:srgbClr val="FFFF99"/>
                      </a:solidFill>
                      <a:prstDash val="solid"/>
                      <a:round/>
                      <a:headEnd type="none" w="med" len="med"/>
                      <a:tailEnd type="none" w="med" len="med"/>
                    </a:lnL>
                    <a:lnR w="38100" cap="flat" cmpd="sng" algn="ctr">
                      <a:solidFill>
                        <a:srgbClr val="FFFF99"/>
                      </a:solidFill>
                      <a:prstDash val="solid"/>
                      <a:round/>
                      <a:headEnd type="none" w="med" len="med"/>
                      <a:tailEnd type="none" w="med" len="med"/>
                    </a:lnR>
                    <a:lnT w="38100" cap="flat" cmpd="sng" algn="ctr">
                      <a:solidFill>
                        <a:srgbClr val="FFFF99"/>
                      </a:solidFill>
                      <a:prstDash val="solid"/>
                      <a:round/>
                      <a:headEnd type="none" w="med" len="med"/>
                      <a:tailEnd type="none" w="med" len="med"/>
                    </a:lnT>
                    <a:lnB w="38100" cap="flat" cmpd="sng" algn="ctr">
                      <a:solidFill>
                        <a:srgbClr val="FFFF99"/>
                      </a:solidFill>
                      <a:prstDash val="solid"/>
                      <a:round/>
                      <a:headEnd type="none" w="med" len="med"/>
                      <a:tailEnd type="none" w="med" len="med"/>
                    </a:lnB>
                    <a:noFill/>
                  </a:tcPr>
                </a:tc>
                <a:tc>
                  <a:txBody>
                    <a:bodyPr/>
                    <a:lstStyle/>
                    <a:p>
                      <a:pPr algn="ctr"/>
                      <a:endParaRPr lang="en-US" sz="2400" b="1">
                        <a:solidFill>
                          <a:schemeClr val="tx1"/>
                        </a:solidFill>
                        <a:latin typeface="Arial" panose="020B0604020202020204" pitchFamily="34" charset="0"/>
                        <a:cs typeface="Arial" panose="020B0604020202020204" pitchFamily="34" charset="0"/>
                      </a:endParaRPr>
                    </a:p>
                  </a:txBody>
                  <a:tcPr anchor="ctr">
                    <a:lnL w="38100" cap="flat" cmpd="sng" algn="ctr">
                      <a:solidFill>
                        <a:srgbClr val="FFFF99"/>
                      </a:solidFill>
                      <a:prstDash val="solid"/>
                      <a:round/>
                      <a:headEnd type="none" w="med" len="med"/>
                      <a:tailEnd type="none" w="med" len="med"/>
                    </a:lnL>
                    <a:lnR w="38100" cap="flat" cmpd="sng" algn="ctr">
                      <a:solidFill>
                        <a:srgbClr val="FFFF99"/>
                      </a:solidFill>
                      <a:prstDash val="solid"/>
                      <a:round/>
                      <a:headEnd type="none" w="med" len="med"/>
                      <a:tailEnd type="none" w="med" len="med"/>
                    </a:lnR>
                    <a:lnT w="38100" cap="flat" cmpd="sng" algn="ctr">
                      <a:solidFill>
                        <a:srgbClr val="FFFF99"/>
                      </a:solidFill>
                      <a:prstDash val="solid"/>
                      <a:round/>
                      <a:headEnd type="none" w="med" len="med"/>
                      <a:tailEnd type="none" w="med" len="med"/>
                    </a:lnT>
                    <a:lnB w="38100" cap="flat" cmpd="sng" algn="ctr">
                      <a:solidFill>
                        <a:srgbClr val="FFFF99"/>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solidFill>
                            <a:srgbClr val="008A3E"/>
                          </a:solidFill>
                          <a:latin typeface="Arial" panose="020B0604020202020204" pitchFamily="34" charset="0"/>
                          <a:cs typeface="Arial" panose="020B0604020202020204" pitchFamily="34" charset="0"/>
                        </a:rPr>
                        <a:t>n</a:t>
                      </a:r>
                      <a:r>
                        <a:rPr lang="en-US" sz="2400" b="1" baseline="-25000" dirty="0" smtClean="0">
                          <a:solidFill>
                            <a:srgbClr val="008A3E"/>
                          </a:solidFill>
                          <a:latin typeface="Arial" panose="020B0604020202020204" pitchFamily="34" charset="0"/>
                          <a:cs typeface="Arial" panose="020B0604020202020204" pitchFamily="34" charset="0"/>
                        </a:rPr>
                        <a:t>2</a:t>
                      </a:r>
                      <a:r>
                        <a:rPr lang="en-US" sz="2400" b="1" baseline="0" dirty="0" smtClean="0">
                          <a:solidFill>
                            <a:srgbClr val="008A3E"/>
                          </a:solidFill>
                          <a:latin typeface="Arial" panose="020B0604020202020204" pitchFamily="34" charset="0"/>
                          <a:cs typeface="Arial" panose="020B0604020202020204" pitchFamily="34" charset="0"/>
                        </a:rPr>
                        <a:t> with p</a:t>
                      </a:r>
                      <a:r>
                        <a:rPr lang="en-US" sz="2400" b="1" baseline="-25000" dirty="0" smtClean="0">
                          <a:solidFill>
                            <a:srgbClr val="008A3E"/>
                          </a:solidFill>
                          <a:latin typeface="Arial" panose="020B0604020202020204" pitchFamily="34" charset="0"/>
                          <a:cs typeface="Arial" panose="020B0604020202020204" pitchFamily="34" charset="0"/>
                        </a:rPr>
                        <a:t>1</a:t>
                      </a:r>
                    </a:p>
                  </a:txBody>
                  <a:tcPr anchor="ctr">
                    <a:lnL w="38100" cap="flat" cmpd="sng" algn="ctr">
                      <a:solidFill>
                        <a:srgbClr val="FFFF99"/>
                      </a:solidFill>
                      <a:prstDash val="solid"/>
                      <a:round/>
                      <a:headEnd type="none" w="med" len="med"/>
                      <a:tailEnd type="none" w="med" len="med"/>
                    </a:lnL>
                    <a:lnR w="38100" cap="flat" cmpd="sng" algn="ctr">
                      <a:solidFill>
                        <a:srgbClr val="FFFF99"/>
                      </a:solidFill>
                      <a:prstDash val="solid"/>
                      <a:round/>
                      <a:headEnd type="none" w="med" len="med"/>
                      <a:tailEnd type="none" w="med" len="med"/>
                    </a:lnR>
                    <a:lnT w="38100" cap="flat" cmpd="sng" algn="ctr">
                      <a:solidFill>
                        <a:srgbClr val="FFFF99"/>
                      </a:solidFill>
                      <a:prstDash val="solid"/>
                      <a:round/>
                      <a:headEnd type="none" w="med" len="med"/>
                      <a:tailEnd type="none" w="med" len="med"/>
                    </a:lnT>
                    <a:lnB w="38100" cap="flat" cmpd="sng" algn="ctr">
                      <a:solidFill>
                        <a:srgbClr val="FFFF99"/>
                      </a:solidFill>
                      <a:prstDash val="solid"/>
                      <a:round/>
                      <a:headEnd type="none" w="med" len="med"/>
                      <a:tailEnd type="none" w="med" len="med"/>
                    </a:lnB>
                    <a:lnTlToBr w="12700" cmpd="sng">
                      <a:noFill/>
                      <a:prstDash val="solid"/>
                    </a:lnTlToBr>
                    <a:lnBlToTr w="12700" cmpd="sng">
                      <a:noFill/>
                      <a:prstDash val="solid"/>
                    </a:lnBlToTr>
                    <a:noFill/>
                  </a:tcPr>
                </a:tc>
              </a:tr>
              <a:tr h="274320">
                <a:tc>
                  <a:txBody>
                    <a:bodyPr/>
                    <a:lstStyle/>
                    <a:p>
                      <a:pPr algn="ctr"/>
                      <a:endParaRPr lang="en-US" sz="2400" b="1">
                        <a:solidFill>
                          <a:schemeClr val="tx1"/>
                        </a:solidFill>
                        <a:latin typeface="Arial" panose="020B0604020202020204" pitchFamily="34" charset="0"/>
                        <a:cs typeface="Arial" panose="020B0604020202020204" pitchFamily="34" charset="0"/>
                      </a:endParaRPr>
                    </a:p>
                  </a:txBody>
                  <a:tcPr anchor="ctr">
                    <a:lnL w="38100" cap="flat" cmpd="sng" algn="ctr">
                      <a:solidFill>
                        <a:srgbClr val="FFFF99"/>
                      </a:solidFill>
                      <a:prstDash val="solid"/>
                      <a:round/>
                      <a:headEnd type="none" w="med" len="med"/>
                      <a:tailEnd type="none" w="med" len="med"/>
                    </a:lnL>
                    <a:lnR w="38100" cap="flat" cmpd="sng" algn="ctr">
                      <a:solidFill>
                        <a:srgbClr val="FFFF99"/>
                      </a:solidFill>
                      <a:prstDash val="solid"/>
                      <a:round/>
                      <a:headEnd type="none" w="med" len="med"/>
                      <a:tailEnd type="none" w="med" len="med"/>
                    </a:lnR>
                    <a:lnT w="38100" cap="flat" cmpd="sng" algn="ctr">
                      <a:solidFill>
                        <a:srgbClr val="FFFF99"/>
                      </a:solidFill>
                      <a:prstDash val="solid"/>
                      <a:round/>
                      <a:headEnd type="none" w="med" len="med"/>
                      <a:tailEnd type="none" w="med" len="med"/>
                    </a:lnT>
                    <a:lnB w="38100" cap="flat" cmpd="sng" algn="ctr">
                      <a:solidFill>
                        <a:srgbClr val="FFFF99"/>
                      </a:solidFill>
                      <a:prstDash val="solid"/>
                      <a:round/>
                      <a:headEnd type="none" w="med" len="med"/>
                      <a:tailEnd type="none" w="med" len="med"/>
                    </a:lnB>
                    <a:noFill/>
                  </a:tcPr>
                </a:tc>
                <a:tc>
                  <a:txBody>
                    <a:bodyPr/>
                    <a:lstStyle/>
                    <a:p>
                      <a:pPr algn="ctr"/>
                      <a:endParaRPr lang="en-US" sz="2400" b="1">
                        <a:solidFill>
                          <a:schemeClr val="tx1"/>
                        </a:solidFill>
                        <a:latin typeface="Arial" panose="020B0604020202020204" pitchFamily="34" charset="0"/>
                        <a:cs typeface="Arial" panose="020B0604020202020204" pitchFamily="34" charset="0"/>
                      </a:endParaRPr>
                    </a:p>
                  </a:txBody>
                  <a:tcPr anchor="ctr">
                    <a:lnL w="38100" cap="flat" cmpd="sng" algn="ctr">
                      <a:solidFill>
                        <a:srgbClr val="FFFF99"/>
                      </a:solidFill>
                      <a:prstDash val="solid"/>
                      <a:round/>
                      <a:headEnd type="none" w="med" len="med"/>
                      <a:tailEnd type="none" w="med" len="med"/>
                    </a:lnL>
                    <a:lnR w="38100" cap="flat" cmpd="sng" algn="ctr">
                      <a:solidFill>
                        <a:srgbClr val="FFFF99"/>
                      </a:solidFill>
                      <a:prstDash val="solid"/>
                      <a:round/>
                      <a:headEnd type="none" w="med" len="med"/>
                      <a:tailEnd type="none" w="med" len="med"/>
                    </a:lnR>
                    <a:lnT w="38100" cap="flat" cmpd="sng" algn="ctr">
                      <a:solidFill>
                        <a:srgbClr val="FFFF99"/>
                      </a:solidFill>
                      <a:prstDash val="solid"/>
                      <a:round/>
                      <a:headEnd type="none" w="med" len="med"/>
                      <a:tailEnd type="none" w="med" len="med"/>
                    </a:lnT>
                    <a:lnB w="38100" cap="flat" cmpd="sng" algn="ctr">
                      <a:solidFill>
                        <a:srgbClr val="FFFF99"/>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solidFill>
                            <a:srgbClr val="008A3E"/>
                          </a:solidFill>
                          <a:latin typeface="Arial" panose="020B0604020202020204" pitchFamily="34" charset="0"/>
                          <a:cs typeface="Arial" panose="020B0604020202020204" pitchFamily="34" charset="0"/>
                        </a:rPr>
                        <a:t>n</a:t>
                      </a:r>
                      <a:r>
                        <a:rPr lang="en-US" sz="2400" b="1" baseline="-25000" dirty="0" smtClean="0">
                          <a:solidFill>
                            <a:srgbClr val="008A3E"/>
                          </a:solidFill>
                          <a:latin typeface="Arial" panose="020B0604020202020204" pitchFamily="34" charset="0"/>
                          <a:cs typeface="Arial" panose="020B0604020202020204" pitchFamily="34" charset="0"/>
                        </a:rPr>
                        <a:t>2</a:t>
                      </a:r>
                      <a:r>
                        <a:rPr lang="en-US" sz="2400" b="1" baseline="0" dirty="0" smtClean="0">
                          <a:solidFill>
                            <a:srgbClr val="008A3E"/>
                          </a:solidFill>
                          <a:latin typeface="Arial" panose="020B0604020202020204" pitchFamily="34" charset="0"/>
                          <a:cs typeface="Arial" panose="020B0604020202020204" pitchFamily="34" charset="0"/>
                        </a:rPr>
                        <a:t> with p</a:t>
                      </a:r>
                      <a:r>
                        <a:rPr lang="en-US" sz="2400" b="1" baseline="-25000" dirty="0" smtClean="0">
                          <a:solidFill>
                            <a:srgbClr val="008A3E"/>
                          </a:solidFill>
                          <a:latin typeface="Arial" panose="020B0604020202020204" pitchFamily="34" charset="0"/>
                          <a:cs typeface="Arial" panose="020B0604020202020204" pitchFamily="34" charset="0"/>
                        </a:rPr>
                        <a:t>2</a:t>
                      </a:r>
                    </a:p>
                  </a:txBody>
                  <a:tcPr anchor="ctr">
                    <a:lnL w="38100" cap="flat" cmpd="sng" algn="ctr">
                      <a:solidFill>
                        <a:srgbClr val="FFFF99"/>
                      </a:solidFill>
                      <a:prstDash val="solid"/>
                      <a:round/>
                      <a:headEnd type="none" w="med" len="med"/>
                      <a:tailEnd type="none" w="med" len="med"/>
                    </a:lnL>
                    <a:lnR w="38100" cap="flat" cmpd="sng" algn="ctr">
                      <a:solidFill>
                        <a:srgbClr val="FFFF99"/>
                      </a:solidFill>
                      <a:prstDash val="solid"/>
                      <a:round/>
                      <a:headEnd type="none" w="med" len="med"/>
                      <a:tailEnd type="none" w="med" len="med"/>
                    </a:lnR>
                    <a:lnT w="38100" cap="flat" cmpd="sng" algn="ctr">
                      <a:solidFill>
                        <a:srgbClr val="FFFF99"/>
                      </a:solidFill>
                      <a:prstDash val="solid"/>
                      <a:round/>
                      <a:headEnd type="none" w="med" len="med"/>
                      <a:tailEnd type="none" w="med" len="med"/>
                    </a:lnT>
                    <a:lnB w="38100" cap="flat" cmpd="sng" algn="ctr">
                      <a:solidFill>
                        <a:srgbClr val="FFFF99"/>
                      </a:solidFill>
                      <a:prstDash val="solid"/>
                      <a:round/>
                      <a:headEnd type="none" w="med" len="med"/>
                      <a:tailEnd type="none" w="med" len="med"/>
                    </a:lnB>
                    <a:lnTlToBr w="12700" cmpd="sng">
                      <a:noFill/>
                      <a:prstDash val="solid"/>
                    </a:lnTlToBr>
                    <a:lnBlToTr w="12700" cmpd="sng">
                      <a:noFill/>
                      <a:prstDash val="solid"/>
                    </a:lnBlToTr>
                    <a:noFill/>
                  </a:tcPr>
                </a:tc>
              </a:tr>
              <a:tr h="274320">
                <a:tc>
                  <a:txBody>
                    <a:bodyPr/>
                    <a:lstStyle/>
                    <a:p>
                      <a:pPr algn="ctr"/>
                      <a:endParaRPr lang="en-US" sz="2400" b="1">
                        <a:solidFill>
                          <a:schemeClr val="tx1"/>
                        </a:solidFill>
                        <a:latin typeface="Arial" panose="020B0604020202020204" pitchFamily="34" charset="0"/>
                        <a:cs typeface="Arial" panose="020B0604020202020204" pitchFamily="34" charset="0"/>
                      </a:endParaRPr>
                    </a:p>
                  </a:txBody>
                  <a:tcPr anchor="ctr">
                    <a:lnL w="38100" cap="flat" cmpd="sng" algn="ctr">
                      <a:solidFill>
                        <a:srgbClr val="FFFF99"/>
                      </a:solidFill>
                      <a:prstDash val="solid"/>
                      <a:round/>
                      <a:headEnd type="none" w="med" len="med"/>
                      <a:tailEnd type="none" w="med" len="med"/>
                    </a:lnL>
                    <a:lnR w="38100" cap="flat" cmpd="sng" algn="ctr">
                      <a:solidFill>
                        <a:srgbClr val="FFFF99"/>
                      </a:solidFill>
                      <a:prstDash val="solid"/>
                      <a:round/>
                      <a:headEnd type="none" w="med" len="med"/>
                      <a:tailEnd type="none" w="med" len="med"/>
                    </a:lnR>
                    <a:lnT w="38100" cap="flat" cmpd="sng" algn="ctr">
                      <a:solidFill>
                        <a:srgbClr val="FFFF99"/>
                      </a:solidFill>
                      <a:prstDash val="solid"/>
                      <a:round/>
                      <a:headEnd type="none" w="med" len="med"/>
                      <a:tailEnd type="none" w="med" len="med"/>
                    </a:lnT>
                    <a:lnB w="38100" cap="flat" cmpd="sng" algn="ctr">
                      <a:solidFill>
                        <a:srgbClr val="FFFF99"/>
                      </a:solidFill>
                      <a:prstDash val="solid"/>
                      <a:round/>
                      <a:headEnd type="none" w="med" len="med"/>
                      <a:tailEnd type="none" w="med" len="med"/>
                    </a:lnB>
                    <a:noFill/>
                  </a:tcPr>
                </a:tc>
                <a:tc>
                  <a:txBody>
                    <a:bodyPr/>
                    <a:lstStyle/>
                    <a:p>
                      <a:pPr algn="ctr"/>
                      <a:endParaRPr lang="en-US" sz="2400" b="1">
                        <a:solidFill>
                          <a:schemeClr val="tx1"/>
                        </a:solidFill>
                        <a:latin typeface="Arial" panose="020B0604020202020204" pitchFamily="34" charset="0"/>
                        <a:cs typeface="Arial" panose="020B0604020202020204" pitchFamily="34" charset="0"/>
                      </a:endParaRPr>
                    </a:p>
                  </a:txBody>
                  <a:tcPr anchor="ctr">
                    <a:lnL w="38100" cap="flat" cmpd="sng" algn="ctr">
                      <a:solidFill>
                        <a:srgbClr val="FFFF99"/>
                      </a:solidFill>
                      <a:prstDash val="solid"/>
                      <a:round/>
                      <a:headEnd type="none" w="med" len="med"/>
                      <a:tailEnd type="none" w="med" len="med"/>
                    </a:lnL>
                    <a:lnR w="38100" cap="flat" cmpd="sng" algn="ctr">
                      <a:solidFill>
                        <a:srgbClr val="FFFF99"/>
                      </a:solidFill>
                      <a:prstDash val="solid"/>
                      <a:round/>
                      <a:headEnd type="none" w="med" len="med"/>
                      <a:tailEnd type="none" w="med" len="med"/>
                    </a:lnR>
                    <a:lnT w="38100" cap="flat" cmpd="sng" algn="ctr">
                      <a:solidFill>
                        <a:srgbClr val="FFFF99"/>
                      </a:solidFill>
                      <a:prstDash val="solid"/>
                      <a:round/>
                      <a:headEnd type="none" w="med" len="med"/>
                      <a:tailEnd type="none" w="med" len="med"/>
                    </a:lnT>
                    <a:lnB w="38100" cap="flat" cmpd="sng" algn="ctr">
                      <a:solidFill>
                        <a:srgbClr val="FFFF99"/>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solidFill>
                            <a:srgbClr val="008A3E"/>
                          </a:solidFill>
                          <a:latin typeface="Arial" panose="020B0604020202020204" pitchFamily="34" charset="0"/>
                          <a:cs typeface="Arial" panose="020B0604020202020204" pitchFamily="34" charset="0"/>
                        </a:rPr>
                        <a:t>n</a:t>
                      </a:r>
                      <a:r>
                        <a:rPr lang="en-US" sz="2400" b="1" baseline="-25000" dirty="0" smtClean="0">
                          <a:solidFill>
                            <a:srgbClr val="008A3E"/>
                          </a:solidFill>
                          <a:latin typeface="Arial" panose="020B0604020202020204" pitchFamily="34" charset="0"/>
                          <a:cs typeface="Arial" panose="020B0604020202020204" pitchFamily="34" charset="0"/>
                        </a:rPr>
                        <a:t>1</a:t>
                      </a:r>
                      <a:r>
                        <a:rPr lang="en-US" sz="2400" b="1" baseline="0" dirty="0" smtClean="0">
                          <a:solidFill>
                            <a:srgbClr val="008A3E"/>
                          </a:solidFill>
                          <a:latin typeface="Arial" panose="020B0604020202020204" pitchFamily="34" charset="0"/>
                          <a:cs typeface="Arial" panose="020B0604020202020204" pitchFamily="34" charset="0"/>
                        </a:rPr>
                        <a:t> with n</a:t>
                      </a:r>
                      <a:r>
                        <a:rPr lang="en-US" sz="2400" b="1" baseline="-25000" dirty="0" smtClean="0">
                          <a:solidFill>
                            <a:srgbClr val="008A3E"/>
                          </a:solidFill>
                          <a:latin typeface="Arial" panose="020B0604020202020204" pitchFamily="34" charset="0"/>
                          <a:cs typeface="Arial" panose="020B0604020202020204" pitchFamily="34" charset="0"/>
                        </a:rPr>
                        <a:t>2</a:t>
                      </a:r>
                    </a:p>
                  </a:txBody>
                  <a:tcPr anchor="ctr">
                    <a:lnL w="38100" cap="flat" cmpd="sng" algn="ctr">
                      <a:solidFill>
                        <a:srgbClr val="FFFF99"/>
                      </a:solidFill>
                      <a:prstDash val="solid"/>
                      <a:round/>
                      <a:headEnd type="none" w="med" len="med"/>
                      <a:tailEnd type="none" w="med" len="med"/>
                    </a:lnL>
                    <a:lnR w="38100" cap="flat" cmpd="sng" algn="ctr">
                      <a:solidFill>
                        <a:srgbClr val="FFFF99"/>
                      </a:solidFill>
                      <a:prstDash val="solid"/>
                      <a:round/>
                      <a:headEnd type="none" w="med" len="med"/>
                      <a:tailEnd type="none" w="med" len="med"/>
                    </a:lnR>
                    <a:lnT w="38100" cap="flat" cmpd="sng" algn="ctr">
                      <a:solidFill>
                        <a:srgbClr val="FFFF99"/>
                      </a:solidFill>
                      <a:prstDash val="solid"/>
                      <a:round/>
                      <a:headEnd type="none" w="med" len="med"/>
                      <a:tailEnd type="none" w="med" len="med"/>
                    </a:lnT>
                    <a:lnB w="38100" cap="flat" cmpd="sng" algn="ctr">
                      <a:solidFill>
                        <a:srgbClr val="FFFF99"/>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pSp>
        <p:nvGrpSpPr>
          <p:cNvPr id="10" name="Group 9"/>
          <p:cNvGrpSpPr/>
          <p:nvPr/>
        </p:nvGrpSpPr>
        <p:grpSpPr>
          <a:xfrm>
            <a:off x="6303076" y="770892"/>
            <a:ext cx="1146147" cy="2112008"/>
            <a:chOff x="6049076" y="974092"/>
            <a:chExt cx="1146147" cy="2112008"/>
          </a:xfrm>
        </p:grpSpPr>
        <mc:AlternateContent xmlns:mc="http://schemas.openxmlformats.org/markup-compatibility/2006" xmlns:a14="http://schemas.microsoft.com/office/drawing/2010/main">
          <mc:Choice Requires="a14">
            <p:sp>
              <p:nvSpPr>
                <p:cNvPr id="3" name="Content Placeholder 2"/>
                <p:cNvSpPr txBox="1">
                  <a:spLocks/>
                </p:cNvSpPr>
                <p:nvPr/>
              </p:nvSpPr>
              <p:spPr>
                <a:xfrm>
                  <a:off x="6075415" y="2253068"/>
                  <a:ext cx="1093469" cy="833032"/>
                </a:xfrm>
                <a:prstGeom prst="rect">
                  <a:avLst/>
                </a:prstGeom>
              </p:spPr>
              <p:txBody>
                <a:bodyPr/>
                <a:lstStyle>
                  <a:lvl1pPr marL="342900" indent="-342900" algn="l" defTabSz="914400" rtl="0" eaLnBrk="1" latinLnBrk="0" hangingPunct="1">
                    <a:spcBef>
                      <a:spcPts val="1200"/>
                    </a:spcBef>
                    <a:buFont typeface="Wingdings" pitchFamily="2" charset="2"/>
                    <a:buChar char="Ø"/>
                    <a:defRPr sz="3200" kern="1200" baseline="0">
                      <a:solidFill>
                        <a:schemeClr val="tx1"/>
                      </a:solidFill>
                      <a:latin typeface="Arial" pitchFamily="34" charset="0"/>
                      <a:ea typeface="+mn-ea"/>
                      <a:cs typeface="+mn-cs"/>
                    </a:defRPr>
                  </a:lvl1pPr>
                  <a:lvl2pPr marL="631825" indent="-228600" algn="l" defTabSz="914400" rtl="0" eaLnBrk="1" latinLnBrk="0" hangingPunct="1">
                    <a:spcBef>
                      <a:spcPts val="0"/>
                    </a:spcBef>
                    <a:buFont typeface="Arial" pitchFamily="34" charset="0"/>
                    <a:buChar char="–"/>
                    <a:defRPr sz="2800" kern="1200" baseline="0">
                      <a:solidFill>
                        <a:schemeClr val="tx1"/>
                      </a:solidFill>
                      <a:latin typeface="Arial" pitchFamily="34" charset="0"/>
                      <a:ea typeface="+mn-ea"/>
                      <a:cs typeface="+mn-cs"/>
                    </a:defRPr>
                  </a:lvl2pPr>
                  <a:lvl3pPr marL="914400" indent="-228600" algn="l" defTabSz="914400" rtl="0" eaLnBrk="1" latinLnBrk="0" hangingPunct="1">
                    <a:spcBef>
                      <a:spcPts val="0"/>
                    </a:spcBef>
                    <a:buFont typeface="Arial" pitchFamily="34" charset="0"/>
                    <a:buChar char="•"/>
                    <a:defRPr sz="2400" i="1" kern="1200" baseline="0">
                      <a:solidFill>
                        <a:schemeClr val="tx1"/>
                      </a:solidFill>
                      <a:latin typeface="Arial" pitchFamily="34" charset="0"/>
                      <a:ea typeface="+mn-ea"/>
                      <a:cs typeface="+mn-cs"/>
                    </a:defRPr>
                  </a:lvl3pPr>
                  <a:lvl4pPr marL="1257300" indent="-228600" algn="l" defTabSz="914400" rtl="0" eaLnBrk="1" latinLnBrk="0" hangingPunct="1">
                    <a:spcBef>
                      <a:spcPts val="0"/>
                    </a:spcBef>
                    <a:buFont typeface="Arial" pitchFamily="34" charset="0"/>
                    <a:buChar char="–"/>
                    <a:defRPr sz="2000" kern="1200" baseline="0">
                      <a:solidFill>
                        <a:schemeClr val="tx1"/>
                      </a:solidFill>
                      <a:latin typeface="Arial" pitchFamily="34" charset="0"/>
                      <a:ea typeface="+mn-ea"/>
                      <a:cs typeface="+mn-cs"/>
                    </a:defRPr>
                  </a:lvl4pPr>
                  <a:lvl5pPr marL="1600200" indent="-228600" algn="l" defTabSz="914400" rtl="0" eaLnBrk="1" latinLnBrk="0" hangingPunct="1">
                    <a:spcBef>
                      <a:spcPts val="0"/>
                    </a:spcBef>
                    <a:buFont typeface="Arial" pitchFamily="34" charset="0"/>
                    <a:buChar char="»"/>
                    <a:tabLst/>
                    <a:defRPr sz="2000" i="1" kern="1200" baseline="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Wingdings" pitchFamily="2" charset="2"/>
                    <a:buNone/>
                  </a:pPr>
                  <a14:m>
                    <m:oMath xmlns:m="http://schemas.openxmlformats.org/officeDocument/2006/math">
                      <m:m>
                        <m:mPr>
                          <m:mcs>
                            <m:mc>
                              <m:mcPr>
                                <m:count m:val="1"/>
                                <m:mcJc m:val="center"/>
                              </m:mcPr>
                            </m:mc>
                          </m:mcs>
                          <m:ctrlPr>
                            <a:rPr lang="en-US" sz="2800" b="1" i="1" smtClean="0">
                              <a:solidFill>
                                <a:schemeClr val="tx1"/>
                              </a:solidFill>
                              <a:latin typeface="Cambria Math" panose="02040503050406030204" pitchFamily="18" charset="0"/>
                            </a:rPr>
                          </m:ctrlPr>
                        </m:mPr>
                        <m:mr>
                          <m:e>
                            <m:r>
                              <a:rPr lang="en-US" sz="2800" b="1" i="1" smtClean="0">
                                <a:solidFill>
                                  <a:schemeClr val="tx1"/>
                                </a:solidFill>
                                <a:latin typeface="Cambria Math"/>
                              </a:rPr>
                              <m:t>𝟒</m:t>
                            </m:r>
                          </m:e>
                        </m:mr>
                        <m:mr>
                          <m:e>
                            <m:r>
                              <a:rPr lang="en-US" sz="2800" b="1" i="1" smtClean="0">
                                <a:solidFill>
                                  <a:schemeClr val="tx1"/>
                                </a:solidFill>
                                <a:latin typeface="Cambria Math"/>
                              </a:rPr>
                              <m:t>𝟐</m:t>
                            </m:r>
                          </m:e>
                        </m:mr>
                      </m:m>
                    </m:oMath>
                  </a14:m>
                  <a:r>
                    <a:rPr lang="en-US" b="1" dirty="0" smtClean="0">
                      <a:solidFill>
                        <a:schemeClr val="tx1"/>
                      </a:solidFill>
                    </a:rPr>
                    <a:t>He</a:t>
                  </a:r>
                  <a:endParaRPr lang="en-US" b="1" dirty="0" smtClean="0">
                    <a:solidFill>
                      <a:schemeClr val="tx1"/>
                    </a:solidFill>
                    <a:cs typeface="Arial" pitchFamily="34" charset="0"/>
                  </a:endParaRPr>
                </a:p>
              </p:txBody>
            </p:sp>
          </mc:Choice>
          <mc:Fallback xmlns="">
            <p:sp>
              <p:nvSpPr>
                <p:cNvPr id="3" name="Content Placeholder 2"/>
                <p:cNvSpPr txBox="1">
                  <a:spLocks noRot="1" noChangeAspect="1" noMove="1" noResize="1" noEditPoints="1" noAdjustHandles="1" noChangeArrowheads="1" noChangeShapeType="1" noTextEdit="1"/>
                </p:cNvSpPr>
                <p:nvPr/>
              </p:nvSpPr>
              <p:spPr>
                <a:xfrm>
                  <a:off x="6075415" y="2253068"/>
                  <a:ext cx="1093469" cy="833032"/>
                </a:xfrm>
                <a:prstGeom prst="rect">
                  <a:avLst/>
                </a:prstGeom>
                <a:blipFill rotWithShape="1">
                  <a:blip r:embed="rId2"/>
                  <a:stretch>
                    <a:fillRect r="-5556" b="-3650"/>
                  </a:stretch>
                </a:blipFill>
              </p:spPr>
              <p:txBody>
                <a:bodyPr/>
                <a:lstStyle/>
                <a:p>
                  <a:r>
                    <a:rPr lang="en-US">
                      <a:noFill/>
                    </a:rPr>
                    <a:t> </a:t>
                  </a:r>
                </a:p>
              </p:txBody>
            </p:sp>
          </mc:Fallback>
        </mc:AlternateContent>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9076" y="974092"/>
              <a:ext cx="1146147" cy="1249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9" name="Group 8"/>
          <p:cNvGrpSpPr/>
          <p:nvPr/>
        </p:nvGrpSpPr>
        <p:grpSpPr>
          <a:xfrm>
            <a:off x="1738773" y="941594"/>
            <a:ext cx="1093469" cy="1941306"/>
            <a:chOff x="2094373" y="1144794"/>
            <a:chExt cx="1093469" cy="1941306"/>
          </a:xfrm>
        </p:grpSpPr>
        <mc:AlternateContent xmlns:mc="http://schemas.openxmlformats.org/markup-compatibility/2006" xmlns:a14="http://schemas.microsoft.com/office/drawing/2010/main">
          <mc:Choice Requires="a14">
            <p:sp>
              <p:nvSpPr>
                <p:cNvPr id="2" name="Content Placeholder 2"/>
                <p:cNvSpPr txBox="1">
                  <a:spLocks/>
                </p:cNvSpPr>
                <p:nvPr/>
              </p:nvSpPr>
              <p:spPr>
                <a:xfrm>
                  <a:off x="2094373" y="2253068"/>
                  <a:ext cx="1093469" cy="833032"/>
                </a:xfrm>
                <a:prstGeom prst="rect">
                  <a:avLst/>
                </a:prstGeom>
              </p:spPr>
              <p:txBody>
                <a:bodyPr/>
                <a:lstStyle>
                  <a:lvl1pPr marL="342900" indent="-342900" algn="l" defTabSz="914400" rtl="0" eaLnBrk="1" latinLnBrk="0" hangingPunct="1">
                    <a:spcBef>
                      <a:spcPts val="1200"/>
                    </a:spcBef>
                    <a:buFont typeface="Wingdings" pitchFamily="2" charset="2"/>
                    <a:buChar char="Ø"/>
                    <a:defRPr sz="3200" kern="1200" baseline="0">
                      <a:solidFill>
                        <a:schemeClr val="tx1"/>
                      </a:solidFill>
                      <a:latin typeface="Arial" pitchFamily="34" charset="0"/>
                      <a:ea typeface="+mn-ea"/>
                      <a:cs typeface="+mn-cs"/>
                    </a:defRPr>
                  </a:lvl1pPr>
                  <a:lvl2pPr marL="631825" indent="-228600" algn="l" defTabSz="914400" rtl="0" eaLnBrk="1" latinLnBrk="0" hangingPunct="1">
                    <a:spcBef>
                      <a:spcPts val="0"/>
                    </a:spcBef>
                    <a:buFont typeface="Arial" pitchFamily="34" charset="0"/>
                    <a:buChar char="–"/>
                    <a:defRPr sz="2800" kern="1200" baseline="0">
                      <a:solidFill>
                        <a:schemeClr val="tx1"/>
                      </a:solidFill>
                      <a:latin typeface="Arial" pitchFamily="34" charset="0"/>
                      <a:ea typeface="+mn-ea"/>
                      <a:cs typeface="+mn-cs"/>
                    </a:defRPr>
                  </a:lvl2pPr>
                  <a:lvl3pPr marL="914400" indent="-228600" algn="l" defTabSz="914400" rtl="0" eaLnBrk="1" latinLnBrk="0" hangingPunct="1">
                    <a:spcBef>
                      <a:spcPts val="0"/>
                    </a:spcBef>
                    <a:buFont typeface="Arial" pitchFamily="34" charset="0"/>
                    <a:buChar char="•"/>
                    <a:defRPr sz="2400" i="1" kern="1200" baseline="0">
                      <a:solidFill>
                        <a:schemeClr val="tx1"/>
                      </a:solidFill>
                      <a:latin typeface="Arial" pitchFamily="34" charset="0"/>
                      <a:ea typeface="+mn-ea"/>
                      <a:cs typeface="+mn-cs"/>
                    </a:defRPr>
                  </a:lvl3pPr>
                  <a:lvl4pPr marL="1257300" indent="-228600" algn="l" defTabSz="914400" rtl="0" eaLnBrk="1" latinLnBrk="0" hangingPunct="1">
                    <a:spcBef>
                      <a:spcPts val="0"/>
                    </a:spcBef>
                    <a:buFont typeface="Arial" pitchFamily="34" charset="0"/>
                    <a:buChar char="–"/>
                    <a:defRPr sz="2000" kern="1200" baseline="0">
                      <a:solidFill>
                        <a:schemeClr val="tx1"/>
                      </a:solidFill>
                      <a:latin typeface="Arial" pitchFamily="34" charset="0"/>
                      <a:ea typeface="+mn-ea"/>
                      <a:cs typeface="+mn-cs"/>
                    </a:defRPr>
                  </a:lvl4pPr>
                  <a:lvl5pPr marL="1600200" indent="-228600" algn="l" defTabSz="914400" rtl="0" eaLnBrk="1" latinLnBrk="0" hangingPunct="1">
                    <a:spcBef>
                      <a:spcPts val="0"/>
                    </a:spcBef>
                    <a:buFont typeface="Arial" pitchFamily="34" charset="0"/>
                    <a:buChar char="»"/>
                    <a:tabLst/>
                    <a:defRPr sz="2000" i="1" kern="1200" baseline="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Wingdings" pitchFamily="2" charset="2"/>
                    <a:buNone/>
                  </a:pPr>
                  <a14:m>
                    <m:oMath xmlns:m="http://schemas.openxmlformats.org/officeDocument/2006/math">
                      <m:m>
                        <m:mPr>
                          <m:mcs>
                            <m:mc>
                              <m:mcPr>
                                <m:count m:val="1"/>
                                <m:mcJc m:val="center"/>
                              </m:mcPr>
                            </m:mc>
                          </m:mcs>
                          <m:ctrlPr>
                            <a:rPr lang="en-US" sz="2800" b="1" i="1" smtClean="0">
                              <a:solidFill>
                                <a:schemeClr val="tx1"/>
                              </a:solidFill>
                              <a:latin typeface="Cambria Math" panose="02040503050406030204" pitchFamily="18" charset="0"/>
                            </a:rPr>
                          </m:ctrlPr>
                        </m:mPr>
                        <m:mr>
                          <m:e>
                            <m:r>
                              <a:rPr lang="en-US" sz="2800" b="1" i="1" smtClean="0">
                                <a:solidFill>
                                  <a:schemeClr val="tx1"/>
                                </a:solidFill>
                                <a:latin typeface="Cambria Math"/>
                              </a:rPr>
                              <m:t>𝟐</m:t>
                            </m:r>
                          </m:e>
                        </m:mr>
                        <m:mr>
                          <m:e>
                            <m:r>
                              <a:rPr lang="en-US" sz="2800" b="1" i="1" smtClean="0">
                                <a:solidFill>
                                  <a:schemeClr val="tx1"/>
                                </a:solidFill>
                                <a:latin typeface="Cambria Math"/>
                              </a:rPr>
                              <m:t>𝟐</m:t>
                            </m:r>
                          </m:e>
                        </m:mr>
                      </m:m>
                    </m:oMath>
                  </a14:m>
                  <a:r>
                    <a:rPr lang="en-US" b="1" dirty="0" smtClean="0">
                      <a:solidFill>
                        <a:schemeClr val="tx1"/>
                      </a:solidFill>
                    </a:rPr>
                    <a:t>He</a:t>
                  </a:r>
                  <a:endParaRPr lang="en-US" b="1" dirty="0" smtClean="0">
                    <a:solidFill>
                      <a:schemeClr val="tx1"/>
                    </a:solidFill>
                    <a:cs typeface="Arial" pitchFamily="34" charset="0"/>
                  </a:endParaRPr>
                </a:p>
              </p:txBody>
            </p:sp>
          </mc:Choice>
          <mc:Fallback xmlns="">
            <p:sp>
              <p:nvSpPr>
                <p:cNvPr id="2" name="Content Placeholder 2"/>
                <p:cNvSpPr txBox="1">
                  <a:spLocks noRot="1" noChangeAspect="1" noMove="1" noResize="1" noEditPoints="1" noAdjustHandles="1" noChangeArrowheads="1" noChangeShapeType="1" noTextEdit="1"/>
                </p:cNvSpPr>
                <p:nvPr/>
              </p:nvSpPr>
              <p:spPr>
                <a:xfrm>
                  <a:off x="2094373" y="2253068"/>
                  <a:ext cx="1093469" cy="833032"/>
                </a:xfrm>
                <a:prstGeom prst="rect">
                  <a:avLst/>
                </a:prstGeom>
                <a:blipFill rotWithShape="1">
                  <a:blip r:embed="rId4"/>
                  <a:stretch>
                    <a:fillRect r="-5556" b="-3650"/>
                  </a:stretch>
                </a:blipFill>
              </p:spPr>
              <p:txBody>
                <a:bodyPr/>
                <a:lstStyle/>
                <a:p>
                  <a:r>
                    <a:rPr lang="en-US">
                      <a:noFill/>
                    </a:rPr>
                    <a:t> </a:t>
                  </a:r>
                </a:p>
              </p:txBody>
            </p:sp>
          </mc:Fallback>
        </mc:AlternateContent>
        <p:pic>
          <p:nvPicPr>
            <p:cNvPr id="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83868" y="1144794"/>
              <a:ext cx="914479" cy="10790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 name="TextBox 7"/>
          <p:cNvSpPr txBox="1"/>
          <p:nvPr/>
        </p:nvSpPr>
        <p:spPr>
          <a:xfrm>
            <a:off x="0" y="0"/>
            <a:ext cx="8138959" cy="400110"/>
          </a:xfrm>
          <a:prstGeom prst="rect">
            <a:avLst/>
          </a:prstGeom>
          <a:noFill/>
        </p:spPr>
        <p:txBody>
          <a:bodyPr wrap="none" rtlCol="0">
            <a:spAutoFit/>
          </a:bodyPr>
          <a:lstStyle/>
          <a:p>
            <a:r>
              <a:rPr lang="en-US" sz="2000" b="1" u="sng" dirty="0">
                <a:latin typeface="Arial" panose="020B0604020202020204" pitchFamily="34" charset="0"/>
                <a:cs typeface="Arial" panose="020B0604020202020204" pitchFamily="34" charset="0"/>
              </a:rPr>
              <a:t>Table 2 - Comparison of Nuclear Forces in </a:t>
            </a:r>
            <a:r>
              <a:rPr lang="en-US" sz="2000" b="1" u="sng" dirty="0" smtClean="0">
                <a:latin typeface="Arial" panose="020B0604020202020204" pitchFamily="34" charset="0"/>
                <a:cs typeface="Arial" panose="020B0604020202020204" pitchFamily="34" charset="0"/>
              </a:rPr>
              <a:t>Helium-2 and Helium-4</a:t>
            </a:r>
            <a:endParaRPr lang="en-US" sz="2000" b="1" u="sng" dirty="0">
              <a:latin typeface="Arial" panose="020B0604020202020204" pitchFamily="34" charset="0"/>
              <a:cs typeface="Arial" panose="020B0604020202020204" pitchFamily="34" charset="0"/>
            </a:endParaRPr>
          </a:p>
        </p:txBody>
      </p:sp>
      <p:sp>
        <p:nvSpPr>
          <p:cNvPr id="14" name="TextBox 13"/>
          <p:cNvSpPr txBox="1"/>
          <p:nvPr/>
        </p:nvSpPr>
        <p:spPr>
          <a:xfrm>
            <a:off x="127000" y="5357694"/>
            <a:ext cx="2420471" cy="1200329"/>
          </a:xfrm>
          <a:prstGeom prst="rect">
            <a:avLst/>
          </a:prstGeom>
          <a:solidFill>
            <a:schemeClr val="tx1"/>
          </a:solidFill>
        </p:spPr>
        <p:txBody>
          <a:bodyPr wrap="none" rtlCol="0">
            <a:spAutoFit/>
          </a:bodyPr>
          <a:lstStyle/>
          <a:p>
            <a:pPr algn="ctr"/>
            <a:r>
              <a:rPr lang="en-US" sz="2400" b="1" dirty="0" smtClean="0">
                <a:solidFill>
                  <a:schemeClr val="bg1"/>
                </a:solidFill>
              </a:rPr>
              <a:t>1 Repulsive Force</a:t>
            </a:r>
          </a:p>
          <a:p>
            <a:pPr algn="ctr"/>
            <a:r>
              <a:rPr lang="en-US" sz="2400" b="1" dirty="0" smtClean="0">
                <a:solidFill>
                  <a:schemeClr val="bg1"/>
                </a:solidFill>
              </a:rPr>
              <a:t>1 Attractive Force</a:t>
            </a:r>
          </a:p>
          <a:p>
            <a:pPr algn="ctr"/>
            <a:r>
              <a:rPr lang="en-US" sz="2400" b="1" dirty="0" smtClean="0">
                <a:solidFill>
                  <a:srgbClr val="F5750B"/>
                </a:solidFill>
              </a:rPr>
              <a:t>Unstable</a:t>
            </a:r>
            <a:endParaRPr lang="en-US" sz="2400" b="1" dirty="0">
              <a:solidFill>
                <a:srgbClr val="F5750B"/>
              </a:solidFill>
            </a:endParaRPr>
          </a:p>
        </p:txBody>
      </p:sp>
      <p:sp>
        <p:nvSpPr>
          <p:cNvPr id="15" name="TextBox 14"/>
          <p:cNvSpPr txBox="1"/>
          <p:nvPr/>
        </p:nvSpPr>
        <p:spPr>
          <a:xfrm>
            <a:off x="4749800" y="5357694"/>
            <a:ext cx="2543902" cy="1200329"/>
          </a:xfrm>
          <a:prstGeom prst="rect">
            <a:avLst/>
          </a:prstGeom>
          <a:solidFill>
            <a:schemeClr val="tx1"/>
          </a:solidFill>
        </p:spPr>
        <p:txBody>
          <a:bodyPr wrap="none" rtlCol="0">
            <a:spAutoFit/>
          </a:bodyPr>
          <a:lstStyle/>
          <a:p>
            <a:pPr algn="ctr"/>
            <a:r>
              <a:rPr lang="en-US" sz="2400" b="1" dirty="0" smtClean="0">
                <a:solidFill>
                  <a:schemeClr val="bg1"/>
                </a:solidFill>
              </a:rPr>
              <a:t>1 Repulsive Force</a:t>
            </a:r>
          </a:p>
          <a:p>
            <a:pPr algn="ctr"/>
            <a:r>
              <a:rPr lang="en-US" sz="2400" b="1" dirty="0" smtClean="0">
                <a:solidFill>
                  <a:schemeClr val="bg1"/>
                </a:solidFill>
              </a:rPr>
              <a:t>6 Attractive Forces</a:t>
            </a:r>
          </a:p>
          <a:p>
            <a:pPr algn="ctr"/>
            <a:r>
              <a:rPr lang="en-US" sz="2400" b="1" dirty="0" smtClean="0">
                <a:solidFill>
                  <a:srgbClr val="F5750B"/>
                </a:solidFill>
              </a:rPr>
              <a:t>Stable</a:t>
            </a:r>
            <a:endParaRPr lang="en-US" sz="2400" b="1" dirty="0">
              <a:solidFill>
                <a:srgbClr val="F5750B"/>
              </a:solidFill>
            </a:endParaRPr>
          </a:p>
        </p:txBody>
      </p:sp>
    </p:spTree>
    <p:extLst>
      <p:ext uri="{BB962C8B-B14F-4D97-AF65-F5344CB8AC3E}">
        <p14:creationId xmlns:p14="http://schemas.microsoft.com/office/powerpoint/2010/main" val="3065232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5</a:t>
            </a:r>
            <a:endParaRPr lang="en-US" dirty="0"/>
          </a:p>
        </p:txBody>
      </p:sp>
      <p:sp>
        <p:nvSpPr>
          <p:cNvPr id="3" name="Content Placeholder 2"/>
          <p:cNvSpPr>
            <a:spLocks noGrp="1"/>
          </p:cNvSpPr>
          <p:nvPr>
            <p:ph idx="1"/>
          </p:nvPr>
        </p:nvSpPr>
        <p:spPr/>
        <p:txBody>
          <a:bodyPr>
            <a:normAutofit/>
          </a:bodyPr>
          <a:lstStyle/>
          <a:p>
            <a:pPr indent="0" algn="just">
              <a:spcBef>
                <a:spcPts val="300"/>
              </a:spcBef>
              <a:buNone/>
            </a:pPr>
            <a:r>
              <a:rPr lang="en-US" sz="2800" b="1" dirty="0"/>
              <a:t>Write a tally of all the attractive and repulsive interactions that occur in helium-4.  Write a hypothesis as to why helium-4 is stable and helium-2 is not.  </a:t>
            </a:r>
          </a:p>
          <a:p>
            <a:pPr marL="3175" indent="0" algn="just">
              <a:spcAft>
                <a:spcPts val="600"/>
              </a:spcAft>
              <a:buNone/>
            </a:pPr>
            <a:r>
              <a:rPr lang="en-US" sz="2800" b="1" i="1" dirty="0" smtClean="0">
                <a:solidFill>
                  <a:schemeClr val="accent6">
                    <a:lumMod val="50000"/>
                  </a:schemeClr>
                </a:solidFill>
              </a:rPr>
              <a:t>"Based </a:t>
            </a:r>
            <a:r>
              <a:rPr lang="en-US" sz="2800" b="1" i="1" dirty="0">
                <a:solidFill>
                  <a:schemeClr val="accent6">
                    <a:lumMod val="50000"/>
                  </a:schemeClr>
                </a:solidFill>
              </a:rPr>
              <a:t>on </a:t>
            </a:r>
            <a:r>
              <a:rPr lang="en-US" sz="2800" b="1" i="1" dirty="0" smtClean="0">
                <a:solidFill>
                  <a:schemeClr val="accent6">
                    <a:lumMod val="50000"/>
                  </a:schemeClr>
                </a:solidFill>
              </a:rPr>
              <a:t>my tally, </a:t>
            </a:r>
            <a:r>
              <a:rPr lang="en-US" sz="2800" b="1" i="1" dirty="0">
                <a:solidFill>
                  <a:schemeClr val="accent6">
                    <a:lumMod val="50000"/>
                  </a:schemeClr>
                </a:solidFill>
              </a:rPr>
              <a:t>I hypothesize that </a:t>
            </a:r>
            <a:r>
              <a:rPr lang="en-US" sz="2800" b="1" i="1" u="sng" dirty="0">
                <a:solidFill>
                  <a:schemeClr val="accent6">
                    <a:lumMod val="50000"/>
                  </a:schemeClr>
                </a:solidFill>
              </a:rPr>
              <a:t>if</a:t>
            </a:r>
            <a:r>
              <a:rPr lang="en-US" sz="2800" b="1" i="1" dirty="0">
                <a:solidFill>
                  <a:schemeClr val="accent6">
                    <a:lumMod val="50000"/>
                  </a:schemeClr>
                </a:solidFill>
              </a:rPr>
              <a:t> more nuclear forces are attractive than repulsive, </a:t>
            </a:r>
            <a:r>
              <a:rPr lang="en-US" sz="2800" b="1" i="1" u="sng" dirty="0">
                <a:solidFill>
                  <a:schemeClr val="accent6">
                    <a:lumMod val="50000"/>
                  </a:schemeClr>
                </a:solidFill>
              </a:rPr>
              <a:t>then</a:t>
            </a:r>
            <a:r>
              <a:rPr lang="en-US" sz="2800" b="1" i="1" dirty="0">
                <a:solidFill>
                  <a:schemeClr val="accent6">
                    <a:lumMod val="50000"/>
                  </a:schemeClr>
                </a:solidFill>
              </a:rPr>
              <a:t> the nucleus will be stable.  I hypothesize this </a:t>
            </a:r>
            <a:r>
              <a:rPr lang="en-US" sz="2800" b="1" i="1" u="sng" dirty="0">
                <a:solidFill>
                  <a:schemeClr val="accent6">
                    <a:lumMod val="50000"/>
                  </a:schemeClr>
                </a:solidFill>
              </a:rPr>
              <a:t>because</a:t>
            </a:r>
            <a:r>
              <a:rPr lang="en-US" sz="2800" b="1" i="1" dirty="0">
                <a:solidFill>
                  <a:schemeClr val="accent6">
                    <a:lumMod val="50000"/>
                  </a:schemeClr>
                </a:solidFill>
              </a:rPr>
              <a:t> helium-2 </a:t>
            </a:r>
            <a:r>
              <a:rPr lang="en-US" sz="2800" b="1" i="1" dirty="0" smtClean="0">
                <a:solidFill>
                  <a:schemeClr val="accent6">
                    <a:lumMod val="50000"/>
                  </a:schemeClr>
                </a:solidFill>
              </a:rPr>
              <a:t>is unstable </a:t>
            </a:r>
            <a:r>
              <a:rPr lang="en-US" sz="2800" b="1" i="1" dirty="0">
                <a:solidFill>
                  <a:schemeClr val="accent6">
                    <a:lumMod val="50000"/>
                  </a:schemeClr>
                </a:solidFill>
              </a:rPr>
              <a:t>with 1 repulsive force and 1 attractive force, while helium-4 is stable with 1 repulsive force and 6 attractive forces</a:t>
            </a:r>
            <a:r>
              <a:rPr lang="en-US" sz="2800" b="1" i="1" dirty="0" smtClean="0">
                <a:solidFill>
                  <a:schemeClr val="accent6">
                    <a:lumMod val="50000"/>
                  </a:schemeClr>
                </a:solidFill>
              </a:rPr>
              <a:t>."</a:t>
            </a:r>
            <a:endParaRPr lang="en-US" sz="2800" b="1" i="1" dirty="0">
              <a:solidFill>
                <a:schemeClr val="accent6">
                  <a:lumMod val="50000"/>
                </a:schemeClr>
              </a:solidFill>
            </a:endParaRPr>
          </a:p>
          <a:p>
            <a:pPr marL="574675" indent="0" algn="just">
              <a:spcBef>
                <a:spcPts val="0"/>
              </a:spcBef>
              <a:spcAft>
                <a:spcPts val="600"/>
              </a:spcAft>
              <a:buNone/>
            </a:pPr>
            <a:endParaRPr lang="en-US" sz="2800" dirty="0"/>
          </a:p>
        </p:txBody>
      </p:sp>
      <p:sp>
        <p:nvSpPr>
          <p:cNvPr id="5" name="TextBox 4"/>
          <p:cNvSpPr txBox="1"/>
          <p:nvPr/>
        </p:nvSpPr>
        <p:spPr>
          <a:xfrm>
            <a:off x="-1529" y="1313645"/>
            <a:ext cx="662361" cy="523220"/>
          </a:xfrm>
          <a:prstGeom prst="rect">
            <a:avLst/>
          </a:prstGeom>
          <a:noFill/>
        </p:spPr>
        <p:txBody>
          <a:bodyPr wrap="none" rtlCol="0">
            <a:spAutoFit/>
          </a:bodyPr>
          <a:lstStyle/>
          <a:p>
            <a:r>
              <a:rPr lang="en-US" sz="2800" dirty="0"/>
              <a:t>❺</a:t>
            </a:r>
          </a:p>
        </p:txBody>
      </p:sp>
    </p:spTree>
    <p:extLst>
      <p:ext uri="{BB962C8B-B14F-4D97-AF65-F5344CB8AC3E}">
        <p14:creationId xmlns:p14="http://schemas.microsoft.com/office/powerpoint/2010/main" val="291937978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5</a:t>
            </a:r>
            <a:endParaRPr lang="en-US" dirty="0"/>
          </a:p>
        </p:txBody>
      </p:sp>
      <p:sp>
        <p:nvSpPr>
          <p:cNvPr id="3" name="Content Placeholder 2"/>
          <p:cNvSpPr>
            <a:spLocks noGrp="1"/>
          </p:cNvSpPr>
          <p:nvPr>
            <p:ph idx="1"/>
          </p:nvPr>
        </p:nvSpPr>
        <p:spPr/>
        <p:txBody>
          <a:bodyPr>
            <a:normAutofit/>
          </a:bodyPr>
          <a:lstStyle/>
          <a:p>
            <a:pPr indent="0" algn="just">
              <a:spcBef>
                <a:spcPts val="300"/>
              </a:spcBef>
              <a:buNone/>
            </a:pPr>
            <a:r>
              <a:rPr lang="en-US" sz="2800" b="1" dirty="0"/>
              <a:t>Write a tally of all the attractive and repulsive interactions that occur in helium-4.  Write a hypothesis as to why helium-4 is stable and helium-2 is not.  </a:t>
            </a:r>
          </a:p>
        </p:txBody>
      </p:sp>
      <p:sp>
        <p:nvSpPr>
          <p:cNvPr id="5" name="Content Placeholder 3"/>
          <p:cNvSpPr txBox="1">
            <a:spLocks/>
          </p:cNvSpPr>
          <p:nvPr/>
        </p:nvSpPr>
        <p:spPr>
          <a:xfrm>
            <a:off x="312738" y="3143190"/>
            <a:ext cx="8518525" cy="3682154"/>
          </a:xfrm>
          <a:prstGeom prst="rect">
            <a:avLst/>
          </a:prstGeom>
          <a:solidFill>
            <a:srgbClr val="FFFF00"/>
          </a:solidFill>
          <a:ln>
            <a:noFill/>
          </a:ln>
        </p:spPr>
        <p:txBody>
          <a:bodyPr>
            <a:noAutofit/>
          </a:bodyPr>
          <a:lstStyle>
            <a:lvl1pPr marL="342900" indent="-342900" algn="l" defTabSz="914400" rtl="0" eaLnBrk="1" latinLnBrk="0" hangingPunct="1">
              <a:spcBef>
                <a:spcPts val="1200"/>
              </a:spcBef>
              <a:buFont typeface="Wingdings" pitchFamily="2" charset="2"/>
              <a:buChar char="Ø"/>
              <a:defRPr sz="3200" kern="1200" baseline="0">
                <a:solidFill>
                  <a:schemeClr val="accent1">
                    <a:lumMod val="75000"/>
                  </a:schemeClr>
                </a:solidFill>
                <a:latin typeface="Arial" pitchFamily="34" charset="0"/>
                <a:ea typeface="+mn-ea"/>
                <a:cs typeface="+mn-cs"/>
              </a:defRPr>
            </a:lvl1pPr>
            <a:lvl2pPr marL="631825" indent="-228600" algn="l" defTabSz="914400" rtl="0" eaLnBrk="1" latinLnBrk="0" hangingPunct="1">
              <a:spcBef>
                <a:spcPts val="0"/>
              </a:spcBef>
              <a:buFont typeface="Arial" pitchFamily="34" charset="0"/>
              <a:buChar char="–"/>
              <a:defRPr sz="2800" kern="1200" baseline="0">
                <a:solidFill>
                  <a:schemeClr val="tx1"/>
                </a:solidFill>
                <a:latin typeface="Arial" pitchFamily="34" charset="0"/>
                <a:ea typeface="+mn-ea"/>
                <a:cs typeface="+mn-cs"/>
              </a:defRPr>
            </a:lvl2pPr>
            <a:lvl3pPr marL="914400" indent="-228600" algn="l" defTabSz="914400" rtl="0" eaLnBrk="1" latinLnBrk="0" hangingPunct="1">
              <a:spcBef>
                <a:spcPts val="0"/>
              </a:spcBef>
              <a:buFont typeface="Arial" pitchFamily="34" charset="0"/>
              <a:buChar char="•"/>
              <a:defRPr sz="2400" i="1" kern="1200" baseline="0">
                <a:solidFill>
                  <a:schemeClr val="tx1"/>
                </a:solidFill>
                <a:latin typeface="Arial" pitchFamily="34" charset="0"/>
                <a:ea typeface="+mn-ea"/>
                <a:cs typeface="+mn-cs"/>
              </a:defRPr>
            </a:lvl3pPr>
            <a:lvl4pPr marL="1257300" indent="-228600" algn="l" defTabSz="914400" rtl="0" eaLnBrk="1" latinLnBrk="0" hangingPunct="1">
              <a:spcBef>
                <a:spcPts val="0"/>
              </a:spcBef>
              <a:buFont typeface="Arial" pitchFamily="34" charset="0"/>
              <a:buChar char="–"/>
              <a:defRPr sz="2000" kern="1200" baseline="0">
                <a:solidFill>
                  <a:schemeClr val="tx1"/>
                </a:solidFill>
                <a:latin typeface="Arial" pitchFamily="34" charset="0"/>
                <a:ea typeface="+mn-ea"/>
                <a:cs typeface="+mn-cs"/>
              </a:defRPr>
            </a:lvl4pPr>
            <a:lvl5pPr marL="1600200" indent="-228600" algn="l" defTabSz="914400" rtl="0" eaLnBrk="1" latinLnBrk="0" hangingPunct="1">
              <a:spcBef>
                <a:spcPts val="0"/>
              </a:spcBef>
              <a:buFont typeface="Arial" pitchFamily="34" charset="0"/>
              <a:buChar char="»"/>
              <a:tabLst/>
              <a:defRPr sz="2000" i="1" kern="1200" baseline="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spcAft>
                <a:spcPts val="600"/>
              </a:spcAft>
              <a:buNone/>
            </a:pPr>
            <a:r>
              <a:rPr lang="en-US" sz="2400" b="1" dirty="0" smtClean="0">
                <a:solidFill>
                  <a:schemeClr val="tx1"/>
                </a:solidFill>
              </a:rPr>
              <a:t>Grading</a:t>
            </a:r>
          </a:p>
          <a:p>
            <a:pPr marL="914400" indent="-914400">
              <a:spcBef>
                <a:spcPts val="0"/>
              </a:spcBef>
              <a:spcAft>
                <a:spcPts val="600"/>
              </a:spcAft>
              <a:buNone/>
            </a:pPr>
            <a:r>
              <a:rPr lang="en-US" sz="2400" b="1" dirty="0" smtClean="0">
                <a:solidFill>
                  <a:schemeClr val="tx1"/>
                </a:solidFill>
              </a:rPr>
              <a:t>3 pts	Correctly identifies the causative relationsh</a:t>
            </a:r>
            <a:r>
              <a:rPr lang="en-US" sz="2400" b="1" dirty="0" smtClean="0">
                <a:solidFill>
                  <a:schemeClr val="tx1"/>
                </a:solidFill>
                <a:cs typeface="Arial" panose="020B0604020202020204" pitchFamily="34" charset="0"/>
              </a:rPr>
              <a:t>ip (&gt;attractive forces = stable), gives reason (Table 2), sufficient details, and statement is clear</a:t>
            </a:r>
          </a:p>
          <a:p>
            <a:pPr marL="914400" indent="-914400">
              <a:spcBef>
                <a:spcPts val="0"/>
              </a:spcBef>
              <a:spcAft>
                <a:spcPts val="600"/>
              </a:spcAft>
              <a:buNone/>
            </a:pPr>
            <a:r>
              <a:rPr lang="en-US" sz="2400" b="1" dirty="0" smtClean="0">
                <a:solidFill>
                  <a:schemeClr val="tx1"/>
                </a:solidFill>
              </a:rPr>
              <a:t>2 </a:t>
            </a:r>
            <a:r>
              <a:rPr lang="en-US" sz="2400" b="1" dirty="0">
                <a:solidFill>
                  <a:schemeClr val="tx1"/>
                </a:solidFill>
              </a:rPr>
              <a:t>pts	Correctly identifies the causative </a:t>
            </a:r>
            <a:r>
              <a:rPr lang="en-US" sz="2400" b="1" dirty="0" smtClean="0">
                <a:solidFill>
                  <a:schemeClr val="tx1"/>
                </a:solidFill>
              </a:rPr>
              <a:t>relationsh</a:t>
            </a:r>
            <a:r>
              <a:rPr lang="en-US" sz="2400" b="1" dirty="0" smtClean="0">
                <a:solidFill>
                  <a:schemeClr val="tx1"/>
                </a:solidFill>
                <a:cs typeface="Arial" panose="020B0604020202020204" pitchFamily="34" charset="0"/>
              </a:rPr>
              <a:t>ip, </a:t>
            </a:r>
            <a:r>
              <a:rPr lang="en-US" sz="2400" b="1" dirty="0">
                <a:solidFill>
                  <a:schemeClr val="tx1"/>
                </a:solidFill>
                <a:cs typeface="Arial" panose="020B0604020202020204" pitchFamily="34" charset="0"/>
              </a:rPr>
              <a:t>gives </a:t>
            </a:r>
            <a:r>
              <a:rPr lang="en-US" sz="2400" b="1" dirty="0" smtClean="0">
                <a:solidFill>
                  <a:schemeClr val="tx1"/>
                </a:solidFill>
                <a:cs typeface="Arial" panose="020B0604020202020204" pitchFamily="34" charset="0"/>
              </a:rPr>
              <a:t>reason, but minimal details and/or clarity.</a:t>
            </a:r>
          </a:p>
          <a:p>
            <a:pPr marL="914400" indent="-914400">
              <a:spcBef>
                <a:spcPts val="0"/>
              </a:spcBef>
              <a:spcAft>
                <a:spcPts val="600"/>
              </a:spcAft>
              <a:buNone/>
            </a:pPr>
            <a:r>
              <a:rPr lang="en-US" sz="2400" b="1" dirty="0" smtClean="0">
                <a:solidFill>
                  <a:schemeClr val="tx1"/>
                </a:solidFill>
              </a:rPr>
              <a:t>1 </a:t>
            </a:r>
            <a:r>
              <a:rPr lang="en-US" sz="2400" b="1" dirty="0">
                <a:solidFill>
                  <a:schemeClr val="tx1"/>
                </a:solidFill>
              </a:rPr>
              <a:t>pts	Correctly identifies the causative relationsh</a:t>
            </a:r>
            <a:r>
              <a:rPr lang="en-US" sz="2400" b="1" dirty="0">
                <a:solidFill>
                  <a:schemeClr val="tx1"/>
                </a:solidFill>
                <a:cs typeface="Arial" panose="020B0604020202020204" pitchFamily="34" charset="0"/>
              </a:rPr>
              <a:t>ip, </a:t>
            </a:r>
            <a:r>
              <a:rPr lang="en-US" sz="2400" b="1" dirty="0" smtClean="0">
                <a:solidFill>
                  <a:schemeClr val="tx1"/>
                </a:solidFill>
                <a:cs typeface="Arial" panose="020B0604020202020204" pitchFamily="34" charset="0"/>
              </a:rPr>
              <a:t>but does not give reason.</a:t>
            </a:r>
            <a:endParaRPr lang="en-US" sz="2400" b="1" dirty="0">
              <a:solidFill>
                <a:schemeClr val="tx1"/>
              </a:solidFill>
              <a:cs typeface="Arial" panose="020B0604020202020204" pitchFamily="34" charset="0"/>
            </a:endParaRPr>
          </a:p>
          <a:p>
            <a:pPr marL="914400" indent="-914400">
              <a:spcBef>
                <a:spcPts val="0"/>
              </a:spcBef>
              <a:spcAft>
                <a:spcPts val="600"/>
              </a:spcAft>
              <a:buNone/>
            </a:pPr>
            <a:r>
              <a:rPr lang="en-US" sz="2400" b="1" dirty="0" smtClean="0">
                <a:solidFill>
                  <a:schemeClr val="tx1"/>
                </a:solidFill>
              </a:rPr>
              <a:t>0 pt	Does not identify the causative relationship.</a:t>
            </a:r>
            <a:endParaRPr lang="en-US" sz="2400" b="1" dirty="0">
              <a:solidFill>
                <a:schemeClr val="tx1"/>
              </a:solidFill>
            </a:endParaRPr>
          </a:p>
        </p:txBody>
      </p:sp>
      <p:sp>
        <p:nvSpPr>
          <p:cNvPr id="7" name="TextBox 6"/>
          <p:cNvSpPr txBox="1"/>
          <p:nvPr/>
        </p:nvSpPr>
        <p:spPr>
          <a:xfrm>
            <a:off x="-1529" y="1313645"/>
            <a:ext cx="662361" cy="523220"/>
          </a:xfrm>
          <a:prstGeom prst="rect">
            <a:avLst/>
          </a:prstGeom>
          <a:noFill/>
        </p:spPr>
        <p:txBody>
          <a:bodyPr wrap="none" rtlCol="0">
            <a:spAutoFit/>
          </a:bodyPr>
          <a:lstStyle/>
          <a:p>
            <a:r>
              <a:rPr lang="en-US" sz="2800" dirty="0"/>
              <a:t>❺</a:t>
            </a:r>
          </a:p>
        </p:txBody>
      </p:sp>
    </p:spTree>
    <p:extLst>
      <p:ext uri="{BB962C8B-B14F-4D97-AF65-F5344CB8AC3E}">
        <p14:creationId xmlns:p14="http://schemas.microsoft.com/office/powerpoint/2010/main" val="127089482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Finish Scoring</a:t>
            </a:r>
            <a:endParaRPr lang="en-US" dirty="0"/>
          </a:p>
        </p:txBody>
      </p:sp>
      <p:sp>
        <p:nvSpPr>
          <p:cNvPr id="3" name="Content Placeholder 2"/>
          <p:cNvSpPr>
            <a:spLocks noGrp="1"/>
          </p:cNvSpPr>
          <p:nvPr>
            <p:ph idx="1"/>
          </p:nvPr>
        </p:nvSpPr>
        <p:spPr>
          <a:xfrm>
            <a:off x="1329690" y="1297460"/>
            <a:ext cx="6484620" cy="5128054"/>
          </a:xfrm>
        </p:spPr>
        <p:txBody>
          <a:bodyPr/>
          <a:lstStyle/>
          <a:p>
            <a:r>
              <a:rPr lang="en-US" dirty="0" smtClean="0"/>
              <a:t>Add up all points</a:t>
            </a:r>
          </a:p>
          <a:p>
            <a:r>
              <a:rPr lang="en-US" dirty="0" smtClean="0"/>
              <a:t>Return it to the author</a:t>
            </a:r>
          </a:p>
          <a:p>
            <a:r>
              <a:rPr lang="en-US" dirty="0" smtClean="0"/>
              <a:t>Answer any questions they have</a:t>
            </a:r>
          </a:p>
          <a:p>
            <a:r>
              <a:rPr lang="en-US" dirty="0" smtClean="0"/>
              <a:t>Save </a:t>
            </a:r>
            <a:r>
              <a:rPr lang="en-US" smtClean="0"/>
              <a:t>these sheets</a:t>
            </a:r>
            <a:endParaRPr lang="en-US" dirty="0"/>
          </a:p>
        </p:txBody>
      </p:sp>
    </p:spTree>
    <p:extLst>
      <p:ext uri="{BB962C8B-B14F-4D97-AF65-F5344CB8AC3E}">
        <p14:creationId xmlns:p14="http://schemas.microsoft.com/office/powerpoint/2010/main" val="6177338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899400" y="6451600"/>
            <a:ext cx="1244600" cy="406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General Advice</a:t>
            </a:r>
            <a:endParaRPr lang="en-US" dirty="0"/>
          </a:p>
        </p:txBody>
      </p:sp>
      <p:sp>
        <p:nvSpPr>
          <p:cNvPr id="3" name="Content Placeholder 2"/>
          <p:cNvSpPr>
            <a:spLocks noGrp="1"/>
          </p:cNvSpPr>
          <p:nvPr>
            <p:ph idx="1"/>
          </p:nvPr>
        </p:nvSpPr>
        <p:spPr>
          <a:xfrm>
            <a:off x="91440" y="1195860"/>
            <a:ext cx="8961120" cy="5128054"/>
          </a:xfrm>
        </p:spPr>
        <p:txBody>
          <a:bodyPr/>
          <a:lstStyle/>
          <a:p>
            <a:pPr marL="514350" indent="-514350">
              <a:buFont typeface="+mj-lt"/>
              <a:buAutoNum type="arabicParenR"/>
            </a:pPr>
            <a:r>
              <a:rPr lang="en-US" dirty="0" smtClean="0"/>
              <a:t>Identify the causative relationship</a:t>
            </a:r>
          </a:p>
          <a:p>
            <a:pPr marL="514350" indent="-514350">
              <a:spcBef>
                <a:spcPts val="2400"/>
              </a:spcBef>
              <a:buFont typeface="+mj-lt"/>
              <a:buAutoNum type="arabicParenR"/>
            </a:pPr>
            <a:r>
              <a:rPr lang="en-US" dirty="0" smtClean="0"/>
              <a:t>Write your answer </a:t>
            </a:r>
            <a:r>
              <a:rPr lang="en-US" u="sng" dirty="0" smtClean="0"/>
              <a:t>and the reason behind it</a:t>
            </a:r>
          </a:p>
          <a:p>
            <a:pPr marL="798513" lvl="1" indent="-514350">
              <a:buFont typeface="Wingdings" panose="05000000000000000000" pitchFamily="2" charset="2"/>
              <a:buChar char="Ø"/>
            </a:pPr>
            <a:r>
              <a:rPr lang="en-US" sz="2800" b="1" dirty="0" smtClean="0">
                <a:solidFill>
                  <a:srgbClr val="008A3E"/>
                </a:solidFill>
              </a:rPr>
              <a:t>If . . .</a:t>
            </a:r>
            <a:r>
              <a:rPr lang="en-US" sz="2800" b="1" dirty="0" smtClean="0"/>
              <a:t> , </a:t>
            </a:r>
            <a:r>
              <a:rPr lang="en-US" sz="2800" b="1" dirty="0" smtClean="0">
                <a:solidFill>
                  <a:srgbClr val="FF0000"/>
                </a:solidFill>
              </a:rPr>
              <a:t>then . . .</a:t>
            </a:r>
            <a:r>
              <a:rPr lang="en-US" sz="2800" b="1" dirty="0" smtClean="0"/>
              <a:t> , </a:t>
            </a:r>
            <a:r>
              <a:rPr lang="en-US" sz="2800" b="1" dirty="0" smtClean="0">
                <a:solidFill>
                  <a:srgbClr val="0033CC"/>
                </a:solidFill>
              </a:rPr>
              <a:t>because . . .</a:t>
            </a:r>
          </a:p>
          <a:p>
            <a:pPr marL="514350" indent="-514350">
              <a:spcBef>
                <a:spcPts val="2400"/>
              </a:spcBef>
              <a:buFont typeface="+mj-lt"/>
              <a:buAutoNum type="arabicParenR"/>
            </a:pPr>
            <a:r>
              <a:rPr lang="en-US" dirty="0" smtClean="0"/>
              <a:t>Use their words and give details</a:t>
            </a:r>
          </a:p>
        </p:txBody>
      </p:sp>
      <p:sp>
        <p:nvSpPr>
          <p:cNvPr id="4" name="TextBox 3"/>
          <p:cNvSpPr txBox="1"/>
          <p:nvPr/>
        </p:nvSpPr>
        <p:spPr>
          <a:xfrm>
            <a:off x="7810500" y="0"/>
            <a:ext cx="1333500" cy="646331"/>
          </a:xfrm>
          <a:prstGeom prst="rect">
            <a:avLst/>
          </a:prstGeom>
          <a:solidFill>
            <a:srgbClr val="FFFF00"/>
          </a:solidFill>
          <a:ln w="19050">
            <a:solidFill>
              <a:srgbClr val="FF0000"/>
            </a:solidFill>
          </a:ln>
        </p:spPr>
        <p:txBody>
          <a:bodyPr wrap="square" rtlCol="0">
            <a:spAutoFit/>
          </a:bodyPr>
          <a:lstStyle/>
          <a:p>
            <a:pPr algn="ctr"/>
            <a:r>
              <a:rPr lang="en-US" b="1" dirty="0" smtClean="0">
                <a:solidFill>
                  <a:srgbClr val="FF0000"/>
                </a:solidFill>
              </a:rPr>
              <a:t>Remember This</a:t>
            </a:r>
            <a:endParaRPr lang="en-US" b="1" dirty="0">
              <a:solidFill>
                <a:srgbClr val="FF0000"/>
              </a:solidFill>
            </a:endParaRPr>
          </a:p>
        </p:txBody>
      </p:sp>
    </p:spTree>
    <p:extLst>
      <p:ext uri="{BB962C8B-B14F-4D97-AF65-F5344CB8AC3E}">
        <p14:creationId xmlns:p14="http://schemas.microsoft.com/office/powerpoint/2010/main" val="33042647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solidFill>
                  <a:srgbClr val="0070C0"/>
                </a:solidFill>
              </a:rPr>
              <a:t>Next Class</a:t>
            </a:r>
            <a:endParaRPr lang="en-US" sz="4000" b="1" dirty="0">
              <a:solidFill>
                <a:srgbClr val="0070C0"/>
              </a:solidFill>
            </a:endParaRPr>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47656"/>
          <a:stretch/>
        </p:blipFill>
        <p:spPr bwMode="auto">
          <a:xfrm>
            <a:off x="671513" y="1413569"/>
            <a:ext cx="7800975" cy="5444431"/>
          </a:xfrm>
          <a:prstGeom prst="rect">
            <a:avLst/>
          </a:prstGeom>
          <a:noFill/>
          <a:ln w="28575">
            <a:solidFill>
              <a:schemeClr val="tx1">
                <a:lumMod val="65000"/>
                <a:lumOff val="3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469789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5790" t="19084" r="9168" b="4885"/>
          <a:stretch/>
        </p:blipFill>
        <p:spPr bwMode="auto">
          <a:xfrm>
            <a:off x="4686300" y="846571"/>
            <a:ext cx="4457700" cy="2991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043" t="6587" r="18424" b="2395"/>
          <a:stretch/>
        </p:blipFill>
        <p:spPr bwMode="auto">
          <a:xfrm>
            <a:off x="4686300" y="3798992"/>
            <a:ext cx="4457700" cy="30590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681728" y="0"/>
            <a:ext cx="4462272" cy="704850"/>
          </a:xfrm>
        </p:spPr>
        <p:txBody>
          <a:bodyPr/>
          <a:lstStyle/>
          <a:p>
            <a:r>
              <a:rPr lang="en-US" dirty="0" smtClean="0"/>
              <a:t>Do Now</a:t>
            </a:r>
            <a:endParaRPr lang="en-US" dirty="0"/>
          </a:p>
        </p:txBody>
      </p:sp>
      <p:sp>
        <p:nvSpPr>
          <p:cNvPr id="3" name="Content Placeholder 2"/>
          <p:cNvSpPr>
            <a:spLocks noGrp="1"/>
          </p:cNvSpPr>
          <p:nvPr>
            <p:ph idx="1"/>
          </p:nvPr>
        </p:nvSpPr>
        <p:spPr>
          <a:xfrm>
            <a:off x="1" y="0"/>
            <a:ext cx="4991100" cy="6772275"/>
          </a:xfrm>
        </p:spPr>
        <p:txBody>
          <a:bodyPr>
            <a:normAutofit/>
          </a:bodyPr>
          <a:lstStyle/>
          <a:p>
            <a:pPr marL="0" indent="0">
              <a:lnSpc>
                <a:spcPts val="2500"/>
              </a:lnSpc>
              <a:buNone/>
            </a:pPr>
            <a:r>
              <a:rPr lang="en-US" sz="2400" dirty="0" smtClean="0"/>
              <a:t>Aircraft can fly because air molecules flowing around their wings generate lift.  Lift increases if the wings encounter more air molecules.  Thus, the density of air is a key factor in lift.</a:t>
            </a:r>
          </a:p>
          <a:p>
            <a:pPr marL="0" indent="0">
              <a:lnSpc>
                <a:spcPts val="2500"/>
              </a:lnSpc>
              <a:buNone/>
            </a:pPr>
            <a:r>
              <a:rPr lang="en-US" sz="2400" dirty="0" smtClean="0"/>
              <a:t>When aircraft take off and land, they extend flaps on their wings to make the wings bigger, increase lift, and allow them to be airborne at lower speeds.  These flaps can be extended different amounts depending on the lift needed.</a:t>
            </a:r>
          </a:p>
          <a:p>
            <a:pPr marL="0" indent="0">
              <a:lnSpc>
                <a:spcPts val="2500"/>
              </a:lnSpc>
              <a:buNone/>
            </a:pPr>
            <a:r>
              <a:rPr lang="en-US" sz="2400" dirty="0" smtClean="0"/>
              <a:t>Which plane will need to extend their flaps more, a plane taking off from Boston in the winter or same plane taking off from Miami in the summer?  Write a prediction and justify your answer.</a:t>
            </a:r>
            <a:endParaRPr lang="en-US" sz="2400" dirty="0"/>
          </a:p>
        </p:txBody>
      </p:sp>
    </p:spTree>
    <p:extLst>
      <p:ext uri="{BB962C8B-B14F-4D97-AF65-F5344CB8AC3E}">
        <p14:creationId xmlns:p14="http://schemas.microsoft.com/office/powerpoint/2010/main" val="66202131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 y="0"/>
            <a:ext cx="8778240" cy="5128054"/>
          </a:xfrm>
        </p:spPr>
        <p:txBody>
          <a:bodyPr>
            <a:normAutofit/>
          </a:bodyPr>
          <a:lstStyle/>
          <a:p>
            <a:r>
              <a:rPr lang="en-US" sz="2800" b="1" u="sng" dirty="0" smtClean="0">
                <a:solidFill>
                  <a:srgbClr val="008A3E"/>
                </a:solidFill>
              </a:rPr>
              <a:t>If</a:t>
            </a:r>
            <a:r>
              <a:rPr lang="en-US" sz="2800" dirty="0" smtClean="0">
                <a:solidFill>
                  <a:srgbClr val="008A3E"/>
                </a:solidFill>
              </a:rPr>
              <a:t> a plane is taking off from Miami in the summer</a:t>
            </a:r>
            <a:r>
              <a:rPr lang="en-US" sz="2800" dirty="0" smtClean="0"/>
              <a:t>, </a:t>
            </a:r>
            <a:r>
              <a:rPr lang="en-US" sz="2800" b="1" u="sng" dirty="0" smtClean="0">
                <a:solidFill>
                  <a:srgbClr val="FF0000"/>
                </a:solidFill>
              </a:rPr>
              <a:t>then</a:t>
            </a:r>
            <a:r>
              <a:rPr lang="en-US" sz="2800" dirty="0" smtClean="0">
                <a:solidFill>
                  <a:srgbClr val="FF0000"/>
                </a:solidFill>
              </a:rPr>
              <a:t> it will need to extend its flaps more than the same plane taking off from Boston in the winter,</a:t>
            </a:r>
          </a:p>
          <a:p>
            <a:r>
              <a:rPr lang="en-US" sz="2800" dirty="0" smtClean="0">
                <a:solidFill>
                  <a:srgbClr val="0033CC"/>
                </a:solidFill>
              </a:rPr>
              <a:t>This is </a:t>
            </a:r>
            <a:r>
              <a:rPr lang="en-US" sz="2800" b="1" u="sng" dirty="0" smtClean="0">
                <a:solidFill>
                  <a:srgbClr val="0033CC"/>
                </a:solidFill>
              </a:rPr>
              <a:t>because</a:t>
            </a:r>
            <a:r>
              <a:rPr lang="en-US" sz="2800" dirty="0" smtClean="0">
                <a:solidFill>
                  <a:srgbClr val="0033CC"/>
                </a:solidFill>
              </a:rPr>
              <a:t> lift increases with air density and air density drops with increasing temperature.</a:t>
            </a:r>
          </a:p>
          <a:p>
            <a:r>
              <a:rPr lang="en-US" sz="2800" dirty="0" smtClean="0">
                <a:solidFill>
                  <a:srgbClr val="0033CC"/>
                </a:solidFill>
              </a:rPr>
              <a:t>Miami in the summer will have a higher temperature than Boston in the winter, thus the plane will need to extend its flaps more in Miami.</a:t>
            </a:r>
            <a:endParaRPr lang="en-US" sz="2800" dirty="0">
              <a:solidFill>
                <a:srgbClr val="0033CC"/>
              </a:solidFill>
            </a:endParaRPr>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043" t="6587" r="18424" b="2395"/>
          <a:stretch/>
        </p:blipFill>
        <p:spPr bwMode="auto">
          <a:xfrm>
            <a:off x="4686300" y="3798992"/>
            <a:ext cx="4457700" cy="30590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5790" t="19084" r="9168" b="4885"/>
          <a:stretch/>
        </p:blipFill>
        <p:spPr bwMode="auto">
          <a:xfrm>
            <a:off x="0" y="3866175"/>
            <a:ext cx="4457700" cy="2991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3213663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Introduction to Exercise</a:t>
            </a:r>
            <a:endParaRPr lang="en-US" dirty="0"/>
          </a:p>
        </p:txBody>
      </p:sp>
      <p:sp>
        <p:nvSpPr>
          <p:cNvPr id="3" name="Subtitle 2"/>
          <p:cNvSpPr>
            <a:spLocks noGrp="1"/>
          </p:cNvSpPr>
          <p:nvPr>
            <p:ph type="subTitle" idx="1"/>
          </p:nvPr>
        </p:nvSpPr>
        <p:spPr/>
        <p:txBody>
          <a:bodyPr/>
          <a:lstStyle/>
          <a:p>
            <a:r>
              <a:rPr lang="en-US" dirty="0" smtClean="0"/>
              <a:t> </a:t>
            </a:r>
            <a:endParaRPr lang="en-US" dirty="0"/>
          </a:p>
        </p:txBody>
      </p:sp>
    </p:spTree>
    <p:extLst>
      <p:ext uri="{BB962C8B-B14F-4D97-AF65-F5344CB8AC3E}">
        <p14:creationId xmlns:p14="http://schemas.microsoft.com/office/powerpoint/2010/main" val="132444323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Informational Text</a:t>
            </a:r>
            <a:endParaRPr lang="en-US" dirty="0"/>
          </a:p>
        </p:txBody>
      </p:sp>
      <p:sp>
        <p:nvSpPr>
          <p:cNvPr id="3" name="Content Placeholder 2"/>
          <p:cNvSpPr>
            <a:spLocks noGrp="1"/>
          </p:cNvSpPr>
          <p:nvPr>
            <p:ph idx="1"/>
          </p:nvPr>
        </p:nvSpPr>
        <p:spPr/>
        <p:txBody>
          <a:bodyPr>
            <a:normAutofit/>
          </a:bodyPr>
          <a:lstStyle/>
          <a:p>
            <a:r>
              <a:rPr lang="en-US" sz="2800" dirty="0" smtClean="0"/>
              <a:t>Every day, we get key information from reading</a:t>
            </a:r>
          </a:p>
          <a:p>
            <a:r>
              <a:rPr lang="en-US" sz="2800" dirty="0" smtClean="0"/>
              <a:t>Acquiring information in this way is an important life skill that is crucial for success</a:t>
            </a:r>
          </a:p>
          <a:p>
            <a:r>
              <a:rPr lang="en-US" sz="2800" dirty="0" smtClean="0"/>
              <a:t>A passage like this are called </a:t>
            </a:r>
            <a:r>
              <a:rPr lang="en-US" sz="2800" b="1" dirty="0" smtClean="0">
                <a:solidFill>
                  <a:srgbClr val="0070C0"/>
                </a:solidFill>
              </a:rPr>
              <a:t>“</a:t>
            </a:r>
            <a:r>
              <a:rPr lang="en-US" sz="2800" b="1" u="sng" dirty="0" smtClean="0">
                <a:solidFill>
                  <a:srgbClr val="0070C0"/>
                </a:solidFill>
              </a:rPr>
              <a:t>informational text</a:t>
            </a:r>
            <a:r>
              <a:rPr lang="en-US" sz="2800" b="1" dirty="0" smtClean="0">
                <a:solidFill>
                  <a:srgbClr val="0070C0"/>
                </a:solidFill>
              </a:rPr>
              <a:t>”</a:t>
            </a:r>
          </a:p>
          <a:p>
            <a:r>
              <a:rPr lang="en-US" sz="2800" dirty="0" smtClean="0"/>
              <a:t>Examples include: labels, instructions, schedules, personal business documents, e-mails &amp; more</a:t>
            </a:r>
          </a:p>
          <a:p>
            <a:r>
              <a:rPr lang="en-US" sz="2800" dirty="0" smtClean="0"/>
              <a:t>As a result, education standards are demanding greatly increased focus on teaching “real world reading” skills in addition to other forms of literature</a:t>
            </a:r>
          </a:p>
          <a:p>
            <a:r>
              <a:rPr lang="en-US" sz="2800" dirty="0" smtClean="0"/>
              <a:t>Today’s lesson is presented in information text</a:t>
            </a:r>
            <a:endParaRPr lang="en-US" sz="2800" dirty="0"/>
          </a:p>
        </p:txBody>
      </p:sp>
    </p:spTree>
    <p:extLst>
      <p:ext uri="{BB962C8B-B14F-4D97-AF65-F5344CB8AC3E}">
        <p14:creationId xmlns:p14="http://schemas.microsoft.com/office/powerpoint/2010/main" val="3611740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Lesson</a:t>
            </a:r>
            <a:endParaRPr lang="en-US" dirty="0"/>
          </a:p>
        </p:txBody>
      </p:sp>
      <p:sp>
        <p:nvSpPr>
          <p:cNvPr id="3" name="Content Placeholder 2"/>
          <p:cNvSpPr>
            <a:spLocks noGrp="1"/>
          </p:cNvSpPr>
          <p:nvPr>
            <p:ph idx="1"/>
          </p:nvPr>
        </p:nvSpPr>
        <p:spPr/>
        <p:txBody>
          <a:bodyPr>
            <a:normAutofit/>
          </a:bodyPr>
          <a:lstStyle/>
          <a:p>
            <a:pPr algn="just"/>
            <a:r>
              <a:rPr lang="en-US" sz="2800" dirty="0" smtClean="0"/>
              <a:t>We will review &amp; grade our responses to the worksheet on "Nuclear Decay of Isotopes - Part 1".</a:t>
            </a:r>
          </a:p>
          <a:p>
            <a:pPr algn="just"/>
            <a:r>
              <a:rPr lang="en-US" sz="2800" dirty="0" smtClean="0"/>
              <a:t>Partner with 1-2 other people and grade each other's papers.</a:t>
            </a:r>
          </a:p>
          <a:p>
            <a:pPr algn="just"/>
            <a:r>
              <a:rPr lang="en-US" sz="2800" dirty="0" smtClean="0"/>
              <a:t>These do not count toward your grade, so focus on learning how you can better write hypotheses.</a:t>
            </a:r>
          </a:p>
          <a:p>
            <a:pPr algn="just"/>
            <a:r>
              <a:rPr lang="en-US" sz="2800" dirty="0" smtClean="0"/>
              <a:t>"Nuclear Decay of Isotopes - Part 2" will be next and </a:t>
            </a:r>
            <a:r>
              <a:rPr lang="en-US" sz="2800" b="1" u="sng" dirty="0" smtClean="0">
                <a:solidFill>
                  <a:srgbClr val="FF0000"/>
                </a:solidFill>
              </a:rPr>
              <a:t>its grade will count.</a:t>
            </a:r>
            <a:endParaRPr lang="en-US" sz="2800" b="1" u="sng" dirty="0">
              <a:solidFill>
                <a:srgbClr val="FF0000"/>
              </a:solidFill>
            </a:endParaRPr>
          </a:p>
        </p:txBody>
      </p:sp>
    </p:spTree>
    <p:extLst>
      <p:ext uri="{BB962C8B-B14F-4D97-AF65-F5344CB8AC3E}">
        <p14:creationId xmlns:p14="http://schemas.microsoft.com/office/powerpoint/2010/main" val="3776151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Makes an Atom Radioactive?</a:t>
            </a:r>
            <a:endParaRPr lang="en-US" dirty="0"/>
          </a:p>
        </p:txBody>
      </p:sp>
      <p:sp>
        <p:nvSpPr>
          <p:cNvPr id="3" name="Content Placeholder 2"/>
          <p:cNvSpPr>
            <a:spLocks noGrp="1"/>
          </p:cNvSpPr>
          <p:nvPr>
            <p:ph idx="1"/>
          </p:nvPr>
        </p:nvSpPr>
        <p:spPr/>
        <p:txBody>
          <a:bodyPr/>
          <a:lstStyle/>
          <a:p>
            <a:r>
              <a:rPr lang="en-US" dirty="0" smtClean="0"/>
              <a:t>Some atoms are completely stable and never break down</a:t>
            </a:r>
          </a:p>
          <a:p>
            <a:r>
              <a:rPr lang="en-US" dirty="0" smtClean="0"/>
              <a:t>Some atoms are unstable and undergo radioactive decay (some quick, some slow)</a:t>
            </a:r>
          </a:p>
          <a:p>
            <a:r>
              <a:rPr lang="en-US" dirty="0" smtClean="0"/>
              <a:t>What is it about some atoms that makes them stable, while making other atoms unstable</a:t>
            </a:r>
          </a:p>
          <a:p>
            <a:r>
              <a:rPr lang="en-US" dirty="0" smtClean="0"/>
              <a:t>We will read an informational text that is intended to walk you through a rediscovery of the causes of </a:t>
            </a:r>
            <a:r>
              <a:rPr lang="en-US" b="1" u="sng" dirty="0" smtClean="0">
                <a:solidFill>
                  <a:srgbClr val="0070C0"/>
                </a:solidFill>
              </a:rPr>
              <a:t>nuclear decay of isotopes</a:t>
            </a:r>
            <a:endParaRPr lang="en-US" b="1" u="sng" dirty="0">
              <a:solidFill>
                <a:srgbClr val="0070C0"/>
              </a:solidFill>
            </a:endParaRPr>
          </a:p>
        </p:txBody>
      </p:sp>
    </p:spTree>
    <p:extLst>
      <p:ext uri="{BB962C8B-B14F-4D97-AF65-F5344CB8AC3E}">
        <p14:creationId xmlns:p14="http://schemas.microsoft.com/office/powerpoint/2010/main" val="4102174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3572" t="20371" r="24524" b="6402"/>
          <a:stretch/>
        </p:blipFill>
        <p:spPr>
          <a:xfrm>
            <a:off x="1083532" y="0"/>
            <a:ext cx="6976937" cy="6858000"/>
          </a:xfrm>
          <a:prstGeom prst="rect">
            <a:avLst/>
          </a:prstGeom>
        </p:spPr>
      </p:pic>
    </p:spTree>
    <p:extLst>
      <p:ext uri="{BB962C8B-B14F-4D97-AF65-F5344CB8AC3E}">
        <p14:creationId xmlns:p14="http://schemas.microsoft.com/office/powerpoint/2010/main" val="240005506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0953" t="16772" r="32857" b="6402"/>
          <a:stretch/>
        </p:blipFill>
        <p:spPr>
          <a:xfrm>
            <a:off x="1700328" y="0"/>
            <a:ext cx="5743344" cy="6858000"/>
          </a:xfrm>
          <a:prstGeom prst="rect">
            <a:avLst/>
          </a:prstGeom>
        </p:spPr>
      </p:pic>
    </p:spTree>
    <p:extLst>
      <p:ext uri="{BB962C8B-B14F-4D97-AF65-F5344CB8AC3E}">
        <p14:creationId xmlns:p14="http://schemas.microsoft.com/office/powerpoint/2010/main" val="376979052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aspirin label"/>
          <p:cNvPicPr>
            <a:picLocks noChangeAspect="1" noChangeArrowheads="1"/>
          </p:cNvPicPr>
          <p:nvPr/>
        </p:nvPicPr>
        <p:blipFill rotWithShape="1">
          <a:blip r:embed="rId2">
            <a:extLst>
              <a:ext uri="{28A0092B-C50C-407E-A947-70E740481C1C}">
                <a14:useLocalDpi xmlns:a14="http://schemas.microsoft.com/office/drawing/2010/main" val="0"/>
              </a:ext>
            </a:extLst>
          </a:blip>
          <a:srcRect l="42329" r="20256"/>
          <a:stretch/>
        </p:blipFill>
        <p:spPr bwMode="auto">
          <a:xfrm rot="16200000">
            <a:off x="96962" y="1234440"/>
            <a:ext cx="4195197" cy="438912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Image result for aspirin label"/>
          <p:cNvPicPr>
            <a:picLocks noChangeAspect="1" noChangeArrowheads="1"/>
          </p:cNvPicPr>
          <p:nvPr/>
        </p:nvPicPr>
        <p:blipFill rotWithShape="1">
          <a:blip r:embed="rId2">
            <a:extLst>
              <a:ext uri="{28A0092B-C50C-407E-A947-70E740481C1C}">
                <a14:useLocalDpi xmlns:a14="http://schemas.microsoft.com/office/drawing/2010/main" val="0"/>
              </a:ext>
            </a:extLst>
          </a:blip>
          <a:srcRect r="57574"/>
          <a:stretch/>
        </p:blipFill>
        <p:spPr bwMode="auto">
          <a:xfrm rot="16200000">
            <a:off x="4570910" y="1234440"/>
            <a:ext cx="4757057" cy="4389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941208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27976" t="23333" r="45000" b="49577"/>
          <a:stretch/>
        </p:blipFill>
        <p:spPr>
          <a:xfrm>
            <a:off x="0" y="-1"/>
            <a:ext cx="6969156" cy="3929743"/>
          </a:xfrm>
          <a:prstGeom prst="rect">
            <a:avLst/>
          </a:prstGeom>
        </p:spPr>
      </p:pic>
      <p:pic>
        <p:nvPicPr>
          <p:cNvPr id="2" name="Picture 1"/>
          <p:cNvPicPr>
            <a:picLocks noChangeAspect="1"/>
          </p:cNvPicPr>
          <p:nvPr/>
        </p:nvPicPr>
        <p:blipFill rotWithShape="1">
          <a:blip r:embed="rId3"/>
          <a:srcRect l="27143" t="17619" r="28214" b="13387"/>
          <a:stretch/>
        </p:blipFill>
        <p:spPr>
          <a:xfrm>
            <a:off x="2079171" y="716308"/>
            <a:ext cx="7064829" cy="6141692"/>
          </a:xfrm>
          <a:prstGeom prst="rect">
            <a:avLst/>
          </a:prstGeom>
        </p:spPr>
      </p:pic>
    </p:spTree>
    <p:extLst>
      <p:ext uri="{BB962C8B-B14F-4D97-AF65-F5344CB8AC3E}">
        <p14:creationId xmlns:p14="http://schemas.microsoft.com/office/powerpoint/2010/main" val="2096163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a:grpSpLocks noChangeAspect="1"/>
          </p:cNvGrpSpPr>
          <p:nvPr/>
        </p:nvGrpSpPr>
        <p:grpSpPr>
          <a:xfrm>
            <a:off x="0" y="251085"/>
            <a:ext cx="9144000" cy="6355830"/>
            <a:chOff x="1175656" y="1045027"/>
            <a:chExt cx="6640287" cy="4615544"/>
          </a:xfrm>
        </p:grpSpPr>
        <p:pic>
          <p:nvPicPr>
            <p:cNvPr id="2" name="Picture 1"/>
            <p:cNvPicPr>
              <a:picLocks noChangeAspect="1"/>
            </p:cNvPicPr>
            <p:nvPr/>
          </p:nvPicPr>
          <p:blipFill rotWithShape="1">
            <a:blip r:embed="rId2"/>
            <a:srcRect l="12857" t="16348" r="14524" b="6614"/>
            <a:stretch/>
          </p:blipFill>
          <p:spPr>
            <a:xfrm>
              <a:off x="1175656" y="1698170"/>
              <a:ext cx="6640287" cy="3962401"/>
            </a:xfrm>
            <a:prstGeom prst="rect">
              <a:avLst/>
            </a:prstGeom>
          </p:spPr>
        </p:pic>
        <p:pic>
          <p:nvPicPr>
            <p:cNvPr id="3" name="Picture 2"/>
            <p:cNvPicPr>
              <a:picLocks noChangeAspect="1"/>
            </p:cNvPicPr>
            <p:nvPr/>
          </p:nvPicPr>
          <p:blipFill rotWithShape="1">
            <a:blip r:embed="rId3"/>
            <a:srcRect l="13571" t="42804" r="62976" b="44497"/>
            <a:stretch/>
          </p:blipFill>
          <p:spPr>
            <a:xfrm>
              <a:off x="1175656" y="1045027"/>
              <a:ext cx="2144486" cy="653143"/>
            </a:xfrm>
            <a:prstGeom prst="rect">
              <a:avLst/>
            </a:prstGeom>
          </p:spPr>
        </p:pic>
      </p:grpSp>
    </p:spTree>
    <p:extLst>
      <p:ext uri="{BB962C8B-B14F-4D97-AF65-F5344CB8AC3E}">
        <p14:creationId xmlns:p14="http://schemas.microsoft.com/office/powerpoint/2010/main" val="123886905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82880" y="0"/>
            <a:ext cx="8778240" cy="731520"/>
          </a:xfrm>
        </p:spPr>
        <p:txBody>
          <a:bodyPr/>
          <a:lstStyle/>
          <a:p>
            <a:r>
              <a:rPr lang="en-US" sz="3200" b="1" dirty="0" smtClean="0">
                <a:solidFill>
                  <a:srgbClr val="0070C0"/>
                </a:solidFill>
              </a:rPr>
              <a:t>Do Now – Fantasy Football Analysis</a:t>
            </a:r>
            <a:endParaRPr lang="en-US" sz="3200" b="1" dirty="0">
              <a:solidFill>
                <a:srgbClr val="0070C0"/>
              </a:solidFill>
            </a:endParaRPr>
          </a:p>
        </p:txBody>
      </p:sp>
      <p:pic>
        <p:nvPicPr>
          <p:cNvPr id="10" name="Picture 9"/>
          <p:cNvPicPr>
            <a:picLocks noChangeAspect="1"/>
          </p:cNvPicPr>
          <p:nvPr/>
        </p:nvPicPr>
        <p:blipFill>
          <a:blip r:embed="rId2"/>
          <a:stretch>
            <a:fillRect/>
          </a:stretch>
        </p:blipFill>
        <p:spPr>
          <a:xfrm>
            <a:off x="0" y="843126"/>
            <a:ext cx="4721290" cy="5837590"/>
          </a:xfrm>
          <a:prstGeom prst="rect">
            <a:avLst/>
          </a:prstGeom>
        </p:spPr>
      </p:pic>
      <p:sp>
        <p:nvSpPr>
          <p:cNvPr id="9" name="Content Placeholder 8"/>
          <p:cNvSpPr>
            <a:spLocks noGrp="1"/>
          </p:cNvSpPr>
          <p:nvPr>
            <p:ph sz="half" idx="2"/>
          </p:nvPr>
        </p:nvSpPr>
        <p:spPr>
          <a:xfrm>
            <a:off x="4592410" y="731520"/>
            <a:ext cx="4368710" cy="5329328"/>
          </a:xfrm>
        </p:spPr>
        <p:txBody>
          <a:bodyPr>
            <a:noAutofit/>
          </a:bodyPr>
          <a:lstStyle/>
          <a:p>
            <a:pPr marL="233363" indent="-233363">
              <a:buFont typeface="Arial" panose="020B0604020202020204" pitchFamily="34" charset="0"/>
              <a:buChar char="•"/>
            </a:pPr>
            <a:r>
              <a:rPr lang="en-US" sz="2200" dirty="0" smtClean="0"/>
              <a:t>My Fantasy Football team has been decimated by injuries to the running backs I drafted</a:t>
            </a:r>
          </a:p>
          <a:p>
            <a:pPr marL="233363" indent="-233363">
              <a:buFont typeface="Arial" panose="020B0604020202020204" pitchFamily="34" charset="0"/>
              <a:buChar char="•"/>
            </a:pPr>
            <a:r>
              <a:rPr lang="en-US" sz="2200" dirty="0" smtClean="0"/>
              <a:t>This graph shows the points scored as a function of the number of drafted running backs playing a given week</a:t>
            </a:r>
          </a:p>
          <a:p>
            <a:pPr marL="233363" indent="-233363">
              <a:buFont typeface="Arial" panose="020B0604020202020204" pitchFamily="34" charset="0"/>
              <a:buChar char="•"/>
            </a:pPr>
            <a:r>
              <a:rPr lang="en-US" sz="2200" dirty="0" smtClean="0"/>
              <a:t>On average, how many points can be attributed to each additional running back playing?</a:t>
            </a:r>
          </a:p>
          <a:p>
            <a:pPr marL="233363" indent="-233363">
              <a:buFont typeface="Arial" panose="020B0604020202020204" pitchFamily="34" charset="0"/>
              <a:buChar char="•"/>
            </a:pPr>
            <a:r>
              <a:rPr lang="en-US" sz="2200" dirty="0" smtClean="0"/>
              <a:t>On average, how many points can I expect to get from players other than running backs?</a:t>
            </a:r>
          </a:p>
          <a:p>
            <a:pPr marL="233363" indent="-233363">
              <a:buFont typeface="Arial" panose="020B0604020202020204" pitchFamily="34" charset="0"/>
              <a:buChar char="•"/>
            </a:pPr>
            <a:r>
              <a:rPr lang="en-US" sz="2200" dirty="0" smtClean="0"/>
              <a:t>Bonus:  Explain the deviation at the top end of the line</a:t>
            </a:r>
            <a:endParaRPr lang="en-US" sz="2200" dirty="0"/>
          </a:p>
        </p:txBody>
      </p:sp>
      <p:sp>
        <p:nvSpPr>
          <p:cNvPr id="11" name="Rectangle 10"/>
          <p:cNvSpPr/>
          <p:nvPr/>
        </p:nvSpPr>
        <p:spPr>
          <a:xfrm>
            <a:off x="8173616" y="6606073"/>
            <a:ext cx="970384" cy="2519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107792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173616" y="6606073"/>
            <a:ext cx="970384" cy="2519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p:cNvSpPr>
            <a:spLocks noGrp="1"/>
          </p:cNvSpPr>
          <p:nvPr>
            <p:ph type="title"/>
          </p:nvPr>
        </p:nvSpPr>
        <p:spPr>
          <a:xfrm>
            <a:off x="182880" y="0"/>
            <a:ext cx="8778240" cy="731520"/>
          </a:xfrm>
        </p:spPr>
        <p:txBody>
          <a:bodyPr/>
          <a:lstStyle/>
          <a:p>
            <a:r>
              <a:rPr lang="en-US" sz="3200" b="1" dirty="0" smtClean="0">
                <a:solidFill>
                  <a:srgbClr val="0070C0"/>
                </a:solidFill>
              </a:rPr>
              <a:t>Do Now – Fantasy Football Analysis</a:t>
            </a:r>
            <a:endParaRPr lang="en-US" sz="3200" b="1" dirty="0">
              <a:solidFill>
                <a:srgbClr val="0070C0"/>
              </a:solidFill>
            </a:endParaRPr>
          </a:p>
        </p:txBody>
      </p:sp>
      <p:pic>
        <p:nvPicPr>
          <p:cNvPr id="10" name="Picture 9"/>
          <p:cNvPicPr>
            <a:picLocks noChangeAspect="1"/>
          </p:cNvPicPr>
          <p:nvPr/>
        </p:nvPicPr>
        <p:blipFill>
          <a:blip r:embed="rId2"/>
          <a:stretch>
            <a:fillRect/>
          </a:stretch>
        </p:blipFill>
        <p:spPr>
          <a:xfrm>
            <a:off x="0" y="843126"/>
            <a:ext cx="4721290" cy="5837590"/>
          </a:xfrm>
          <a:prstGeom prst="rect">
            <a:avLst/>
          </a:prstGeom>
        </p:spPr>
      </p:pic>
      <p:pic>
        <p:nvPicPr>
          <p:cNvPr id="2" name="Picture 1"/>
          <p:cNvPicPr>
            <a:picLocks noChangeAspect="1"/>
          </p:cNvPicPr>
          <p:nvPr/>
        </p:nvPicPr>
        <p:blipFill>
          <a:blip r:embed="rId3"/>
          <a:stretch>
            <a:fillRect/>
          </a:stretch>
        </p:blipFill>
        <p:spPr>
          <a:xfrm>
            <a:off x="0" y="827317"/>
            <a:ext cx="4734076" cy="5853399"/>
          </a:xfrm>
          <a:prstGeom prst="rect">
            <a:avLst/>
          </a:prstGeom>
        </p:spPr>
      </p:pic>
      <p:sp>
        <p:nvSpPr>
          <p:cNvPr id="9" name="Content Placeholder 8"/>
          <p:cNvSpPr>
            <a:spLocks noGrp="1"/>
          </p:cNvSpPr>
          <p:nvPr>
            <p:ph sz="half" idx="2"/>
          </p:nvPr>
        </p:nvSpPr>
        <p:spPr>
          <a:xfrm>
            <a:off x="4592410" y="731520"/>
            <a:ext cx="4368710" cy="5329328"/>
          </a:xfrm>
        </p:spPr>
        <p:txBody>
          <a:bodyPr>
            <a:noAutofit/>
          </a:bodyPr>
          <a:lstStyle/>
          <a:p>
            <a:pPr marL="233363" indent="-233363">
              <a:buFont typeface="Arial" panose="020B0604020202020204" pitchFamily="34" charset="0"/>
              <a:buChar char="•"/>
            </a:pPr>
            <a:r>
              <a:rPr lang="en-US" sz="2200" dirty="0" smtClean="0"/>
              <a:t>On average, how many points can be attributed to each additional running back playing?</a:t>
            </a:r>
          </a:p>
          <a:p>
            <a:pPr marL="233363" indent="-233363">
              <a:buFont typeface="Arial" panose="020B0604020202020204" pitchFamily="34" charset="0"/>
              <a:buChar char="•"/>
            </a:pPr>
            <a:r>
              <a:rPr lang="en-US" sz="2200" b="1" dirty="0" smtClean="0">
                <a:solidFill>
                  <a:srgbClr val="FF0000"/>
                </a:solidFill>
              </a:rPr>
              <a:t>About 21 points</a:t>
            </a:r>
          </a:p>
          <a:p>
            <a:pPr marL="233363" indent="-233363">
              <a:buFont typeface="Arial" panose="020B0604020202020204" pitchFamily="34" charset="0"/>
              <a:buChar char="•"/>
            </a:pPr>
            <a:r>
              <a:rPr lang="en-US" sz="2200" dirty="0" smtClean="0"/>
              <a:t>On average, how many points can I expect to get from players other than running backs?</a:t>
            </a:r>
          </a:p>
          <a:p>
            <a:pPr marL="233363" indent="-233363">
              <a:buFont typeface="Arial" panose="020B0604020202020204" pitchFamily="34" charset="0"/>
              <a:buChar char="•"/>
            </a:pPr>
            <a:r>
              <a:rPr lang="en-US" sz="2200" b="1" dirty="0" smtClean="0">
                <a:solidFill>
                  <a:srgbClr val="FF0000"/>
                </a:solidFill>
              </a:rPr>
              <a:t>Just under 70 points</a:t>
            </a:r>
          </a:p>
          <a:p>
            <a:pPr marL="233363" indent="-233363">
              <a:buFont typeface="Arial" panose="020B0604020202020204" pitchFamily="34" charset="0"/>
              <a:buChar char="•"/>
            </a:pPr>
            <a:r>
              <a:rPr lang="en-US" sz="2200" dirty="0" smtClean="0"/>
              <a:t>Bonus:  Explain the deviation at the top end of the line</a:t>
            </a:r>
          </a:p>
          <a:p>
            <a:pPr marL="233363" indent="-233363">
              <a:buFont typeface="Arial" panose="020B0604020202020204" pitchFamily="34" charset="0"/>
              <a:buChar char="•"/>
            </a:pPr>
            <a:r>
              <a:rPr lang="en-US" sz="2200" b="1" dirty="0" smtClean="0">
                <a:solidFill>
                  <a:srgbClr val="FF0000"/>
                </a:solidFill>
              </a:rPr>
              <a:t>My league only allows 2 RBs and 1 WR/RB, so the four RBs is essentially the same as three</a:t>
            </a:r>
            <a:endParaRPr lang="en-US" sz="2200" b="1" dirty="0">
              <a:solidFill>
                <a:srgbClr val="FF0000"/>
              </a:solidFill>
            </a:endParaRPr>
          </a:p>
        </p:txBody>
      </p:sp>
      <p:sp>
        <p:nvSpPr>
          <p:cNvPr id="3" name="TextBox 2"/>
          <p:cNvSpPr txBox="1"/>
          <p:nvPr/>
        </p:nvSpPr>
        <p:spPr>
          <a:xfrm>
            <a:off x="457200" y="4481090"/>
            <a:ext cx="8229600" cy="1200329"/>
          </a:xfrm>
          <a:prstGeom prst="rect">
            <a:avLst/>
          </a:prstGeom>
          <a:solidFill>
            <a:srgbClr val="FF99FF"/>
          </a:solidFill>
          <a:ln w="38100">
            <a:solidFill>
              <a:srgbClr val="7030A0"/>
            </a:solidFill>
          </a:ln>
        </p:spPr>
        <p:txBody>
          <a:bodyPr wrap="square" rtlCol="0">
            <a:spAutoFit/>
          </a:bodyPr>
          <a:lstStyle/>
          <a:p>
            <a:pPr algn="ctr"/>
            <a:r>
              <a:rPr lang="en-US" sz="2400" b="1" dirty="0" smtClean="0">
                <a:solidFill>
                  <a:srgbClr val="7030A0"/>
                </a:solidFill>
                <a:latin typeface="Arial" panose="020B0604020202020204" pitchFamily="34" charset="0"/>
                <a:cs typeface="Arial" panose="020B0604020202020204" pitchFamily="34" charset="0"/>
              </a:rPr>
              <a:t>Analysis of data using graphs or other tools provides us with ways to better understand and quantify things that interest us</a:t>
            </a:r>
            <a:endParaRPr lang="en-US" sz="2400" b="1" dirty="0">
              <a:solidFill>
                <a:srgbClr val="7030A0"/>
              </a:solidFill>
              <a:latin typeface="Arial" panose="020B0604020202020204" pitchFamily="34" charset="0"/>
              <a:cs typeface="Arial" panose="020B0604020202020204" pitchFamily="34" charset="0"/>
            </a:endParaRPr>
          </a:p>
        </p:txBody>
      </p:sp>
      <p:sp>
        <p:nvSpPr>
          <p:cNvPr id="8" name="TextBox 7"/>
          <p:cNvSpPr txBox="1"/>
          <p:nvPr/>
        </p:nvSpPr>
        <p:spPr>
          <a:xfrm>
            <a:off x="457200" y="5931518"/>
            <a:ext cx="8229600" cy="830997"/>
          </a:xfrm>
          <a:prstGeom prst="rect">
            <a:avLst/>
          </a:prstGeom>
          <a:solidFill>
            <a:srgbClr val="FF99FF"/>
          </a:solidFill>
          <a:ln w="38100">
            <a:solidFill>
              <a:srgbClr val="7030A0"/>
            </a:solidFill>
          </a:ln>
        </p:spPr>
        <p:txBody>
          <a:bodyPr wrap="square" rtlCol="0">
            <a:spAutoFit/>
          </a:bodyPr>
          <a:lstStyle/>
          <a:p>
            <a:pPr algn="ctr"/>
            <a:r>
              <a:rPr lang="en-US" sz="2400" b="1" dirty="0" smtClean="0">
                <a:solidFill>
                  <a:srgbClr val="7030A0"/>
                </a:solidFill>
                <a:latin typeface="Arial" panose="020B0604020202020204" pitchFamily="34" charset="0"/>
                <a:cs typeface="Arial" panose="020B0604020202020204" pitchFamily="34" charset="0"/>
              </a:rPr>
              <a:t>Today you will be do Part 2 of Nuclear Decay of Isotopes using the same skills</a:t>
            </a:r>
            <a:endParaRPr lang="en-US" sz="2400" b="1" dirty="0">
              <a:solidFill>
                <a:srgbClr val="7030A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16172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wipe(left)">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animEffect transition="in" filter="wipe(left)">
                                      <p:cBhvr>
                                        <p:cTn id="17" dur="500"/>
                                        <p:tgtEl>
                                          <p:spTgt spid="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xEl>
                                              <p:pRg st="5" end="5"/>
                                            </p:txEl>
                                          </p:spTgt>
                                        </p:tgtEl>
                                        <p:attrNameLst>
                                          <p:attrName>style.visibility</p:attrName>
                                        </p:attrNameLst>
                                      </p:cBhvr>
                                      <p:to>
                                        <p:strVal val="visible"/>
                                      </p:to>
                                    </p:set>
                                    <p:animEffect transition="in" filter="wipe(left)">
                                      <p:cBhvr>
                                        <p:cTn id="22" dur="500"/>
                                        <p:tgtEl>
                                          <p:spTgt spid="9">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left)">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P spid="3"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9600" y="274638"/>
            <a:ext cx="5811520" cy="731520"/>
          </a:xfrm>
        </p:spPr>
        <p:txBody>
          <a:bodyPr/>
          <a:lstStyle/>
          <a:p>
            <a:r>
              <a:rPr lang="en-US" sz="4000" b="1" dirty="0" smtClean="0">
                <a:solidFill>
                  <a:srgbClr val="0070C0"/>
                </a:solidFill>
              </a:rPr>
              <a:t>Question 1</a:t>
            </a:r>
            <a:endParaRPr lang="en-US" sz="4000" b="1" dirty="0">
              <a:solidFill>
                <a:srgbClr val="0070C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83"/>
            <a:ext cx="2981325" cy="6867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3"/>
          <p:cNvSpPr txBox="1">
            <a:spLocks/>
          </p:cNvSpPr>
          <p:nvPr/>
        </p:nvSpPr>
        <p:spPr>
          <a:xfrm>
            <a:off x="3327400" y="1397846"/>
            <a:ext cx="5816600" cy="3644054"/>
          </a:xfrm>
          <a:prstGeom prst="rect">
            <a:avLst/>
          </a:prstGeom>
          <a:ln>
            <a:noFill/>
          </a:ln>
        </p:spPr>
        <p:txBody>
          <a:bodyPr>
            <a:noAutofit/>
          </a:bodyPr>
          <a:lstStyle>
            <a:lvl1pPr marL="342900" indent="-342900" algn="l" defTabSz="914400" rtl="0" eaLnBrk="1" latinLnBrk="0" hangingPunct="1">
              <a:spcBef>
                <a:spcPts val="1200"/>
              </a:spcBef>
              <a:buFont typeface="Wingdings" pitchFamily="2" charset="2"/>
              <a:buChar char="Ø"/>
              <a:defRPr sz="3200" kern="1200" baseline="0">
                <a:solidFill>
                  <a:schemeClr val="accent1">
                    <a:lumMod val="75000"/>
                  </a:schemeClr>
                </a:solidFill>
                <a:latin typeface="Arial" pitchFamily="34" charset="0"/>
                <a:ea typeface="+mn-ea"/>
                <a:cs typeface="+mn-cs"/>
              </a:defRPr>
            </a:lvl1pPr>
            <a:lvl2pPr marL="631825" indent="-228600" algn="l" defTabSz="914400" rtl="0" eaLnBrk="1" latinLnBrk="0" hangingPunct="1">
              <a:spcBef>
                <a:spcPts val="0"/>
              </a:spcBef>
              <a:buFont typeface="Arial" pitchFamily="34" charset="0"/>
              <a:buChar char="–"/>
              <a:defRPr sz="2800" kern="1200" baseline="0">
                <a:solidFill>
                  <a:schemeClr val="tx1"/>
                </a:solidFill>
                <a:latin typeface="Arial" pitchFamily="34" charset="0"/>
                <a:ea typeface="+mn-ea"/>
                <a:cs typeface="+mn-cs"/>
              </a:defRPr>
            </a:lvl2pPr>
            <a:lvl3pPr marL="914400" indent="-228600" algn="l" defTabSz="914400" rtl="0" eaLnBrk="1" latinLnBrk="0" hangingPunct="1">
              <a:spcBef>
                <a:spcPts val="0"/>
              </a:spcBef>
              <a:buFont typeface="Arial" pitchFamily="34" charset="0"/>
              <a:buChar char="•"/>
              <a:defRPr sz="2400" i="1" kern="1200" baseline="0">
                <a:solidFill>
                  <a:schemeClr val="tx1"/>
                </a:solidFill>
                <a:latin typeface="Arial" pitchFamily="34" charset="0"/>
                <a:ea typeface="+mn-ea"/>
                <a:cs typeface="+mn-cs"/>
              </a:defRPr>
            </a:lvl3pPr>
            <a:lvl4pPr marL="1257300" indent="-228600" algn="l" defTabSz="914400" rtl="0" eaLnBrk="1" latinLnBrk="0" hangingPunct="1">
              <a:spcBef>
                <a:spcPts val="0"/>
              </a:spcBef>
              <a:buFont typeface="Arial" pitchFamily="34" charset="0"/>
              <a:buChar char="–"/>
              <a:defRPr sz="2000" kern="1200" baseline="0">
                <a:solidFill>
                  <a:schemeClr val="tx1"/>
                </a:solidFill>
                <a:latin typeface="Arial" pitchFamily="34" charset="0"/>
                <a:ea typeface="+mn-ea"/>
                <a:cs typeface="+mn-cs"/>
              </a:defRPr>
            </a:lvl4pPr>
            <a:lvl5pPr marL="1600200" indent="-228600" algn="l" defTabSz="914400" rtl="0" eaLnBrk="1" latinLnBrk="0" hangingPunct="1">
              <a:spcBef>
                <a:spcPts val="0"/>
              </a:spcBef>
              <a:buFont typeface="Arial" pitchFamily="34" charset="0"/>
              <a:buChar char="»"/>
              <a:tabLst/>
              <a:defRPr sz="2000" i="1" kern="1200" baseline="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indent="0" algn="just">
              <a:spcBef>
                <a:spcPts val="0"/>
              </a:spcBef>
              <a:spcAft>
                <a:spcPts val="600"/>
              </a:spcAft>
              <a:buNone/>
            </a:pPr>
            <a:r>
              <a:rPr lang="en-US" sz="2800" b="1" dirty="0" smtClean="0">
                <a:solidFill>
                  <a:schemeClr val="tx1"/>
                </a:solidFill>
              </a:rPr>
              <a:t>Plot </a:t>
            </a:r>
            <a:r>
              <a:rPr lang="en-US" sz="2800" b="1" dirty="0">
                <a:solidFill>
                  <a:schemeClr val="tx1"/>
                </a:solidFill>
              </a:rPr>
              <a:t>the stable isotopes found from hydrogen to magnesium.  </a:t>
            </a:r>
            <a:r>
              <a:rPr lang="en-US" sz="2800" b="1" dirty="0" smtClean="0">
                <a:solidFill>
                  <a:schemeClr val="tx1"/>
                </a:solidFill>
              </a:rPr>
              <a:t>Put the protons on the x-axis, the neutrons on the y-axis, and mark a point for each stable isotope.  After </a:t>
            </a:r>
            <a:r>
              <a:rPr lang="en-US" sz="2800" b="1" dirty="0">
                <a:solidFill>
                  <a:schemeClr val="tx1"/>
                </a:solidFill>
              </a:rPr>
              <a:t>the graph is made, draw a best fit line.  Try to have it go through the middle of the points and have as many points above the line as below. </a:t>
            </a:r>
          </a:p>
        </p:txBody>
      </p:sp>
      <p:sp>
        <p:nvSpPr>
          <p:cNvPr id="6" name="Rectangle 5"/>
          <p:cNvSpPr/>
          <p:nvPr/>
        </p:nvSpPr>
        <p:spPr>
          <a:xfrm>
            <a:off x="2981325" y="1403690"/>
            <a:ext cx="729687" cy="584775"/>
          </a:xfrm>
          <a:prstGeom prst="rect">
            <a:avLst/>
          </a:prstGeom>
        </p:spPr>
        <p:txBody>
          <a:bodyPr wrap="none">
            <a:spAutoFit/>
          </a:bodyPr>
          <a:lstStyle/>
          <a:p>
            <a:r>
              <a:rPr lang="en-US" sz="3200" dirty="0"/>
              <a:t>❶</a:t>
            </a:r>
          </a:p>
        </p:txBody>
      </p:sp>
    </p:spTree>
    <p:extLst>
      <p:ext uri="{BB962C8B-B14F-4D97-AF65-F5344CB8AC3E}">
        <p14:creationId xmlns:p14="http://schemas.microsoft.com/office/powerpoint/2010/main" val="20569719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858" y="45720"/>
            <a:ext cx="7666284" cy="6766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65989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858" y="45720"/>
            <a:ext cx="7666284" cy="6766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ontent Placeholder 3"/>
          <p:cNvSpPr txBox="1">
            <a:spLocks/>
          </p:cNvSpPr>
          <p:nvPr/>
        </p:nvSpPr>
        <p:spPr>
          <a:xfrm>
            <a:off x="0" y="0"/>
            <a:ext cx="5086350" cy="3034454"/>
          </a:xfrm>
          <a:prstGeom prst="rect">
            <a:avLst/>
          </a:prstGeom>
          <a:solidFill>
            <a:srgbClr val="FFFF00"/>
          </a:solidFill>
          <a:ln>
            <a:noFill/>
          </a:ln>
        </p:spPr>
        <p:txBody>
          <a:bodyPr>
            <a:noAutofit/>
          </a:bodyPr>
          <a:lstStyle>
            <a:lvl1pPr marL="342900" indent="-342900" algn="l" defTabSz="914400" rtl="0" eaLnBrk="1" latinLnBrk="0" hangingPunct="1">
              <a:spcBef>
                <a:spcPts val="1200"/>
              </a:spcBef>
              <a:buFont typeface="Wingdings" pitchFamily="2" charset="2"/>
              <a:buChar char="Ø"/>
              <a:defRPr sz="3200" kern="1200" baseline="0">
                <a:solidFill>
                  <a:schemeClr val="accent1">
                    <a:lumMod val="75000"/>
                  </a:schemeClr>
                </a:solidFill>
                <a:latin typeface="Arial" pitchFamily="34" charset="0"/>
                <a:ea typeface="+mn-ea"/>
                <a:cs typeface="+mn-cs"/>
              </a:defRPr>
            </a:lvl1pPr>
            <a:lvl2pPr marL="631825" indent="-228600" algn="l" defTabSz="914400" rtl="0" eaLnBrk="1" latinLnBrk="0" hangingPunct="1">
              <a:spcBef>
                <a:spcPts val="0"/>
              </a:spcBef>
              <a:buFont typeface="Arial" pitchFamily="34" charset="0"/>
              <a:buChar char="–"/>
              <a:defRPr sz="2800" kern="1200" baseline="0">
                <a:solidFill>
                  <a:schemeClr val="tx1"/>
                </a:solidFill>
                <a:latin typeface="Arial" pitchFamily="34" charset="0"/>
                <a:ea typeface="+mn-ea"/>
                <a:cs typeface="+mn-cs"/>
              </a:defRPr>
            </a:lvl2pPr>
            <a:lvl3pPr marL="914400" indent="-228600" algn="l" defTabSz="914400" rtl="0" eaLnBrk="1" latinLnBrk="0" hangingPunct="1">
              <a:spcBef>
                <a:spcPts val="0"/>
              </a:spcBef>
              <a:buFont typeface="Arial" pitchFamily="34" charset="0"/>
              <a:buChar char="•"/>
              <a:defRPr sz="2400" i="1" kern="1200" baseline="0">
                <a:solidFill>
                  <a:schemeClr val="tx1"/>
                </a:solidFill>
                <a:latin typeface="Arial" pitchFamily="34" charset="0"/>
                <a:ea typeface="+mn-ea"/>
                <a:cs typeface="+mn-cs"/>
              </a:defRPr>
            </a:lvl3pPr>
            <a:lvl4pPr marL="1257300" indent="-228600" algn="l" defTabSz="914400" rtl="0" eaLnBrk="1" latinLnBrk="0" hangingPunct="1">
              <a:spcBef>
                <a:spcPts val="0"/>
              </a:spcBef>
              <a:buFont typeface="Arial" pitchFamily="34" charset="0"/>
              <a:buChar char="–"/>
              <a:defRPr sz="2000" kern="1200" baseline="0">
                <a:solidFill>
                  <a:schemeClr val="tx1"/>
                </a:solidFill>
                <a:latin typeface="Arial" pitchFamily="34" charset="0"/>
                <a:ea typeface="+mn-ea"/>
                <a:cs typeface="+mn-cs"/>
              </a:defRPr>
            </a:lvl4pPr>
            <a:lvl5pPr marL="1600200" indent="-228600" algn="l" defTabSz="914400" rtl="0" eaLnBrk="1" latinLnBrk="0" hangingPunct="1">
              <a:spcBef>
                <a:spcPts val="0"/>
              </a:spcBef>
              <a:buFont typeface="Arial" pitchFamily="34" charset="0"/>
              <a:buChar char="»"/>
              <a:tabLst/>
              <a:defRPr sz="2000" i="1" kern="1200" baseline="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spcAft>
                <a:spcPts val="600"/>
              </a:spcAft>
              <a:buNone/>
            </a:pPr>
            <a:r>
              <a:rPr lang="en-US" sz="2400" b="1" dirty="0" smtClean="0">
                <a:solidFill>
                  <a:schemeClr val="tx1"/>
                </a:solidFill>
              </a:rPr>
              <a:t>Grading</a:t>
            </a:r>
          </a:p>
          <a:p>
            <a:pPr marL="914400" indent="-914400">
              <a:spcBef>
                <a:spcPts val="0"/>
              </a:spcBef>
              <a:spcAft>
                <a:spcPts val="600"/>
              </a:spcAft>
              <a:buNone/>
            </a:pPr>
            <a:r>
              <a:rPr lang="en-US" sz="2400" b="1" dirty="0" smtClean="0">
                <a:solidFill>
                  <a:schemeClr val="tx1"/>
                </a:solidFill>
              </a:rPr>
              <a:t>2 pts	All points plotted, properly labeled, &amp; best fit line goes through the middle.</a:t>
            </a:r>
          </a:p>
          <a:p>
            <a:pPr marL="914400" indent="-914400">
              <a:spcBef>
                <a:spcPts val="0"/>
              </a:spcBef>
              <a:spcAft>
                <a:spcPts val="600"/>
              </a:spcAft>
              <a:buNone/>
            </a:pPr>
            <a:r>
              <a:rPr lang="en-US" sz="2400" b="1" dirty="0" smtClean="0">
                <a:solidFill>
                  <a:schemeClr val="tx1"/>
                </a:solidFill>
              </a:rPr>
              <a:t>1 pt	Improper labeling or improper best fit line</a:t>
            </a:r>
          </a:p>
          <a:p>
            <a:pPr marL="914400" indent="-914400">
              <a:spcBef>
                <a:spcPts val="0"/>
              </a:spcBef>
              <a:spcAft>
                <a:spcPts val="600"/>
              </a:spcAft>
              <a:buNone/>
            </a:pPr>
            <a:r>
              <a:rPr lang="en-US" sz="2400" b="1" dirty="0" smtClean="0">
                <a:solidFill>
                  <a:schemeClr val="tx1"/>
                </a:solidFill>
              </a:rPr>
              <a:t>0 pt	Improper plotting of points</a:t>
            </a:r>
            <a:endParaRPr lang="en-US" sz="2400" b="1" dirty="0">
              <a:solidFill>
                <a:schemeClr val="tx1"/>
              </a:solidFill>
            </a:endParaRPr>
          </a:p>
        </p:txBody>
      </p:sp>
    </p:spTree>
    <p:extLst>
      <p:ext uri="{BB962C8B-B14F-4D97-AF65-F5344CB8AC3E}">
        <p14:creationId xmlns:p14="http://schemas.microsoft.com/office/powerpoint/2010/main" val="1333632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2</a:t>
            </a:r>
            <a:endParaRPr lang="en-US" dirty="0"/>
          </a:p>
        </p:txBody>
      </p:sp>
      <p:sp>
        <p:nvSpPr>
          <p:cNvPr id="3" name="Content Placeholder 2"/>
          <p:cNvSpPr>
            <a:spLocks noGrp="1"/>
          </p:cNvSpPr>
          <p:nvPr>
            <p:ph idx="1"/>
          </p:nvPr>
        </p:nvSpPr>
        <p:spPr/>
        <p:txBody>
          <a:bodyPr/>
          <a:lstStyle/>
          <a:p>
            <a:pPr marL="571500" indent="-571500"/>
            <a:r>
              <a:rPr lang="en-US" b="1" dirty="0"/>
              <a:t>Choose two points that are on the line and determine the slope.  Be sure to include the proper units for the slope.</a:t>
            </a:r>
          </a:p>
          <a:p>
            <a:endParaRPr lang="en-US" dirty="0"/>
          </a:p>
        </p:txBody>
      </p:sp>
      <p:sp>
        <p:nvSpPr>
          <p:cNvPr id="4" name="Rectangle 3"/>
          <p:cNvSpPr/>
          <p:nvPr/>
        </p:nvSpPr>
        <p:spPr>
          <a:xfrm>
            <a:off x="177824" y="1351415"/>
            <a:ext cx="662361" cy="523220"/>
          </a:xfrm>
          <a:prstGeom prst="rect">
            <a:avLst/>
          </a:prstGeom>
        </p:spPr>
        <p:txBody>
          <a:bodyPr wrap="none">
            <a:spAutoFit/>
          </a:bodyPr>
          <a:lstStyle/>
          <a:p>
            <a:r>
              <a:rPr lang="en-US" sz="2800" dirty="0"/>
              <a:t>❷</a:t>
            </a:r>
          </a:p>
        </p:txBody>
      </p:sp>
    </p:spTree>
    <p:extLst>
      <p:ext uri="{BB962C8B-B14F-4D97-AF65-F5344CB8AC3E}">
        <p14:creationId xmlns:p14="http://schemas.microsoft.com/office/powerpoint/2010/main" val="9218957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720"/>
            <a:ext cx="7666284" cy="6766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4"/>
          <p:cNvGrpSpPr/>
          <p:nvPr/>
        </p:nvGrpSpPr>
        <p:grpSpPr>
          <a:xfrm>
            <a:off x="1168400" y="3429000"/>
            <a:ext cx="1024639" cy="1671320"/>
            <a:chOff x="1168400" y="3429000"/>
            <a:chExt cx="1024639" cy="1671320"/>
          </a:xfrm>
        </p:grpSpPr>
        <p:sp>
          <p:nvSpPr>
            <p:cNvPr id="4" name="Right Arrow 3"/>
            <p:cNvSpPr/>
            <p:nvPr/>
          </p:nvSpPr>
          <p:spPr>
            <a:xfrm rot="2700000">
              <a:off x="1028701" y="4368800"/>
              <a:ext cx="978408" cy="484632"/>
            </a:xfrm>
            <a:prstGeom prst="rightArrow">
              <a:avLst/>
            </a:prstGeom>
            <a:solidFill>
              <a:srgbClr val="008A3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168400" y="3429000"/>
              <a:ext cx="1024639" cy="523220"/>
            </a:xfrm>
            <a:prstGeom prst="rect">
              <a:avLst/>
            </a:prstGeom>
            <a:solidFill>
              <a:schemeClr val="bg1"/>
            </a:solidFill>
          </p:spPr>
          <p:txBody>
            <a:bodyPr wrap="none" rtlCol="0">
              <a:spAutoFit/>
            </a:bodyPr>
            <a:lstStyle/>
            <a:p>
              <a:r>
                <a:rPr lang="en-US" sz="2800" b="1" dirty="0" smtClean="0">
                  <a:solidFill>
                    <a:srgbClr val="008A3E"/>
                  </a:solidFill>
                  <a:latin typeface="Arial" panose="020B0604020202020204" pitchFamily="34" charset="0"/>
                  <a:cs typeface="Arial" panose="020B0604020202020204" pitchFamily="34" charset="0"/>
                </a:rPr>
                <a:t>(2, 2)</a:t>
              </a:r>
              <a:endParaRPr lang="en-US" sz="2800" b="1" dirty="0">
                <a:solidFill>
                  <a:srgbClr val="008A3E"/>
                </a:solidFill>
                <a:latin typeface="Arial" panose="020B0604020202020204" pitchFamily="34" charset="0"/>
                <a:cs typeface="Arial" panose="020B0604020202020204" pitchFamily="34" charset="0"/>
              </a:endParaRPr>
            </a:p>
          </p:txBody>
        </p:sp>
      </p:grpSp>
      <p:grpSp>
        <p:nvGrpSpPr>
          <p:cNvPr id="10" name="Group 9"/>
          <p:cNvGrpSpPr/>
          <p:nvPr/>
        </p:nvGrpSpPr>
        <p:grpSpPr>
          <a:xfrm>
            <a:off x="3048000" y="927100"/>
            <a:ext cx="2103120" cy="1341120"/>
            <a:chOff x="3048000" y="927100"/>
            <a:chExt cx="2103120" cy="1341120"/>
          </a:xfrm>
        </p:grpSpPr>
        <p:sp>
          <p:nvSpPr>
            <p:cNvPr id="2" name="Right Arrow 1"/>
            <p:cNvSpPr/>
            <p:nvPr/>
          </p:nvSpPr>
          <p:spPr>
            <a:xfrm rot="2700000">
              <a:off x="4419600" y="1536700"/>
              <a:ext cx="978408" cy="484632"/>
            </a:xfrm>
            <a:prstGeom prst="rightArrow">
              <a:avLst/>
            </a:prstGeom>
            <a:solidFill>
              <a:srgbClr val="008A3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048000" y="927100"/>
              <a:ext cx="1225015" cy="523220"/>
            </a:xfrm>
            <a:prstGeom prst="rect">
              <a:avLst/>
            </a:prstGeom>
            <a:solidFill>
              <a:schemeClr val="bg1"/>
            </a:solidFill>
          </p:spPr>
          <p:txBody>
            <a:bodyPr wrap="none" rtlCol="0">
              <a:spAutoFit/>
            </a:bodyPr>
            <a:lstStyle/>
            <a:p>
              <a:r>
                <a:rPr lang="en-US" sz="2800" b="1" dirty="0" smtClean="0">
                  <a:solidFill>
                    <a:srgbClr val="008A3E"/>
                  </a:solidFill>
                  <a:latin typeface="Arial" panose="020B0604020202020204" pitchFamily="34" charset="0"/>
                  <a:cs typeface="Arial" panose="020B0604020202020204" pitchFamily="34" charset="0"/>
                </a:rPr>
                <a:t>(9, 10)</a:t>
              </a:r>
              <a:endParaRPr lang="en-US" sz="2800" b="1" dirty="0">
                <a:solidFill>
                  <a:srgbClr val="008A3E"/>
                </a:solidFill>
                <a:latin typeface="Arial" panose="020B0604020202020204" pitchFamily="34"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7" name="TextBox 6"/>
              <p:cNvSpPr txBox="1"/>
              <p:nvPr/>
            </p:nvSpPr>
            <p:spPr>
              <a:xfrm>
                <a:off x="5426067" y="2854227"/>
                <a:ext cx="2911373" cy="836383"/>
              </a:xfrm>
              <a:prstGeom prst="rect">
                <a:avLst/>
              </a:prstGeom>
              <a:solidFill>
                <a:schemeClr val="bg1"/>
              </a:solidFill>
            </p:spPr>
            <p:txBody>
              <a:bodyPr wrap="none" rtlCol="0">
                <a:spAutoFit/>
              </a:bodyPr>
              <a:lstStyle/>
              <a:p>
                <a:pPr algn="r"/>
                <a14:m>
                  <m:oMathPara xmlns:m="http://schemas.openxmlformats.org/officeDocument/2006/math">
                    <m:oMathParaPr>
                      <m:jc m:val="centerGroup"/>
                    </m:oMathParaPr>
                    <m:oMath xmlns:m="http://schemas.openxmlformats.org/officeDocument/2006/math">
                      <m:r>
                        <a:rPr lang="en-US" sz="2800" b="1" i="1" smtClean="0">
                          <a:solidFill>
                            <a:srgbClr val="008A3E"/>
                          </a:solidFill>
                          <a:latin typeface="Cambria Math"/>
                          <a:cs typeface="Arial" panose="020B0604020202020204" pitchFamily="34" charset="0"/>
                        </a:rPr>
                        <m:t>𝒔𝒍𝒐𝒑𝒆</m:t>
                      </m:r>
                      <m:r>
                        <a:rPr lang="en-US" sz="2800" b="1" i="1" smtClean="0">
                          <a:solidFill>
                            <a:srgbClr val="008A3E"/>
                          </a:solidFill>
                          <a:latin typeface="Cambria Math"/>
                          <a:cs typeface="Arial" panose="020B0604020202020204" pitchFamily="34" charset="0"/>
                        </a:rPr>
                        <m:t>= </m:t>
                      </m:r>
                      <m:f>
                        <m:fPr>
                          <m:ctrlPr>
                            <a:rPr lang="en-US" sz="2800" b="1" i="1" smtClean="0">
                              <a:solidFill>
                                <a:srgbClr val="008A3E"/>
                              </a:solidFill>
                              <a:latin typeface="Cambria Math" panose="02040503050406030204" pitchFamily="18" charset="0"/>
                              <a:cs typeface="Arial" panose="020B0604020202020204" pitchFamily="34" charset="0"/>
                            </a:rPr>
                          </m:ctrlPr>
                        </m:fPr>
                        <m:num>
                          <m:r>
                            <a:rPr lang="en-US" sz="2800" b="1" i="1" smtClean="0">
                              <a:solidFill>
                                <a:srgbClr val="008A3E"/>
                              </a:solidFill>
                              <a:latin typeface="Cambria Math"/>
                              <a:cs typeface="Arial" panose="020B0604020202020204" pitchFamily="34" charset="0"/>
                            </a:rPr>
                            <m:t>𝒚</m:t>
                          </m:r>
                          <m:r>
                            <a:rPr lang="en-US" sz="2800" b="1" i="1" baseline="-25000" smtClean="0">
                              <a:solidFill>
                                <a:srgbClr val="008A3E"/>
                              </a:solidFill>
                              <a:latin typeface="Cambria Math"/>
                              <a:cs typeface="Arial" panose="020B0604020202020204" pitchFamily="34" charset="0"/>
                            </a:rPr>
                            <m:t>𝟐</m:t>
                          </m:r>
                          <m:r>
                            <a:rPr lang="en-US" sz="2800" b="1" i="1" smtClean="0">
                              <a:solidFill>
                                <a:srgbClr val="008A3E"/>
                              </a:solidFill>
                              <a:latin typeface="Cambria Math"/>
                              <a:cs typeface="Arial" panose="020B0604020202020204" pitchFamily="34" charset="0"/>
                            </a:rPr>
                            <m:t>−</m:t>
                          </m:r>
                          <m:r>
                            <a:rPr lang="en-US" sz="2800" b="1" i="1" smtClean="0">
                              <a:solidFill>
                                <a:srgbClr val="008A3E"/>
                              </a:solidFill>
                              <a:latin typeface="Cambria Math"/>
                              <a:cs typeface="Arial" panose="020B0604020202020204" pitchFamily="34" charset="0"/>
                            </a:rPr>
                            <m:t>𝒚</m:t>
                          </m:r>
                          <m:r>
                            <a:rPr lang="en-US" sz="2800" b="1" i="1" baseline="-25000" smtClean="0">
                              <a:solidFill>
                                <a:srgbClr val="008A3E"/>
                              </a:solidFill>
                              <a:latin typeface="Cambria Math"/>
                              <a:cs typeface="Arial" panose="020B0604020202020204" pitchFamily="34" charset="0"/>
                            </a:rPr>
                            <m:t>𝟏</m:t>
                          </m:r>
                        </m:num>
                        <m:den>
                          <m:r>
                            <a:rPr lang="en-US" sz="2800" b="1" i="1" smtClean="0">
                              <a:solidFill>
                                <a:srgbClr val="008A3E"/>
                              </a:solidFill>
                              <a:latin typeface="Cambria Math"/>
                              <a:cs typeface="Arial" panose="020B0604020202020204" pitchFamily="34" charset="0"/>
                            </a:rPr>
                            <m:t>𝒙</m:t>
                          </m:r>
                          <m:r>
                            <a:rPr lang="en-US" sz="2800" b="1" i="1" baseline="-25000" smtClean="0">
                              <a:solidFill>
                                <a:srgbClr val="008A3E"/>
                              </a:solidFill>
                              <a:latin typeface="Cambria Math"/>
                              <a:cs typeface="Arial" panose="020B0604020202020204" pitchFamily="34" charset="0"/>
                            </a:rPr>
                            <m:t>𝟐</m:t>
                          </m:r>
                          <m:r>
                            <a:rPr lang="en-US" sz="2800" b="1" i="1" smtClean="0">
                              <a:solidFill>
                                <a:srgbClr val="008A3E"/>
                              </a:solidFill>
                              <a:latin typeface="Cambria Math"/>
                              <a:cs typeface="Arial" panose="020B0604020202020204" pitchFamily="34" charset="0"/>
                            </a:rPr>
                            <m:t>−</m:t>
                          </m:r>
                          <m:r>
                            <a:rPr lang="en-US" sz="2800" b="1" i="1" smtClean="0">
                              <a:solidFill>
                                <a:srgbClr val="008A3E"/>
                              </a:solidFill>
                              <a:latin typeface="Cambria Math"/>
                              <a:cs typeface="Arial" panose="020B0604020202020204" pitchFamily="34" charset="0"/>
                            </a:rPr>
                            <m:t>𝒙</m:t>
                          </m:r>
                          <m:r>
                            <a:rPr lang="en-US" sz="2800" b="1" i="1" baseline="-25000" smtClean="0">
                              <a:solidFill>
                                <a:srgbClr val="008A3E"/>
                              </a:solidFill>
                              <a:latin typeface="Cambria Math"/>
                              <a:cs typeface="Arial" panose="020B0604020202020204" pitchFamily="34" charset="0"/>
                            </a:rPr>
                            <m:t>𝟏</m:t>
                          </m:r>
                        </m:den>
                      </m:f>
                    </m:oMath>
                  </m:oMathPara>
                </a14:m>
                <a:endParaRPr lang="en-US" sz="2800" b="1" dirty="0">
                  <a:solidFill>
                    <a:srgbClr val="008A3E"/>
                  </a:solidFill>
                  <a:latin typeface="Arial" panose="020B0604020202020204" pitchFamily="34" charset="0"/>
                  <a:cs typeface="Arial" panose="020B0604020202020204" pitchFamily="34"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5426067" y="2854227"/>
                <a:ext cx="2911373" cy="836383"/>
              </a:xfrm>
              <a:prstGeom prst="rect">
                <a:avLst/>
              </a:prstGeom>
              <a:blipFill rotWithShape="1">
                <a:blip r:embed="rId3"/>
                <a:stretch>
                  <a:fillRect b="-36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6446828" y="3701357"/>
                <a:ext cx="1801712" cy="901785"/>
              </a:xfrm>
              <a:prstGeom prst="rect">
                <a:avLst/>
              </a:prstGeom>
              <a:solidFill>
                <a:schemeClr val="bg1"/>
              </a:solidFill>
            </p:spPr>
            <p:txBody>
              <a:bodyPr wrap="none" rtlCol="0">
                <a:spAutoFit/>
              </a:bodyPr>
              <a:lstStyle/>
              <a:p>
                <a:pPr algn="r"/>
                <a14:m>
                  <m:oMathPara xmlns:m="http://schemas.openxmlformats.org/officeDocument/2006/math">
                    <m:oMathParaPr>
                      <m:jc m:val="centerGroup"/>
                    </m:oMathParaPr>
                    <m:oMath xmlns:m="http://schemas.openxmlformats.org/officeDocument/2006/math">
                      <m:r>
                        <a:rPr lang="en-US" sz="2800" b="1" i="1" smtClean="0">
                          <a:solidFill>
                            <a:srgbClr val="008A3E"/>
                          </a:solidFill>
                          <a:latin typeface="Cambria Math"/>
                          <a:cs typeface="Arial" panose="020B0604020202020204" pitchFamily="34" charset="0"/>
                        </a:rPr>
                        <m:t>=</m:t>
                      </m:r>
                      <m:f>
                        <m:fPr>
                          <m:ctrlPr>
                            <a:rPr lang="en-US" sz="2800" b="1" i="1" smtClean="0">
                              <a:solidFill>
                                <a:srgbClr val="008A3E"/>
                              </a:solidFill>
                              <a:latin typeface="Cambria Math" panose="02040503050406030204" pitchFamily="18" charset="0"/>
                              <a:cs typeface="Arial" panose="020B0604020202020204" pitchFamily="34" charset="0"/>
                            </a:rPr>
                          </m:ctrlPr>
                        </m:fPr>
                        <m:num>
                          <m:r>
                            <a:rPr lang="en-US" sz="2800" b="1" i="1" smtClean="0">
                              <a:solidFill>
                                <a:srgbClr val="008A3E"/>
                              </a:solidFill>
                              <a:latin typeface="Cambria Math"/>
                              <a:cs typeface="Arial" panose="020B0604020202020204" pitchFamily="34" charset="0"/>
                            </a:rPr>
                            <m:t>𝟏𝟎</m:t>
                          </m:r>
                          <m:r>
                            <a:rPr lang="en-US" sz="2800" b="1" i="1" smtClean="0">
                              <a:solidFill>
                                <a:srgbClr val="008A3E"/>
                              </a:solidFill>
                              <a:latin typeface="Cambria Math"/>
                              <a:cs typeface="Arial" panose="020B0604020202020204" pitchFamily="34" charset="0"/>
                            </a:rPr>
                            <m:t> −</m:t>
                          </m:r>
                          <m:r>
                            <a:rPr lang="en-US" sz="2800" b="1" i="1" smtClean="0">
                              <a:solidFill>
                                <a:srgbClr val="008A3E"/>
                              </a:solidFill>
                              <a:latin typeface="Cambria Math"/>
                              <a:cs typeface="Arial" panose="020B0604020202020204" pitchFamily="34" charset="0"/>
                            </a:rPr>
                            <m:t>𝟐</m:t>
                          </m:r>
                        </m:num>
                        <m:den>
                          <m:r>
                            <a:rPr lang="en-US" sz="2800" b="1" i="1" smtClean="0">
                              <a:solidFill>
                                <a:srgbClr val="008A3E"/>
                              </a:solidFill>
                              <a:latin typeface="Cambria Math"/>
                              <a:cs typeface="Arial" panose="020B0604020202020204" pitchFamily="34" charset="0"/>
                            </a:rPr>
                            <m:t>𝟗</m:t>
                          </m:r>
                          <m:r>
                            <a:rPr lang="en-US" sz="2800" b="1" i="1" smtClean="0">
                              <a:solidFill>
                                <a:srgbClr val="008A3E"/>
                              </a:solidFill>
                              <a:latin typeface="Cambria Math"/>
                              <a:cs typeface="Arial" panose="020B0604020202020204" pitchFamily="34" charset="0"/>
                            </a:rPr>
                            <m:t> −</m:t>
                          </m:r>
                          <m:r>
                            <a:rPr lang="en-US" sz="2800" b="1" i="1" smtClean="0">
                              <a:solidFill>
                                <a:srgbClr val="008A3E"/>
                              </a:solidFill>
                              <a:latin typeface="Cambria Math"/>
                              <a:cs typeface="Arial" panose="020B0604020202020204" pitchFamily="34" charset="0"/>
                            </a:rPr>
                            <m:t>𝟐</m:t>
                          </m:r>
                        </m:den>
                      </m:f>
                    </m:oMath>
                  </m:oMathPara>
                </a14:m>
                <a:endParaRPr lang="en-US" sz="2800" b="1" dirty="0" smtClean="0">
                  <a:solidFill>
                    <a:srgbClr val="008A3E"/>
                  </a:solidFill>
                  <a:latin typeface="Arial" panose="020B0604020202020204" pitchFamily="34" charset="0"/>
                  <a:cs typeface="Arial" panose="020B0604020202020204" pitchFamily="34"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6446828" y="3701357"/>
                <a:ext cx="1801712" cy="901785"/>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6453403" y="4613890"/>
                <a:ext cx="1896737" cy="901978"/>
              </a:xfrm>
              <a:prstGeom prst="rect">
                <a:avLst/>
              </a:prstGeom>
              <a:solidFill>
                <a:schemeClr val="bg1"/>
              </a:solidFill>
            </p:spPr>
            <p:txBody>
              <a:bodyPr wrap="none" rtlCol="0">
                <a:spAutoFit/>
              </a:bodyPr>
              <a:lstStyle/>
              <a:p>
                <a:pPr algn="r"/>
                <a14:m>
                  <m:oMathPara xmlns:m="http://schemas.openxmlformats.org/officeDocument/2006/math">
                    <m:oMathParaPr>
                      <m:jc m:val="centerGroup"/>
                    </m:oMathParaPr>
                    <m:oMath xmlns:m="http://schemas.openxmlformats.org/officeDocument/2006/math">
                      <m:r>
                        <a:rPr lang="en-US" sz="2800" b="1" i="1" smtClean="0">
                          <a:solidFill>
                            <a:srgbClr val="008A3E"/>
                          </a:solidFill>
                          <a:latin typeface="Cambria Math"/>
                          <a:cs typeface="Arial" panose="020B0604020202020204" pitchFamily="34" charset="0"/>
                        </a:rPr>
                        <m:t>=</m:t>
                      </m:r>
                      <m:f>
                        <m:fPr>
                          <m:ctrlPr>
                            <a:rPr lang="en-US" sz="2800" b="1" i="1" smtClean="0">
                              <a:solidFill>
                                <a:srgbClr val="008A3E"/>
                              </a:solidFill>
                              <a:latin typeface="Cambria Math" panose="02040503050406030204" pitchFamily="18" charset="0"/>
                              <a:cs typeface="Arial" panose="020B0604020202020204" pitchFamily="34" charset="0"/>
                            </a:rPr>
                          </m:ctrlPr>
                        </m:fPr>
                        <m:num>
                          <m:r>
                            <a:rPr lang="en-US" sz="2800" b="1" i="1" smtClean="0">
                              <a:solidFill>
                                <a:srgbClr val="008A3E"/>
                              </a:solidFill>
                              <a:latin typeface="Cambria Math"/>
                              <a:cs typeface="Arial" panose="020B0604020202020204" pitchFamily="34" charset="0"/>
                            </a:rPr>
                            <m:t>𝟖</m:t>
                          </m:r>
                        </m:num>
                        <m:den>
                          <m:r>
                            <a:rPr lang="en-US" sz="2800" b="1" i="1" smtClean="0">
                              <a:solidFill>
                                <a:srgbClr val="008A3E"/>
                              </a:solidFill>
                              <a:latin typeface="Cambria Math"/>
                              <a:cs typeface="Arial" panose="020B0604020202020204" pitchFamily="34" charset="0"/>
                            </a:rPr>
                            <m:t>𝟕</m:t>
                          </m:r>
                        </m:den>
                      </m:f>
                      <m:r>
                        <a:rPr lang="en-US" sz="2800" b="1" i="1" smtClean="0">
                          <a:solidFill>
                            <a:srgbClr val="008A3E"/>
                          </a:solidFill>
                          <a:latin typeface="Cambria Math"/>
                          <a:cs typeface="Arial" panose="020B0604020202020204" pitchFamily="34" charset="0"/>
                        </a:rPr>
                        <m:t>=</m:t>
                      </m:r>
                      <m:r>
                        <a:rPr lang="en-US" sz="2800" b="1" i="1" smtClean="0">
                          <a:solidFill>
                            <a:srgbClr val="008A3E"/>
                          </a:solidFill>
                          <a:latin typeface="Cambria Math"/>
                          <a:cs typeface="Arial" panose="020B0604020202020204" pitchFamily="34" charset="0"/>
                        </a:rPr>
                        <m:t>𝟏</m:t>
                      </m:r>
                      <m:r>
                        <a:rPr lang="en-US" sz="2800" b="1" i="1" smtClean="0">
                          <a:solidFill>
                            <a:srgbClr val="008A3E"/>
                          </a:solidFill>
                          <a:latin typeface="Cambria Math"/>
                          <a:cs typeface="Arial" panose="020B0604020202020204" pitchFamily="34" charset="0"/>
                        </a:rPr>
                        <m:t>.</m:t>
                      </m:r>
                      <m:r>
                        <a:rPr lang="en-US" sz="2800" b="1" i="1" smtClean="0">
                          <a:solidFill>
                            <a:srgbClr val="008A3E"/>
                          </a:solidFill>
                          <a:latin typeface="Cambria Math"/>
                          <a:cs typeface="Arial" panose="020B0604020202020204" pitchFamily="34" charset="0"/>
                        </a:rPr>
                        <m:t>𝟏</m:t>
                      </m:r>
                    </m:oMath>
                  </m:oMathPara>
                </a14:m>
                <a:endParaRPr lang="en-US" sz="2800" b="1" dirty="0">
                  <a:solidFill>
                    <a:srgbClr val="008A3E"/>
                  </a:solidFill>
                  <a:latin typeface="Arial" panose="020B0604020202020204" pitchFamily="34" charset="0"/>
                  <a:cs typeface="Arial" panose="020B0604020202020204" pitchFamily="34"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6453403" y="4613890"/>
                <a:ext cx="1896737" cy="901978"/>
              </a:xfrm>
              <a:prstGeom prst="rect">
                <a:avLst/>
              </a:prstGeom>
              <a:blipFill rotWithShape="1">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551638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10867</TotalTime>
  <Words>2290</Words>
  <Application>Microsoft Office PowerPoint</Application>
  <PresentationFormat>On-screen Show (4:3)</PresentationFormat>
  <Paragraphs>220</Paragraphs>
  <Slides>47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47</vt:i4>
      </vt:variant>
    </vt:vector>
  </HeadingPairs>
  <TitlesOfParts>
    <vt:vector size="52" baseType="lpstr">
      <vt:lpstr>Arial</vt:lpstr>
      <vt:lpstr>Calibri</vt:lpstr>
      <vt:lpstr>Cambria Math</vt:lpstr>
      <vt:lpstr>Wingdings</vt:lpstr>
      <vt:lpstr>Office Theme</vt:lpstr>
      <vt:lpstr>Do Now</vt:lpstr>
      <vt:lpstr>PowerPoint Presentation</vt:lpstr>
      <vt:lpstr>Writing Hypotheses</vt:lpstr>
      <vt:lpstr>Today's Lesson</vt:lpstr>
      <vt:lpstr>Question 1</vt:lpstr>
      <vt:lpstr>PowerPoint Presentation</vt:lpstr>
      <vt:lpstr>PowerPoint Presentation</vt:lpstr>
      <vt:lpstr>Question 2</vt:lpstr>
      <vt:lpstr>PowerPoint Presentation</vt:lpstr>
      <vt:lpstr>PowerPoint Presentation</vt:lpstr>
      <vt:lpstr>What are the units for the slope?</vt:lpstr>
      <vt:lpstr>Question 2</vt:lpstr>
      <vt:lpstr>Question 3</vt:lpstr>
      <vt:lpstr>General Advice</vt:lpstr>
      <vt:lpstr>PowerPoint Presentation</vt:lpstr>
      <vt:lpstr>General Advice</vt:lpstr>
      <vt:lpstr>PowerPoint Presentation</vt:lpstr>
      <vt:lpstr>1st Example from Question 3</vt:lpstr>
      <vt:lpstr>2nd Example from Question 3</vt:lpstr>
      <vt:lpstr>3rd Example from Question 3</vt:lpstr>
      <vt:lpstr>4th Example from Question 3</vt:lpstr>
      <vt:lpstr>5th Example from Question 3</vt:lpstr>
      <vt:lpstr>Question 3</vt:lpstr>
      <vt:lpstr>Question 3</vt:lpstr>
      <vt:lpstr>Question 4</vt:lpstr>
      <vt:lpstr>PowerPoint Presentation</vt:lpstr>
      <vt:lpstr>Question 4</vt:lpstr>
      <vt:lpstr>Question 4</vt:lpstr>
      <vt:lpstr>Question 5</vt:lpstr>
      <vt:lpstr>PowerPoint Presentation</vt:lpstr>
      <vt:lpstr>Question 5</vt:lpstr>
      <vt:lpstr>Question 5</vt:lpstr>
      <vt:lpstr>Finish Scoring</vt:lpstr>
      <vt:lpstr>General Advice</vt:lpstr>
      <vt:lpstr>Next Class</vt:lpstr>
      <vt:lpstr>Do Now</vt:lpstr>
      <vt:lpstr>PowerPoint Presentation</vt:lpstr>
      <vt:lpstr>Introduction to Exercise</vt:lpstr>
      <vt:lpstr>Informational Text</vt:lpstr>
      <vt:lpstr>What Makes an Atom Radioactive?</vt:lpstr>
      <vt:lpstr>PowerPoint Presentation</vt:lpstr>
      <vt:lpstr>PowerPoint Presentation</vt:lpstr>
      <vt:lpstr>PowerPoint Presentation</vt:lpstr>
      <vt:lpstr>PowerPoint Presentation</vt:lpstr>
      <vt:lpstr>PowerPoint Presentation</vt:lpstr>
      <vt:lpstr>Do Now – Fantasy Football Analysis</vt:lpstr>
      <vt:lpstr>Do Now – Fantasy Football Analysis</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sundance235</dc:creator>
  <cp:lastModifiedBy>Staff Peter McCarthy</cp:lastModifiedBy>
  <cp:revision>737</cp:revision>
  <cp:lastPrinted>2015-11-03T16:18:17Z</cp:lastPrinted>
  <dcterms:created xsi:type="dcterms:W3CDTF">2012-09-15T16:31:25Z</dcterms:created>
  <dcterms:modified xsi:type="dcterms:W3CDTF">2019-12-12T14:54:05Z</dcterms:modified>
</cp:coreProperties>
</file>