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801" r:id="rId2"/>
    <p:sldId id="773" r:id="rId3"/>
    <p:sldId id="878" r:id="rId4"/>
    <p:sldId id="877" r:id="rId5"/>
    <p:sldId id="876" r:id="rId6"/>
    <p:sldId id="880" r:id="rId7"/>
    <p:sldId id="881" r:id="rId8"/>
    <p:sldId id="890" r:id="rId9"/>
    <p:sldId id="891" r:id="rId10"/>
    <p:sldId id="882" r:id="rId11"/>
    <p:sldId id="883" r:id="rId12"/>
    <p:sldId id="884" r:id="rId13"/>
    <p:sldId id="885" r:id="rId14"/>
    <p:sldId id="892" r:id="rId15"/>
    <p:sldId id="886" r:id="rId16"/>
    <p:sldId id="887" r:id="rId17"/>
    <p:sldId id="893" r:id="rId18"/>
    <p:sldId id="894" r:id="rId19"/>
    <p:sldId id="790" r:id="rId20"/>
    <p:sldId id="874" r:id="rId21"/>
    <p:sldId id="875" r:id="rId22"/>
    <p:sldId id="802" r:id="rId23"/>
    <p:sldId id="803" r:id="rId24"/>
    <p:sldId id="804" r:id="rId25"/>
    <p:sldId id="872" r:id="rId26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BA2A2A"/>
    <a:srgbClr val="339966"/>
    <a:srgbClr val="00FF00"/>
    <a:srgbClr val="FF00FF"/>
    <a:srgbClr val="FF3FFF"/>
    <a:srgbClr val="008000"/>
    <a:srgbClr val="FFB9FF"/>
    <a:srgbClr val="FFC5C5"/>
    <a:srgbClr val="FFFF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02" autoAdjust="0"/>
    <p:restoredTop sz="86375" autoAdjust="0"/>
  </p:normalViewPr>
  <p:slideViewPr>
    <p:cSldViewPr snapToGrid="0">
      <p:cViewPr varScale="1">
        <p:scale>
          <a:sx n="82" d="100"/>
          <a:sy n="82" d="100"/>
        </p:scale>
        <p:origin x="174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78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846" cy="470544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25" y="1"/>
            <a:ext cx="3077846" cy="470544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r">
              <a:defRPr sz="1200"/>
            </a:lvl1pPr>
          </a:lstStyle>
          <a:p>
            <a:fld id="{07C98594-B946-4782-932A-49C6C50988BB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7931"/>
            <a:ext cx="3077846" cy="470544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25" y="8917931"/>
            <a:ext cx="3077846" cy="470544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r">
              <a:defRPr sz="1200"/>
            </a:lvl1pPr>
          </a:lstStyle>
          <a:p>
            <a:fld id="{71A4E98C-FC68-4FFF-8FB8-0C1BEF8AF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19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69424"/>
          </a:xfrm>
          <a:prstGeom prst="rect">
            <a:avLst/>
          </a:prstGeom>
        </p:spPr>
        <p:txBody>
          <a:bodyPr vert="horz" lIns="94188" tIns="47094" rIns="94188" bIns="4709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39" cy="469424"/>
          </a:xfrm>
          <a:prstGeom prst="rect">
            <a:avLst/>
          </a:prstGeom>
        </p:spPr>
        <p:txBody>
          <a:bodyPr vert="horz" lIns="94188" tIns="47094" rIns="94188" bIns="47094" rtlCol="0"/>
          <a:lstStyle>
            <a:lvl1pPr algn="r">
              <a:defRPr sz="1200"/>
            </a:lvl1pPr>
          </a:lstStyle>
          <a:p>
            <a:fld id="{169CBA31-FBA6-4B3A-ADEC-DB1447EE8D3B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4850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88" tIns="47094" rIns="94188" bIns="4709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188" tIns="47094" rIns="94188" bIns="4709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2"/>
            <a:ext cx="3077739" cy="469424"/>
          </a:xfrm>
          <a:prstGeom prst="rect">
            <a:avLst/>
          </a:prstGeom>
        </p:spPr>
        <p:txBody>
          <a:bodyPr vert="horz" lIns="94188" tIns="47094" rIns="94188" bIns="4709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39" cy="469424"/>
          </a:xfrm>
          <a:prstGeom prst="rect">
            <a:avLst/>
          </a:prstGeom>
        </p:spPr>
        <p:txBody>
          <a:bodyPr vert="horz" lIns="94188" tIns="47094" rIns="94188" bIns="47094" rtlCol="0" anchor="b"/>
          <a:lstStyle>
            <a:lvl1pPr algn="r">
              <a:defRPr sz="1200"/>
            </a:lvl1pPr>
          </a:lstStyle>
          <a:p>
            <a:fld id="{456893B1-E79D-408E-AFE0-A9919F43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6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6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</a:defRPr>
            </a:lvl1pPr>
            <a:lvl2pPr marL="630238" indent="-227013">
              <a:spcBef>
                <a:spcPts val="300"/>
              </a:spcBef>
              <a:defRPr sz="2400">
                <a:solidFill>
                  <a:schemeClr val="tx1"/>
                </a:solidFill>
              </a:defRPr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>
                <a:solidFill>
                  <a:schemeClr val="tx1"/>
                </a:solidFill>
              </a:defRPr>
            </a:lvl3pPr>
            <a:lvl4pPr marL="1254125" indent="-234950" defTabSz="1087438">
              <a:spcBef>
                <a:spcPts val="0"/>
              </a:spcBef>
              <a:defRPr sz="1800">
                <a:solidFill>
                  <a:schemeClr val="tx1"/>
                </a:solidFill>
              </a:defRPr>
            </a:lvl4pPr>
            <a:lvl5pPr marL="1600200" indent="-220663">
              <a:spcBef>
                <a:spcPts val="0"/>
              </a:spcBef>
              <a:defRPr sz="18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84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076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4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2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7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6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" y="274638"/>
            <a:ext cx="877824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" y="1297460"/>
            <a:ext cx="8778240" cy="5128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60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Wingdings" pitchFamily="2" charset="2"/>
        <a:buChar char="Ø"/>
        <a:defRPr sz="32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31825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24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defTabSz="914400" rtl="0" eaLnBrk="1" latinLnBrk="0" hangingPunct="1">
        <a:spcBef>
          <a:spcPts val="0"/>
        </a:spcBef>
        <a:buFont typeface="Arial" pitchFamily="34" charset="0"/>
        <a:buChar char="»"/>
        <a:tabLst/>
        <a:defRPr sz="20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868998"/>
            <a:ext cx="8778240" cy="731520"/>
          </a:xfrm>
        </p:spPr>
        <p:txBody>
          <a:bodyPr/>
          <a:lstStyle/>
          <a:p>
            <a:r>
              <a:rPr lang="en-US" dirty="0" smtClean="0"/>
              <a:t>Nuclear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606" y="1891820"/>
            <a:ext cx="8268788" cy="3837175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SWBAT write balanced nuclear equations for radioactive decay reactions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53400" y="0"/>
            <a:ext cx="990600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this in your notes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17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8A3E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Write the balanced nuclear equation for the decay of polonium-218 into astatine-218 and a beta particle.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182880" y="2749310"/>
                <a:ext cx="8778240" cy="91234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𝟏𝟖</m:t>
                          </m:r>
                        </m:e>
                      </m:m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𝟖𝟒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Po     </a:t>
                </a:r>
                <a:r>
                  <a:rPr lang="en-US" sz="4000" b="1" dirty="0" smtClean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sz="3600" b="1" dirty="0" smtClean="0">
                    <a:solidFill>
                      <a:srgbClr val="FF0000"/>
                    </a:solidFill>
                    <a:cs typeface="Arial" pitchFamily="34" charset="0"/>
                  </a:rPr>
                  <a:t> 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𝟐𝟏𝟖</m:t>
                          </m:r>
                        </m:e>
                      </m:m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𝟖𝟓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cs typeface="Arial" pitchFamily="34" charset="0"/>
                  </a:rPr>
                  <a:t>At  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+ </a:t>
                </a:r>
                <a:r>
                  <a:rPr lang="en-US" b="1" dirty="0" smtClean="0">
                    <a:solidFill>
                      <a:srgbClr val="FF000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m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cs typeface="Arial" pitchFamily="34" charset="0"/>
                  </a:rPr>
                  <a:t>e</a:t>
                </a: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" y="2749310"/>
                <a:ext cx="8778240" cy="912340"/>
              </a:xfrm>
              <a:prstGeom prst="rect">
                <a:avLst/>
              </a:prstGeom>
              <a:blipFill rotWithShape="0">
                <a:blip r:embed="rId2"/>
                <a:stretch>
                  <a:fillRect t="-12667" b="-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000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182880" y="2749310"/>
                <a:ext cx="8778240" cy="91234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𝟓𝟎</m:t>
                          </m:r>
                        </m:e>
                      </m:m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𝟐𝟓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Mn     </a:t>
                </a:r>
                <a:r>
                  <a:rPr lang="en-US" sz="4000" b="1" dirty="0" smtClean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sz="3600" b="1" dirty="0" smtClean="0">
                    <a:solidFill>
                      <a:srgbClr val="FF0000"/>
                    </a:solidFill>
                    <a:cs typeface="Arial" pitchFamily="34" charset="0"/>
                  </a:rPr>
                  <a:t> 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𝟓𝟎</m:t>
                          </m:r>
                        </m:e>
                      </m:m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𝟐𝟒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cs typeface="Arial" pitchFamily="34" charset="0"/>
                  </a:rPr>
                  <a:t>Cr  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+ </a:t>
                </a:r>
                <a:r>
                  <a:rPr lang="en-US" b="1" dirty="0" smtClean="0">
                    <a:solidFill>
                      <a:srgbClr val="FF000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m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cs typeface="Arial" pitchFamily="34" charset="0"/>
                  </a:rPr>
                  <a:t>e</a:t>
                </a: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" y="2749310"/>
                <a:ext cx="8778240" cy="912340"/>
              </a:xfrm>
              <a:prstGeom prst="rect">
                <a:avLst/>
              </a:prstGeom>
              <a:blipFill rotWithShape="0">
                <a:blip r:embed="rId2"/>
                <a:stretch>
                  <a:fillRect t="-12667" b="-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 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2800" b="1" dirty="0" smtClean="0"/>
              <a:t>Write the balanced nuclear equation for the decay of manganese-50 into chromium-50 and a positron</a:t>
            </a:r>
          </a:p>
        </p:txBody>
      </p:sp>
    </p:spTree>
    <p:extLst>
      <p:ext uri="{BB962C8B-B14F-4D97-AF65-F5344CB8AC3E}">
        <p14:creationId xmlns:p14="http://schemas.microsoft.com/office/powerpoint/2010/main" val="285745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182880" y="2749310"/>
                <a:ext cx="8778240" cy="91234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𝟔𝟎</m:t>
                          </m:r>
                        </m:e>
                      </m:m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Ni     </a:t>
                </a:r>
                <a:r>
                  <a:rPr lang="en-US" sz="4000" b="1" dirty="0" smtClean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sz="3600" b="1" dirty="0" smtClean="0">
                    <a:solidFill>
                      <a:srgbClr val="FF0000"/>
                    </a:solidFill>
                    <a:cs typeface="Arial" pitchFamily="34" charset="0"/>
                  </a:rPr>
                  <a:t> 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𝟔𝟎</m:t>
                          </m:r>
                        </m:e>
                      </m:m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cs typeface="Arial" pitchFamily="34" charset="0"/>
                  </a:rPr>
                  <a:t>Ni  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+ </a:t>
                </a:r>
                <a:r>
                  <a:rPr lang="en-US" b="1" dirty="0" smtClean="0">
                    <a:solidFill>
                      <a:srgbClr val="FF000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m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latin typeface="Symbol" panose="05050102010706020507" pitchFamily="18" charset="2"/>
                    <a:cs typeface="Arial" pitchFamily="34" charset="0"/>
                  </a:rPr>
                  <a:t>g</a:t>
                </a: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" y="2749310"/>
                <a:ext cx="8778240" cy="912340"/>
              </a:xfrm>
              <a:prstGeom prst="rect">
                <a:avLst/>
              </a:prstGeom>
              <a:blipFill rotWithShape="0">
                <a:blip r:embed="rId2"/>
                <a:stretch>
                  <a:fillRect t="-12667" b="-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BA2A2A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297460"/>
            <a:ext cx="8778240" cy="1184483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2800" b="1" dirty="0" smtClean="0"/>
              <a:t>Write the balanced nuclear equation for the decay of nickel-60 into nickel-60 and a gamma photon</a:t>
            </a:r>
          </a:p>
        </p:txBody>
      </p:sp>
    </p:spTree>
    <p:extLst>
      <p:ext uri="{BB962C8B-B14F-4D97-AF65-F5344CB8AC3E}">
        <p14:creationId xmlns:p14="http://schemas.microsoft.com/office/powerpoint/2010/main" val="185184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0200"/>
              </a:spcBef>
              <a:buNone/>
            </a:pPr>
            <a:r>
              <a:rPr lang="en-US" sz="2800" b="1" dirty="0"/>
              <a:t>Write the balanced nuclear equation for the decay of plutonium-242 into uranium-238 and an alpha particle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182880" y="2956948"/>
                <a:ext cx="8778240" cy="91234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𝟒𝟐</m:t>
                          </m:r>
                        </m:e>
                      </m:m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𝟗𝟒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Pu     </a:t>
                </a:r>
                <a:r>
                  <a:rPr lang="en-US" sz="4000" b="1" dirty="0" smtClean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sz="3600" b="1" dirty="0" smtClean="0">
                    <a:solidFill>
                      <a:srgbClr val="FF0000"/>
                    </a:solidFill>
                    <a:cs typeface="Arial" pitchFamily="34" charset="0"/>
                  </a:rPr>
                  <a:t> 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𝟐𝟑𝟖</m:t>
                          </m:r>
                        </m:e>
                      </m:m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𝟗𝟐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cs typeface="Arial" pitchFamily="34" charset="0"/>
                  </a:rPr>
                  <a:t>U  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+ </a:t>
                </a:r>
                <a:r>
                  <a:rPr lang="en-US" b="1" dirty="0" smtClean="0">
                    <a:solidFill>
                      <a:srgbClr val="FF000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e>
                      </m:m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cs typeface="Arial" pitchFamily="34" charset="0"/>
                  </a:rPr>
                  <a:t>He</a:t>
                </a:r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" y="2956948"/>
                <a:ext cx="8778240" cy="912340"/>
              </a:xfrm>
              <a:prstGeom prst="rect">
                <a:avLst/>
              </a:prstGeom>
              <a:blipFill rotWithShape="0">
                <a:blip r:embed="rId2"/>
                <a:stretch>
                  <a:fillRect t="-12667" b="-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475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FF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 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297460"/>
            <a:ext cx="7680960" cy="238813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0200"/>
              </a:spcBef>
              <a:buNone/>
            </a:pPr>
            <a:r>
              <a:rPr lang="en-US" sz="2800" b="1" dirty="0" smtClean="0"/>
              <a:t>Some radioactive nuclides go through several decay steps to become more stable.  Write </a:t>
            </a:r>
            <a:r>
              <a:rPr lang="en-US" sz="2800" b="1" dirty="0"/>
              <a:t>the balanced nuclear equation for the decay of </a:t>
            </a:r>
            <a:r>
              <a:rPr lang="en-US" sz="2800" b="1" dirty="0" smtClean="0"/>
              <a:t> </a:t>
            </a:r>
            <a:r>
              <a:rPr lang="en-US" sz="2800" b="1" dirty="0"/>
              <a:t>uranium-238 </a:t>
            </a:r>
            <a:r>
              <a:rPr lang="en-US" sz="2800" b="1" dirty="0" smtClean="0"/>
              <a:t>into radium-226, three alpha particles and two beta particles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182880" y="4505827"/>
                <a:ext cx="8778240" cy="91234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𝟑𝟖</m:t>
                          </m:r>
                        </m:e>
                      </m:m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𝟗𝟐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U     </a:t>
                </a:r>
                <a:r>
                  <a:rPr lang="en-US" sz="4000" b="1" dirty="0" smtClean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sz="3600" b="1" dirty="0" smtClean="0">
                    <a:solidFill>
                      <a:srgbClr val="FF0000"/>
                    </a:solidFill>
                    <a:cs typeface="Arial" pitchFamily="34" charset="0"/>
                  </a:rPr>
                  <a:t> 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𝟐𝟔</m:t>
                          </m:r>
                        </m:e>
                      </m:m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𝟖𝟖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cs typeface="Arial" pitchFamily="34" charset="0"/>
                  </a:rPr>
                  <a:t>Ra  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+ </a:t>
                </a:r>
                <a:r>
                  <a:rPr lang="en-US" b="1" dirty="0" smtClean="0">
                    <a:solidFill>
                      <a:srgbClr val="FF0000"/>
                    </a:solidFill>
                    <a:cs typeface="Arial" pitchFamily="34" charset="0"/>
                  </a:rPr>
                  <a:t> 3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e>
                      </m:m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cs typeface="Arial" pitchFamily="34" charset="0"/>
                  </a:rPr>
                  <a:t>He  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+ </a:t>
                </a:r>
                <a:r>
                  <a:rPr lang="en-US" b="1" dirty="0" smtClean="0">
                    <a:solidFill>
                      <a:srgbClr val="FF0000"/>
                    </a:solidFill>
                    <a:cs typeface="Arial" pitchFamily="34" charset="0"/>
                  </a:rPr>
                  <a:t> 2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cs typeface="Arial" pitchFamily="34" charset="0"/>
                  </a:rPr>
                  <a:t>e</a:t>
                </a:r>
                <a:endParaRPr lang="en-US" b="1" dirty="0">
                  <a:solidFill>
                    <a:srgbClr val="FF0000"/>
                  </a:solidFill>
                  <a:cs typeface="Arial" pitchFamily="34" charset="0"/>
                </a:endParaRPr>
              </a:p>
              <a:p>
                <a:pPr marL="0" indent="0" algn="ctr">
                  <a:buFont typeface="Wingdings" pitchFamily="2" charset="2"/>
                  <a:buNone/>
                </a:pPr>
                <a:endParaRPr lang="en-US" b="1" dirty="0" smtClean="0">
                  <a:solidFill>
                    <a:srgbClr val="FF0000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" y="4505827"/>
                <a:ext cx="8778240" cy="912340"/>
              </a:xfrm>
              <a:prstGeom prst="rect">
                <a:avLst/>
              </a:prstGeom>
              <a:blipFill rotWithShape="0">
                <a:blip r:embed="rId2"/>
                <a:stretch>
                  <a:fillRect t="-6000" b="-1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239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an Unknown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4693921" y="3976106"/>
                <a:ext cx="4196079" cy="91234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𝟏𝟖</m:t>
                          </m:r>
                        </m:e>
                      </m:mr>
                      <m:mr>
                        <m:e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𝟗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</a:rPr>
                  <a:t>F  </a:t>
                </a:r>
                <a:r>
                  <a:rPr lang="en-US" sz="4000" b="1" dirty="0" smtClean="0">
                    <a:solidFill>
                      <a:srgbClr val="0070C0"/>
                    </a:solidFill>
                    <a:latin typeface="Wingdings 3" pitchFamily="18" charset="2"/>
                  </a:rPr>
                  <a:t>ª</a:t>
                </a:r>
                <a:r>
                  <a:rPr lang="en-US" sz="3600" b="1" dirty="0" smtClean="0">
                    <a:solidFill>
                      <a:srgbClr val="0070C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800" b="1" i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𝟏𝟖</m:t>
                          </m:r>
                        </m:e>
                      </m:mr>
                      <m:mr>
                        <m:e>
                          <m:r>
                            <a:rPr lang="en-US" sz="2800" b="1" i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𝟖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  <a:cs typeface="Arial" pitchFamily="34" charset="0"/>
                  </a:rPr>
                  <a:t>O  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+ </a:t>
                </a:r>
                <a:r>
                  <a:rPr lang="en-US" b="1" dirty="0" smtClean="0">
                    <a:solidFill>
                      <a:srgbClr val="0070C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mr>
                      <m:mr>
                        <m:e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  <a:cs typeface="Arial" pitchFamily="34" charset="0"/>
                  </a:rPr>
                  <a:t>e</a:t>
                </a:r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3921" y="3976106"/>
                <a:ext cx="4196079" cy="912340"/>
              </a:xfrm>
              <a:prstGeom prst="rect">
                <a:avLst/>
              </a:prstGeom>
              <a:blipFill rotWithShape="1">
                <a:blip r:embed="rId2"/>
                <a:stretch>
                  <a:fillRect t="-12667" b="-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701450" y="4945609"/>
            <a:ext cx="16225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8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= Z + 1</a:t>
            </a:r>
            <a:endParaRPr lang="en-US" sz="2000" b="1" dirty="0">
              <a:solidFill>
                <a:srgbClr val="008A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94561" y="2586737"/>
            <a:ext cx="18363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= A + 0</a:t>
            </a:r>
            <a:endParaRPr 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7960" y="1117600"/>
            <a:ext cx="876808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When fluorine-18 undergoes radioactive decay, it produces a positron and another atom.  Write a balanced nuclear equation which identifies the other atom.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92464" y="3167119"/>
            <a:ext cx="12405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= A</a:t>
            </a:r>
            <a:endParaRPr 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37136" y="4066621"/>
            <a:ext cx="5036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06020" y="5525990"/>
            <a:ext cx="10134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8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= Z</a:t>
            </a:r>
            <a:endParaRPr lang="en-US" sz="2000" b="1" dirty="0">
              <a:solidFill>
                <a:srgbClr val="008A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35429" y="3730013"/>
            <a:ext cx="4196079" cy="1230351"/>
            <a:chOff x="-3379651" y="5434034"/>
            <a:chExt cx="4196079" cy="123035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Content Placeholder 2"/>
                <p:cNvSpPr txBox="1">
                  <a:spLocks/>
                </p:cNvSpPr>
                <p:nvPr/>
              </p:nvSpPr>
              <p:spPr>
                <a:xfrm>
                  <a:off x="-3379651" y="5434034"/>
                  <a:ext cx="4196079" cy="1230351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tIns="274320" bIns="274320"/>
                <a:lstStyle>
                  <a:lvl1pPr marL="342900" indent="-342900" algn="l" defTabSz="914400" rtl="0" eaLnBrk="1" latinLnBrk="0" hangingPunct="1">
                    <a:spcBef>
                      <a:spcPts val="1200"/>
                    </a:spcBef>
                    <a:buFont typeface="Wingdings" pitchFamily="2" charset="2"/>
                    <a:buChar char="Ø"/>
                    <a:defRPr sz="3200" kern="1200" baseline="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+mn-cs"/>
                    </a:defRPr>
                  </a:lvl1pPr>
                  <a:lvl2pPr marL="631825" indent="-228600" algn="l" defTabSz="914400" rtl="0" eaLnBrk="1" latinLnBrk="0" hangingPunct="1">
                    <a:spcBef>
                      <a:spcPts val="0"/>
                    </a:spcBef>
                    <a:buFont typeface="Arial" pitchFamily="34" charset="0"/>
                    <a:buChar char="–"/>
                    <a:defRPr sz="2800" kern="1200" baseline="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+mn-cs"/>
                    </a:defRPr>
                  </a:lvl2pPr>
                  <a:lvl3pPr marL="914400" indent="-228600" algn="l" defTabSz="914400" rtl="0" eaLnBrk="1" latinLnBrk="0" hangingPunct="1">
                    <a:spcBef>
                      <a:spcPts val="0"/>
                    </a:spcBef>
                    <a:buFont typeface="Arial" pitchFamily="34" charset="0"/>
                    <a:buChar char="•"/>
                    <a:defRPr sz="2400" i="1" kern="1200" baseline="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+mn-cs"/>
                    </a:defRPr>
                  </a:lvl3pPr>
                  <a:lvl4pPr marL="1257300" indent="-228600" algn="l" defTabSz="914400" rtl="0" eaLnBrk="1" latinLnBrk="0" hangingPunct="1">
                    <a:spcBef>
                      <a:spcPts val="0"/>
                    </a:spcBef>
                    <a:buFont typeface="Arial" pitchFamily="34" charset="0"/>
                    <a:buChar char="–"/>
                    <a:defRPr sz="2000" kern="1200" baseline="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+mn-cs"/>
                    </a:defRPr>
                  </a:lvl4pPr>
                  <a:lvl5pPr marL="1600200" indent="-228600" algn="l" defTabSz="914400" rtl="0" eaLnBrk="1" latinLnBrk="0" hangingPunct="1">
                    <a:spcBef>
                      <a:spcPts val="0"/>
                    </a:spcBef>
                    <a:buFont typeface="Arial" pitchFamily="34" charset="0"/>
                    <a:buChar char="»"/>
                    <a:tabLst/>
                    <a:defRPr sz="2000" i="1" kern="1200" baseline="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Font typeface="Wingdings" pitchFamily="2" charset="2"/>
                    <a:buNone/>
                  </a:pPr>
                  <a14:m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𝟏𝟖</m:t>
                            </m:r>
                          </m:e>
                        </m:mr>
                        <m:mr>
                          <m:e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 </m:t>
                            </m:r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𝟗</m:t>
                            </m:r>
                          </m:e>
                        </m:mr>
                      </m:m>
                    </m:oMath>
                  </a14:m>
                  <a:r>
                    <a:rPr lang="en-US" b="1" dirty="0" smtClean="0">
                      <a:solidFill>
                        <a:schemeClr val="tx1"/>
                      </a:solidFill>
                    </a:rPr>
                    <a:t>F  </a:t>
                  </a:r>
                  <a:r>
                    <a:rPr lang="en-US" sz="4000" b="1" dirty="0" smtClean="0">
                      <a:solidFill>
                        <a:schemeClr val="tx1"/>
                      </a:solidFill>
                      <a:latin typeface="Wingdings 3" pitchFamily="18" charset="2"/>
                    </a:rPr>
                    <a:t>ª</a:t>
                  </a:r>
                  <a:r>
                    <a:rPr lang="en-US" sz="3600" b="1" dirty="0" smtClean="0">
                      <a:solidFill>
                        <a:schemeClr val="tx1"/>
                      </a:solidFill>
                      <a:cs typeface="Arial" pitchFamily="34" charset="0"/>
                    </a:rPr>
                    <a:t>          </a:t>
                  </a:r>
                  <a:r>
                    <a:rPr lang="en-US" b="1" dirty="0" smtClean="0">
                      <a:solidFill>
                        <a:schemeClr val="tx1"/>
                      </a:solidFill>
                    </a:rPr>
                    <a:t>+ </a:t>
                  </a:r>
                  <a:r>
                    <a:rPr lang="en-US" b="1" dirty="0" smtClean="0">
                      <a:solidFill>
                        <a:schemeClr val="tx1"/>
                      </a:solidFill>
                      <a:cs typeface="Arial" pitchFamily="34" charset="0"/>
                    </a:rPr>
                    <a:t>  </a:t>
                  </a:r>
                  <a14:m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𝟎</m:t>
                            </m:r>
                          </m:e>
                        </m:mr>
                        <m:mr>
                          <m:e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e>
                        </m:mr>
                      </m:m>
                    </m:oMath>
                  </a14:m>
                  <a:r>
                    <a:rPr lang="en-US" b="1" dirty="0" smtClean="0">
                      <a:solidFill>
                        <a:schemeClr val="tx1"/>
                      </a:solidFill>
                      <a:cs typeface="Arial" pitchFamily="34" charset="0"/>
                    </a:rPr>
                    <a:t>e</a:t>
                  </a:r>
                </a:p>
              </p:txBody>
            </p:sp>
          </mc:Choice>
          <mc:Fallback xmlns="">
            <p:sp>
              <p:nvSpPr>
                <p:cNvPr id="11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3379651" y="5434034"/>
                  <a:ext cx="4196079" cy="123035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Rectangle 4"/>
            <p:cNvSpPr/>
            <p:nvPr/>
          </p:nvSpPr>
          <p:spPr>
            <a:xfrm>
              <a:off x="-1084525" y="5721342"/>
              <a:ext cx="512354" cy="67897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-1672353" y="6149957"/>
              <a:ext cx="512354" cy="42083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-1672353" y="5518569"/>
              <a:ext cx="512354" cy="42083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2073058" y="4409404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8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sz="2000" b="1" dirty="0">
              <a:solidFill>
                <a:srgbClr val="008A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89212" y="3777638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62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9" grpId="0"/>
      <p:bldP spid="15" grpId="0"/>
      <p:bldP spid="16" grpId="0"/>
      <p:bldP spid="17" grpId="0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Check for Understanding 6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4693921" y="3976107"/>
                <a:ext cx="4196079" cy="91234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𝟏𝟒</m:t>
                          </m:r>
                        </m:e>
                      </m:mr>
                      <m:mr>
                        <m:e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𝟔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</a:rPr>
                  <a:t>C  </a:t>
                </a:r>
                <a:r>
                  <a:rPr lang="en-US" sz="4000" b="1" dirty="0" smtClean="0">
                    <a:solidFill>
                      <a:srgbClr val="0070C0"/>
                    </a:solidFill>
                    <a:latin typeface="Wingdings 3" pitchFamily="18" charset="2"/>
                  </a:rPr>
                  <a:t>ª</a:t>
                </a:r>
                <a:r>
                  <a:rPr lang="en-US" sz="3600" b="1" dirty="0" smtClean="0">
                    <a:solidFill>
                      <a:srgbClr val="0070C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800" b="1" i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𝟏𝟒</m:t>
                          </m:r>
                        </m:e>
                      </m:mr>
                      <m:mr>
                        <m:e>
                          <m:r>
                            <a:rPr lang="en-US" sz="2800" b="1" i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𝟕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  <a:cs typeface="Arial" pitchFamily="34" charset="0"/>
                  </a:rPr>
                  <a:t>N  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+ </a:t>
                </a:r>
                <a:r>
                  <a:rPr lang="en-US" b="1" dirty="0" smtClean="0">
                    <a:solidFill>
                      <a:srgbClr val="0070C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mr>
                      <m:mr>
                        <m:e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  <a:cs typeface="Arial" pitchFamily="34" charset="0"/>
                  </a:rPr>
                  <a:t>e</a:t>
                </a:r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3921" y="3976107"/>
                <a:ext cx="4196079" cy="912340"/>
              </a:xfrm>
              <a:prstGeom prst="rect">
                <a:avLst/>
              </a:prstGeom>
              <a:blipFill rotWithShape="1">
                <a:blip r:embed="rId2"/>
                <a:stretch>
                  <a:fillRect t="-12667" r="-3488" b="-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746333" y="4945609"/>
            <a:ext cx="15327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8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= Z - 1</a:t>
            </a:r>
            <a:endParaRPr lang="en-US" sz="2000" b="1" dirty="0">
              <a:solidFill>
                <a:srgbClr val="008A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94561" y="2554079"/>
            <a:ext cx="18363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= A + 0</a:t>
            </a:r>
            <a:endParaRPr 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7960" y="1117600"/>
            <a:ext cx="876808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When carbon-14 undergoes radioactive decay, it produces a beta particle and another atom.  Write a balanced nuclear equation which identifies the other atom.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92464" y="3134461"/>
            <a:ext cx="12405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= A</a:t>
            </a:r>
            <a:endParaRPr 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57128" y="6206710"/>
            <a:ext cx="11112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= N</a:t>
            </a:r>
            <a:endParaRPr lang="en-US" sz="2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06020" y="5525990"/>
            <a:ext cx="10134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8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= Z</a:t>
            </a:r>
            <a:endParaRPr lang="en-US" sz="2000" b="1" dirty="0">
              <a:solidFill>
                <a:srgbClr val="008A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25423" y="3746704"/>
            <a:ext cx="4196079" cy="1230351"/>
            <a:chOff x="-3379651" y="5434034"/>
            <a:chExt cx="4196079" cy="123035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Content Placeholder 2"/>
                <p:cNvSpPr txBox="1">
                  <a:spLocks/>
                </p:cNvSpPr>
                <p:nvPr/>
              </p:nvSpPr>
              <p:spPr>
                <a:xfrm>
                  <a:off x="-3379651" y="5434034"/>
                  <a:ext cx="4196079" cy="1230351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tIns="274320" bIns="274320"/>
                <a:lstStyle>
                  <a:lvl1pPr marL="342900" indent="-342900" algn="l" defTabSz="914400" rtl="0" eaLnBrk="1" latinLnBrk="0" hangingPunct="1">
                    <a:spcBef>
                      <a:spcPts val="1200"/>
                    </a:spcBef>
                    <a:buFont typeface="Wingdings" pitchFamily="2" charset="2"/>
                    <a:buChar char="Ø"/>
                    <a:defRPr sz="3200" kern="1200" baseline="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+mn-cs"/>
                    </a:defRPr>
                  </a:lvl1pPr>
                  <a:lvl2pPr marL="631825" indent="-228600" algn="l" defTabSz="914400" rtl="0" eaLnBrk="1" latinLnBrk="0" hangingPunct="1">
                    <a:spcBef>
                      <a:spcPts val="0"/>
                    </a:spcBef>
                    <a:buFont typeface="Arial" pitchFamily="34" charset="0"/>
                    <a:buChar char="–"/>
                    <a:defRPr sz="2800" kern="1200" baseline="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+mn-cs"/>
                    </a:defRPr>
                  </a:lvl2pPr>
                  <a:lvl3pPr marL="914400" indent="-228600" algn="l" defTabSz="914400" rtl="0" eaLnBrk="1" latinLnBrk="0" hangingPunct="1">
                    <a:spcBef>
                      <a:spcPts val="0"/>
                    </a:spcBef>
                    <a:buFont typeface="Arial" pitchFamily="34" charset="0"/>
                    <a:buChar char="•"/>
                    <a:defRPr sz="2400" i="1" kern="1200" baseline="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+mn-cs"/>
                    </a:defRPr>
                  </a:lvl3pPr>
                  <a:lvl4pPr marL="1257300" indent="-228600" algn="l" defTabSz="914400" rtl="0" eaLnBrk="1" latinLnBrk="0" hangingPunct="1">
                    <a:spcBef>
                      <a:spcPts val="0"/>
                    </a:spcBef>
                    <a:buFont typeface="Arial" pitchFamily="34" charset="0"/>
                    <a:buChar char="–"/>
                    <a:defRPr sz="2000" kern="1200" baseline="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+mn-cs"/>
                    </a:defRPr>
                  </a:lvl4pPr>
                  <a:lvl5pPr marL="1600200" indent="-228600" algn="l" defTabSz="914400" rtl="0" eaLnBrk="1" latinLnBrk="0" hangingPunct="1">
                    <a:spcBef>
                      <a:spcPts val="0"/>
                    </a:spcBef>
                    <a:buFont typeface="Arial" pitchFamily="34" charset="0"/>
                    <a:buChar char="»"/>
                    <a:tabLst/>
                    <a:defRPr sz="2000" i="1" kern="1200" baseline="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Font typeface="Wingdings" pitchFamily="2" charset="2"/>
                    <a:buNone/>
                  </a:pPr>
                  <a14:m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𝟏𝟒</m:t>
                            </m:r>
                          </m:e>
                        </m:mr>
                        <m:mr>
                          <m:e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 </m:t>
                            </m:r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𝟔</m:t>
                            </m:r>
                          </m:e>
                        </m:mr>
                      </m:m>
                    </m:oMath>
                  </a14:m>
                  <a:r>
                    <a:rPr lang="en-US" b="1" dirty="0" smtClean="0">
                      <a:solidFill>
                        <a:schemeClr val="tx1"/>
                      </a:solidFill>
                    </a:rPr>
                    <a:t>C  </a:t>
                  </a:r>
                  <a:r>
                    <a:rPr lang="en-US" sz="4000" b="1" dirty="0" smtClean="0">
                      <a:solidFill>
                        <a:schemeClr val="tx1"/>
                      </a:solidFill>
                      <a:latin typeface="Wingdings 3" pitchFamily="18" charset="2"/>
                    </a:rPr>
                    <a:t>ª</a:t>
                  </a:r>
                  <a:r>
                    <a:rPr lang="en-US" sz="3600" b="1" dirty="0" smtClean="0">
                      <a:solidFill>
                        <a:schemeClr val="tx1"/>
                      </a:solidFill>
                      <a:cs typeface="Arial" pitchFamily="34" charset="0"/>
                    </a:rPr>
                    <a:t>          </a:t>
                  </a:r>
                  <a:r>
                    <a:rPr lang="en-US" b="1" dirty="0" smtClean="0">
                      <a:solidFill>
                        <a:schemeClr val="tx1"/>
                      </a:solidFill>
                    </a:rPr>
                    <a:t>+ </a:t>
                  </a:r>
                  <a:r>
                    <a:rPr lang="en-US" b="1" dirty="0" smtClean="0">
                      <a:solidFill>
                        <a:schemeClr val="tx1"/>
                      </a:solidFill>
                      <a:cs typeface="Arial" pitchFamily="34" charset="0"/>
                    </a:rPr>
                    <a:t>  </a:t>
                  </a:r>
                  <a14:m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 </m:t>
                            </m:r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𝟎</m:t>
                            </m:r>
                          </m:e>
                        </m:mr>
                        <m:mr>
                          <m:e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e>
                        </m:mr>
                      </m:m>
                    </m:oMath>
                  </a14:m>
                  <a:r>
                    <a:rPr lang="en-US" b="1" dirty="0" smtClean="0">
                      <a:solidFill>
                        <a:schemeClr val="tx1"/>
                      </a:solidFill>
                      <a:cs typeface="Arial" pitchFamily="34" charset="0"/>
                    </a:rPr>
                    <a:t>e</a:t>
                  </a:r>
                </a:p>
              </p:txBody>
            </p:sp>
          </mc:Choice>
          <mc:Fallback xmlns="">
            <p:sp>
              <p:nvSpPr>
                <p:cNvPr id="12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3379651" y="5434034"/>
                  <a:ext cx="4196079" cy="123035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r="-2762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Rectangle 12"/>
            <p:cNvSpPr/>
            <p:nvPr/>
          </p:nvSpPr>
          <p:spPr>
            <a:xfrm>
              <a:off x="-1084525" y="5721342"/>
              <a:ext cx="512354" cy="67897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-1672353" y="6149957"/>
              <a:ext cx="512354" cy="42083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-1672353" y="5518569"/>
              <a:ext cx="512354" cy="42083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5651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9" grpId="0"/>
      <p:bldP spid="15" grpId="0"/>
      <p:bldP spid="16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00FF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 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117600"/>
            <a:ext cx="822960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500"/>
              </a:lnSpc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become stable, uranium-234 goes through a number of alpha decays to become lead-214.  How many alpha decays does lead go through?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182880" y="3815525"/>
                <a:ext cx="8778240" cy="91234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𝟐𝟑𝟒</m:t>
                          </m:r>
                        </m:e>
                      </m:m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𝟗𝟐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U     </a:t>
                </a:r>
                <a:r>
                  <a:rPr lang="en-US" sz="4000" b="1" dirty="0" smtClean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sz="3600" b="1" dirty="0" smtClean="0">
                    <a:solidFill>
                      <a:srgbClr val="FF0000"/>
                    </a:solidFill>
                    <a:cs typeface="Arial" pitchFamily="34" charset="0"/>
                  </a:rPr>
                  <a:t> 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𝟐𝟏𝟒</m:t>
                          </m:r>
                        </m:e>
                      </m:m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𝟖𝟐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cs typeface="Arial" pitchFamily="34" charset="0"/>
                  </a:rPr>
                  <a:t>Pb  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+ </a:t>
                </a:r>
                <a:r>
                  <a:rPr lang="en-US" b="1" dirty="0" smtClean="0">
                    <a:solidFill>
                      <a:srgbClr val="FF0000"/>
                    </a:solidFill>
                    <a:cs typeface="Arial" pitchFamily="34" charset="0"/>
                  </a:rPr>
                  <a:t> 5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e>
                      </m:m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cs typeface="Arial" pitchFamily="34" charset="0"/>
                  </a:rPr>
                  <a:t>He</a:t>
                </a: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" y="3815525"/>
                <a:ext cx="8778240" cy="912340"/>
              </a:xfrm>
              <a:prstGeom prst="rect">
                <a:avLst/>
              </a:prstGeom>
              <a:blipFill rotWithShape="0">
                <a:blip r:embed="rId2"/>
                <a:stretch>
                  <a:fillRect t="-12667" b="-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6040826" y="3841794"/>
            <a:ext cx="548640" cy="67897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9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3" grpId="0" animBg="1"/>
      <p:bldP spid="13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 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7960" y="1117600"/>
            <a:ext cx="8768080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500"/>
              </a:lnSpc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radioactive nuclide becomes stable by suffering an alpha decay, two </a:t>
            </a:r>
            <a: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  <a:t>beta </a:t>
            </a:r>
            <a: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  <a:t>minus decays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finally another alpha decay.  The final nuclide is lead-208.  What is the parent nuclide?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182880" y="3748798"/>
                <a:ext cx="8778240" cy="91234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m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𝟖𝟒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Po     </a:t>
                </a:r>
                <a:r>
                  <a:rPr lang="en-US" sz="4000" b="1" dirty="0" smtClean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sz="3600" b="1" dirty="0" smtClean="0">
                    <a:solidFill>
                      <a:srgbClr val="FF0000"/>
                    </a:solidFill>
                    <a:cs typeface="Arial" pitchFamily="34" charset="0"/>
                  </a:rPr>
                  <a:t> 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𝟐𝟎𝟖</m:t>
                          </m:r>
                        </m:e>
                      </m:m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𝟖𝟐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cs typeface="Arial" pitchFamily="34" charset="0"/>
                  </a:rPr>
                  <a:t>Pb  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+ </a:t>
                </a:r>
                <a:r>
                  <a:rPr lang="en-US" b="1" dirty="0" smtClean="0">
                    <a:solidFill>
                      <a:srgbClr val="FF0000"/>
                    </a:solidFill>
                    <a:cs typeface="Arial" pitchFamily="34" charset="0"/>
                  </a:rPr>
                  <a:t> 2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e>
                      </m:m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cs typeface="Arial" pitchFamily="34" charset="0"/>
                  </a:rPr>
                  <a:t>He  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+ </a:t>
                </a:r>
                <a:r>
                  <a:rPr lang="en-US" b="1" dirty="0" smtClean="0">
                    <a:solidFill>
                      <a:srgbClr val="FF0000"/>
                    </a:solidFill>
                    <a:cs typeface="Arial" pitchFamily="34" charset="0"/>
                  </a:rPr>
                  <a:t> 2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cs typeface="Arial" pitchFamily="34" charset="0"/>
                  </a:rPr>
                  <a:t>e</a:t>
                </a:r>
                <a:endParaRPr lang="en-US" b="1" dirty="0">
                  <a:solidFill>
                    <a:srgbClr val="FF0000"/>
                  </a:solidFill>
                  <a:cs typeface="Arial" pitchFamily="34" charset="0"/>
                </a:endParaRPr>
              </a:p>
              <a:p>
                <a:pPr marL="0" indent="0" algn="ctr">
                  <a:buFont typeface="Wingdings" pitchFamily="2" charset="2"/>
                  <a:buNone/>
                </a:pPr>
                <a:endParaRPr lang="en-US" b="1" dirty="0" smtClean="0">
                  <a:solidFill>
                    <a:srgbClr val="FF0000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" y="3748798"/>
                <a:ext cx="8778240" cy="912340"/>
              </a:xfrm>
              <a:prstGeom prst="rect">
                <a:avLst/>
              </a:prstGeom>
              <a:blipFill rotWithShape="0">
                <a:blip r:embed="rId2"/>
                <a:stretch>
                  <a:fillRect t="-6000" b="-1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1478156" y="3865482"/>
            <a:ext cx="640080" cy="67897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2304" y="3791383"/>
            <a:ext cx="731520" cy="4208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72304" y="4254807"/>
            <a:ext cx="731520" cy="4208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1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3" grpId="0" animBg="1"/>
      <p:bldP spid="13" grpId="1" animBg="1"/>
      <p:bldP spid="14" grpId="0" animBg="1"/>
      <p:bldP spid="14" grpId="1" animBg="1"/>
      <p:bldP spid="19" grpId="0" animBg="1"/>
      <p:bldP spid="19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66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Nuclear Equations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4230497"/>
            <a:ext cx="7315200" cy="1931298"/>
          </a:xfrm>
        </p:spPr>
        <p:txBody>
          <a:bodyPr>
            <a:noAutofit/>
          </a:bodyPr>
          <a:lstStyle/>
          <a:p>
            <a:r>
              <a:rPr lang="en-US" sz="2800" dirty="0" smtClean="0"/>
              <a:t>Nuclear equations should be balanced for:</a:t>
            </a:r>
          </a:p>
          <a:p>
            <a:pPr marL="2341563" indent="-514350">
              <a:spcBef>
                <a:spcPts val="300"/>
              </a:spcBef>
              <a:buFont typeface="+mj-lt"/>
              <a:buAutoNum type="arabicParenR"/>
            </a:pPr>
            <a:r>
              <a:rPr lang="en-US" sz="2800" dirty="0" smtClean="0"/>
              <a:t>atomic number</a:t>
            </a:r>
          </a:p>
          <a:p>
            <a:pPr marL="2341563" indent="-514350">
              <a:spcBef>
                <a:spcPts val="300"/>
              </a:spcBef>
              <a:buFont typeface="+mj-lt"/>
              <a:buAutoNum type="arabicParenR"/>
            </a:pPr>
            <a:r>
              <a:rPr lang="en-US" sz="2800" dirty="0" smtClean="0"/>
              <a:t>mass number</a:t>
            </a:r>
          </a:p>
          <a:p>
            <a:pPr marL="2341563" indent="-514350">
              <a:spcBef>
                <a:spcPts val="300"/>
              </a:spcBef>
              <a:buFont typeface="+mj-lt"/>
              <a:buAutoNum type="arabicParenR"/>
            </a:pPr>
            <a:r>
              <a:rPr lang="en-US" sz="2800" dirty="0" smtClean="0"/>
              <a:t>charge</a:t>
            </a:r>
          </a:p>
        </p:txBody>
      </p:sp>
      <p:sp>
        <p:nvSpPr>
          <p:cNvPr id="14" name="Content Placeholder 4"/>
          <p:cNvSpPr txBox="1">
            <a:spLocks/>
          </p:cNvSpPr>
          <p:nvPr/>
        </p:nvSpPr>
        <p:spPr>
          <a:xfrm>
            <a:off x="914400" y="1361029"/>
            <a:ext cx="7315200" cy="954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6075" indent="-346075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0238" indent="-227013" algn="l" defTabSz="914400" rtl="0" eaLnBrk="1" latinLnBrk="0" hangingPunct="1">
              <a:spcBef>
                <a:spcPts val="3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2813" indent="-22225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4125" indent="-234950" algn="l" defTabSz="1087438" rtl="0" eaLnBrk="1" latinLnBrk="0" hangingPunct="1">
              <a:spcBef>
                <a:spcPts val="0"/>
              </a:spcBef>
              <a:buFont typeface="Arial" pitchFamily="34" charset="0"/>
              <a:buChar char="–"/>
              <a:defRPr sz="1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0663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18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dirty="0"/>
              <a:t>Nuclear equations describe the changes of nuclear reaction using atomic notation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20269" y="9331"/>
            <a:ext cx="914400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58092" y="2598122"/>
            <a:ext cx="7088777" cy="1390445"/>
            <a:chOff x="1058092" y="2450510"/>
            <a:chExt cx="7088777" cy="139044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Content Placeholder 2"/>
                <p:cNvSpPr txBox="1">
                  <a:spLocks/>
                </p:cNvSpPr>
                <p:nvPr/>
              </p:nvSpPr>
              <p:spPr>
                <a:xfrm>
                  <a:off x="1058092" y="2928615"/>
                  <a:ext cx="7088777" cy="912340"/>
                </a:xfrm>
                <a:prstGeom prst="rect">
                  <a:avLst/>
                </a:prstGeom>
              </p:spPr>
              <p:txBody>
                <a:bodyPr/>
                <a:lstStyle>
                  <a:lvl1pPr marL="342900" indent="-342900" algn="l" defTabSz="914400" rtl="0" eaLnBrk="1" latinLnBrk="0" hangingPunct="1">
                    <a:spcBef>
                      <a:spcPts val="1200"/>
                    </a:spcBef>
                    <a:buFont typeface="Wingdings" pitchFamily="2" charset="2"/>
                    <a:buChar char="Ø"/>
                    <a:defRPr sz="3200" kern="1200" baseline="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+mn-cs"/>
                    </a:defRPr>
                  </a:lvl1pPr>
                  <a:lvl2pPr marL="631825" indent="-228600" algn="l" defTabSz="914400" rtl="0" eaLnBrk="1" latinLnBrk="0" hangingPunct="1">
                    <a:spcBef>
                      <a:spcPts val="0"/>
                    </a:spcBef>
                    <a:buFont typeface="Arial" pitchFamily="34" charset="0"/>
                    <a:buChar char="–"/>
                    <a:defRPr sz="2800" kern="1200" baseline="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+mn-cs"/>
                    </a:defRPr>
                  </a:lvl2pPr>
                  <a:lvl3pPr marL="914400" indent="-228600" algn="l" defTabSz="914400" rtl="0" eaLnBrk="1" latinLnBrk="0" hangingPunct="1">
                    <a:spcBef>
                      <a:spcPts val="0"/>
                    </a:spcBef>
                    <a:buFont typeface="Arial" pitchFamily="34" charset="0"/>
                    <a:buChar char="•"/>
                    <a:defRPr sz="2400" i="1" kern="1200" baseline="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+mn-cs"/>
                    </a:defRPr>
                  </a:lvl3pPr>
                  <a:lvl4pPr marL="1257300" indent="-228600" algn="l" defTabSz="914400" rtl="0" eaLnBrk="1" latinLnBrk="0" hangingPunct="1">
                    <a:spcBef>
                      <a:spcPts val="0"/>
                    </a:spcBef>
                    <a:buFont typeface="Arial" pitchFamily="34" charset="0"/>
                    <a:buChar char="–"/>
                    <a:defRPr sz="2000" kern="1200" baseline="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+mn-cs"/>
                    </a:defRPr>
                  </a:lvl4pPr>
                  <a:lvl5pPr marL="1600200" indent="-228600" algn="l" defTabSz="914400" rtl="0" eaLnBrk="1" latinLnBrk="0" hangingPunct="1">
                    <a:spcBef>
                      <a:spcPts val="0"/>
                    </a:spcBef>
                    <a:buFont typeface="Arial" pitchFamily="34" charset="0"/>
                    <a:buChar char="»"/>
                    <a:tabLst/>
                    <a:defRPr sz="2000" i="1" kern="1200" baseline="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None/>
                  </a:pPr>
                  <a14:m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𝟑𝟖</m:t>
                            </m:r>
                          </m:e>
                        </m:mr>
                        <m:m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  </m:t>
                            </m:r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𝟗𝟒</m:t>
                            </m:r>
                          </m:e>
                        </m:mr>
                      </m:m>
                    </m:oMath>
                  </a14:m>
                  <a:r>
                    <a:rPr lang="en-US" sz="3600" b="1" dirty="0" smtClean="0">
                      <a:solidFill>
                        <a:srgbClr val="0070C0"/>
                      </a:solidFill>
                    </a:rPr>
                    <a:t>Pu    </a:t>
                  </a:r>
                  <a:r>
                    <a:rPr lang="en-US" sz="4400" b="1" dirty="0" smtClean="0">
                      <a:solidFill>
                        <a:srgbClr val="0070C0"/>
                      </a:solidFill>
                      <a:latin typeface="Wingdings 3" pitchFamily="18" charset="2"/>
                    </a:rPr>
                    <a:t>ª</a:t>
                  </a:r>
                  <a:r>
                    <a:rPr lang="en-US" sz="4000" b="1" dirty="0" smtClean="0">
                      <a:solidFill>
                        <a:srgbClr val="0070C0"/>
                      </a:solidFill>
                      <a:cs typeface="Arial" pitchFamily="34" charset="0"/>
                    </a:rPr>
                    <a:t>  </a:t>
                  </a:r>
                  <a14:m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𝟐𝟑𝟒</m:t>
                            </m:r>
                          </m:e>
                        </m:mr>
                        <m:m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𝟗𝟐</m:t>
                            </m:r>
                          </m:e>
                        </m:mr>
                      </m:m>
                    </m:oMath>
                  </a14:m>
                  <a:r>
                    <a:rPr lang="en-US" sz="3600" b="1" dirty="0" smtClean="0">
                      <a:solidFill>
                        <a:srgbClr val="0070C0"/>
                      </a:solidFill>
                      <a:cs typeface="Arial" pitchFamily="34" charset="0"/>
                    </a:rPr>
                    <a:t>U</a:t>
                  </a:r>
                  <a14:m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mr>
                        <m:m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mr>
                      </m:m>
                    </m:oMath>
                  </a14:m>
                  <a:r>
                    <a:rPr lang="en-US" sz="3600" b="1" dirty="0" smtClean="0">
                      <a:solidFill>
                        <a:srgbClr val="0070C0"/>
                      </a:solidFill>
                      <a:cs typeface="Arial" pitchFamily="34" charset="0"/>
                    </a:rPr>
                    <a:t>   </a:t>
                  </a:r>
                  <a:r>
                    <a:rPr lang="en-US" sz="3600" b="1" dirty="0" smtClean="0">
                      <a:solidFill>
                        <a:srgbClr val="0070C0"/>
                      </a:solidFill>
                    </a:rPr>
                    <a:t>+ </a:t>
                  </a:r>
                  <a:r>
                    <a:rPr lang="en-US" sz="3600" b="1" dirty="0" smtClean="0">
                      <a:solidFill>
                        <a:srgbClr val="0070C0"/>
                      </a:solidFill>
                      <a:cs typeface="Arial" pitchFamily="34" charset="0"/>
                    </a:rPr>
                    <a:t>  </a:t>
                  </a:r>
                  <a14:m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𝟒</m:t>
                            </m:r>
                          </m:e>
                        </m:mr>
                        <m:m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𝟐</m:t>
                            </m:r>
                          </m:e>
                        </m:mr>
                      </m:m>
                    </m:oMath>
                  </a14:m>
                  <a:r>
                    <a:rPr lang="en-US" sz="3600" b="1" dirty="0" smtClean="0">
                      <a:solidFill>
                        <a:srgbClr val="0070C0"/>
                      </a:solidFill>
                      <a:cs typeface="Arial" pitchFamily="34" charset="0"/>
                    </a:rPr>
                    <a:t>He</a:t>
                  </a:r>
                  <a14:m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mr>
                        <m:m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mr>
                      </m:m>
                    </m:oMath>
                  </a14:m>
                  <a:endParaRPr lang="en-US" b="1" dirty="0" smtClean="0">
                    <a:solidFill>
                      <a:srgbClr val="0070C0"/>
                    </a:solidFill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4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8092" y="2928615"/>
                  <a:ext cx="7088777" cy="912340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t="-13423" b="-1677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TextBox 2"/>
            <p:cNvSpPr txBox="1"/>
            <p:nvPr/>
          </p:nvSpPr>
          <p:spPr>
            <a:xfrm>
              <a:off x="1264920" y="2450510"/>
              <a:ext cx="1098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/>
                <a:t>EXAMPLE</a:t>
              </a:r>
              <a:endParaRPr lang="en-US" b="1" u="sng" dirty="0"/>
            </a:p>
          </p:txBody>
        </p:sp>
      </p:grpSp>
    </p:spTree>
    <p:extLst>
      <p:ext uri="{BB962C8B-B14F-4D97-AF65-F5344CB8AC3E}">
        <p14:creationId xmlns:p14="http://schemas.microsoft.com/office/powerpoint/2010/main" val="243604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15983" y="1160425"/>
            <a:ext cx="8192589" cy="241770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 anchor="b" anchorCtr="0">
            <a:noAutofit/>
          </a:bodyPr>
          <a:lstStyle/>
          <a:p>
            <a:pPr algn="r"/>
            <a:r>
              <a:rPr lang="en-US" sz="1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this in your notes</a:t>
            </a:r>
            <a:endParaRPr lang="en-US" sz="1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Nuclear Equations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5983" y="1160425"/>
            <a:ext cx="8112034" cy="12235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Nuclear equations describe the changes of nuclear reaction using atomic notation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1027612" y="2409341"/>
                <a:ext cx="7088777" cy="91234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𝟑𝟖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𝟗𝟒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</a:rPr>
                  <a:t>Pu    </a:t>
                </a:r>
                <a:r>
                  <a:rPr lang="en-US" sz="4400" b="1" dirty="0" smtClean="0">
                    <a:solidFill>
                      <a:srgbClr val="0070C0"/>
                    </a:solidFill>
                    <a:latin typeface="Wingdings 3" pitchFamily="18" charset="2"/>
                  </a:rPr>
                  <a:t>ª</a:t>
                </a:r>
                <a:r>
                  <a:rPr lang="en-US" sz="4000" b="1" dirty="0" smtClean="0">
                    <a:solidFill>
                      <a:srgbClr val="0070C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𝟐𝟑𝟒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𝟗𝟐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  <a:cs typeface="Arial" pitchFamily="34" charset="0"/>
                  </a:rPr>
                  <a:t>U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  <a:cs typeface="Arial" pitchFamily="34" charset="0"/>
                  </a:rPr>
                  <a:t>   </a:t>
                </a:r>
                <a:r>
                  <a:rPr lang="en-US" sz="3600" b="1" dirty="0" smtClean="0">
                    <a:solidFill>
                      <a:srgbClr val="0070C0"/>
                    </a:solidFill>
                  </a:rPr>
                  <a:t>+ </a:t>
                </a:r>
                <a:r>
                  <a:rPr lang="en-US" sz="3600" b="1" dirty="0" smtClean="0">
                    <a:solidFill>
                      <a:srgbClr val="0070C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𝟒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  <a:cs typeface="Arial" pitchFamily="34" charset="0"/>
                  </a:rPr>
                  <a:t>He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mr>
                    </m:m>
                  </m:oMath>
                </a14:m>
                <a:endParaRPr lang="en-US" b="1" dirty="0" smtClean="0">
                  <a:solidFill>
                    <a:srgbClr val="0070C0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612" y="2409341"/>
                <a:ext cx="7088777" cy="912340"/>
              </a:xfrm>
              <a:prstGeom prst="rect">
                <a:avLst/>
              </a:prstGeom>
              <a:blipFill rotWithShape="0">
                <a:blip r:embed="rId2"/>
                <a:stretch>
                  <a:fillRect t="-12667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543928"/>
              </p:ext>
            </p:extLst>
          </p:nvPr>
        </p:nvGraphicFramePr>
        <p:xfrm>
          <a:off x="1153886" y="3757113"/>
          <a:ext cx="674827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7904"/>
                <a:gridCol w="1097280"/>
                <a:gridCol w="1517904"/>
                <a:gridCol w="1097280"/>
                <a:gridCol w="1517904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 = 94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 = 92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 = 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Nn = 144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Nn = 142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Nn = 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 = 94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 = 94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 = 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Right Arrow 13"/>
          <p:cNvSpPr>
            <a:spLocks noChangeAspect="1"/>
          </p:cNvSpPr>
          <p:nvPr/>
        </p:nvSpPr>
        <p:spPr>
          <a:xfrm>
            <a:off x="3012621" y="4343049"/>
            <a:ext cx="587829" cy="291168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1342109" y="5399134"/>
            <a:ext cx="6858079" cy="1247189"/>
            <a:chOff x="1342109" y="5399134"/>
            <a:chExt cx="6858079" cy="1247189"/>
          </a:xfrm>
        </p:grpSpPr>
        <p:sp>
          <p:nvSpPr>
            <p:cNvPr id="13" name="Right Arrow 12"/>
            <p:cNvSpPr>
              <a:spLocks noChangeAspect="1"/>
            </p:cNvSpPr>
            <p:nvPr/>
          </p:nvSpPr>
          <p:spPr>
            <a:xfrm>
              <a:off x="3012621" y="5897178"/>
              <a:ext cx="587829" cy="291168"/>
            </a:xfrm>
            <a:prstGeom prst="right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342109" y="5399134"/>
              <a:ext cx="1190770" cy="1247189"/>
              <a:chOff x="5173835" y="3017520"/>
              <a:chExt cx="1190770" cy="1247189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5267325" y="3200400"/>
                <a:ext cx="914400" cy="9144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>
                <a:off x="5388220" y="3291840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5998845" y="3430905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>
                <a:off x="5815965" y="3813370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>
                <a:off x="5298099" y="3787140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>
                <a:off x="5182186" y="3291840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>
                <a:off x="5761013" y="3443507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>
                <a:off x="5436431" y="3630490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5988880" y="3229268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>
                <a:off x="5990932" y="3644265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>
                <a:off x="5547946" y="3898949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>
                <a:off x="5173835" y="3552825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>
                <a:off x="5314656" y="3070860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1" name="Group 60"/>
              <p:cNvGrpSpPr/>
              <p:nvPr/>
            </p:nvGrpSpPr>
            <p:grpSpPr>
              <a:xfrm>
                <a:off x="5524062" y="3017520"/>
                <a:ext cx="657663" cy="610479"/>
                <a:chOff x="5524062" y="3017520"/>
                <a:chExt cx="657663" cy="610479"/>
              </a:xfrm>
            </p:grpSpPr>
            <p:sp>
              <p:nvSpPr>
                <p:cNvPr id="64" name="Oval 63"/>
                <p:cNvSpPr>
                  <a:spLocks noChangeAspect="1"/>
                </p:cNvSpPr>
                <p:nvPr/>
              </p:nvSpPr>
              <p:spPr>
                <a:xfrm>
                  <a:off x="5524062" y="3017520"/>
                  <a:ext cx="365760" cy="36576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42000">
                      <a:srgbClr val="199CFF"/>
                    </a:gs>
                    <a:gs pos="100000">
                      <a:srgbClr val="0070C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19050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64"/>
                <p:cNvSpPr>
                  <a:spLocks noChangeAspect="1"/>
                </p:cNvSpPr>
                <p:nvPr/>
              </p:nvSpPr>
              <p:spPr>
                <a:xfrm>
                  <a:off x="5562600" y="3253740"/>
                  <a:ext cx="365760" cy="36576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42000">
                      <a:srgbClr val="FF3333"/>
                    </a:gs>
                    <a:gs pos="100000">
                      <a:srgbClr val="C00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1905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65"/>
                <p:cNvSpPr>
                  <a:spLocks noChangeAspect="1"/>
                </p:cNvSpPr>
                <p:nvPr/>
              </p:nvSpPr>
              <p:spPr>
                <a:xfrm>
                  <a:off x="5745480" y="3048000"/>
                  <a:ext cx="365760" cy="36576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42000">
                      <a:srgbClr val="FF3333"/>
                    </a:gs>
                    <a:gs pos="100000">
                      <a:srgbClr val="C00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1905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66"/>
                <p:cNvSpPr>
                  <a:spLocks noChangeAspect="1"/>
                </p:cNvSpPr>
                <p:nvPr/>
              </p:nvSpPr>
              <p:spPr>
                <a:xfrm>
                  <a:off x="5815965" y="3262239"/>
                  <a:ext cx="365760" cy="36576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42000">
                      <a:srgbClr val="199CFF"/>
                    </a:gs>
                    <a:gs pos="100000">
                      <a:srgbClr val="0070C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19050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5388220" y="3512087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>
                <a:off x="5715440" y="3619500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3969927" y="5425804"/>
              <a:ext cx="1190770" cy="1193849"/>
              <a:chOff x="4390923" y="3111146"/>
              <a:chExt cx="1190770" cy="1193849"/>
            </a:xfrm>
          </p:grpSpPr>
          <p:sp>
            <p:nvSpPr>
              <p:cNvPr id="31" name="Oval 30"/>
              <p:cNvSpPr>
                <a:spLocks noChangeAspect="1"/>
              </p:cNvSpPr>
              <p:nvPr/>
            </p:nvSpPr>
            <p:spPr>
              <a:xfrm>
                <a:off x="4769411" y="3176681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>
                <a:spLocks noChangeAspect="1"/>
              </p:cNvSpPr>
              <p:nvPr/>
            </p:nvSpPr>
            <p:spPr>
              <a:xfrm>
                <a:off x="4894600" y="3436988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>
                <a:off x="4947057" y="333212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>
                <a:spLocks noChangeAspect="1"/>
              </p:cNvSpPr>
              <p:nvPr/>
            </p:nvSpPr>
            <p:spPr>
              <a:xfrm>
                <a:off x="4605308" y="333212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>
                <a:off x="5215933" y="3471191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>
                <a:off x="5033053" y="385365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>
                <a:off x="4515187" y="382742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>
                <a:off x="4399274" y="333212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>
                <a:off x="4978101" y="3483793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>
                <a:off x="4653519" y="367077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>
                <a:off x="5180724" y="3365714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>
                <a:off x="5208020" y="3684551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>
                <a:off x="4765034" y="3939235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4390923" y="3593111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>
                <a:off x="4531744" y="311114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FFC5C5"/>
                  </a:gs>
                  <a:gs pos="100000">
                    <a:srgbClr val="FF6565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>
                <a:off x="4605308" y="3552373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>
                <a:off x="4932528" y="365978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2000">
                    <a:srgbClr val="D2E1F4"/>
                  </a:gs>
                  <a:gs pos="100000">
                    <a:srgbClr val="59B8FF"/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6706295" y="5717489"/>
              <a:ext cx="1493893" cy="610479"/>
              <a:chOff x="6761538" y="3328866"/>
              <a:chExt cx="1493893" cy="610479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6761538" y="3328866"/>
                <a:ext cx="657663" cy="610479"/>
                <a:chOff x="5524062" y="3017520"/>
                <a:chExt cx="657663" cy="610479"/>
              </a:xfrm>
            </p:grpSpPr>
            <p:sp>
              <p:nvSpPr>
                <p:cNvPr id="27" name="Oval 26"/>
                <p:cNvSpPr>
                  <a:spLocks noChangeAspect="1"/>
                </p:cNvSpPr>
                <p:nvPr/>
              </p:nvSpPr>
              <p:spPr>
                <a:xfrm>
                  <a:off x="5524062" y="3017520"/>
                  <a:ext cx="365760" cy="36576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42000">
                      <a:srgbClr val="199CFF"/>
                    </a:gs>
                    <a:gs pos="100000">
                      <a:srgbClr val="0070C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19050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>
                  <a:spLocks noChangeAspect="1"/>
                </p:cNvSpPr>
                <p:nvPr/>
              </p:nvSpPr>
              <p:spPr>
                <a:xfrm>
                  <a:off x="5562600" y="3253740"/>
                  <a:ext cx="365760" cy="36576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42000">
                      <a:srgbClr val="FF3333"/>
                    </a:gs>
                    <a:gs pos="100000">
                      <a:srgbClr val="C00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1905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>
                  <a:spLocks noChangeAspect="1"/>
                </p:cNvSpPr>
                <p:nvPr/>
              </p:nvSpPr>
              <p:spPr>
                <a:xfrm>
                  <a:off x="5745480" y="3048000"/>
                  <a:ext cx="365760" cy="36576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42000">
                      <a:srgbClr val="FF3333"/>
                    </a:gs>
                    <a:gs pos="100000">
                      <a:srgbClr val="C00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1905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29"/>
                <p:cNvSpPr>
                  <a:spLocks noChangeAspect="1"/>
                </p:cNvSpPr>
                <p:nvPr/>
              </p:nvSpPr>
              <p:spPr>
                <a:xfrm>
                  <a:off x="5815965" y="3262239"/>
                  <a:ext cx="365760" cy="36576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42000">
                      <a:srgbClr val="199CFF"/>
                    </a:gs>
                    <a:gs pos="100000">
                      <a:srgbClr val="0070C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19050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7531531" y="3451225"/>
                <a:ext cx="723900" cy="365760"/>
                <a:chOff x="7102867" y="5030141"/>
                <a:chExt cx="723900" cy="365760"/>
              </a:xfrm>
            </p:grpSpPr>
            <p:cxnSp>
              <p:nvCxnSpPr>
                <p:cNvPr id="24" name="Straight Arrow Connector 23"/>
                <p:cNvCxnSpPr/>
                <p:nvPr/>
              </p:nvCxnSpPr>
              <p:spPr>
                <a:xfrm rot="16200000" flipH="1">
                  <a:off x="7422907" y="4710101"/>
                  <a:ext cx="0" cy="64008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prstDash val="sysDot"/>
                  <a:tailEnd type="stealth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Arrow Connector 24"/>
                <p:cNvCxnSpPr/>
                <p:nvPr/>
              </p:nvCxnSpPr>
              <p:spPr>
                <a:xfrm rot="16200000" flipH="1">
                  <a:off x="7506727" y="4892981"/>
                  <a:ext cx="0" cy="64008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prstDash val="sysDot"/>
                  <a:tailEnd type="stealth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Arrow Connector 25"/>
                <p:cNvCxnSpPr/>
                <p:nvPr/>
              </p:nvCxnSpPr>
              <p:spPr>
                <a:xfrm rot="16200000" flipH="1">
                  <a:off x="7422907" y="5075861"/>
                  <a:ext cx="0" cy="64008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prstDash val="sysDot"/>
                  <a:tailEnd type="stealth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345683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build="p"/>
      <p:bldP spid="4" grpId="0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11480" y="1104132"/>
            <a:ext cx="8321040" cy="118512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 marL="7315200" algn="ctr"/>
            <a:r>
              <a:rPr lang="en-US" sz="1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this in your notes</a:t>
            </a:r>
            <a:endParaRPr lang="en-US" sz="1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1480" y="3533506"/>
            <a:ext cx="8321040" cy="32004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 anchor="b" anchorCtr="0">
            <a:noAutofit/>
          </a:bodyPr>
          <a:lstStyle/>
          <a:p>
            <a:pPr algn="r"/>
            <a:r>
              <a:rPr lang="en-US" sz="1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this in your notes</a:t>
            </a:r>
            <a:endParaRPr lang="en-US" sz="1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Nuclear Equations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6112" y="3570512"/>
            <a:ext cx="8231777" cy="3102433"/>
          </a:xfrm>
        </p:spPr>
        <p:txBody>
          <a:bodyPr>
            <a:normAutofit/>
          </a:bodyPr>
          <a:lstStyle/>
          <a:p>
            <a:r>
              <a:rPr lang="en-US" dirty="0" smtClean="0"/>
              <a:t>Nuclear equations should be balanced for:</a:t>
            </a:r>
          </a:p>
          <a:p>
            <a:pPr marL="2743200" indent="-514350">
              <a:spcBef>
                <a:spcPts val="300"/>
              </a:spcBef>
              <a:buFont typeface="+mj-lt"/>
              <a:buAutoNum type="arabicParenR"/>
            </a:pPr>
            <a:r>
              <a:rPr lang="en-US" sz="2800" dirty="0" smtClean="0"/>
              <a:t>atomic number</a:t>
            </a:r>
          </a:p>
          <a:p>
            <a:pPr marL="2743200" indent="-514350">
              <a:spcBef>
                <a:spcPts val="300"/>
              </a:spcBef>
              <a:buFont typeface="+mj-lt"/>
              <a:buAutoNum type="arabicParenR"/>
            </a:pPr>
            <a:r>
              <a:rPr lang="en-US" sz="2800" dirty="0" smtClean="0"/>
              <a:t>mass number</a:t>
            </a:r>
          </a:p>
          <a:p>
            <a:pPr marL="2743200" indent="-514350">
              <a:spcBef>
                <a:spcPts val="300"/>
              </a:spcBef>
              <a:buFont typeface="+mj-lt"/>
              <a:buAutoNum type="arabicParenR"/>
            </a:pPr>
            <a:r>
              <a:rPr lang="en-US" sz="2800" dirty="0" smtClean="0"/>
              <a:t>charge</a:t>
            </a:r>
          </a:p>
          <a:p>
            <a:r>
              <a:rPr lang="en-US" dirty="0" smtClean="0"/>
              <a:t>Nuclear equations sometimes do not track electrons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1027612" y="2409341"/>
                <a:ext cx="7088777" cy="91234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𝟑𝟖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𝟗𝟒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</a:rPr>
                  <a:t>Pu    </a:t>
                </a:r>
                <a:r>
                  <a:rPr lang="en-US" sz="4400" b="1" dirty="0" smtClean="0">
                    <a:solidFill>
                      <a:srgbClr val="0070C0"/>
                    </a:solidFill>
                    <a:latin typeface="Wingdings 3" pitchFamily="18" charset="2"/>
                  </a:rPr>
                  <a:t>ª</a:t>
                </a:r>
                <a:r>
                  <a:rPr lang="en-US" sz="4000" b="1" dirty="0" smtClean="0">
                    <a:solidFill>
                      <a:srgbClr val="0070C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𝟐𝟑𝟒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𝟗𝟐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  <a:cs typeface="Arial" pitchFamily="34" charset="0"/>
                  </a:rPr>
                  <a:t>U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  <a:cs typeface="Arial" pitchFamily="34" charset="0"/>
                  </a:rPr>
                  <a:t>   </a:t>
                </a:r>
                <a:r>
                  <a:rPr lang="en-US" sz="3600" b="1" dirty="0" smtClean="0">
                    <a:solidFill>
                      <a:srgbClr val="0070C0"/>
                    </a:solidFill>
                  </a:rPr>
                  <a:t>+ </a:t>
                </a:r>
                <a:r>
                  <a:rPr lang="en-US" sz="3600" b="1" dirty="0" smtClean="0">
                    <a:solidFill>
                      <a:srgbClr val="0070C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𝟒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  <a:cs typeface="Arial" pitchFamily="34" charset="0"/>
                  </a:rPr>
                  <a:t>He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mr>
                    </m:m>
                  </m:oMath>
                </a14:m>
                <a:endParaRPr lang="en-US" b="1" dirty="0" smtClean="0">
                  <a:solidFill>
                    <a:srgbClr val="0070C0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612" y="2409341"/>
                <a:ext cx="7088777" cy="912340"/>
              </a:xfrm>
              <a:prstGeom prst="rect">
                <a:avLst/>
              </a:prstGeom>
              <a:blipFill rotWithShape="0">
                <a:blip r:embed="rId2"/>
                <a:stretch>
                  <a:fillRect t="-12667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ontent Placeholder 4"/>
          <p:cNvSpPr txBox="1">
            <a:spLocks/>
          </p:cNvSpPr>
          <p:nvPr/>
        </p:nvSpPr>
        <p:spPr>
          <a:xfrm>
            <a:off x="456112" y="1086709"/>
            <a:ext cx="8231777" cy="11543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6075" indent="-346075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0238" indent="-227013" algn="l" defTabSz="914400" rtl="0" eaLnBrk="1" latinLnBrk="0" hangingPunct="1">
              <a:spcBef>
                <a:spcPts val="3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2813" indent="-22225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4125" indent="-234950" algn="l" defTabSz="1087438" rtl="0" eaLnBrk="1" latinLnBrk="0" hangingPunct="1">
              <a:spcBef>
                <a:spcPts val="0"/>
              </a:spcBef>
              <a:buFont typeface="Arial" pitchFamily="34" charset="0"/>
              <a:buChar char="–"/>
              <a:defRPr sz="1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0663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18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Reactant atom(s) are called parents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Product atom(s) are call daughters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693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  <p:bldP spid="5" grpId="0" build="p"/>
      <p:bldP spid="1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868998"/>
            <a:ext cx="8778240" cy="731520"/>
          </a:xfrm>
        </p:spPr>
        <p:txBody>
          <a:bodyPr/>
          <a:lstStyle/>
          <a:p>
            <a:r>
              <a:rPr lang="en-US" dirty="0" smtClean="0"/>
              <a:t>Stable and Radioactive Nuclides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367" y="1891820"/>
            <a:ext cx="8457267" cy="38371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SWBAT </a:t>
            </a:r>
          </a:p>
          <a:p>
            <a:pPr marL="1371600" indent="-514350">
              <a:buFont typeface="+mj-lt"/>
              <a:buAutoNum type="arabicParenR"/>
            </a:pPr>
            <a:r>
              <a:rPr lang="en-US" dirty="0" smtClean="0"/>
              <a:t>identify the characteristics of stable nuclides</a:t>
            </a:r>
          </a:p>
          <a:p>
            <a:pPr marL="1371600" indent="-514350">
              <a:buFont typeface="+mj-lt"/>
              <a:buAutoNum type="arabicParenR"/>
            </a:pPr>
            <a:r>
              <a:rPr lang="en-US" dirty="0" smtClean="0"/>
              <a:t>identify the favored decay pathway(s)</a:t>
            </a:r>
            <a:r>
              <a:rPr lang="en-US" dirty="0"/>
              <a:t> </a:t>
            </a:r>
            <a:r>
              <a:rPr lang="en-US" dirty="0" smtClean="0"/>
              <a:t>for radioactive nuclides</a:t>
            </a:r>
          </a:p>
          <a:p>
            <a:pPr marL="1371600" indent="-514350">
              <a:buFont typeface="+mj-lt"/>
              <a:buAutoNum type="arabicParenR"/>
            </a:pPr>
            <a:r>
              <a:rPr lang="en-US" dirty="0" smtClean="0"/>
              <a:t>predict the decay pathways for nuclides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53400" y="0"/>
            <a:ext cx="990600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this in your notes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78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868998"/>
            <a:ext cx="8778240" cy="731520"/>
          </a:xfrm>
        </p:spPr>
        <p:txBody>
          <a:bodyPr/>
          <a:lstStyle/>
          <a:p>
            <a:r>
              <a:rPr lang="en-US" dirty="0" smtClean="0"/>
              <a:t>Kinetics of Radioactive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367" y="1891820"/>
            <a:ext cx="8457267" cy="38371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SWBAT </a:t>
            </a:r>
            <a:r>
              <a:rPr lang="en-US" dirty="0"/>
              <a:t>explain the kinetics of radioactive decay and complete half-life calculations.</a:t>
            </a:r>
            <a:endParaRPr lang="en-US" sz="2400" b="1" i="1" dirty="0">
              <a:solidFill>
                <a:srgbClr val="008A3E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153400" y="0"/>
            <a:ext cx="990600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this in your notes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23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868998"/>
            <a:ext cx="8778240" cy="731520"/>
          </a:xfrm>
        </p:spPr>
        <p:txBody>
          <a:bodyPr/>
          <a:lstStyle/>
          <a:p>
            <a:r>
              <a:rPr lang="en-US" dirty="0" smtClean="0"/>
              <a:t>Nuclear Fission &amp; 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367" y="1891820"/>
            <a:ext cx="8457267" cy="38371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SWBAT </a:t>
            </a:r>
          </a:p>
          <a:p>
            <a:pPr marL="1371600" indent="-514350">
              <a:buFont typeface="+mj-lt"/>
              <a:buAutoNum type="arabicParenR"/>
            </a:pPr>
            <a:r>
              <a:rPr lang="en-US" dirty="0" smtClean="0"/>
              <a:t>explain the concepts of fission &amp; fusion</a:t>
            </a:r>
          </a:p>
          <a:p>
            <a:pPr marL="1371600" indent="-514350">
              <a:buFont typeface="+mj-lt"/>
              <a:buAutoNum type="arabicParenR"/>
            </a:pPr>
            <a:r>
              <a:rPr lang="en-US" dirty="0" smtClean="0"/>
              <a:t>predict the favored pathway</a:t>
            </a:r>
          </a:p>
          <a:p>
            <a:pPr marL="1371600" indent="-514350">
              <a:buFont typeface="+mj-lt"/>
              <a:buAutoNum type="arabicParenR"/>
            </a:pPr>
            <a:r>
              <a:rPr lang="en-US" dirty="0" smtClean="0"/>
              <a:t>write balanced equations for fission &amp; fusion reactions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53400" y="0"/>
            <a:ext cx="990600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this in your notes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23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58229573"/>
              </p:ext>
            </p:extLst>
          </p:nvPr>
        </p:nvGraphicFramePr>
        <p:xfrm>
          <a:off x="182880" y="121920"/>
          <a:ext cx="8778240" cy="661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/>
                <a:gridCol w="1188720"/>
                <a:gridCol w="6400800"/>
              </a:tblGrid>
              <a:tr h="731520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Radioactive Decay Pathways</a:t>
                      </a:r>
                      <a:endParaRPr lang="en-US" sz="32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diagram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alpha</a:t>
                      </a:r>
                      <a:endParaRPr lang="en-US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lose 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2p</a:t>
                      </a:r>
                      <a:r>
                        <a:rPr lang="en-US" sz="20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2n</a:t>
                      </a:r>
                      <a:endParaRPr lang="en-US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beta</a:t>
                      </a:r>
                      <a:endParaRPr lang="en-US" sz="2000" b="1" baseline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0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minus</a:t>
                      </a:r>
                      <a:endParaRPr lang="en-US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</a:t>
                      </a:r>
                      <a:r>
                        <a:rPr lang="en-US" sz="20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0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into p</a:t>
                      </a:r>
                      <a:endParaRPr lang="en-US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7FF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beta 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plus</a:t>
                      </a:r>
                      <a:endParaRPr lang="en-US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into n</a:t>
                      </a:r>
                      <a:endParaRPr lang="en-US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gamma</a:t>
                      </a:r>
                      <a:endParaRPr lang="en-US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lose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energy</a:t>
                      </a:r>
                      <a:endParaRPr lang="en-US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7FF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4467" y="1371076"/>
            <a:ext cx="5950944" cy="11610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4467" y="2742399"/>
            <a:ext cx="5950944" cy="11554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4467" y="4108113"/>
            <a:ext cx="5950944" cy="11610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4467" y="5479436"/>
            <a:ext cx="5950944" cy="117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06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Nuclear Equations</a:t>
            </a:r>
            <a:endParaRPr lang="en-US" sz="4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1058092" y="3076227"/>
                <a:ext cx="7088777" cy="91234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𝟑𝟖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𝟗𝟒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</a:rPr>
                  <a:t>Pu    </a:t>
                </a:r>
                <a:r>
                  <a:rPr lang="en-US" sz="4400" b="1" dirty="0" smtClean="0">
                    <a:solidFill>
                      <a:srgbClr val="0070C0"/>
                    </a:solidFill>
                    <a:latin typeface="Wingdings 3" pitchFamily="18" charset="2"/>
                  </a:rPr>
                  <a:t>ª</a:t>
                </a:r>
                <a:r>
                  <a:rPr lang="en-US" sz="4000" b="1" dirty="0" smtClean="0">
                    <a:solidFill>
                      <a:srgbClr val="0070C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𝟐𝟑𝟒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𝟗𝟐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  <a:cs typeface="Arial" pitchFamily="34" charset="0"/>
                  </a:rPr>
                  <a:t>U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  <a:cs typeface="Arial" pitchFamily="34" charset="0"/>
                  </a:rPr>
                  <a:t>   </a:t>
                </a:r>
                <a:r>
                  <a:rPr lang="en-US" sz="3600" b="1" dirty="0" smtClean="0">
                    <a:solidFill>
                      <a:srgbClr val="0070C0"/>
                    </a:solidFill>
                  </a:rPr>
                  <a:t>+ </a:t>
                </a:r>
                <a:r>
                  <a:rPr lang="en-US" sz="3600" b="1" dirty="0" smtClean="0">
                    <a:solidFill>
                      <a:srgbClr val="0070C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𝟒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  <a:cs typeface="Arial" pitchFamily="34" charset="0"/>
                  </a:rPr>
                  <a:t>He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mr>
                    </m:m>
                  </m:oMath>
                </a14:m>
                <a:endParaRPr lang="en-US" b="1" dirty="0" smtClean="0">
                  <a:solidFill>
                    <a:srgbClr val="0070C0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092" y="3076227"/>
                <a:ext cx="7088777" cy="912340"/>
              </a:xfrm>
              <a:prstGeom prst="rect">
                <a:avLst/>
              </a:prstGeom>
              <a:blipFill rotWithShape="0">
                <a:blip r:embed="rId2"/>
                <a:stretch>
                  <a:fillRect t="-13423" b="-167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Arrow 10"/>
          <p:cNvSpPr>
            <a:spLocks noChangeAspect="1"/>
          </p:cNvSpPr>
          <p:nvPr/>
        </p:nvSpPr>
        <p:spPr>
          <a:xfrm>
            <a:off x="3077937" y="5040992"/>
            <a:ext cx="587829" cy="291168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1143000" y="1361029"/>
            <a:ext cx="6858000" cy="118494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vert="horz" lIns="91440" tIns="45720" rIns="91440" bIns="45720" rtlCol="0">
            <a:spAutoFit/>
          </a:bodyPr>
          <a:lstStyle>
            <a:lvl1pPr marL="346075" indent="-346075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0238" indent="-227013" algn="l" defTabSz="914400" rtl="0" eaLnBrk="1" latinLnBrk="0" hangingPunct="1">
              <a:spcBef>
                <a:spcPts val="3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2813" indent="-22225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4125" indent="-234950" algn="l" defTabSz="1087438" rtl="0" eaLnBrk="1" latinLnBrk="0" hangingPunct="1">
              <a:spcBef>
                <a:spcPts val="0"/>
              </a:spcBef>
              <a:buFont typeface="Arial" pitchFamily="34" charset="0"/>
              <a:buChar char="–"/>
              <a:defRPr sz="1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0663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18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A nuclear reaction is balanced when the sums of Z, A, &amp; C are equal on both sides</a:t>
            </a:r>
          </a:p>
          <a:p>
            <a:pPr marL="0" indent="0" algn="r">
              <a:spcBef>
                <a:spcPts val="600"/>
              </a:spcBef>
              <a:buNone/>
            </a:pPr>
            <a:r>
              <a:rPr lang="en-US" sz="1200" i="1" dirty="0" smtClean="0">
                <a:solidFill>
                  <a:srgbClr val="FF0000"/>
                </a:solidFill>
              </a:rPr>
              <a:t>Write this in your notes</a:t>
            </a:r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0971" y="4432524"/>
            <a:ext cx="1260089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= 94</a:t>
            </a:r>
          </a:p>
          <a:p>
            <a:pPr>
              <a:spcBef>
                <a:spcPts val="1200"/>
              </a:spcBef>
            </a:pP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= 238</a:t>
            </a:r>
          </a:p>
          <a:p>
            <a:pPr>
              <a:spcBef>
                <a:spcPts val="1200"/>
              </a:spcBef>
            </a:pP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= 0</a:t>
            </a:r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4432524"/>
            <a:ext cx="2645083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= 92 + 2 = 94</a:t>
            </a:r>
          </a:p>
          <a:p>
            <a:pPr>
              <a:spcBef>
                <a:spcPts val="1200"/>
              </a:spcBef>
            </a:pP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= 234 + 4 = 238</a:t>
            </a:r>
          </a:p>
          <a:p>
            <a:pPr>
              <a:spcBef>
                <a:spcPts val="1200"/>
              </a:spcBef>
            </a:pP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= – 2 + 2 = 0</a:t>
            </a:r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03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3" grpId="0" build="p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4000" b="1" dirty="0" smtClean="0"/>
              <a:t>Nuclear Equations</a:t>
            </a:r>
            <a:endParaRPr lang="en-US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1058092" y="3076227"/>
                <a:ext cx="7088777" cy="91234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𝟑𝟖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𝟗𝟒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</a:rPr>
                  <a:t>Pu    </a:t>
                </a:r>
                <a:r>
                  <a:rPr lang="en-US" sz="4400" b="1" dirty="0" smtClean="0">
                    <a:solidFill>
                      <a:srgbClr val="0070C0"/>
                    </a:solidFill>
                    <a:latin typeface="Wingdings 3" pitchFamily="18" charset="2"/>
                  </a:rPr>
                  <a:t>ª</a:t>
                </a:r>
                <a:r>
                  <a:rPr lang="en-US" sz="4000" b="1" dirty="0" smtClean="0">
                    <a:solidFill>
                      <a:srgbClr val="0070C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𝟐𝟑𝟒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𝟗𝟐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  <a:cs typeface="Arial" pitchFamily="34" charset="0"/>
                  </a:rPr>
                  <a:t>U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  <a:cs typeface="Arial" pitchFamily="34" charset="0"/>
                  </a:rPr>
                  <a:t>   </a:t>
                </a:r>
                <a:r>
                  <a:rPr lang="en-US" sz="3600" b="1" dirty="0" smtClean="0">
                    <a:solidFill>
                      <a:srgbClr val="0070C0"/>
                    </a:solidFill>
                  </a:rPr>
                  <a:t>+ </a:t>
                </a:r>
                <a:r>
                  <a:rPr lang="en-US" sz="3600" b="1" dirty="0" smtClean="0">
                    <a:solidFill>
                      <a:srgbClr val="0070C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𝟒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  <a:cs typeface="Arial" pitchFamily="34" charset="0"/>
                  </a:rPr>
                  <a:t>He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mr>
                    </m:m>
                  </m:oMath>
                </a14:m>
                <a:endParaRPr lang="en-US" b="1" dirty="0" smtClean="0">
                  <a:solidFill>
                    <a:srgbClr val="0070C0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092" y="3076227"/>
                <a:ext cx="7088777" cy="912340"/>
              </a:xfrm>
              <a:prstGeom prst="rect">
                <a:avLst/>
              </a:prstGeom>
              <a:blipFill rotWithShape="0">
                <a:blip r:embed="rId2"/>
                <a:stretch>
                  <a:fillRect t="-13423" b="-167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333376"/>
              </p:ext>
            </p:extLst>
          </p:nvPr>
        </p:nvGraphicFramePr>
        <p:xfrm>
          <a:off x="1153886" y="4412433"/>
          <a:ext cx="1517904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7904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= 94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144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= 94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ight Arrow 10"/>
          <p:cNvSpPr>
            <a:spLocks noChangeAspect="1"/>
          </p:cNvSpPr>
          <p:nvPr/>
        </p:nvSpPr>
        <p:spPr>
          <a:xfrm>
            <a:off x="3012621" y="4998369"/>
            <a:ext cx="587829" cy="291168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914400" y="1361029"/>
            <a:ext cx="7315200" cy="954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6075" indent="-346075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0238" indent="-227013" algn="l" defTabSz="914400" rtl="0" eaLnBrk="1" latinLnBrk="0" hangingPunct="1">
              <a:spcBef>
                <a:spcPts val="3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2813" indent="-22225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4125" indent="-234950" algn="l" defTabSz="1087438" rtl="0" eaLnBrk="1" latinLnBrk="0" hangingPunct="1">
              <a:spcBef>
                <a:spcPts val="0"/>
              </a:spcBef>
              <a:buFont typeface="Arial" pitchFamily="34" charset="0"/>
              <a:buChar char="–"/>
              <a:defRPr sz="1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0663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18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dirty="0" smtClean="0"/>
              <a:t>If Z, A, &amp; C are balanced, then p, n, &amp; e will also be balanced</a:t>
            </a:r>
            <a:endParaRPr 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306284"/>
              </p:ext>
            </p:extLst>
          </p:nvPr>
        </p:nvGraphicFramePr>
        <p:xfrm>
          <a:off x="3777536" y="4412433"/>
          <a:ext cx="1517904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7904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= 92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142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= 94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487257"/>
              </p:ext>
            </p:extLst>
          </p:nvPr>
        </p:nvGraphicFramePr>
        <p:xfrm>
          <a:off x="6384254" y="4412433"/>
          <a:ext cx="1517904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7904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= 2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2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= 0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94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" y="5360807"/>
            <a:ext cx="8778240" cy="118872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 anchor="b" anchorCtr="0">
            <a:noAutofit/>
          </a:bodyPr>
          <a:lstStyle/>
          <a:p>
            <a:pPr algn="r"/>
            <a:r>
              <a:rPr lang="en-US" sz="12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this in your notes</a:t>
            </a:r>
            <a:endParaRPr lang="en-US" sz="12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Electrons &amp; Charge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74320" y="2796678"/>
            <a:ext cx="8595360" cy="3628836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This nuclear equation is technically correct but it is unrealistic</a:t>
            </a:r>
          </a:p>
          <a:p>
            <a:pPr algn="just"/>
            <a:r>
              <a:rPr lang="en-US" sz="2800" dirty="0" smtClean="0"/>
              <a:t>Nuclear reactions involve much more energy than is necessary to transfer electrons between atoms</a:t>
            </a:r>
          </a:p>
          <a:p>
            <a:pPr algn="just"/>
            <a:r>
              <a:rPr lang="en-US" sz="2800" dirty="0" smtClean="0"/>
              <a:t>As a result, we can’t know where the electrons are</a:t>
            </a:r>
          </a:p>
          <a:p>
            <a:pPr algn="just"/>
            <a:r>
              <a:rPr lang="en-US" sz="2600" b="1" dirty="0" smtClean="0">
                <a:solidFill>
                  <a:srgbClr val="FF0000"/>
                </a:solidFill>
              </a:rPr>
              <a:t>Nuclear reactions usually do not show charges or account for the electrons </a:t>
            </a:r>
            <a:r>
              <a:rPr lang="en-US" sz="2600" dirty="0" smtClean="0">
                <a:solidFill>
                  <a:srgbClr val="FF0000"/>
                </a:solidFill>
              </a:rPr>
              <a:t>(except </a:t>
            </a:r>
            <a:r>
              <a:rPr lang="en-US" sz="2600" dirty="0" smtClean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en-US" sz="2600" dirty="0" smtClean="0">
                <a:solidFill>
                  <a:srgbClr val="FF0000"/>
                </a:solidFill>
              </a:rPr>
              <a:t> particles)</a:t>
            </a:r>
            <a:endParaRPr lang="en-US" sz="2600" dirty="0">
              <a:solidFill>
                <a:srgbClr val="FF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058092" y="1297460"/>
            <a:ext cx="7088777" cy="1390445"/>
            <a:chOff x="1058092" y="1297460"/>
            <a:chExt cx="7088777" cy="139044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Content Placeholder 2"/>
                <p:cNvSpPr txBox="1">
                  <a:spLocks/>
                </p:cNvSpPr>
                <p:nvPr/>
              </p:nvSpPr>
              <p:spPr>
                <a:xfrm>
                  <a:off x="1058092" y="1775565"/>
                  <a:ext cx="7088777" cy="912340"/>
                </a:xfrm>
                <a:prstGeom prst="rect">
                  <a:avLst/>
                </a:prstGeom>
              </p:spPr>
              <p:txBody>
                <a:bodyPr/>
                <a:lstStyle>
                  <a:lvl1pPr marL="342900" indent="-342900" algn="l" defTabSz="914400" rtl="0" eaLnBrk="1" latinLnBrk="0" hangingPunct="1">
                    <a:spcBef>
                      <a:spcPts val="1200"/>
                    </a:spcBef>
                    <a:buFont typeface="Wingdings" pitchFamily="2" charset="2"/>
                    <a:buChar char="Ø"/>
                    <a:defRPr sz="3200" kern="1200" baseline="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+mn-cs"/>
                    </a:defRPr>
                  </a:lvl1pPr>
                  <a:lvl2pPr marL="631825" indent="-228600" algn="l" defTabSz="914400" rtl="0" eaLnBrk="1" latinLnBrk="0" hangingPunct="1">
                    <a:spcBef>
                      <a:spcPts val="0"/>
                    </a:spcBef>
                    <a:buFont typeface="Arial" pitchFamily="34" charset="0"/>
                    <a:buChar char="–"/>
                    <a:defRPr sz="2800" kern="1200" baseline="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+mn-cs"/>
                    </a:defRPr>
                  </a:lvl2pPr>
                  <a:lvl3pPr marL="914400" indent="-228600" algn="l" defTabSz="914400" rtl="0" eaLnBrk="1" latinLnBrk="0" hangingPunct="1">
                    <a:spcBef>
                      <a:spcPts val="0"/>
                    </a:spcBef>
                    <a:buFont typeface="Arial" pitchFamily="34" charset="0"/>
                    <a:buChar char="•"/>
                    <a:defRPr sz="2400" i="1" kern="1200" baseline="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+mn-cs"/>
                    </a:defRPr>
                  </a:lvl3pPr>
                  <a:lvl4pPr marL="1257300" indent="-228600" algn="l" defTabSz="914400" rtl="0" eaLnBrk="1" latinLnBrk="0" hangingPunct="1">
                    <a:spcBef>
                      <a:spcPts val="0"/>
                    </a:spcBef>
                    <a:buFont typeface="Arial" pitchFamily="34" charset="0"/>
                    <a:buChar char="–"/>
                    <a:defRPr sz="2000" kern="1200" baseline="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+mn-cs"/>
                    </a:defRPr>
                  </a:lvl4pPr>
                  <a:lvl5pPr marL="1600200" indent="-228600" algn="l" defTabSz="914400" rtl="0" eaLnBrk="1" latinLnBrk="0" hangingPunct="1">
                    <a:spcBef>
                      <a:spcPts val="0"/>
                    </a:spcBef>
                    <a:buFont typeface="Arial" pitchFamily="34" charset="0"/>
                    <a:buChar char="»"/>
                    <a:tabLst/>
                    <a:defRPr sz="2000" i="1" kern="1200" baseline="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None/>
                  </a:pPr>
                  <a14:m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𝟑𝟖</m:t>
                            </m:r>
                          </m:e>
                        </m:mr>
                        <m:m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  </m:t>
                            </m:r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𝟗𝟒</m:t>
                            </m:r>
                          </m:e>
                        </m:mr>
                      </m:m>
                    </m:oMath>
                  </a14:m>
                  <a:r>
                    <a:rPr lang="en-US" sz="3600" b="1" dirty="0" smtClean="0">
                      <a:solidFill>
                        <a:srgbClr val="0070C0"/>
                      </a:solidFill>
                    </a:rPr>
                    <a:t>Pu    </a:t>
                  </a:r>
                  <a:r>
                    <a:rPr lang="en-US" sz="4400" b="1" dirty="0" smtClean="0">
                      <a:solidFill>
                        <a:srgbClr val="0070C0"/>
                      </a:solidFill>
                      <a:latin typeface="Wingdings 3" pitchFamily="18" charset="2"/>
                    </a:rPr>
                    <a:t>ª</a:t>
                  </a:r>
                  <a:r>
                    <a:rPr lang="en-US" sz="4000" b="1" dirty="0" smtClean="0">
                      <a:solidFill>
                        <a:srgbClr val="0070C0"/>
                      </a:solidFill>
                      <a:cs typeface="Arial" pitchFamily="34" charset="0"/>
                    </a:rPr>
                    <a:t>  </a:t>
                  </a:r>
                  <a14:m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𝟐𝟑𝟒</m:t>
                            </m:r>
                          </m:e>
                        </m:mr>
                        <m:m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𝟗𝟐</m:t>
                            </m:r>
                          </m:e>
                        </m:mr>
                      </m:m>
                    </m:oMath>
                  </a14:m>
                  <a:r>
                    <a:rPr lang="en-US" sz="3600" b="1" dirty="0" smtClean="0">
                      <a:solidFill>
                        <a:srgbClr val="0070C0"/>
                      </a:solidFill>
                      <a:cs typeface="Arial" pitchFamily="34" charset="0"/>
                    </a:rPr>
                    <a:t>U</a:t>
                  </a:r>
                  <a14:m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mr>
                        <m:m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mr>
                      </m:m>
                    </m:oMath>
                  </a14:m>
                  <a:r>
                    <a:rPr lang="en-US" sz="3600" b="1" dirty="0" smtClean="0">
                      <a:solidFill>
                        <a:srgbClr val="0070C0"/>
                      </a:solidFill>
                      <a:cs typeface="Arial" pitchFamily="34" charset="0"/>
                    </a:rPr>
                    <a:t>   </a:t>
                  </a:r>
                  <a:r>
                    <a:rPr lang="en-US" sz="3600" b="1" dirty="0" smtClean="0">
                      <a:solidFill>
                        <a:srgbClr val="0070C0"/>
                      </a:solidFill>
                    </a:rPr>
                    <a:t>+ </a:t>
                  </a:r>
                  <a:r>
                    <a:rPr lang="en-US" sz="3600" b="1" dirty="0" smtClean="0">
                      <a:solidFill>
                        <a:srgbClr val="0070C0"/>
                      </a:solidFill>
                      <a:cs typeface="Arial" pitchFamily="34" charset="0"/>
                    </a:rPr>
                    <a:t>  </a:t>
                  </a:r>
                  <a14:m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𝟒</m:t>
                            </m:r>
                          </m:e>
                        </m:mr>
                        <m:m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𝟐</m:t>
                            </m:r>
                          </m:e>
                        </m:mr>
                      </m:m>
                    </m:oMath>
                  </a14:m>
                  <a:r>
                    <a:rPr lang="en-US" sz="3600" b="1" dirty="0" smtClean="0">
                      <a:solidFill>
                        <a:srgbClr val="0070C0"/>
                      </a:solidFill>
                      <a:cs typeface="Arial" pitchFamily="34" charset="0"/>
                    </a:rPr>
                    <a:t>He</a:t>
                  </a:r>
                  <a14:m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mr>
                        <m:m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mr>
                      </m:m>
                    </m:oMath>
                  </a14:m>
                  <a:endParaRPr lang="en-US" b="1" dirty="0" smtClean="0">
                    <a:solidFill>
                      <a:srgbClr val="0070C0"/>
                    </a:solidFill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5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8092" y="1775565"/>
                  <a:ext cx="7088777" cy="912340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t="-12667" b="-16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TextBox 5"/>
            <p:cNvSpPr txBox="1"/>
            <p:nvPr/>
          </p:nvSpPr>
          <p:spPr>
            <a:xfrm>
              <a:off x="1264920" y="1297460"/>
              <a:ext cx="1098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/>
                <a:t>EXAMPLE</a:t>
              </a:r>
              <a:endParaRPr lang="en-US" b="1" u="sng" dirty="0"/>
            </a:p>
          </p:txBody>
        </p:sp>
      </p:grpSp>
    </p:spTree>
    <p:extLst>
      <p:ext uri="{BB962C8B-B14F-4D97-AF65-F5344CB8AC3E}">
        <p14:creationId xmlns:p14="http://schemas.microsoft.com/office/powerpoint/2010/main" val="42906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40080" y="4343771"/>
            <a:ext cx="7863840" cy="107721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 anchor="t" anchorCtr="0">
            <a:noAutofit/>
          </a:bodyPr>
          <a:lstStyle/>
          <a:p>
            <a:pPr algn="just"/>
            <a:r>
              <a:rPr lang="en-US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balance nuclear equations, make sure Z &amp; A are equal on both sides</a:t>
            </a:r>
          </a:p>
          <a:p>
            <a:pPr algn="r"/>
            <a:r>
              <a:rPr lang="en-US" sz="12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this in your notes</a:t>
            </a:r>
            <a:endParaRPr lang="en-US" sz="12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1058092" y="1775565"/>
                <a:ext cx="7088777" cy="91234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𝟑𝟖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𝟗𝟒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</a:rPr>
                  <a:t>Pu    </a:t>
                </a:r>
                <a:r>
                  <a:rPr lang="en-US" sz="4400" b="1" dirty="0" smtClean="0">
                    <a:solidFill>
                      <a:srgbClr val="0070C0"/>
                    </a:solidFill>
                    <a:latin typeface="Wingdings 3" pitchFamily="18" charset="2"/>
                  </a:rPr>
                  <a:t>ª</a:t>
                </a:r>
                <a:r>
                  <a:rPr lang="en-US" sz="4000" b="1" dirty="0" smtClean="0">
                    <a:solidFill>
                      <a:srgbClr val="0070C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𝟐𝟑𝟒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𝟗𝟐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  <a:cs typeface="Arial" pitchFamily="34" charset="0"/>
                  </a:rPr>
                  <a:t>U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  <a:cs typeface="Arial" pitchFamily="34" charset="0"/>
                  </a:rPr>
                  <a:t>   </a:t>
                </a:r>
                <a:r>
                  <a:rPr lang="en-US" sz="3600" b="1" dirty="0" smtClean="0">
                    <a:solidFill>
                      <a:srgbClr val="0070C0"/>
                    </a:solidFill>
                  </a:rPr>
                  <a:t>+ </a:t>
                </a:r>
                <a:r>
                  <a:rPr lang="en-US" sz="3600" b="1" dirty="0" smtClean="0">
                    <a:solidFill>
                      <a:srgbClr val="0070C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𝟒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  <a:cs typeface="Arial" pitchFamily="34" charset="0"/>
                  </a:rPr>
                  <a:t>He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mr>
                    </m:m>
                  </m:oMath>
                </a14:m>
                <a:endParaRPr lang="en-US" b="1" dirty="0" smtClean="0">
                  <a:solidFill>
                    <a:srgbClr val="0070C0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092" y="1775565"/>
                <a:ext cx="7088777" cy="912340"/>
              </a:xfrm>
              <a:prstGeom prst="rect">
                <a:avLst/>
              </a:prstGeom>
              <a:blipFill rotWithShape="0">
                <a:blip r:embed="rId2"/>
                <a:stretch>
                  <a:fillRect t="-12667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1058092" y="1775565"/>
                <a:ext cx="7088777" cy="91234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𝟑𝟖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𝟗𝟒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</a:rPr>
                  <a:t>Pu    </a:t>
                </a:r>
                <a:r>
                  <a:rPr lang="en-US" sz="4400" b="1" dirty="0" smtClean="0">
                    <a:solidFill>
                      <a:srgbClr val="0070C0"/>
                    </a:solidFill>
                    <a:latin typeface="Wingdings 3" pitchFamily="18" charset="2"/>
                  </a:rPr>
                  <a:t>ª</a:t>
                </a:r>
                <a:r>
                  <a:rPr lang="en-US" sz="4000" b="1" dirty="0" smtClean="0">
                    <a:solidFill>
                      <a:srgbClr val="0070C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𝟐𝟑𝟒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𝟗𝟐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  <a:cs typeface="Arial" pitchFamily="34" charset="0"/>
                  </a:rPr>
                  <a:t>U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  <a:cs typeface="Arial" pitchFamily="34" charset="0"/>
                  </a:rPr>
                  <a:t>   </a:t>
                </a:r>
                <a:r>
                  <a:rPr lang="en-US" sz="3600" b="1" dirty="0" smtClean="0">
                    <a:solidFill>
                      <a:srgbClr val="0070C0"/>
                    </a:solidFill>
                  </a:rPr>
                  <a:t>+ </a:t>
                </a:r>
                <a:r>
                  <a:rPr lang="en-US" sz="3600" b="1" dirty="0" smtClean="0">
                    <a:solidFill>
                      <a:srgbClr val="0070C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𝟒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  <a:cs typeface="Arial" pitchFamily="34" charset="0"/>
                  </a:rPr>
                  <a:t>He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mr>
                    </m:m>
                  </m:oMath>
                </a14:m>
                <a:endParaRPr lang="en-US" b="1" dirty="0" smtClean="0">
                  <a:solidFill>
                    <a:srgbClr val="0070C0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092" y="1775565"/>
                <a:ext cx="7088777" cy="912340"/>
              </a:xfrm>
              <a:prstGeom prst="rect">
                <a:avLst/>
              </a:prstGeom>
              <a:blipFill rotWithShape="0">
                <a:blip r:embed="rId3"/>
                <a:stretch>
                  <a:fillRect t="-12667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ight Brace 8"/>
          <p:cNvSpPr/>
          <p:nvPr/>
        </p:nvSpPr>
        <p:spPr>
          <a:xfrm rot="5400000">
            <a:off x="5133703" y="1606730"/>
            <a:ext cx="513184" cy="2926080"/>
          </a:xfrm>
          <a:prstGeom prst="rightBrace">
            <a:avLst>
              <a:gd name="adj1" fmla="val 22879"/>
              <a:gd name="adj2" fmla="val 50000"/>
            </a:avLst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307306" y="3366085"/>
            <a:ext cx="21659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92 + 2 =94</a:t>
            </a:r>
            <a:endParaRPr lang="en-US" sz="3200" b="1" dirty="0">
              <a:solidFill>
                <a:srgbClr val="00FF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40406" y="461289"/>
            <a:ext cx="26997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3FFF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234 + 4 = 238</a:t>
            </a:r>
            <a:endParaRPr lang="en-US" sz="3200" b="1" dirty="0">
              <a:solidFill>
                <a:srgbClr val="FF3FFF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Right Brace 18"/>
          <p:cNvSpPr/>
          <p:nvPr/>
        </p:nvSpPr>
        <p:spPr>
          <a:xfrm rot="16200000" flipV="1">
            <a:off x="5133703" y="-98880"/>
            <a:ext cx="513184" cy="2926080"/>
          </a:xfrm>
          <a:prstGeom prst="rightBrace">
            <a:avLst>
              <a:gd name="adj1" fmla="val 22879"/>
              <a:gd name="adj2" fmla="val 50000"/>
            </a:avLst>
          </a:prstGeom>
          <a:ln w="38100">
            <a:solidFill>
              <a:srgbClr val="FF3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1058092" y="1775565"/>
                <a:ext cx="7088777" cy="912340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𝟑𝟖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𝟗𝟒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chemeClr val="bg1"/>
                    </a:solidFill>
                  </a:rPr>
                  <a:t>Pu    </a:t>
                </a:r>
                <a:r>
                  <a:rPr lang="en-US" sz="4400" b="1" dirty="0" smtClean="0">
                    <a:solidFill>
                      <a:schemeClr val="bg1"/>
                    </a:solidFill>
                    <a:latin typeface="Wingdings 3" pitchFamily="18" charset="2"/>
                  </a:rPr>
                  <a:t>ª</a:t>
                </a:r>
                <a:r>
                  <a:rPr lang="en-US" sz="4000" b="1" dirty="0" smtClean="0">
                    <a:solidFill>
                      <a:schemeClr val="bg1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𝟐𝟑𝟒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𝟗𝟐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chemeClr val="bg1"/>
                    </a:solidFill>
                    <a:cs typeface="Arial" pitchFamily="34" charset="0"/>
                  </a:rPr>
                  <a:t>U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chemeClr val="bg1"/>
                    </a:solidFill>
                    <a:cs typeface="Arial" pitchFamily="34" charset="0"/>
                  </a:rPr>
                  <a:t>   </a:t>
                </a:r>
                <a:r>
                  <a:rPr lang="en-US" sz="3600" b="1" dirty="0" smtClean="0">
                    <a:solidFill>
                      <a:schemeClr val="bg1"/>
                    </a:solidFill>
                  </a:rPr>
                  <a:t>+ </a:t>
                </a:r>
                <a:r>
                  <a:rPr lang="en-US" sz="3600" b="1" dirty="0" smtClean="0">
                    <a:solidFill>
                      <a:schemeClr val="bg1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𝟒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chemeClr val="bg1"/>
                    </a:solidFill>
                    <a:cs typeface="Arial" pitchFamily="34" charset="0"/>
                  </a:rPr>
                  <a:t>He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mr>
                    </m:m>
                  </m:oMath>
                </a14:m>
                <a:endParaRPr lang="en-US" b="1" dirty="0" smtClean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092" y="1775565"/>
                <a:ext cx="7088777" cy="912340"/>
              </a:xfrm>
              <a:prstGeom prst="rect">
                <a:avLst/>
              </a:prstGeom>
              <a:blipFill rotWithShape="0">
                <a:blip r:embed="rId4"/>
                <a:stretch>
                  <a:fillRect t="-12667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546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8" grpId="0"/>
      <p:bldP spid="1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Demonstration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297460"/>
            <a:ext cx="8778240" cy="12171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Write the balanced nuclear equation for the decay of chlorine-38 into argon-38 and a beta particle.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59590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57200" y="4198772"/>
            <a:ext cx="8229600" cy="210312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pPr algn="r"/>
            <a:r>
              <a:rPr lang="en-US" sz="12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this in your notes</a:t>
            </a:r>
            <a:endParaRPr lang="en-US" sz="12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Decay Problems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3709" y="4412064"/>
            <a:ext cx="78565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 minimum, the nuclear equation for a radioactive decay has the following components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074" y="5385233"/>
            <a:ext cx="1762761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parent nuclide</a:t>
            </a:r>
          </a:p>
        </p:txBody>
      </p:sp>
      <p:sp>
        <p:nvSpPr>
          <p:cNvPr id="7" name="Right Arrow 6"/>
          <p:cNvSpPr/>
          <p:nvPr/>
        </p:nvSpPr>
        <p:spPr>
          <a:xfrm>
            <a:off x="2543810" y="5602039"/>
            <a:ext cx="914400" cy="397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81185" y="5385233"/>
            <a:ext cx="1762761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daughter</a:t>
            </a:r>
          </a:p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nuclide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21416" y="5385233"/>
            <a:ext cx="1828800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radiation particle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66921" y="5446788"/>
            <a:ext cx="731520" cy="707886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4895" y="1317745"/>
            <a:ext cx="3394210" cy="2545658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4746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5" grpId="0"/>
      <p:bldP spid="6" grpId="0"/>
      <p:bldP spid="7" grpId="0" animBg="1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Demonstration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297460"/>
            <a:ext cx="8778240" cy="12171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Write the balanced nuclear equation for the decay of chlorine-38 into argon-38 and a beta particle.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182880" y="2469392"/>
                <a:ext cx="8778240" cy="91234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𝟑𝟖</m:t>
                          </m:r>
                        </m:e>
                      </m:m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𝟏𝟕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Cl     </a:t>
                </a:r>
                <a:r>
                  <a:rPr lang="en-US" sz="4000" b="1" dirty="0" smtClean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sz="3600" b="1" dirty="0" smtClean="0">
                    <a:solidFill>
                      <a:srgbClr val="FF0000"/>
                    </a:solidFill>
                    <a:cs typeface="Arial" pitchFamily="34" charset="0"/>
                  </a:rPr>
                  <a:t> 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𝟑𝟖</m:t>
                          </m:r>
                        </m:e>
                      </m:m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𝟏𝟖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cs typeface="Arial" pitchFamily="34" charset="0"/>
                  </a:rPr>
                  <a:t>Ar  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+ </a:t>
                </a:r>
                <a:r>
                  <a:rPr lang="en-US" b="1" dirty="0" smtClean="0">
                    <a:solidFill>
                      <a:srgbClr val="FF000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m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cs typeface="Arial" pitchFamily="34" charset="0"/>
                  </a:rPr>
                  <a:t>e</a:t>
                </a: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" y="2469392"/>
                <a:ext cx="8778240" cy="912340"/>
              </a:xfrm>
              <a:prstGeom prst="rect">
                <a:avLst/>
              </a:prstGeom>
              <a:blipFill rotWithShape="0">
                <a:blip r:embed="rId2"/>
                <a:stretch>
                  <a:fillRect t="-12667" b="-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6082" y="3419056"/>
            <a:ext cx="5131837" cy="3283694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4030825" y="3826495"/>
            <a:ext cx="914400" cy="2926080"/>
          </a:xfrm>
          <a:prstGeom prst="roundRect">
            <a:avLst>
              <a:gd name="adj" fmla="val 29932"/>
            </a:avLst>
          </a:prstGeom>
          <a:noFill/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6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12163</TotalTime>
  <Words>789</Words>
  <Application>Microsoft Office PowerPoint</Application>
  <PresentationFormat>On-screen Show (4:3)</PresentationFormat>
  <Paragraphs>162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Cambria Math</vt:lpstr>
      <vt:lpstr>Symbol</vt:lpstr>
      <vt:lpstr>Wingdings</vt:lpstr>
      <vt:lpstr>Wingdings 3</vt:lpstr>
      <vt:lpstr>Office Theme</vt:lpstr>
      <vt:lpstr>Nuclear Equations</vt:lpstr>
      <vt:lpstr>Nuclear Equations</vt:lpstr>
      <vt:lpstr>Nuclear Equations</vt:lpstr>
      <vt:lpstr>Nuclear Equations</vt:lpstr>
      <vt:lpstr>Electrons &amp; Charge</vt:lpstr>
      <vt:lpstr>PowerPoint Presentation</vt:lpstr>
      <vt:lpstr>Demonstration</vt:lpstr>
      <vt:lpstr>Typical Decay Problems</vt:lpstr>
      <vt:lpstr>Demonstration</vt:lpstr>
      <vt:lpstr>Check for Understanding 1</vt:lpstr>
      <vt:lpstr>Check for Understanding 2</vt:lpstr>
      <vt:lpstr>Check for Understanding 3</vt:lpstr>
      <vt:lpstr>Check for Understanding 4</vt:lpstr>
      <vt:lpstr>Check for Understanding 5</vt:lpstr>
      <vt:lpstr>Finding an Unknown</vt:lpstr>
      <vt:lpstr>Check for Understanding 6</vt:lpstr>
      <vt:lpstr>Check for Understanding 7</vt:lpstr>
      <vt:lpstr>Check for Understanding 8</vt:lpstr>
      <vt:lpstr>Backup Slides</vt:lpstr>
      <vt:lpstr>Nuclear Equations</vt:lpstr>
      <vt:lpstr>Nuclear Equations</vt:lpstr>
      <vt:lpstr>Stable and Radioactive Nuclides</vt:lpstr>
      <vt:lpstr>Kinetics of Radioactive Decay</vt:lpstr>
      <vt:lpstr>Nuclear Fission &amp; Fusion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Staff Peter McCarthy</cp:lastModifiedBy>
  <cp:revision>820</cp:revision>
  <cp:lastPrinted>2019-11-20T19:36:51Z</cp:lastPrinted>
  <dcterms:created xsi:type="dcterms:W3CDTF">2012-09-15T16:31:25Z</dcterms:created>
  <dcterms:modified xsi:type="dcterms:W3CDTF">2019-12-04T13:07:51Z</dcterms:modified>
</cp:coreProperties>
</file>