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801" r:id="rId2"/>
    <p:sldId id="867" r:id="rId3"/>
    <p:sldId id="775" r:id="rId4"/>
    <p:sldId id="808" r:id="rId5"/>
    <p:sldId id="772" r:id="rId6"/>
    <p:sldId id="809" r:id="rId7"/>
    <p:sldId id="879" r:id="rId8"/>
    <p:sldId id="880" r:id="rId9"/>
    <p:sldId id="881" r:id="rId10"/>
    <p:sldId id="829" r:id="rId11"/>
    <p:sldId id="868" r:id="rId12"/>
    <p:sldId id="818" r:id="rId13"/>
    <p:sldId id="869" r:id="rId14"/>
    <p:sldId id="819" r:id="rId15"/>
    <p:sldId id="870" r:id="rId16"/>
    <p:sldId id="820" r:id="rId17"/>
    <p:sldId id="871" r:id="rId18"/>
    <p:sldId id="821" r:id="rId19"/>
    <p:sldId id="885" r:id="rId20"/>
    <p:sldId id="882" r:id="rId21"/>
    <p:sldId id="883" r:id="rId22"/>
    <p:sldId id="884" r:id="rId23"/>
    <p:sldId id="848" r:id="rId24"/>
    <p:sldId id="830" r:id="rId25"/>
    <p:sldId id="831" r:id="rId26"/>
    <p:sldId id="832" r:id="rId27"/>
    <p:sldId id="849" r:id="rId28"/>
    <p:sldId id="861" r:id="rId29"/>
    <p:sldId id="840" r:id="rId30"/>
    <p:sldId id="862" r:id="rId31"/>
    <p:sldId id="864" r:id="rId32"/>
    <p:sldId id="865" r:id="rId33"/>
    <p:sldId id="847" r:id="rId34"/>
    <p:sldId id="846" r:id="rId35"/>
    <p:sldId id="843" r:id="rId36"/>
    <p:sldId id="838" r:id="rId37"/>
    <p:sldId id="853" r:id="rId38"/>
    <p:sldId id="852" r:id="rId39"/>
    <p:sldId id="850" r:id="rId40"/>
    <p:sldId id="839" r:id="rId41"/>
    <p:sldId id="854" r:id="rId42"/>
    <p:sldId id="855" r:id="rId43"/>
    <p:sldId id="856" r:id="rId44"/>
    <p:sldId id="859" r:id="rId45"/>
    <p:sldId id="860" r:id="rId46"/>
    <p:sldId id="851" r:id="rId47"/>
    <p:sldId id="858" r:id="rId48"/>
    <p:sldId id="833" r:id="rId49"/>
    <p:sldId id="805" r:id="rId50"/>
    <p:sldId id="807" r:id="rId51"/>
    <p:sldId id="886" r:id="rId52"/>
    <p:sldId id="790" r:id="rId53"/>
    <p:sldId id="802" r:id="rId54"/>
    <p:sldId id="803" r:id="rId55"/>
    <p:sldId id="804" r:id="rId56"/>
    <p:sldId id="845" r:id="rId57"/>
    <p:sldId id="872" r:id="rId5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FF"/>
    <a:srgbClr val="582A04"/>
    <a:srgbClr val="008000"/>
    <a:srgbClr val="FFB9FF"/>
    <a:srgbClr val="FFC5C5"/>
    <a:srgbClr val="FFFF97"/>
    <a:srgbClr val="BA2A2A"/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2" autoAdjust="0"/>
    <p:restoredTop sz="86375" autoAdjust="0"/>
  </p:normalViewPr>
  <p:slideViewPr>
    <p:cSldViewPr snapToGrid="0">
      <p:cViewPr varScale="1">
        <p:scale>
          <a:sx n="82" d="100"/>
          <a:sy n="82" d="100"/>
        </p:scale>
        <p:origin x="17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846" cy="47054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25" y="1"/>
            <a:ext cx="3077846" cy="47054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07C98594-B946-4782-932A-49C6C50988B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931"/>
            <a:ext cx="3077846" cy="47054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25" y="8917931"/>
            <a:ext cx="3077846" cy="47054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1A4E98C-FC68-4FFF-8FB8-0C1BEF8A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1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88" tIns="47094" rIns="94188" bIns="470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188" tIns="47094" rIns="94188" bIns="4709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39" cy="469424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868998"/>
            <a:ext cx="8778240" cy="731520"/>
          </a:xfrm>
        </p:spPr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91820"/>
            <a:ext cx="7680960" cy="38371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SWBAT describe radioactive decay and describe the four major radioactive decay pathways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0"/>
            <a:ext cx="9906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1488684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41240623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145708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5795718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3030482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8049974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467" y="4108113"/>
            <a:ext cx="5950944" cy="1161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8524233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467" y="4108113"/>
            <a:ext cx="5950944" cy="1161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8229573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467" y="4108113"/>
            <a:ext cx="5950944" cy="1161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467" y="5479436"/>
            <a:ext cx="5950944" cy="1172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297460"/>
            <a:ext cx="7589520" cy="5128054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Atoms undergo radioactive decay to become more stable</a:t>
            </a:r>
          </a:p>
          <a:p>
            <a:pPr algn="just"/>
            <a:r>
              <a:rPr lang="en-US" sz="2800" dirty="0" smtClean="0"/>
              <a:t>They choose a pathway that addresses the cause of instability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1" r="39418" b="77586"/>
          <a:stretch/>
        </p:blipFill>
        <p:spPr bwMode="auto">
          <a:xfrm flipH="1">
            <a:off x="1455349" y="4433841"/>
            <a:ext cx="1609583" cy="130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94" b="76870"/>
          <a:stretch/>
        </p:blipFill>
        <p:spPr bwMode="auto">
          <a:xfrm>
            <a:off x="5895522" y="3421529"/>
            <a:ext cx="16145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5511" b="19632"/>
          <a:stretch/>
        </p:blipFill>
        <p:spPr>
          <a:xfrm>
            <a:off x="5716977" y="5839906"/>
            <a:ext cx="1971675" cy="5408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312367" y="5348239"/>
            <a:ext cx="2304662" cy="744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12367" y="4247226"/>
            <a:ext cx="2304662" cy="74465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135016" y="4164058"/>
            <a:ext cx="659364" cy="910987"/>
            <a:chOff x="9423918" y="3222474"/>
            <a:chExt cx="659364" cy="91098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423918" y="3421529"/>
              <a:ext cx="354564" cy="7119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576318" y="3322002"/>
              <a:ext cx="354564" cy="7119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728718" y="3222474"/>
              <a:ext cx="354564" cy="7119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73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Writing Greek Letters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6555" y="1731706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225" y="1552548"/>
            <a:ext cx="1566808" cy="8900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225" y="1420291"/>
            <a:ext cx="1566808" cy="896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459" y="3088917"/>
            <a:ext cx="664522" cy="1889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771" y="3088917"/>
            <a:ext cx="670618" cy="18899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23011" y="3741491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3968" y="5631251"/>
            <a:ext cx="6696065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can’t read it, I’ll mark it wrong!</a:t>
            </a:r>
            <a:endParaRPr lang="en-US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582A04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Check for Understanding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584304"/>
            <a:ext cx="8778240" cy="2841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An atom is unstable because it has too many neutrons and not enough protons.  What decay pathway will it use to make it more stable?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Beta minus which converts a neutron into a proton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85365" y="1436517"/>
            <a:ext cx="1614584" cy="1990526"/>
            <a:chOff x="5611687" y="1436517"/>
            <a:chExt cx="1614584" cy="1990526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94" b="76870"/>
            <a:stretch/>
          </p:blipFill>
          <p:spPr bwMode="auto">
            <a:xfrm>
              <a:off x="5611687" y="1436517"/>
              <a:ext cx="1614584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215237" y="296537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90026" y="2122317"/>
            <a:ext cx="3268609" cy="1304726"/>
            <a:chOff x="4090026" y="2122317"/>
            <a:chExt cx="3268609" cy="1304726"/>
          </a:xfrm>
        </p:grpSpPr>
        <p:grpSp>
          <p:nvGrpSpPr>
            <p:cNvPr id="9" name="Group 8"/>
            <p:cNvGrpSpPr/>
            <p:nvPr/>
          </p:nvGrpSpPr>
          <p:grpSpPr>
            <a:xfrm>
              <a:off x="5386960" y="2264793"/>
              <a:ext cx="1971675" cy="1162250"/>
              <a:chOff x="3505354" y="2264793"/>
              <a:chExt cx="1971675" cy="116225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287449" y="296537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t="25511" b="19632"/>
              <a:stretch/>
            </p:blipFill>
            <p:spPr>
              <a:xfrm flipH="1">
                <a:off x="3505354" y="2264793"/>
                <a:ext cx="1971675" cy="540801"/>
              </a:xfrm>
              <a:prstGeom prst="rect">
                <a:avLst/>
              </a:prstGeom>
            </p:spPr>
          </p:pic>
        </p:grpSp>
        <p:sp>
          <p:nvSpPr>
            <p:cNvPr id="20" name="Right Arrow 19"/>
            <p:cNvSpPr/>
            <p:nvPr/>
          </p:nvSpPr>
          <p:spPr>
            <a:xfrm>
              <a:off x="4090026" y="2122317"/>
              <a:ext cx="867747" cy="3129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7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81318" y="1029544"/>
            <a:ext cx="1456452" cy="2397499"/>
            <a:chOff x="2173130" y="1029544"/>
            <a:chExt cx="1456452" cy="239749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50000" r="81217" b="25000"/>
            <a:stretch/>
          </p:blipFill>
          <p:spPr bwMode="auto">
            <a:xfrm>
              <a:off x="2173130" y="1029544"/>
              <a:ext cx="1456452" cy="181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697614" y="296537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  <a:ln>
            <a:solidFill>
              <a:srgbClr val="582A04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Check for Understanding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584304"/>
            <a:ext cx="8778240" cy="2841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An atom has a good number of protons and neutrons, but the nucleus has too much energy.  What decay pathway will it use to make it more stable?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Gamma decay which lowers the energy of the nucleus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90026" y="2122317"/>
            <a:ext cx="3268609" cy="1304726"/>
            <a:chOff x="4090026" y="2122317"/>
            <a:chExt cx="3268609" cy="1304726"/>
          </a:xfrm>
        </p:grpSpPr>
        <p:grpSp>
          <p:nvGrpSpPr>
            <p:cNvPr id="9" name="Group 8"/>
            <p:cNvGrpSpPr/>
            <p:nvPr/>
          </p:nvGrpSpPr>
          <p:grpSpPr>
            <a:xfrm>
              <a:off x="5386960" y="2264793"/>
              <a:ext cx="1971675" cy="1162250"/>
              <a:chOff x="3505354" y="2264793"/>
              <a:chExt cx="1971675" cy="116225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287449" y="296537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t="25511" b="19632"/>
              <a:stretch/>
            </p:blipFill>
            <p:spPr>
              <a:xfrm flipH="1">
                <a:off x="3505354" y="2264793"/>
                <a:ext cx="1971675" cy="540801"/>
              </a:xfrm>
              <a:prstGeom prst="rect">
                <a:avLst/>
              </a:prstGeom>
            </p:spPr>
          </p:pic>
        </p:grpSp>
        <p:sp>
          <p:nvSpPr>
            <p:cNvPr id="20" name="Right Arrow 19"/>
            <p:cNvSpPr/>
            <p:nvPr/>
          </p:nvSpPr>
          <p:spPr>
            <a:xfrm>
              <a:off x="4090026" y="2122317"/>
              <a:ext cx="867747" cy="3129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2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860013" y="1615414"/>
            <a:ext cx="1420586" cy="1811629"/>
            <a:chOff x="7360929" y="1615414"/>
            <a:chExt cx="1420586" cy="1811629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3" t="25000" r="60053" b="50000"/>
            <a:stretch/>
          </p:blipFill>
          <p:spPr bwMode="auto">
            <a:xfrm>
              <a:off x="7360929" y="1615414"/>
              <a:ext cx="1420586" cy="131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876297" y="296537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  <a:ln>
            <a:solidFill>
              <a:srgbClr val="582A04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Check for Understanding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584304"/>
            <a:ext cx="8778240" cy="28412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An atom is unstable because it’s mass number is too high.  What decay pathway will it use to make it more stable?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Alpha decay which lowers the mass number by 4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90026" y="2122317"/>
            <a:ext cx="3268609" cy="1304726"/>
            <a:chOff x="4090026" y="2122317"/>
            <a:chExt cx="3268609" cy="1304726"/>
          </a:xfrm>
        </p:grpSpPr>
        <p:grpSp>
          <p:nvGrpSpPr>
            <p:cNvPr id="9" name="Group 8"/>
            <p:cNvGrpSpPr/>
            <p:nvPr/>
          </p:nvGrpSpPr>
          <p:grpSpPr>
            <a:xfrm>
              <a:off x="5386960" y="2264793"/>
              <a:ext cx="1971675" cy="1162250"/>
              <a:chOff x="3505354" y="2264793"/>
              <a:chExt cx="1971675" cy="116225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287449" y="296537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t="25511" b="19632"/>
              <a:stretch/>
            </p:blipFill>
            <p:spPr>
              <a:xfrm flipH="1">
                <a:off x="3505354" y="2264793"/>
                <a:ext cx="1971675" cy="540801"/>
              </a:xfrm>
              <a:prstGeom prst="rect">
                <a:avLst/>
              </a:prstGeom>
            </p:spPr>
          </p:pic>
        </p:grpSp>
        <p:sp>
          <p:nvSpPr>
            <p:cNvPr id="20" name="Right Arrow 19"/>
            <p:cNvSpPr/>
            <p:nvPr/>
          </p:nvSpPr>
          <p:spPr>
            <a:xfrm>
              <a:off x="4090026" y="2122317"/>
              <a:ext cx="867747" cy="3129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7848824"/>
              </p:ext>
            </p:extLst>
          </p:nvPr>
        </p:nvGraphicFramePr>
        <p:xfrm>
          <a:off x="1" y="541176"/>
          <a:ext cx="9143999" cy="577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690"/>
                <a:gridCol w="1099690"/>
                <a:gridCol w="1446169"/>
                <a:gridCol w="1649535"/>
                <a:gridCol w="1099690"/>
                <a:gridCol w="1099690"/>
                <a:gridCol w="1649535"/>
              </a:tblGrid>
              <a:tr h="746449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 of Radiation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emission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atomic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(Da)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penetrating power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2A2A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Symbol" panose="050501020107060205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baseline="30000" dirty="0">
                        <a:solidFill>
                          <a:srgbClr val="C00000"/>
                        </a:solidFill>
                        <a:latin typeface="Symbol" panose="050501020107060205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baseline="30000" dirty="0">
                        <a:solidFill>
                          <a:srgbClr val="C00000"/>
                        </a:solidFill>
                        <a:latin typeface="Symbol" panose="050501020107060205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C00000"/>
                        </a:solidFill>
                        <a:latin typeface="Symbol" panose="050501020107060205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rgbClr val="C00000"/>
                        </a:solidFill>
                        <a:latin typeface="Symbol" panose="05050102010706020507" pitchFamily="18" charset="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 smtClean="0"/>
                  <a:t>	symbol:	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endParaRPr lang="en-US" sz="2800" dirty="0" smtClean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emission particle: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helium nucleus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atomic notation: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cs typeface="Arial" pitchFamily="34" charset="0"/>
                      </a:rPr>
                      <m:t>He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</m:m>
                  </m:oMath>
                </a14:m>
                <a:endParaRPr lang="en-US" sz="2800" dirty="0" smtClean="0"/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mass: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4 Da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charge: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+2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penetrating power:	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  <a:blipFill rotWithShape="0">
                <a:blip r:embed="rId2"/>
                <a:stretch>
                  <a:fillRect t="-195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28" y="1207790"/>
            <a:ext cx="5950944" cy="1161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97460"/>
            <a:ext cx="8242663" cy="194376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Different types of radiation have different abilities to pass through materials</a:t>
            </a:r>
          </a:p>
          <a:p>
            <a:pPr algn="just"/>
            <a:r>
              <a:rPr lang="en-US" sz="2800" dirty="0" smtClean="0"/>
              <a:t>This property is called “penetrating power”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"/>
          <a:stretch/>
        </p:blipFill>
        <p:spPr>
          <a:xfrm>
            <a:off x="1068857" y="3047005"/>
            <a:ext cx="7006286" cy="3810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 smtClean="0"/>
                  <a:t>	symbol:	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endParaRPr lang="en-US" sz="2800" dirty="0" smtClean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emission particle: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helium nucleus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atomic notation: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cs typeface="Arial" pitchFamily="34" charset="0"/>
                      </a:rPr>
                      <m:t>He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</m:m>
                  </m:oMath>
                </a14:m>
                <a:endParaRPr lang="en-US" sz="2800" dirty="0" smtClean="0"/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mass: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4 Da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charge: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+2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penetrating power: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low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  <a:blipFill rotWithShape="0">
                <a:blip r:embed="rId2"/>
                <a:stretch>
                  <a:fillRect t="-195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28" y="1207790"/>
            <a:ext cx="5950944" cy="1161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663354780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He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6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663354780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181818" r="-233948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Beta Minus Decay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28" y="1207790"/>
            <a:ext cx="5950944" cy="1155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2067" y="2821779"/>
            <a:ext cx="6960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Wait . . .</a:t>
            </a:r>
          </a:p>
          <a:p>
            <a:pPr marL="1027113"/>
            <a:r>
              <a:rPr lang="en-US" sz="32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can a neutron change into a proton?</a:t>
            </a:r>
            <a:endParaRPr lang="en-US" sz="3200" b="1" dirty="0">
              <a:solidFill>
                <a:srgbClr val="FF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to Proton?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6148872"/>
            <a:ext cx="1334829" cy="7091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5881" y="1297460"/>
            <a:ext cx="7412238" cy="104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Protons and neutrons are actually made up of smaller particles called quarks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48043" y="2885955"/>
            <a:ext cx="3108960" cy="3108960"/>
            <a:chOff x="1048043" y="3753705"/>
            <a:chExt cx="3108960" cy="310896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048043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3000">
                  <a:schemeClr val="bg1">
                    <a:alpha val="0"/>
                  </a:schemeClr>
                </a:gs>
                <a:gs pos="66000">
                  <a:srgbClr val="FF333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55468" y="4240138"/>
              <a:ext cx="2002971" cy="1940147"/>
              <a:chOff x="9612086" y="348343"/>
              <a:chExt cx="2002971" cy="19401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86998" y="2885955"/>
            <a:ext cx="3108960" cy="3108960"/>
            <a:chOff x="4986998" y="3753705"/>
            <a:chExt cx="3108960" cy="310896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986998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66000">
                  <a:srgbClr val="199C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94423" y="4240138"/>
              <a:ext cx="2002971" cy="1940147"/>
              <a:chOff x="9612086" y="348343"/>
              <a:chExt cx="2002971" cy="194014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1048043" y="2892500"/>
            <a:ext cx="3108960" cy="31089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3950">
                <a:srgbClr val="FF9D9D"/>
              </a:gs>
              <a:gs pos="50000">
                <a:srgbClr val="FF3333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986998" y="2892500"/>
            <a:ext cx="3108960" cy="3108960"/>
          </a:xfrm>
          <a:prstGeom prst="ellipse">
            <a:avLst/>
          </a:prstGeom>
          <a:gradFill flip="none" rotWithShape="1">
            <a:gsLst>
              <a:gs pos="24000">
                <a:srgbClr val="75C4FF"/>
              </a:gs>
              <a:gs pos="0">
                <a:schemeClr val="bg1"/>
              </a:gs>
              <a:gs pos="50000">
                <a:srgbClr val="199CFF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Three Types of Nuclear Reactions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" y="1239192"/>
            <a:ext cx="8778240" cy="2095916"/>
            <a:chOff x="182880" y="1239192"/>
            <a:chExt cx="8778240" cy="2095916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173205" y="2039708"/>
              <a:ext cx="3799103" cy="1295400"/>
              <a:chOff x="1296" y="1180"/>
              <a:chExt cx="2688" cy="912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15"/>
              <a:stretch>
                <a:fillRect/>
              </a:stretch>
            </p:blipFill>
            <p:spPr bwMode="auto">
              <a:xfrm>
                <a:off x="1296" y="1180"/>
                <a:ext cx="2688" cy="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296" y="1852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448" y="1900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82880" y="1239192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 smtClean="0">
                  <a:solidFill>
                    <a:srgbClr val="FF0000"/>
                  </a:solidFill>
                </a:rPr>
                <a:t>Radioactive Decay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 a </a:t>
              </a:r>
              <a:r>
                <a:rPr lang="en-US" sz="2400" b="1" dirty="0" smtClean="0"/>
                <a:t>process </a:t>
              </a:r>
              <a:r>
                <a:rPr lang="en-US" sz="2400" b="1" dirty="0"/>
                <a:t>by which </a:t>
              </a:r>
              <a:r>
                <a:rPr lang="en-US" sz="2400" b="1" dirty="0" smtClean="0"/>
                <a:t>a </a:t>
              </a:r>
              <a:r>
                <a:rPr lang="en-US" sz="2400" b="1" dirty="0"/>
                <a:t>nucleus </a:t>
              </a:r>
              <a:r>
                <a:rPr lang="en-US" sz="2400" b="1" dirty="0" smtClean="0"/>
                <a:t>spontaneously </a:t>
              </a:r>
              <a:r>
                <a:rPr lang="en-US" sz="2400" b="1" dirty="0"/>
                <a:t>changes itself by emitting particles or energy.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" y="3228421"/>
            <a:ext cx="8778240" cy="1921922"/>
            <a:chOff x="182880" y="3228421"/>
            <a:chExt cx="8778240" cy="1921922"/>
          </a:xfrm>
        </p:grpSpPr>
        <p:grpSp>
          <p:nvGrpSpPr>
            <p:cNvPr id="62494" name="Group 30"/>
            <p:cNvGrpSpPr>
              <a:grpSpLocks noChangeAspect="1"/>
            </p:cNvGrpSpPr>
            <p:nvPr/>
          </p:nvGrpSpPr>
          <p:grpSpPr bwMode="auto">
            <a:xfrm>
              <a:off x="2514600" y="3669699"/>
              <a:ext cx="4114800" cy="1480644"/>
              <a:chOff x="3840" y="1392"/>
              <a:chExt cx="1776" cy="672"/>
            </a:xfrm>
          </p:grpSpPr>
          <p:pic>
            <p:nvPicPr>
              <p:cNvPr id="62495" name="Picture 3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1392"/>
                <a:ext cx="1776" cy="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496" name="Rectangle 32"/>
              <p:cNvSpPr>
                <a:spLocks noChangeArrowheads="1"/>
              </p:cNvSpPr>
              <p:nvPr/>
            </p:nvSpPr>
            <p:spPr bwMode="auto">
              <a:xfrm>
                <a:off x="3984" y="2016"/>
                <a:ext cx="129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Rectangle 33"/>
              <p:cNvSpPr>
                <a:spLocks noChangeArrowheads="1"/>
              </p:cNvSpPr>
              <p:nvPr/>
            </p:nvSpPr>
            <p:spPr bwMode="auto">
              <a:xfrm>
                <a:off x="5424" y="2016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182880" y="3228421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Fission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a </a:t>
              </a:r>
              <a:r>
                <a:rPr lang="en-US" sz="2400" b="1" dirty="0" smtClean="0"/>
                <a:t>process by which a nucleus splits </a:t>
              </a:r>
              <a:r>
                <a:rPr lang="en-US" sz="2400" b="1" dirty="0"/>
                <a:t>into two or more </a:t>
              </a:r>
              <a:r>
                <a:rPr lang="en-US" sz="2400" b="1" dirty="0" smtClean="0"/>
                <a:t>smaller parts</a:t>
              </a:r>
              <a:endParaRPr lang="en-US" sz="2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880" y="5098090"/>
            <a:ext cx="8778240" cy="1715460"/>
            <a:chOff x="182880" y="5098090"/>
            <a:chExt cx="8778240" cy="1715460"/>
          </a:xfrm>
        </p:grpSpPr>
        <p:grpSp>
          <p:nvGrpSpPr>
            <p:cNvPr id="62498" name="Group 34"/>
            <p:cNvGrpSpPr>
              <a:grpSpLocks noChangeAspect="1"/>
            </p:cNvGrpSpPr>
            <p:nvPr/>
          </p:nvGrpSpPr>
          <p:grpSpPr bwMode="auto">
            <a:xfrm>
              <a:off x="2514600" y="5528481"/>
              <a:ext cx="4114800" cy="1285069"/>
              <a:chOff x="3792" y="2857"/>
              <a:chExt cx="1824" cy="599"/>
            </a:xfrm>
          </p:grpSpPr>
          <p:pic>
            <p:nvPicPr>
              <p:cNvPr id="62499" name="Picture 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2857"/>
                <a:ext cx="1824" cy="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500" name="Rectangle 36"/>
              <p:cNvSpPr>
                <a:spLocks noChangeArrowheads="1"/>
              </p:cNvSpPr>
              <p:nvPr/>
            </p:nvSpPr>
            <p:spPr bwMode="auto">
              <a:xfrm>
                <a:off x="3984" y="3360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Rectangle 37"/>
              <p:cNvSpPr>
                <a:spLocks noChangeArrowheads="1"/>
              </p:cNvSpPr>
              <p:nvPr/>
            </p:nvSpPr>
            <p:spPr bwMode="auto">
              <a:xfrm>
                <a:off x="5232" y="336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182880" y="5098090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>
                  <a:solidFill>
                    <a:srgbClr val="FF0000"/>
                  </a:solidFill>
                </a:rPr>
                <a:t>Nuclear </a:t>
              </a:r>
              <a:r>
                <a:rPr lang="en-US" sz="2400" b="1" u="sng" dirty="0" smtClean="0">
                  <a:solidFill>
                    <a:srgbClr val="FF0000"/>
                  </a:solidFill>
                </a:rPr>
                <a:t>fusion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smtClean="0"/>
                <a:t>- a process by which two </a:t>
              </a:r>
              <a:r>
                <a:rPr lang="en-US" sz="2400" b="1" dirty="0"/>
                <a:t>nuclei </a:t>
              </a:r>
              <a:r>
                <a:rPr lang="en-US" sz="2400" b="1" dirty="0" smtClean="0"/>
                <a:t>join </a:t>
              </a:r>
              <a:r>
                <a:rPr lang="en-US" sz="2400" b="1" dirty="0"/>
                <a:t>together into </a:t>
              </a:r>
              <a:r>
                <a:rPr lang="en-US" sz="2400" b="1" dirty="0" smtClean="0"/>
                <a:t>one larger atom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0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5881" y="1297460"/>
            <a:ext cx="7412238" cy="104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Quarks are elementary particles that can only be observed in composite particles like the proton and neutron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48043" y="2885955"/>
            <a:ext cx="3108960" cy="3108960"/>
            <a:chOff x="1048043" y="3753705"/>
            <a:chExt cx="3108960" cy="310896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048043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3000">
                  <a:schemeClr val="bg1">
                    <a:alpha val="0"/>
                  </a:schemeClr>
                </a:gs>
                <a:gs pos="66000">
                  <a:srgbClr val="FF333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55468" y="4240138"/>
              <a:ext cx="2002971" cy="1940147"/>
              <a:chOff x="9612086" y="348343"/>
              <a:chExt cx="2002971" cy="19401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86998" y="2885955"/>
            <a:ext cx="3108960" cy="3108960"/>
            <a:chOff x="4986998" y="3753705"/>
            <a:chExt cx="3108960" cy="310896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986998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66000">
                  <a:srgbClr val="199C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94423" y="4240138"/>
              <a:ext cx="2002971" cy="1940147"/>
              <a:chOff x="9612086" y="348343"/>
              <a:chExt cx="2002971" cy="194014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0" y="6148872"/>
            <a:ext cx="1334829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Quarks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5881" y="1297460"/>
            <a:ext cx="7412238" cy="104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Protons have 2 up &amp; 1 down quarks</a:t>
            </a:r>
          </a:p>
          <a:p>
            <a:pPr marL="0" indent="0" algn="ctr">
              <a:buNone/>
            </a:pPr>
            <a:r>
              <a:rPr lang="en-US" sz="2800" dirty="0" smtClean="0"/>
              <a:t>Neutrons have 1 up &amp; 2 down quarks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48043" y="2885955"/>
            <a:ext cx="3108960" cy="3108960"/>
            <a:chOff x="1048043" y="3753705"/>
            <a:chExt cx="3108960" cy="310896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048043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3000">
                  <a:schemeClr val="bg1">
                    <a:alpha val="0"/>
                  </a:schemeClr>
                </a:gs>
                <a:gs pos="66000">
                  <a:srgbClr val="FF333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55468" y="4240138"/>
              <a:ext cx="2002971" cy="1940147"/>
              <a:chOff x="9612086" y="348343"/>
              <a:chExt cx="2002971" cy="19401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86998" y="2885955"/>
            <a:ext cx="3108960" cy="3108960"/>
            <a:chOff x="4986998" y="3753705"/>
            <a:chExt cx="3108960" cy="310896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986998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66000">
                  <a:srgbClr val="199C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94423" y="4240138"/>
              <a:ext cx="2002971" cy="1940147"/>
              <a:chOff x="9612086" y="348343"/>
              <a:chExt cx="2002971" cy="194014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6148872"/>
            <a:ext cx="1334829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986998" y="2885955"/>
            <a:ext cx="3108960" cy="3108960"/>
            <a:chOff x="4986998" y="3753705"/>
            <a:chExt cx="3108960" cy="310896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986998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66000">
                  <a:srgbClr val="199C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594423" y="4240138"/>
              <a:ext cx="2002971" cy="1940147"/>
              <a:chOff x="9612086" y="348343"/>
              <a:chExt cx="2002971" cy="1940147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048043" y="2885955"/>
            <a:ext cx="3108960" cy="3108960"/>
            <a:chOff x="1048043" y="3753705"/>
            <a:chExt cx="3108960" cy="310896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048043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3000">
                  <a:schemeClr val="bg1">
                    <a:alpha val="0"/>
                  </a:schemeClr>
                </a:gs>
                <a:gs pos="66000">
                  <a:srgbClr val="FF333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55468" y="4240138"/>
              <a:ext cx="2002971" cy="1940147"/>
              <a:chOff x="9612086" y="348343"/>
              <a:chExt cx="2002971" cy="194014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en-US" sz="4800" b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5881" y="1297460"/>
            <a:ext cx="7412238" cy="104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Quarks have properties that determine the overall properties of protons &amp; neutrons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48043" y="2885955"/>
            <a:ext cx="3108960" cy="3108960"/>
            <a:chOff x="1048043" y="3753705"/>
            <a:chExt cx="3108960" cy="310896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048043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33000">
                  <a:schemeClr val="bg1">
                    <a:alpha val="0"/>
                  </a:schemeClr>
                </a:gs>
                <a:gs pos="66000">
                  <a:srgbClr val="FF333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655468" y="4240138"/>
              <a:ext cx="2002971" cy="1940147"/>
              <a:chOff x="9612086" y="348343"/>
              <a:chExt cx="2002971" cy="194014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⅔</a:t>
                </a:r>
                <a:endPara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b="1" dirty="0">
                    <a:solidFill>
                      <a:srgbClr val="00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⅔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⅓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86998" y="2885955"/>
            <a:ext cx="3108960" cy="3108960"/>
            <a:chOff x="4986998" y="3753705"/>
            <a:chExt cx="3108960" cy="310896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986998" y="3753705"/>
              <a:ext cx="3108960" cy="3108960"/>
            </a:xfrm>
            <a:prstGeom prst="ellipse">
              <a:avLst/>
            </a:prstGeom>
            <a:gradFill flip="none" rotWithShape="1">
              <a:gsLst>
                <a:gs pos="33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66000">
                  <a:srgbClr val="199C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594423" y="4240138"/>
              <a:ext cx="2002971" cy="1940147"/>
              <a:chOff x="9612086" y="348343"/>
              <a:chExt cx="2002971" cy="194014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9612086" y="1338943"/>
                <a:ext cx="914400" cy="914400"/>
              </a:xfrm>
              <a:prstGeom prst="ellipse">
                <a:avLst/>
              </a:prstGeom>
              <a:solidFill>
                <a:srgbClr val="00FF00"/>
              </a:solidFill>
              <a:ln w="57150">
                <a:solidFill>
                  <a:srgbClr val="0086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⅔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700657" y="1374090"/>
                <a:ext cx="914400" cy="914400"/>
              </a:xfrm>
              <a:prstGeom prst="ellipse">
                <a:avLst/>
              </a:prstGeom>
              <a:solidFill>
                <a:srgbClr val="FF00FF"/>
              </a:solidFill>
              <a:ln w="57150">
                <a:solidFill>
                  <a:srgbClr val="9E009E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2159400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⅓</a:t>
                </a:r>
                <a:endPara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0156371" y="348343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rgbClr val="B8B400"/>
                </a:solidFill>
              </a:ln>
              <a:effectLst>
                <a:outerShdw blurRad="149987" dist="250190" dir="8460000" sx="105000" sy="105000" algn="ctr">
                  <a:srgbClr val="000000">
                    <a:alpha val="36000"/>
                  </a:srgbClr>
                </a:outerShdw>
                <a:softEdge rad="0"/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0"/>
                </a:lightRig>
              </a:scene3d>
              <a:sp3d extrusionH="76200" prstMaterial="dkEdge">
                <a:bevelT w="88900" h="8890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⅓</a:t>
                </a:r>
                <a:endPara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0" y="6148872"/>
            <a:ext cx="1334829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05" y="1188638"/>
            <a:ext cx="1457285" cy="1457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05" y="4257549"/>
            <a:ext cx="1457285" cy="1457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6236" y="2304797"/>
            <a:ext cx="216249" cy="2523746"/>
            <a:chOff x="9873367" y="2801464"/>
            <a:chExt cx="216249" cy="2523746"/>
          </a:xfrm>
        </p:grpSpPr>
        <p:cxnSp>
          <p:nvCxnSpPr>
            <p:cNvPr id="61" name="Straight Connector 60"/>
            <p:cNvCxnSpPr/>
            <p:nvPr/>
          </p:nvCxnSpPr>
          <p:spPr>
            <a:xfrm rot="1500000">
              <a:off x="9981413" y="3990933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0100000" flipV="1">
              <a:off x="9981413" y="2801464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500000">
              <a:off x="10089616" y="4014546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20100000" flipH="1">
              <a:off x="9873367" y="2825417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ontent Placeholder 3"/>
          <p:cNvSpPr txBox="1">
            <a:spLocks/>
          </p:cNvSpPr>
          <p:nvPr/>
        </p:nvSpPr>
        <p:spPr>
          <a:xfrm>
            <a:off x="457200" y="152400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 neutron can change into a </a:t>
            </a:r>
            <a:r>
              <a:rPr lang="en-US" sz="2800" dirty="0" smtClean="0"/>
              <a:t>proton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by </a:t>
            </a:r>
            <a:r>
              <a:rPr lang="en-US" sz="2800" dirty="0"/>
              <a:t>converting one down quark into an up quark</a:t>
            </a:r>
          </a:p>
        </p:txBody>
      </p:sp>
    </p:spTree>
    <p:extLst>
      <p:ext uri="{BB962C8B-B14F-4D97-AF65-F5344CB8AC3E}">
        <p14:creationId xmlns:p14="http://schemas.microsoft.com/office/powerpoint/2010/main" val="14042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5305" y="1188638"/>
            <a:ext cx="1457285" cy="4526196"/>
            <a:chOff x="1280263" y="1278326"/>
            <a:chExt cx="1457285" cy="4526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263" y="1278326"/>
              <a:ext cx="1457285" cy="14572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263" y="4347237"/>
              <a:ext cx="1457285" cy="145728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6236" y="2304797"/>
            <a:ext cx="216249" cy="2523746"/>
            <a:chOff x="9873367" y="2801464"/>
            <a:chExt cx="216249" cy="2523746"/>
          </a:xfrm>
        </p:grpSpPr>
        <p:cxnSp>
          <p:nvCxnSpPr>
            <p:cNvPr id="61" name="Straight Connector 60"/>
            <p:cNvCxnSpPr/>
            <p:nvPr/>
          </p:nvCxnSpPr>
          <p:spPr>
            <a:xfrm rot="1500000">
              <a:off x="9981413" y="3990933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0100000" flipV="1">
              <a:off x="9981413" y="2801464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500000">
              <a:off x="10089616" y="4014546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20100000" flipH="1">
              <a:off x="9873367" y="2825417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ontent Placeholder 3"/>
          <p:cNvSpPr txBox="1">
            <a:spLocks/>
          </p:cNvSpPr>
          <p:nvPr/>
        </p:nvSpPr>
        <p:spPr>
          <a:xfrm>
            <a:off x="457200" y="152400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This conversion is mediated </a:t>
            </a:r>
            <a:r>
              <a:rPr lang="en-US" sz="2800" dirty="0" smtClean="0"/>
              <a:t>by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weak nuclear </a:t>
            </a:r>
            <a:r>
              <a:rPr lang="en-US" sz="2800" dirty="0"/>
              <a:t>force through a W</a:t>
            </a:r>
            <a:r>
              <a:rPr lang="en-US" sz="2800" spc="-400" dirty="0"/>
              <a:t> </a:t>
            </a:r>
            <a:r>
              <a:rPr lang="en-US" sz="3600" b="1" baseline="30000" dirty="0"/>
              <a:t>–</a:t>
            </a:r>
            <a:r>
              <a:rPr lang="en-US" sz="2800" dirty="0"/>
              <a:t> boson particle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490331" y="2973809"/>
            <a:ext cx="2743200" cy="1165405"/>
            <a:chOff x="3629026" y="3486150"/>
            <a:chExt cx="2743200" cy="1165405"/>
          </a:xfrm>
        </p:grpSpPr>
        <p:grpSp>
          <p:nvGrpSpPr>
            <p:cNvPr id="50" name="Group 49"/>
            <p:cNvGrpSpPr/>
            <p:nvPr/>
          </p:nvGrpSpPr>
          <p:grpSpPr>
            <a:xfrm>
              <a:off x="3629026" y="3486150"/>
              <a:ext cx="2743200" cy="1165405"/>
              <a:chOff x="3629026" y="3486150"/>
              <a:chExt cx="2743200" cy="1165405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629026" y="3486150"/>
                <a:ext cx="2743200" cy="322583"/>
                <a:chOff x="3552826" y="3486150"/>
                <a:chExt cx="2743200" cy="322583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3724276" y="3486150"/>
                  <a:ext cx="2200274" cy="322583"/>
                </a:xfrm>
                <a:custGeom>
                  <a:avLst/>
                  <a:gdLst>
                    <a:gd name="connsiteX0" fmla="*/ 0 w 3724275"/>
                    <a:gd name="connsiteY0" fmla="*/ 411846 h 823791"/>
                    <a:gd name="connsiteX1" fmla="*/ 304800 w 3724275"/>
                    <a:gd name="connsiteY1" fmla="*/ 11796 h 823791"/>
                    <a:gd name="connsiteX2" fmla="*/ 938212 w 3724275"/>
                    <a:gd name="connsiteY2" fmla="*/ 816659 h 823791"/>
                    <a:gd name="connsiteX3" fmla="*/ 1552575 w 3724275"/>
                    <a:gd name="connsiteY3" fmla="*/ 16559 h 823791"/>
                    <a:gd name="connsiteX4" fmla="*/ 2185987 w 3724275"/>
                    <a:gd name="connsiteY4" fmla="*/ 811896 h 823791"/>
                    <a:gd name="connsiteX5" fmla="*/ 2800350 w 3724275"/>
                    <a:gd name="connsiteY5" fmla="*/ 11796 h 823791"/>
                    <a:gd name="connsiteX6" fmla="*/ 3429000 w 3724275"/>
                    <a:gd name="connsiteY6" fmla="*/ 811896 h 823791"/>
                    <a:gd name="connsiteX7" fmla="*/ 3724275 w 3724275"/>
                    <a:gd name="connsiteY7" fmla="*/ 416609 h 82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24275" h="823791">
                      <a:moveTo>
                        <a:pt x="0" y="411846"/>
                      </a:moveTo>
                      <a:cubicBezTo>
                        <a:pt x="74215" y="178086"/>
                        <a:pt x="148431" y="-55673"/>
                        <a:pt x="304800" y="11796"/>
                      </a:cubicBezTo>
                      <a:cubicBezTo>
                        <a:pt x="461169" y="79265"/>
                        <a:pt x="730250" y="815865"/>
                        <a:pt x="938212" y="816659"/>
                      </a:cubicBezTo>
                      <a:cubicBezTo>
                        <a:pt x="1146174" y="817453"/>
                        <a:pt x="1344613" y="17353"/>
                        <a:pt x="1552575" y="16559"/>
                      </a:cubicBezTo>
                      <a:cubicBezTo>
                        <a:pt x="1760537" y="15765"/>
                        <a:pt x="1978025" y="812690"/>
                        <a:pt x="2185987" y="811896"/>
                      </a:cubicBezTo>
                      <a:cubicBezTo>
                        <a:pt x="2393949" y="811102"/>
                        <a:pt x="2593181" y="11796"/>
                        <a:pt x="2800350" y="11796"/>
                      </a:cubicBezTo>
                      <a:cubicBezTo>
                        <a:pt x="3007519" y="11796"/>
                        <a:pt x="3275013" y="744427"/>
                        <a:pt x="3429000" y="811896"/>
                      </a:cubicBezTo>
                      <a:cubicBezTo>
                        <a:pt x="3582987" y="879365"/>
                        <a:pt x="3653631" y="647987"/>
                        <a:pt x="3724275" y="416609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BA2A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4924426" y="2286000"/>
                  <a:ext cx="0" cy="27432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3629026" y="3907561"/>
                <a:ext cx="2743200" cy="322583"/>
                <a:chOff x="3552826" y="3486150"/>
                <a:chExt cx="2743200" cy="322583"/>
              </a:xfrm>
            </p:grpSpPr>
            <p:sp>
              <p:nvSpPr>
                <p:cNvPr id="45" name="Freeform 44"/>
                <p:cNvSpPr/>
                <p:nvPr/>
              </p:nvSpPr>
              <p:spPr>
                <a:xfrm>
                  <a:off x="3724276" y="3486150"/>
                  <a:ext cx="2200274" cy="322583"/>
                </a:xfrm>
                <a:custGeom>
                  <a:avLst/>
                  <a:gdLst>
                    <a:gd name="connsiteX0" fmla="*/ 0 w 3724275"/>
                    <a:gd name="connsiteY0" fmla="*/ 411846 h 823791"/>
                    <a:gd name="connsiteX1" fmla="*/ 304800 w 3724275"/>
                    <a:gd name="connsiteY1" fmla="*/ 11796 h 823791"/>
                    <a:gd name="connsiteX2" fmla="*/ 938212 w 3724275"/>
                    <a:gd name="connsiteY2" fmla="*/ 816659 h 823791"/>
                    <a:gd name="connsiteX3" fmla="*/ 1552575 w 3724275"/>
                    <a:gd name="connsiteY3" fmla="*/ 16559 h 823791"/>
                    <a:gd name="connsiteX4" fmla="*/ 2185987 w 3724275"/>
                    <a:gd name="connsiteY4" fmla="*/ 811896 h 823791"/>
                    <a:gd name="connsiteX5" fmla="*/ 2800350 w 3724275"/>
                    <a:gd name="connsiteY5" fmla="*/ 11796 h 823791"/>
                    <a:gd name="connsiteX6" fmla="*/ 3429000 w 3724275"/>
                    <a:gd name="connsiteY6" fmla="*/ 811896 h 823791"/>
                    <a:gd name="connsiteX7" fmla="*/ 3724275 w 3724275"/>
                    <a:gd name="connsiteY7" fmla="*/ 416609 h 82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24275" h="823791">
                      <a:moveTo>
                        <a:pt x="0" y="411846"/>
                      </a:moveTo>
                      <a:cubicBezTo>
                        <a:pt x="74215" y="178086"/>
                        <a:pt x="148431" y="-55673"/>
                        <a:pt x="304800" y="11796"/>
                      </a:cubicBezTo>
                      <a:cubicBezTo>
                        <a:pt x="461169" y="79265"/>
                        <a:pt x="730250" y="815865"/>
                        <a:pt x="938212" y="816659"/>
                      </a:cubicBezTo>
                      <a:cubicBezTo>
                        <a:pt x="1146174" y="817453"/>
                        <a:pt x="1344613" y="17353"/>
                        <a:pt x="1552575" y="16559"/>
                      </a:cubicBezTo>
                      <a:cubicBezTo>
                        <a:pt x="1760537" y="15765"/>
                        <a:pt x="1978025" y="812690"/>
                        <a:pt x="2185987" y="811896"/>
                      </a:cubicBezTo>
                      <a:cubicBezTo>
                        <a:pt x="2393949" y="811102"/>
                        <a:pt x="2593181" y="11796"/>
                        <a:pt x="2800350" y="11796"/>
                      </a:cubicBezTo>
                      <a:cubicBezTo>
                        <a:pt x="3007519" y="11796"/>
                        <a:pt x="3275013" y="744427"/>
                        <a:pt x="3429000" y="811896"/>
                      </a:cubicBezTo>
                      <a:cubicBezTo>
                        <a:pt x="3582987" y="879365"/>
                        <a:pt x="3653631" y="647987"/>
                        <a:pt x="3724275" y="416609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BA2A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4924426" y="2286000"/>
                  <a:ext cx="0" cy="27432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3629026" y="4328972"/>
                <a:ext cx="2743200" cy="322583"/>
                <a:chOff x="3552826" y="3486150"/>
                <a:chExt cx="2743200" cy="322583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3724276" y="3486150"/>
                  <a:ext cx="2200274" cy="322583"/>
                </a:xfrm>
                <a:custGeom>
                  <a:avLst/>
                  <a:gdLst>
                    <a:gd name="connsiteX0" fmla="*/ 0 w 3724275"/>
                    <a:gd name="connsiteY0" fmla="*/ 411846 h 823791"/>
                    <a:gd name="connsiteX1" fmla="*/ 304800 w 3724275"/>
                    <a:gd name="connsiteY1" fmla="*/ 11796 h 823791"/>
                    <a:gd name="connsiteX2" fmla="*/ 938212 w 3724275"/>
                    <a:gd name="connsiteY2" fmla="*/ 816659 h 823791"/>
                    <a:gd name="connsiteX3" fmla="*/ 1552575 w 3724275"/>
                    <a:gd name="connsiteY3" fmla="*/ 16559 h 823791"/>
                    <a:gd name="connsiteX4" fmla="*/ 2185987 w 3724275"/>
                    <a:gd name="connsiteY4" fmla="*/ 811896 h 823791"/>
                    <a:gd name="connsiteX5" fmla="*/ 2800350 w 3724275"/>
                    <a:gd name="connsiteY5" fmla="*/ 11796 h 823791"/>
                    <a:gd name="connsiteX6" fmla="*/ 3429000 w 3724275"/>
                    <a:gd name="connsiteY6" fmla="*/ 811896 h 823791"/>
                    <a:gd name="connsiteX7" fmla="*/ 3724275 w 3724275"/>
                    <a:gd name="connsiteY7" fmla="*/ 416609 h 823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24275" h="823791">
                      <a:moveTo>
                        <a:pt x="0" y="411846"/>
                      </a:moveTo>
                      <a:cubicBezTo>
                        <a:pt x="74215" y="178086"/>
                        <a:pt x="148431" y="-55673"/>
                        <a:pt x="304800" y="11796"/>
                      </a:cubicBezTo>
                      <a:cubicBezTo>
                        <a:pt x="461169" y="79265"/>
                        <a:pt x="730250" y="815865"/>
                        <a:pt x="938212" y="816659"/>
                      </a:cubicBezTo>
                      <a:cubicBezTo>
                        <a:pt x="1146174" y="817453"/>
                        <a:pt x="1344613" y="17353"/>
                        <a:pt x="1552575" y="16559"/>
                      </a:cubicBezTo>
                      <a:cubicBezTo>
                        <a:pt x="1760537" y="15765"/>
                        <a:pt x="1978025" y="812690"/>
                        <a:pt x="2185987" y="811896"/>
                      </a:cubicBezTo>
                      <a:cubicBezTo>
                        <a:pt x="2393949" y="811102"/>
                        <a:pt x="2593181" y="11796"/>
                        <a:pt x="2800350" y="11796"/>
                      </a:cubicBezTo>
                      <a:cubicBezTo>
                        <a:pt x="3007519" y="11796"/>
                        <a:pt x="3275013" y="744427"/>
                        <a:pt x="3429000" y="811896"/>
                      </a:cubicBezTo>
                      <a:cubicBezTo>
                        <a:pt x="3582987" y="879365"/>
                        <a:pt x="3653631" y="647987"/>
                        <a:pt x="3724275" y="416609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BA2A2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4924426" y="2286000"/>
                  <a:ext cx="0" cy="274320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Pentagon 52"/>
            <p:cNvSpPr/>
            <p:nvPr/>
          </p:nvSpPr>
          <p:spPr>
            <a:xfrm>
              <a:off x="4511422" y="3826536"/>
              <a:ext cx="978408" cy="484632"/>
            </a:xfrm>
            <a:prstGeom prst="homePlate">
              <a:avLst>
                <a:gd name="adj" fmla="val 5200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Magneto" panose="04030805050802020D02" pitchFamily="82" charset="0"/>
                </a:rPr>
                <a:t>W</a:t>
              </a:r>
              <a:r>
                <a:rPr lang="en-US" sz="2800" b="1" spc="-420" dirty="0">
                  <a:solidFill>
                    <a:srgbClr val="C00000"/>
                  </a:solidFill>
                  <a:latin typeface="Magneto" panose="04030805050802020D02" pitchFamily="82" charset="0"/>
                </a:rPr>
                <a:t> </a:t>
              </a:r>
              <a:r>
                <a:rPr lang="en-US" sz="3600" b="1" baseline="30000" dirty="0">
                  <a:solidFill>
                    <a:srgbClr val="C00000"/>
                  </a:solidFill>
                  <a:latin typeface="Magneto" panose="04030805050802020D02" pitchFamily="82" charset="0"/>
                </a:rPr>
                <a:t>–</a:t>
              </a:r>
              <a:endParaRPr lang="en-US" sz="2800" b="1" baseline="30000" dirty="0">
                <a:solidFill>
                  <a:srgbClr val="C00000"/>
                </a:solidFill>
                <a:latin typeface="Magneto" panose="04030805050802020D02" pitchFamily="82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581771" y="4409490"/>
            <a:ext cx="256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spc="-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boson</a:t>
            </a:r>
          </a:p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force particle for weak nuclear force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5305" y="1188638"/>
            <a:ext cx="1457285" cy="4526196"/>
            <a:chOff x="1280263" y="1278326"/>
            <a:chExt cx="1457285" cy="45261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263" y="1278326"/>
              <a:ext cx="1457285" cy="14572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263" y="4347237"/>
              <a:ext cx="1457285" cy="145728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6236" y="2304797"/>
            <a:ext cx="216249" cy="2523746"/>
            <a:chOff x="9873367" y="2801464"/>
            <a:chExt cx="216249" cy="2523746"/>
          </a:xfrm>
        </p:grpSpPr>
        <p:cxnSp>
          <p:nvCxnSpPr>
            <p:cNvPr id="61" name="Straight Connector 60"/>
            <p:cNvCxnSpPr/>
            <p:nvPr/>
          </p:nvCxnSpPr>
          <p:spPr>
            <a:xfrm rot="1500000">
              <a:off x="9981413" y="3990933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0100000" flipV="1">
              <a:off x="9981413" y="2801464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500000">
              <a:off x="10089616" y="4014546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20100000" flipH="1">
              <a:off x="9873367" y="2825417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ontent Placeholder 3"/>
          <p:cNvSpPr txBox="1">
            <a:spLocks/>
          </p:cNvSpPr>
          <p:nvPr/>
        </p:nvSpPr>
        <p:spPr>
          <a:xfrm>
            <a:off x="457200" y="152400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The W</a:t>
            </a:r>
            <a:r>
              <a:rPr lang="en-US" sz="2800" spc="-400" dirty="0" smtClean="0"/>
              <a:t> </a:t>
            </a:r>
            <a:r>
              <a:rPr lang="en-US" sz="3600" b="1" baseline="30000" dirty="0"/>
              <a:t>–</a:t>
            </a:r>
            <a:r>
              <a:rPr lang="en-US" sz="2800" dirty="0"/>
              <a:t> boson </a:t>
            </a:r>
            <a:r>
              <a:rPr lang="en-US" sz="2800" dirty="0" smtClean="0"/>
              <a:t>itself suffers decay to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produce an electron and an electron antineutrino</a:t>
            </a:r>
            <a:endParaRPr lang="en-US" sz="28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2490331" y="2973809"/>
            <a:ext cx="2743200" cy="2359011"/>
            <a:chOff x="2543976" y="3312828"/>
            <a:chExt cx="2743200" cy="2359011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976" y="3312828"/>
              <a:ext cx="2743200" cy="1165405"/>
              <a:chOff x="3629026" y="3486150"/>
              <a:chExt cx="2743200" cy="116540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629026" y="3486150"/>
                <a:ext cx="2743200" cy="1165405"/>
                <a:chOff x="3629026" y="3486150"/>
                <a:chExt cx="2743200" cy="116540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629026" y="3486150"/>
                  <a:ext cx="2743200" cy="322583"/>
                  <a:chOff x="3552826" y="3486150"/>
                  <a:chExt cx="2743200" cy="322583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3724276" y="3486150"/>
                    <a:ext cx="2200274" cy="322583"/>
                  </a:xfrm>
                  <a:custGeom>
                    <a:avLst/>
                    <a:gdLst>
                      <a:gd name="connsiteX0" fmla="*/ 0 w 3724275"/>
                      <a:gd name="connsiteY0" fmla="*/ 411846 h 823791"/>
                      <a:gd name="connsiteX1" fmla="*/ 304800 w 3724275"/>
                      <a:gd name="connsiteY1" fmla="*/ 11796 h 823791"/>
                      <a:gd name="connsiteX2" fmla="*/ 938212 w 3724275"/>
                      <a:gd name="connsiteY2" fmla="*/ 816659 h 823791"/>
                      <a:gd name="connsiteX3" fmla="*/ 1552575 w 3724275"/>
                      <a:gd name="connsiteY3" fmla="*/ 16559 h 823791"/>
                      <a:gd name="connsiteX4" fmla="*/ 2185987 w 3724275"/>
                      <a:gd name="connsiteY4" fmla="*/ 811896 h 823791"/>
                      <a:gd name="connsiteX5" fmla="*/ 2800350 w 3724275"/>
                      <a:gd name="connsiteY5" fmla="*/ 11796 h 823791"/>
                      <a:gd name="connsiteX6" fmla="*/ 3429000 w 3724275"/>
                      <a:gd name="connsiteY6" fmla="*/ 811896 h 823791"/>
                      <a:gd name="connsiteX7" fmla="*/ 3724275 w 3724275"/>
                      <a:gd name="connsiteY7" fmla="*/ 416609 h 82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24275" h="823791">
                        <a:moveTo>
                          <a:pt x="0" y="411846"/>
                        </a:moveTo>
                        <a:cubicBezTo>
                          <a:pt x="74215" y="178086"/>
                          <a:pt x="148431" y="-55673"/>
                          <a:pt x="304800" y="11796"/>
                        </a:cubicBezTo>
                        <a:cubicBezTo>
                          <a:pt x="461169" y="79265"/>
                          <a:pt x="730250" y="815865"/>
                          <a:pt x="938212" y="816659"/>
                        </a:cubicBezTo>
                        <a:cubicBezTo>
                          <a:pt x="1146174" y="817453"/>
                          <a:pt x="1344613" y="17353"/>
                          <a:pt x="1552575" y="16559"/>
                        </a:cubicBezTo>
                        <a:cubicBezTo>
                          <a:pt x="1760537" y="15765"/>
                          <a:pt x="1978025" y="812690"/>
                          <a:pt x="2185987" y="811896"/>
                        </a:cubicBezTo>
                        <a:cubicBezTo>
                          <a:pt x="2393949" y="811102"/>
                          <a:pt x="2593181" y="11796"/>
                          <a:pt x="2800350" y="11796"/>
                        </a:cubicBezTo>
                        <a:cubicBezTo>
                          <a:pt x="3007519" y="11796"/>
                          <a:pt x="3275013" y="744427"/>
                          <a:pt x="3429000" y="811896"/>
                        </a:cubicBezTo>
                        <a:cubicBezTo>
                          <a:pt x="3582987" y="879365"/>
                          <a:pt x="3653631" y="647987"/>
                          <a:pt x="3724275" y="41660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BA2A2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>
                    <a:off x="4924426" y="2286000"/>
                    <a:ext cx="0" cy="27432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3629026" y="3907561"/>
                  <a:ext cx="2743200" cy="322583"/>
                  <a:chOff x="3552826" y="3486150"/>
                  <a:chExt cx="2743200" cy="322583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3724276" y="3486150"/>
                    <a:ext cx="2200274" cy="322583"/>
                  </a:xfrm>
                  <a:custGeom>
                    <a:avLst/>
                    <a:gdLst>
                      <a:gd name="connsiteX0" fmla="*/ 0 w 3724275"/>
                      <a:gd name="connsiteY0" fmla="*/ 411846 h 823791"/>
                      <a:gd name="connsiteX1" fmla="*/ 304800 w 3724275"/>
                      <a:gd name="connsiteY1" fmla="*/ 11796 h 823791"/>
                      <a:gd name="connsiteX2" fmla="*/ 938212 w 3724275"/>
                      <a:gd name="connsiteY2" fmla="*/ 816659 h 823791"/>
                      <a:gd name="connsiteX3" fmla="*/ 1552575 w 3724275"/>
                      <a:gd name="connsiteY3" fmla="*/ 16559 h 823791"/>
                      <a:gd name="connsiteX4" fmla="*/ 2185987 w 3724275"/>
                      <a:gd name="connsiteY4" fmla="*/ 811896 h 823791"/>
                      <a:gd name="connsiteX5" fmla="*/ 2800350 w 3724275"/>
                      <a:gd name="connsiteY5" fmla="*/ 11796 h 823791"/>
                      <a:gd name="connsiteX6" fmla="*/ 3429000 w 3724275"/>
                      <a:gd name="connsiteY6" fmla="*/ 811896 h 823791"/>
                      <a:gd name="connsiteX7" fmla="*/ 3724275 w 3724275"/>
                      <a:gd name="connsiteY7" fmla="*/ 416609 h 82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24275" h="823791">
                        <a:moveTo>
                          <a:pt x="0" y="411846"/>
                        </a:moveTo>
                        <a:cubicBezTo>
                          <a:pt x="74215" y="178086"/>
                          <a:pt x="148431" y="-55673"/>
                          <a:pt x="304800" y="11796"/>
                        </a:cubicBezTo>
                        <a:cubicBezTo>
                          <a:pt x="461169" y="79265"/>
                          <a:pt x="730250" y="815865"/>
                          <a:pt x="938212" y="816659"/>
                        </a:cubicBezTo>
                        <a:cubicBezTo>
                          <a:pt x="1146174" y="817453"/>
                          <a:pt x="1344613" y="17353"/>
                          <a:pt x="1552575" y="16559"/>
                        </a:cubicBezTo>
                        <a:cubicBezTo>
                          <a:pt x="1760537" y="15765"/>
                          <a:pt x="1978025" y="812690"/>
                          <a:pt x="2185987" y="811896"/>
                        </a:cubicBezTo>
                        <a:cubicBezTo>
                          <a:pt x="2393949" y="811102"/>
                          <a:pt x="2593181" y="11796"/>
                          <a:pt x="2800350" y="11796"/>
                        </a:cubicBezTo>
                        <a:cubicBezTo>
                          <a:pt x="3007519" y="11796"/>
                          <a:pt x="3275013" y="744427"/>
                          <a:pt x="3429000" y="811896"/>
                        </a:cubicBezTo>
                        <a:cubicBezTo>
                          <a:pt x="3582987" y="879365"/>
                          <a:pt x="3653631" y="647987"/>
                          <a:pt x="3724275" y="41660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BA2A2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>
                    <a:off x="4924426" y="2286000"/>
                    <a:ext cx="0" cy="27432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3629026" y="4328972"/>
                  <a:ext cx="2743200" cy="322583"/>
                  <a:chOff x="3552826" y="3486150"/>
                  <a:chExt cx="2743200" cy="322583"/>
                </a:xfrm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3724276" y="3486150"/>
                    <a:ext cx="2200274" cy="322583"/>
                  </a:xfrm>
                  <a:custGeom>
                    <a:avLst/>
                    <a:gdLst>
                      <a:gd name="connsiteX0" fmla="*/ 0 w 3724275"/>
                      <a:gd name="connsiteY0" fmla="*/ 411846 h 823791"/>
                      <a:gd name="connsiteX1" fmla="*/ 304800 w 3724275"/>
                      <a:gd name="connsiteY1" fmla="*/ 11796 h 823791"/>
                      <a:gd name="connsiteX2" fmla="*/ 938212 w 3724275"/>
                      <a:gd name="connsiteY2" fmla="*/ 816659 h 823791"/>
                      <a:gd name="connsiteX3" fmla="*/ 1552575 w 3724275"/>
                      <a:gd name="connsiteY3" fmla="*/ 16559 h 823791"/>
                      <a:gd name="connsiteX4" fmla="*/ 2185987 w 3724275"/>
                      <a:gd name="connsiteY4" fmla="*/ 811896 h 823791"/>
                      <a:gd name="connsiteX5" fmla="*/ 2800350 w 3724275"/>
                      <a:gd name="connsiteY5" fmla="*/ 11796 h 823791"/>
                      <a:gd name="connsiteX6" fmla="*/ 3429000 w 3724275"/>
                      <a:gd name="connsiteY6" fmla="*/ 811896 h 823791"/>
                      <a:gd name="connsiteX7" fmla="*/ 3724275 w 3724275"/>
                      <a:gd name="connsiteY7" fmla="*/ 416609 h 82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24275" h="823791">
                        <a:moveTo>
                          <a:pt x="0" y="411846"/>
                        </a:moveTo>
                        <a:cubicBezTo>
                          <a:pt x="74215" y="178086"/>
                          <a:pt x="148431" y="-55673"/>
                          <a:pt x="304800" y="11796"/>
                        </a:cubicBezTo>
                        <a:cubicBezTo>
                          <a:pt x="461169" y="79265"/>
                          <a:pt x="730250" y="815865"/>
                          <a:pt x="938212" y="816659"/>
                        </a:cubicBezTo>
                        <a:cubicBezTo>
                          <a:pt x="1146174" y="817453"/>
                          <a:pt x="1344613" y="17353"/>
                          <a:pt x="1552575" y="16559"/>
                        </a:cubicBezTo>
                        <a:cubicBezTo>
                          <a:pt x="1760537" y="15765"/>
                          <a:pt x="1978025" y="812690"/>
                          <a:pt x="2185987" y="811896"/>
                        </a:cubicBezTo>
                        <a:cubicBezTo>
                          <a:pt x="2393949" y="811102"/>
                          <a:pt x="2593181" y="11796"/>
                          <a:pt x="2800350" y="11796"/>
                        </a:cubicBezTo>
                        <a:cubicBezTo>
                          <a:pt x="3007519" y="11796"/>
                          <a:pt x="3275013" y="744427"/>
                          <a:pt x="3429000" y="811896"/>
                        </a:cubicBezTo>
                        <a:cubicBezTo>
                          <a:pt x="3582987" y="879365"/>
                          <a:pt x="3653631" y="647987"/>
                          <a:pt x="3724275" y="41660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BA2A2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 rot="16200000">
                    <a:off x="4924426" y="2286000"/>
                    <a:ext cx="0" cy="27432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3" name="Pentagon 52"/>
              <p:cNvSpPr/>
              <p:nvPr/>
            </p:nvSpPr>
            <p:spPr>
              <a:xfrm>
                <a:off x="4511422" y="3826536"/>
                <a:ext cx="978408" cy="484632"/>
              </a:xfrm>
              <a:prstGeom prst="homePlate">
                <a:avLst>
                  <a:gd name="adj" fmla="val 5200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Magneto" panose="04030805050802020D02" pitchFamily="82" charset="0"/>
                  </a:rPr>
                  <a:t>W</a:t>
                </a:r>
                <a:r>
                  <a:rPr lang="en-US" sz="2800" b="1" spc="-420" dirty="0">
                    <a:solidFill>
                      <a:srgbClr val="C00000"/>
                    </a:solidFill>
                    <a:latin typeface="Magneto" panose="04030805050802020D02" pitchFamily="82" charset="0"/>
                  </a:rPr>
                  <a:t> </a:t>
                </a:r>
                <a:r>
                  <a:rPr lang="en-US" sz="3600" b="1" baseline="30000" dirty="0">
                    <a:solidFill>
                      <a:srgbClr val="C00000"/>
                    </a:solidFill>
                    <a:latin typeface="Magneto" panose="04030805050802020D02" pitchFamily="82" charset="0"/>
                  </a:rPr>
                  <a:t>–</a:t>
                </a:r>
                <a:endParaRPr lang="en-US" sz="2800" b="1" baseline="30000" dirty="0">
                  <a:solidFill>
                    <a:srgbClr val="C00000"/>
                  </a:solidFill>
                  <a:latin typeface="Magneto" panose="04030805050802020D02" pitchFamily="82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635416" y="4748509"/>
              <a:ext cx="256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b="1" spc="-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boson</a:t>
              </a:r>
            </a:p>
            <a:p>
              <a:pPr algn="ctr"/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force particle for weak nuclear force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81377" y="3236471"/>
            <a:ext cx="1156080" cy="1542351"/>
            <a:chOff x="5536176" y="3575490"/>
            <a:chExt cx="1156080" cy="1542351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794176" y="3575490"/>
              <a:ext cx="640080" cy="6400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3950">
                  <a:srgbClr val="FFFF97"/>
                </a:gs>
                <a:gs pos="50000">
                  <a:srgbClr val="FFFF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rgbClr val="B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600" b="1" baseline="50000" dirty="0" smtClean="0">
                  <a:solidFill>
                    <a:srgbClr val="B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3600" b="1" dirty="0" smtClean="0">
                  <a:solidFill>
                    <a:srgbClr val="B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b="1" dirty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36176" y="4748509"/>
              <a:ext cx="115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11130" y="3236471"/>
            <a:ext cx="1828800" cy="1819350"/>
            <a:chOff x="7311130" y="3423089"/>
            <a:chExt cx="1828800" cy="1819350"/>
          </a:xfrm>
        </p:grpSpPr>
        <p:grpSp>
          <p:nvGrpSpPr>
            <p:cNvPr id="59" name="Group 58"/>
            <p:cNvGrpSpPr/>
            <p:nvPr/>
          </p:nvGrpSpPr>
          <p:grpSpPr>
            <a:xfrm>
              <a:off x="7905490" y="3423089"/>
              <a:ext cx="640080" cy="640080"/>
              <a:chOff x="7809171" y="3674986"/>
              <a:chExt cx="640080" cy="640080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7809171" y="3674986"/>
                <a:ext cx="640080" cy="64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23950">
                    <a:schemeClr val="bg1">
                      <a:lumMod val="8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37160" rtlCol="0" anchor="ctr"/>
              <a:lstStyle/>
              <a:p>
                <a:pPr algn="ctr"/>
                <a:r>
                  <a:rPr lang="en-US" sz="3600" i="1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US" sz="3600" i="1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n-US" sz="3600" b="1" i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rot="16200000">
                <a:off x="8129211" y="3684309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7311130" y="459610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</a:p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antineutrino</a:t>
              </a:r>
            </a:p>
          </p:txBody>
        </p:sp>
      </p:grpSp>
      <p:sp>
        <p:nvSpPr>
          <p:cNvPr id="35" name="Content Placeholder 3"/>
          <p:cNvSpPr txBox="1">
            <a:spLocks/>
          </p:cNvSpPr>
          <p:nvPr/>
        </p:nvSpPr>
        <p:spPr>
          <a:xfrm>
            <a:off x="457200" y="5903893"/>
            <a:ext cx="8229600" cy="95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Because it was easier to detect, the electron was first thought to be the only emission particle</a:t>
            </a:r>
            <a:endParaRPr lang="en-US" sz="2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750906" y="1301945"/>
            <a:ext cx="5262465" cy="1310997"/>
          </a:xfrm>
          <a:prstGeom prst="wedgeRoundRectCallout">
            <a:avLst>
              <a:gd name="adj1" fmla="val -6472"/>
              <a:gd name="adj2" fmla="val 87845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Particle – an electron produced in beta minus decay</a:t>
            </a:r>
          </a:p>
          <a:p>
            <a:pPr algn="r">
              <a:spcBef>
                <a:spcPts val="600"/>
              </a:spcBef>
            </a:pPr>
            <a:r>
              <a:rPr lang="en-US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2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/>
      <p:bldP spid="35" grpId="0" build="allAtOnce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793653">
            <a:off x="4925783" y="4306997"/>
            <a:ext cx="710688" cy="483354"/>
          </a:xfrm>
          <a:prstGeom prst="ellipse">
            <a:avLst/>
          </a:prstGeom>
          <a:solidFill>
            <a:srgbClr val="FFB9FF">
              <a:alpha val="46000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Minus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 smtClean="0"/>
                  <a:t>	symbol:	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-</a:t>
                </a:r>
                <a:endParaRPr lang="en-US" sz="36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emission particle: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electron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atomic notation: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0</m:t>
                          </m:r>
                        </m:e>
                      </m:m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cs typeface="Arial" pitchFamily="34" charset="0"/>
                      </a:rPr>
                      <m:t>e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</m:m>
                  </m:oMath>
                </a14:m>
                <a:r>
                  <a:rPr lang="en-US" sz="2800" dirty="0"/>
                  <a:t>	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  <a:blipFill rotWithShape="0">
                <a:blip r:embed="rId2"/>
                <a:stretch>
                  <a:fillRect t="-3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28" y="1207790"/>
            <a:ext cx="5950944" cy="1155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2067" y="4855854"/>
            <a:ext cx="6960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Wait . . .</a:t>
            </a:r>
          </a:p>
          <a:p>
            <a:pPr marL="1027113"/>
            <a:r>
              <a:rPr lang="en-US" sz="32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can an electron have a </a:t>
            </a:r>
            <a:r>
              <a:rPr lang="en-US" sz="3200" b="1" i="1" u="sng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negative</a:t>
            </a:r>
            <a:r>
              <a:rPr lang="en-US" sz="32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atomic number?</a:t>
            </a:r>
            <a:endParaRPr lang="en-US" sz="3200" b="1" dirty="0">
              <a:solidFill>
                <a:srgbClr val="FF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Atomic Number?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97460"/>
            <a:ext cx="8869680" cy="5128054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An electron does not have any protons, much less anti-protons</a:t>
            </a:r>
          </a:p>
          <a:p>
            <a:pPr algn="just"/>
            <a:r>
              <a:rPr lang="en-US" sz="2800" dirty="0" smtClean="0"/>
              <a:t>However, a beta particle is given a negative atomic number to account for the creation of a proton</a:t>
            </a:r>
          </a:p>
          <a:p>
            <a:pPr algn="just">
              <a:spcBef>
                <a:spcPts val="12600"/>
              </a:spcBef>
            </a:pPr>
            <a:r>
              <a:rPr lang="en-US" sz="2800" dirty="0" smtClean="0"/>
              <a:t>The negative atomic number is on a beta particle purely for particle accounting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28" y="3439126"/>
            <a:ext cx="5950944" cy="11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Minus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 smtClean="0"/>
                  <a:t>	symbol:	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-</a:t>
                </a:r>
                <a:endParaRPr lang="en-US" sz="36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emission particle: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electron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atomic notation: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0</m:t>
                          </m:r>
                        </m:e>
                      </m:m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cs typeface="Arial" pitchFamily="34" charset="0"/>
                      </a:rPr>
                      <m:t>e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</m:m>
                  </m:oMath>
                </a14:m>
                <a:endParaRPr lang="en-US" sz="2800" dirty="0" smtClean="0"/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mass: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1/1840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th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a Da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charge: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–1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penetrating power: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medium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  <a:blipFill rotWithShape="0">
                <a:blip r:embed="rId2"/>
                <a:stretch>
                  <a:fillRect t="-3740" r="-982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28" y="1207790"/>
            <a:ext cx="5950944" cy="11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962326888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He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6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962326888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181818" r="-233948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281818" r="-233948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239192"/>
            <a:ext cx="8778240" cy="2095916"/>
            <a:chOff x="182880" y="1239192"/>
            <a:chExt cx="8778240" cy="2095916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3173205" y="2039708"/>
              <a:ext cx="3799103" cy="1295400"/>
              <a:chOff x="1296" y="1180"/>
              <a:chExt cx="2688" cy="912"/>
            </a:xfrm>
          </p:grpSpPr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315"/>
              <a:stretch>
                <a:fillRect/>
              </a:stretch>
            </p:blipFill>
            <p:spPr bwMode="auto">
              <a:xfrm>
                <a:off x="1296" y="1180"/>
                <a:ext cx="2688" cy="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13"/>
              <p:cNvSpPr>
                <a:spLocks noChangeArrowheads="1"/>
              </p:cNvSpPr>
              <p:nvPr/>
            </p:nvSpPr>
            <p:spPr bwMode="auto">
              <a:xfrm>
                <a:off x="1296" y="1852"/>
                <a:ext cx="52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2448" y="1900"/>
                <a:ext cx="67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182880" y="1239192"/>
              <a:ext cx="877824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u="sng" dirty="0" smtClean="0">
                  <a:solidFill>
                    <a:srgbClr val="FF0000"/>
                  </a:solidFill>
                </a:rPr>
                <a:t>Radioactive Decay</a:t>
              </a:r>
              <a:r>
                <a:rPr lang="en-US" sz="2400" b="1" dirty="0" smtClean="0"/>
                <a:t> - </a:t>
              </a:r>
              <a:r>
                <a:rPr lang="en-US" sz="2400" b="1" dirty="0"/>
                <a:t> a </a:t>
              </a:r>
              <a:r>
                <a:rPr lang="en-US" sz="2400" b="1" dirty="0" smtClean="0"/>
                <a:t>process </a:t>
              </a:r>
              <a:r>
                <a:rPr lang="en-US" sz="2400" b="1" dirty="0"/>
                <a:t>by which </a:t>
              </a:r>
              <a:r>
                <a:rPr lang="en-US" sz="2400" b="1" dirty="0" smtClean="0"/>
                <a:t>a </a:t>
              </a:r>
              <a:r>
                <a:rPr lang="en-US" sz="2400" b="1" dirty="0"/>
                <a:t>nucleus </a:t>
              </a:r>
              <a:r>
                <a:rPr lang="en-US" sz="2400" b="1" dirty="0" smtClean="0"/>
                <a:t>spontaneously </a:t>
              </a:r>
              <a:r>
                <a:rPr lang="en-US" sz="2400" b="1" dirty="0"/>
                <a:t>changes itself by emitting particles or energy.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213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Plus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 smtClean="0"/>
                  <a:t>	symbol:	</a:t>
                </a:r>
                <a:r>
                  <a:rPr lang="en-US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+</a:t>
                </a:r>
                <a:endParaRPr lang="en-US" sz="3600" b="1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emission particle: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positron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atomic notation: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0</m:t>
                          </m:r>
                        </m:e>
                      </m:m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cs typeface="Arial" pitchFamily="34" charset="0"/>
                      </a:rPr>
                      <m:t>e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mr>
                      <m:m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</m:m>
                  </m:oMath>
                </a14:m>
                <a:endParaRPr lang="en-US" sz="2800" dirty="0" smtClean="0"/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mass: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1/1840</a:t>
                </a:r>
                <a:r>
                  <a:rPr lang="en-US" sz="2800" baseline="30000" dirty="0" smtClean="0">
                    <a:solidFill>
                      <a:srgbClr val="FF0000"/>
                    </a:solidFill>
                  </a:rPr>
                  <a:t>th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a Da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charge: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+1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penetrating power: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low, then high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  <a:blipFill rotWithShape="0">
                <a:blip r:embed="rId2"/>
                <a:stretch>
                  <a:fillRect t="-3740" r="-982" b="-5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28" y="1207790"/>
            <a:ext cx="5950944" cy="11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sp>
        <p:nvSpPr>
          <p:cNvPr id="66" name="Content Placeholder 3"/>
          <p:cNvSpPr txBox="1">
            <a:spLocks/>
          </p:cNvSpPr>
          <p:nvPr/>
        </p:nvSpPr>
        <p:spPr>
          <a:xfrm>
            <a:off x="457200" y="152400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A proton changes an up quark </a:t>
            </a:r>
            <a:endParaRPr lang="en-US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to </a:t>
            </a:r>
            <a:r>
              <a:rPr lang="en-US" sz="2800" dirty="0"/>
              <a:t>a down quark and becomes a neutron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05" y="4257548"/>
            <a:ext cx="1457285" cy="14572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5" y="1188638"/>
            <a:ext cx="1457285" cy="145728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6236" y="2304797"/>
            <a:ext cx="216249" cy="2523746"/>
            <a:chOff x="9873367" y="2801464"/>
            <a:chExt cx="216249" cy="2523746"/>
          </a:xfrm>
        </p:grpSpPr>
        <p:cxnSp>
          <p:nvCxnSpPr>
            <p:cNvPr id="61" name="Straight Connector 60"/>
            <p:cNvCxnSpPr/>
            <p:nvPr/>
          </p:nvCxnSpPr>
          <p:spPr>
            <a:xfrm rot="1500000">
              <a:off x="9981413" y="3990933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0100000" flipV="1">
              <a:off x="9981413" y="2801464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500000">
              <a:off x="10089616" y="4014546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20100000" flipH="1">
              <a:off x="9873367" y="2825417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29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sp>
        <p:nvSpPr>
          <p:cNvPr id="66" name="Content Placeholder 3"/>
          <p:cNvSpPr txBox="1">
            <a:spLocks/>
          </p:cNvSpPr>
          <p:nvPr/>
        </p:nvSpPr>
        <p:spPr>
          <a:xfrm>
            <a:off x="457200" y="152400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This conversion is also mediated by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weak nuclear force, but this time via a W</a:t>
            </a:r>
            <a:r>
              <a:rPr lang="en-US" sz="4000" baseline="20000" dirty="0" smtClean="0"/>
              <a:t>+</a:t>
            </a:r>
            <a:r>
              <a:rPr lang="en-US" sz="2800" dirty="0" smtClean="0"/>
              <a:t> boson</a:t>
            </a:r>
            <a:endParaRPr lang="en-US" sz="28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2490331" y="2973809"/>
            <a:ext cx="2743200" cy="2359011"/>
            <a:chOff x="2543976" y="3312828"/>
            <a:chExt cx="2743200" cy="2359011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976" y="3312828"/>
              <a:ext cx="2743200" cy="1165405"/>
              <a:chOff x="3629026" y="3486150"/>
              <a:chExt cx="2743200" cy="116540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629026" y="3486150"/>
                <a:ext cx="2743200" cy="1165405"/>
                <a:chOff x="3629026" y="3486150"/>
                <a:chExt cx="2743200" cy="1165405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629026" y="3486150"/>
                  <a:ext cx="2743200" cy="322583"/>
                  <a:chOff x="3552826" y="3486150"/>
                  <a:chExt cx="2743200" cy="322583"/>
                </a:xfrm>
              </p:grpSpPr>
              <p:sp>
                <p:nvSpPr>
                  <p:cNvPr id="38" name="Freeform 37"/>
                  <p:cNvSpPr/>
                  <p:nvPr/>
                </p:nvSpPr>
                <p:spPr>
                  <a:xfrm>
                    <a:off x="3724276" y="3486150"/>
                    <a:ext cx="2200274" cy="322583"/>
                  </a:xfrm>
                  <a:custGeom>
                    <a:avLst/>
                    <a:gdLst>
                      <a:gd name="connsiteX0" fmla="*/ 0 w 3724275"/>
                      <a:gd name="connsiteY0" fmla="*/ 411846 h 823791"/>
                      <a:gd name="connsiteX1" fmla="*/ 304800 w 3724275"/>
                      <a:gd name="connsiteY1" fmla="*/ 11796 h 823791"/>
                      <a:gd name="connsiteX2" fmla="*/ 938212 w 3724275"/>
                      <a:gd name="connsiteY2" fmla="*/ 816659 h 823791"/>
                      <a:gd name="connsiteX3" fmla="*/ 1552575 w 3724275"/>
                      <a:gd name="connsiteY3" fmla="*/ 16559 h 823791"/>
                      <a:gd name="connsiteX4" fmla="*/ 2185987 w 3724275"/>
                      <a:gd name="connsiteY4" fmla="*/ 811896 h 823791"/>
                      <a:gd name="connsiteX5" fmla="*/ 2800350 w 3724275"/>
                      <a:gd name="connsiteY5" fmla="*/ 11796 h 823791"/>
                      <a:gd name="connsiteX6" fmla="*/ 3429000 w 3724275"/>
                      <a:gd name="connsiteY6" fmla="*/ 811896 h 823791"/>
                      <a:gd name="connsiteX7" fmla="*/ 3724275 w 3724275"/>
                      <a:gd name="connsiteY7" fmla="*/ 416609 h 82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24275" h="823791">
                        <a:moveTo>
                          <a:pt x="0" y="411846"/>
                        </a:moveTo>
                        <a:cubicBezTo>
                          <a:pt x="74215" y="178086"/>
                          <a:pt x="148431" y="-55673"/>
                          <a:pt x="304800" y="11796"/>
                        </a:cubicBezTo>
                        <a:cubicBezTo>
                          <a:pt x="461169" y="79265"/>
                          <a:pt x="730250" y="815865"/>
                          <a:pt x="938212" y="816659"/>
                        </a:cubicBezTo>
                        <a:cubicBezTo>
                          <a:pt x="1146174" y="817453"/>
                          <a:pt x="1344613" y="17353"/>
                          <a:pt x="1552575" y="16559"/>
                        </a:cubicBezTo>
                        <a:cubicBezTo>
                          <a:pt x="1760537" y="15765"/>
                          <a:pt x="1978025" y="812690"/>
                          <a:pt x="2185987" y="811896"/>
                        </a:cubicBezTo>
                        <a:cubicBezTo>
                          <a:pt x="2393949" y="811102"/>
                          <a:pt x="2593181" y="11796"/>
                          <a:pt x="2800350" y="11796"/>
                        </a:cubicBezTo>
                        <a:cubicBezTo>
                          <a:pt x="3007519" y="11796"/>
                          <a:pt x="3275013" y="744427"/>
                          <a:pt x="3429000" y="811896"/>
                        </a:cubicBezTo>
                        <a:cubicBezTo>
                          <a:pt x="3582987" y="879365"/>
                          <a:pt x="3653631" y="647987"/>
                          <a:pt x="3724275" y="41660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BA2A2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 rot="16200000">
                    <a:off x="4924426" y="2286000"/>
                    <a:ext cx="0" cy="27432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3629026" y="3907561"/>
                  <a:ext cx="2743200" cy="322583"/>
                  <a:chOff x="3552826" y="3486150"/>
                  <a:chExt cx="2743200" cy="322583"/>
                </a:xfrm>
              </p:grpSpPr>
              <p:sp>
                <p:nvSpPr>
                  <p:cNvPr id="45" name="Freeform 44"/>
                  <p:cNvSpPr/>
                  <p:nvPr/>
                </p:nvSpPr>
                <p:spPr>
                  <a:xfrm>
                    <a:off x="3724276" y="3486150"/>
                    <a:ext cx="2200274" cy="322583"/>
                  </a:xfrm>
                  <a:custGeom>
                    <a:avLst/>
                    <a:gdLst>
                      <a:gd name="connsiteX0" fmla="*/ 0 w 3724275"/>
                      <a:gd name="connsiteY0" fmla="*/ 411846 h 823791"/>
                      <a:gd name="connsiteX1" fmla="*/ 304800 w 3724275"/>
                      <a:gd name="connsiteY1" fmla="*/ 11796 h 823791"/>
                      <a:gd name="connsiteX2" fmla="*/ 938212 w 3724275"/>
                      <a:gd name="connsiteY2" fmla="*/ 816659 h 823791"/>
                      <a:gd name="connsiteX3" fmla="*/ 1552575 w 3724275"/>
                      <a:gd name="connsiteY3" fmla="*/ 16559 h 823791"/>
                      <a:gd name="connsiteX4" fmla="*/ 2185987 w 3724275"/>
                      <a:gd name="connsiteY4" fmla="*/ 811896 h 823791"/>
                      <a:gd name="connsiteX5" fmla="*/ 2800350 w 3724275"/>
                      <a:gd name="connsiteY5" fmla="*/ 11796 h 823791"/>
                      <a:gd name="connsiteX6" fmla="*/ 3429000 w 3724275"/>
                      <a:gd name="connsiteY6" fmla="*/ 811896 h 823791"/>
                      <a:gd name="connsiteX7" fmla="*/ 3724275 w 3724275"/>
                      <a:gd name="connsiteY7" fmla="*/ 416609 h 82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24275" h="823791">
                        <a:moveTo>
                          <a:pt x="0" y="411846"/>
                        </a:moveTo>
                        <a:cubicBezTo>
                          <a:pt x="74215" y="178086"/>
                          <a:pt x="148431" y="-55673"/>
                          <a:pt x="304800" y="11796"/>
                        </a:cubicBezTo>
                        <a:cubicBezTo>
                          <a:pt x="461169" y="79265"/>
                          <a:pt x="730250" y="815865"/>
                          <a:pt x="938212" y="816659"/>
                        </a:cubicBezTo>
                        <a:cubicBezTo>
                          <a:pt x="1146174" y="817453"/>
                          <a:pt x="1344613" y="17353"/>
                          <a:pt x="1552575" y="16559"/>
                        </a:cubicBezTo>
                        <a:cubicBezTo>
                          <a:pt x="1760537" y="15765"/>
                          <a:pt x="1978025" y="812690"/>
                          <a:pt x="2185987" y="811896"/>
                        </a:cubicBezTo>
                        <a:cubicBezTo>
                          <a:pt x="2393949" y="811102"/>
                          <a:pt x="2593181" y="11796"/>
                          <a:pt x="2800350" y="11796"/>
                        </a:cubicBezTo>
                        <a:cubicBezTo>
                          <a:pt x="3007519" y="11796"/>
                          <a:pt x="3275013" y="744427"/>
                          <a:pt x="3429000" y="811896"/>
                        </a:cubicBezTo>
                        <a:cubicBezTo>
                          <a:pt x="3582987" y="879365"/>
                          <a:pt x="3653631" y="647987"/>
                          <a:pt x="3724275" y="41660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BA2A2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>
                    <a:off x="4924426" y="2286000"/>
                    <a:ext cx="0" cy="27432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3629026" y="4328972"/>
                  <a:ext cx="2743200" cy="322583"/>
                  <a:chOff x="3552826" y="3486150"/>
                  <a:chExt cx="2743200" cy="322583"/>
                </a:xfrm>
              </p:grpSpPr>
              <p:sp>
                <p:nvSpPr>
                  <p:cNvPr id="48" name="Freeform 47"/>
                  <p:cNvSpPr/>
                  <p:nvPr/>
                </p:nvSpPr>
                <p:spPr>
                  <a:xfrm>
                    <a:off x="3724276" y="3486150"/>
                    <a:ext cx="2200274" cy="322583"/>
                  </a:xfrm>
                  <a:custGeom>
                    <a:avLst/>
                    <a:gdLst>
                      <a:gd name="connsiteX0" fmla="*/ 0 w 3724275"/>
                      <a:gd name="connsiteY0" fmla="*/ 411846 h 823791"/>
                      <a:gd name="connsiteX1" fmla="*/ 304800 w 3724275"/>
                      <a:gd name="connsiteY1" fmla="*/ 11796 h 823791"/>
                      <a:gd name="connsiteX2" fmla="*/ 938212 w 3724275"/>
                      <a:gd name="connsiteY2" fmla="*/ 816659 h 823791"/>
                      <a:gd name="connsiteX3" fmla="*/ 1552575 w 3724275"/>
                      <a:gd name="connsiteY3" fmla="*/ 16559 h 823791"/>
                      <a:gd name="connsiteX4" fmla="*/ 2185987 w 3724275"/>
                      <a:gd name="connsiteY4" fmla="*/ 811896 h 823791"/>
                      <a:gd name="connsiteX5" fmla="*/ 2800350 w 3724275"/>
                      <a:gd name="connsiteY5" fmla="*/ 11796 h 823791"/>
                      <a:gd name="connsiteX6" fmla="*/ 3429000 w 3724275"/>
                      <a:gd name="connsiteY6" fmla="*/ 811896 h 823791"/>
                      <a:gd name="connsiteX7" fmla="*/ 3724275 w 3724275"/>
                      <a:gd name="connsiteY7" fmla="*/ 416609 h 823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24275" h="823791">
                        <a:moveTo>
                          <a:pt x="0" y="411846"/>
                        </a:moveTo>
                        <a:cubicBezTo>
                          <a:pt x="74215" y="178086"/>
                          <a:pt x="148431" y="-55673"/>
                          <a:pt x="304800" y="11796"/>
                        </a:cubicBezTo>
                        <a:cubicBezTo>
                          <a:pt x="461169" y="79265"/>
                          <a:pt x="730250" y="815865"/>
                          <a:pt x="938212" y="816659"/>
                        </a:cubicBezTo>
                        <a:cubicBezTo>
                          <a:pt x="1146174" y="817453"/>
                          <a:pt x="1344613" y="17353"/>
                          <a:pt x="1552575" y="16559"/>
                        </a:cubicBezTo>
                        <a:cubicBezTo>
                          <a:pt x="1760537" y="15765"/>
                          <a:pt x="1978025" y="812690"/>
                          <a:pt x="2185987" y="811896"/>
                        </a:cubicBezTo>
                        <a:cubicBezTo>
                          <a:pt x="2393949" y="811102"/>
                          <a:pt x="2593181" y="11796"/>
                          <a:pt x="2800350" y="11796"/>
                        </a:cubicBezTo>
                        <a:cubicBezTo>
                          <a:pt x="3007519" y="11796"/>
                          <a:pt x="3275013" y="744427"/>
                          <a:pt x="3429000" y="811896"/>
                        </a:cubicBezTo>
                        <a:cubicBezTo>
                          <a:pt x="3582987" y="879365"/>
                          <a:pt x="3653631" y="647987"/>
                          <a:pt x="3724275" y="416609"/>
                        </a:cubicBezTo>
                      </a:path>
                    </a:pathLst>
                  </a:custGeom>
                  <a:solidFill>
                    <a:schemeClr val="bg1"/>
                  </a:solidFill>
                  <a:ln w="38100">
                    <a:solidFill>
                      <a:srgbClr val="BA2A2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>
                  <a:xfrm rot="16200000">
                    <a:off x="4924426" y="2286000"/>
                    <a:ext cx="0" cy="2743200"/>
                  </a:xfrm>
                  <a:prstGeom prst="line">
                    <a:avLst/>
                  </a:prstGeom>
                  <a:ln w="38100">
                    <a:solidFill>
                      <a:schemeClr val="accent6">
                        <a:lumMod val="50000"/>
                      </a:schemeClr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3" name="Pentagon 52"/>
              <p:cNvSpPr/>
              <p:nvPr/>
            </p:nvSpPr>
            <p:spPr>
              <a:xfrm>
                <a:off x="4511422" y="3826536"/>
                <a:ext cx="978408" cy="484632"/>
              </a:xfrm>
              <a:prstGeom prst="homePlate">
                <a:avLst>
                  <a:gd name="adj" fmla="val 52007"/>
                </a:avLst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91440" rIns="0" bIns="0" rtlCol="0" anchor="ctr"/>
              <a:lstStyle/>
              <a:p>
                <a:pPr algn="ctr"/>
                <a:r>
                  <a:rPr lang="en-US" sz="2800" b="1" dirty="0">
                    <a:solidFill>
                      <a:srgbClr val="FFC5C5"/>
                    </a:solidFill>
                    <a:latin typeface="Magneto" panose="04030805050802020D02" pitchFamily="82" charset="0"/>
                  </a:rPr>
                  <a:t>W</a:t>
                </a:r>
                <a:r>
                  <a:rPr lang="en-US" sz="2800" b="1" spc="-420" dirty="0">
                    <a:solidFill>
                      <a:srgbClr val="FFC5C5"/>
                    </a:solidFill>
                    <a:latin typeface="Magneto" panose="04030805050802020D02" pitchFamily="82" charset="0"/>
                  </a:rPr>
                  <a:t> </a:t>
                </a:r>
                <a:r>
                  <a:rPr lang="en-US" sz="3600" b="1" baseline="30000" dirty="0" smtClean="0">
                    <a:solidFill>
                      <a:srgbClr val="FFC5C5"/>
                    </a:solidFill>
                    <a:latin typeface="Magneto" panose="04030805050802020D02" pitchFamily="82" charset="0"/>
                  </a:rPr>
                  <a:t>+</a:t>
                </a:r>
                <a:endParaRPr lang="en-US" sz="2800" b="1" baseline="30000" dirty="0">
                  <a:solidFill>
                    <a:srgbClr val="FFC5C5"/>
                  </a:solidFill>
                  <a:latin typeface="Magneto" panose="04030805050802020D02" pitchFamily="82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2635416" y="4748509"/>
              <a:ext cx="256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lang="en-US" b="1" spc="-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boson</a:t>
              </a:r>
            </a:p>
            <a:p>
              <a:pPr algn="ctr"/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force particle for weak nuclear force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781377" y="3236471"/>
            <a:ext cx="1156080" cy="1542351"/>
            <a:chOff x="5536176" y="3575490"/>
            <a:chExt cx="1156080" cy="1542351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794176" y="3575490"/>
              <a:ext cx="640080" cy="6400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3950">
                  <a:srgbClr val="FFFF97"/>
                </a:gs>
                <a:gs pos="50000">
                  <a:srgbClr val="FFFF00"/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 smtClean="0">
                  <a:solidFill>
                    <a:srgbClr val="B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600" b="1" baseline="34000" dirty="0" smtClean="0">
                  <a:solidFill>
                    <a:srgbClr val="B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600" b="1" dirty="0" smtClean="0">
                  <a:solidFill>
                    <a:srgbClr val="BA2A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b="1" dirty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36176" y="4748509"/>
              <a:ext cx="1156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positron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11130" y="3236471"/>
            <a:ext cx="1828800" cy="1819350"/>
            <a:chOff x="7311130" y="3423089"/>
            <a:chExt cx="1828800" cy="1819350"/>
          </a:xfrm>
        </p:grpSpPr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7905490" y="3423089"/>
              <a:ext cx="640080" cy="6400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2395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37160" rtlCol="0" anchor="ctr"/>
            <a:lstStyle/>
            <a:p>
              <a:pPr algn="ctr"/>
              <a:r>
                <a:rPr lang="en-US" sz="3600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n</a:t>
              </a:r>
              <a:r>
                <a:rPr lang="en-US" sz="3600" i="1" baseline="-25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3600" b="1" i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11130" y="4596108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</a:p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neutrino</a:t>
              </a:r>
            </a:p>
          </p:txBody>
        </p:sp>
      </p:grpSp>
      <p:sp>
        <p:nvSpPr>
          <p:cNvPr id="36" name="Content Placeholder 3"/>
          <p:cNvSpPr txBox="1">
            <a:spLocks/>
          </p:cNvSpPr>
          <p:nvPr/>
        </p:nvSpPr>
        <p:spPr>
          <a:xfrm>
            <a:off x="457200" y="5903893"/>
            <a:ext cx="8229600" cy="95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The W</a:t>
            </a:r>
            <a:r>
              <a:rPr lang="en-US" sz="4000" baseline="20000" dirty="0"/>
              <a:t>+</a:t>
            </a:r>
            <a:r>
              <a:rPr lang="en-US" sz="2800" dirty="0"/>
              <a:t> </a:t>
            </a:r>
            <a:r>
              <a:rPr lang="en-US" sz="2800" dirty="0" smtClean="0"/>
              <a:t>boson suffers decay, this time creating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a positron and an electron neutrino</a:t>
            </a:r>
            <a:endParaRPr lang="en-US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05" y="4257548"/>
            <a:ext cx="1457285" cy="14572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5" y="1188638"/>
            <a:ext cx="1457285" cy="1457285"/>
          </a:xfrm>
          <a:prstGeom prst="rect">
            <a:avLst/>
          </a:prstGeom>
        </p:spPr>
      </p:pic>
      <p:grpSp>
        <p:nvGrpSpPr>
          <p:cNvPr id="65" name="Group 64"/>
          <p:cNvGrpSpPr/>
          <p:nvPr/>
        </p:nvGrpSpPr>
        <p:grpSpPr>
          <a:xfrm>
            <a:off x="1726236" y="2304797"/>
            <a:ext cx="216249" cy="2523746"/>
            <a:chOff x="9873367" y="2801464"/>
            <a:chExt cx="216249" cy="2523746"/>
          </a:xfrm>
        </p:grpSpPr>
        <p:cxnSp>
          <p:nvCxnSpPr>
            <p:cNvPr id="61" name="Straight Connector 60"/>
            <p:cNvCxnSpPr/>
            <p:nvPr/>
          </p:nvCxnSpPr>
          <p:spPr>
            <a:xfrm rot="1500000">
              <a:off x="9981413" y="3990933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20100000" flipV="1">
              <a:off x="9981413" y="2801464"/>
              <a:ext cx="0" cy="13342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500000">
              <a:off x="10089616" y="4014546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20100000" flipH="1">
              <a:off x="9873367" y="2825417"/>
              <a:ext cx="0" cy="82296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71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sp>
        <p:nvSpPr>
          <p:cNvPr id="66" name="Content Placeholder 3"/>
          <p:cNvSpPr txBox="1">
            <a:spLocks/>
          </p:cNvSpPr>
          <p:nvPr/>
        </p:nvSpPr>
        <p:spPr>
          <a:xfrm>
            <a:off x="2682551" y="3143159"/>
            <a:ext cx="6372808" cy="646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itchFamily="2" charset="2"/>
              <a:buChar char="Ø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tabLst/>
              <a:defRPr sz="2000" i="1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 </a:t>
            </a:r>
            <a:r>
              <a:rPr lang="en-US" sz="2800" b="1" dirty="0" smtClean="0"/>
              <a:t>and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3600" b="1" baseline="30000" dirty="0" smtClean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  <a:r>
              <a:rPr lang="en-US" sz="3600" b="1" dirty="0"/>
              <a:t> </a:t>
            </a:r>
            <a:r>
              <a:rPr lang="en-US" sz="2800" b="1" dirty="0" smtClean="0"/>
              <a:t>are inverse processes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46" y="3610946"/>
            <a:ext cx="6204430" cy="3228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46" y="18662"/>
            <a:ext cx="6204430" cy="32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Positron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4016" y="2959470"/>
            <a:ext cx="8335969" cy="3466043"/>
          </a:xfrm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en-US" sz="2400" dirty="0" smtClean="0"/>
              <a:t>A positron is an antimatter particle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It is the partner to the electron, a matter</a:t>
            </a:r>
            <a:r>
              <a:rPr lang="en-US" sz="2400" dirty="0"/>
              <a:t> </a:t>
            </a:r>
            <a:r>
              <a:rPr lang="en-US" sz="2400" dirty="0" smtClean="0"/>
              <a:t>particle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If the two collide, it produces a matter-antimatter reaction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Both particles are annihilated (converted to pure energy)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595846" y="1662774"/>
            <a:ext cx="640080" cy="64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3950">
                <a:srgbClr val="FFFF97"/>
              </a:gs>
              <a:gs pos="50000">
                <a:srgbClr val="FFFF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b="1" baseline="34000" dirty="0" smtClean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b="1" dirty="0" smtClean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B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908074" y="1662774"/>
            <a:ext cx="640080" cy="64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3950">
                <a:srgbClr val="FFFF97"/>
              </a:gs>
              <a:gs pos="50000">
                <a:srgbClr val="FFFF00"/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b="1" baseline="50000" dirty="0" smtClean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 dirty="0" smtClean="0">
                <a:solidFill>
                  <a:srgbClr val="B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BA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1562878" y="0"/>
            <a:ext cx="6018245" cy="400283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20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4" grpId="0" animBg="1"/>
      <p:bldP spid="4" grpId="1" animBg="1"/>
      <p:bldP spid="4" grpId="2" animBg="1"/>
      <p:bldP spid="7" grpId="0" animBg="1"/>
      <p:bldP spid="7" grpId="1" animBg="1"/>
      <p:bldP spid="7" grpId="2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Positron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4016" y="2959470"/>
            <a:ext cx="8335969" cy="3898530"/>
          </a:xfrm>
        </p:spPr>
        <p:txBody>
          <a:bodyPr>
            <a:normAutofit/>
          </a:bodyPr>
          <a:lstStyle/>
          <a:p>
            <a:pPr algn="just">
              <a:spcBef>
                <a:spcPts val="900"/>
              </a:spcBef>
            </a:pPr>
            <a:r>
              <a:rPr lang="en-US" sz="2400" dirty="0" smtClean="0"/>
              <a:t>A positron is an antimatter particle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It is the partner to the electron, a matter</a:t>
            </a:r>
            <a:r>
              <a:rPr lang="en-US" sz="2400" dirty="0"/>
              <a:t> </a:t>
            </a:r>
            <a:r>
              <a:rPr lang="en-US" sz="2400" dirty="0" smtClean="0"/>
              <a:t>particle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If the two collide, it produces a matter-antimatter reaction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Both particles are annihilated (converted to pure energy)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The energy is converted into high energy gamma photons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/>
              <a:t>The positron does not penetrate far, but gamma photons have very high penetration</a:t>
            </a:r>
          </a:p>
          <a:p>
            <a:pPr algn="just">
              <a:spcBef>
                <a:spcPts val="9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b</a:t>
            </a:r>
            <a:r>
              <a:rPr lang="en-US" b="1" baseline="30000" dirty="0" smtClean="0">
                <a:latin typeface="Symbol" panose="05050102010706020507" pitchFamily="18" charset="2"/>
              </a:rPr>
              <a:t>+</a:t>
            </a:r>
            <a:r>
              <a:rPr lang="en-US" sz="2400" dirty="0" smtClean="0"/>
              <a:t> is also called positron emission </a:t>
            </a:r>
          </a:p>
          <a:p>
            <a:pPr algn="just"/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00397" y="1347900"/>
            <a:ext cx="2743206" cy="1283334"/>
            <a:chOff x="3331023" y="1161286"/>
            <a:chExt cx="2743206" cy="1283334"/>
          </a:xfrm>
        </p:grpSpPr>
        <p:grpSp>
          <p:nvGrpSpPr>
            <p:cNvPr id="13" name="Group 12"/>
            <p:cNvGrpSpPr/>
            <p:nvPr/>
          </p:nvGrpSpPr>
          <p:grpSpPr>
            <a:xfrm>
              <a:off x="4749282" y="1161286"/>
              <a:ext cx="1324947" cy="639522"/>
              <a:chOff x="4749282" y="1161286"/>
              <a:chExt cx="1324947" cy="63952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4749282" y="1212980"/>
                <a:ext cx="1324947" cy="5878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5214712" y="1161286"/>
                <a:ext cx="33214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Symbol" panose="05050102010706020507" pitchFamily="18" charset="2"/>
                  </a:rPr>
                  <a:t>g</a:t>
                </a:r>
                <a:endParaRPr lang="en-US" sz="2800" b="1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331023" y="1805849"/>
              <a:ext cx="1324947" cy="638771"/>
              <a:chOff x="3331023" y="1805849"/>
              <a:chExt cx="1324947" cy="63877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3331023" y="1856792"/>
                <a:ext cx="1324947" cy="58782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3827425" y="1805849"/>
                <a:ext cx="332142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Symbol" panose="05050102010706020507" pitchFamily="18" charset="2"/>
                  </a:rPr>
                  <a:t>g</a:t>
                </a:r>
                <a:endParaRPr lang="en-US" sz="2800" b="1" dirty="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8" name="Explosion 1 7"/>
            <p:cNvSpPr>
              <a:spLocks noChangeAspect="1"/>
            </p:cNvSpPr>
            <p:nvPr/>
          </p:nvSpPr>
          <p:spPr>
            <a:xfrm>
              <a:off x="4519746" y="1620448"/>
              <a:ext cx="365760" cy="365760"/>
            </a:xfrm>
            <a:prstGeom prst="irregularSeal1">
              <a:avLst/>
            </a:prstGeom>
            <a:solidFill>
              <a:srgbClr val="FFB9FF"/>
            </a:solidFill>
            <a:ln w="31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4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389872228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He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6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+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low,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then high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389872228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181818" r="-233948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281818" r="-233948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+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379518" r="-233948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low,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then high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Decay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 smtClean="0"/>
                  <a:t>	symbol: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FF0000"/>
                        </a:solidFill>
                        <a:latin typeface="Symbol" panose="05050102010706020507" pitchFamily="18" charset="2"/>
                        <a:cs typeface="Arial" pitchFamily="34" charset="0"/>
                      </a:rPr>
                      <m:t>g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emission particle: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photon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atomic notation: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  <m:r>
                      <m:rPr>
                        <m:nor/>
                      </m:rPr>
                      <a:rPr lang="en-US" sz="4000" b="1" dirty="0">
                        <a:solidFill>
                          <a:srgbClr val="FF0000"/>
                        </a:solidFill>
                        <a:latin typeface="Symbol" panose="05050102010706020507" pitchFamily="18" charset="2"/>
                        <a:cs typeface="Arial" pitchFamily="34" charset="0"/>
                      </a:rPr>
                      <m:t>g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mass: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charge: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0</a:t>
                </a:r>
              </a:p>
              <a:p>
                <a:pPr marL="0" indent="0">
                  <a:buNone/>
                  <a:tabLst>
                    <a:tab pos="3319463" algn="r"/>
                    <a:tab pos="3429000" algn="l"/>
                  </a:tabLst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penetrating power:	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very high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483" y="2677886"/>
                <a:ext cx="6207034" cy="3747628"/>
              </a:xfrm>
              <a:blipFill rotWithShape="0">
                <a:blip r:embed="rId2"/>
                <a:stretch>
                  <a:fillRect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28" y="1207790"/>
            <a:ext cx="5950944" cy="11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778626560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He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6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+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cs typeface="Arial" pitchFamily="34" charset="0"/>
                                  </a:rPr>
                                  <m:t>e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low,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then high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g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photon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4000" b="1" i="0" dirty="0" smtClean="0">
                                    <a:solidFill>
                                      <a:srgbClr val="C00000"/>
                                    </a:solidFill>
                                    <a:latin typeface="Symbol" panose="05050102010706020507" pitchFamily="18" charset="2"/>
                                    <a:cs typeface="Arial" pitchFamily="34" charset="0"/>
                                  </a:rPr>
                                  <m:t>g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very high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778626560"/>
                  </p:ext>
                </p:extLst>
              </p:nvPr>
            </p:nvGraphicFramePr>
            <p:xfrm>
              <a:off x="1" y="541176"/>
              <a:ext cx="9143999" cy="57756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9690"/>
                    <a:gridCol w="1099690"/>
                    <a:gridCol w="1446169"/>
                    <a:gridCol w="1649535"/>
                    <a:gridCol w="1099690"/>
                    <a:gridCol w="1099690"/>
                    <a:gridCol w="1649535"/>
                  </a:tblGrid>
                  <a:tr h="746449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Characteristics of Radiation</a:t>
                          </a:r>
                          <a:endParaRPr lang="en-US" sz="32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type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symbol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emission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atomic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notation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(Da)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charge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penetrating power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A2A2A"/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alpha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helium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nucleus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181818" r="-233948" b="-3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+2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electron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281818" r="-233948" b="-2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medium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beta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plus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3600" b="1" baseline="30000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+</a:t>
                          </a:r>
                          <a:endParaRPr lang="en-US" sz="3600" b="1" baseline="30000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positron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379518" r="-233948" b="-1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~ 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+1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low,</a:t>
                          </a:r>
                        </a:p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then high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gamma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C00000"/>
                              </a:solidFill>
                              <a:latin typeface="Symbol" panose="05050102010706020507" pitchFamily="18" charset="2"/>
                              <a:cs typeface="Arial" panose="020B0604020202020204" pitchFamily="34" charset="0"/>
                            </a:rPr>
                            <a:t>g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Symbol" panose="05050102010706020507" pitchFamily="18" charset="2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photon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1402" t="-482424" r="-233948" b="-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2400" b="1" i="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very high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8220269" y="9331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A3E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22" y="1297460"/>
            <a:ext cx="8606557" cy="5128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Anthony and Sarah were trying to identify the type of radiation coming from the decay of barium-137.  They found that the radiation penetrated through paper, aluminum and even thin sheets of lead.  </a:t>
            </a:r>
          </a:p>
          <a:p>
            <a:pPr marL="0" indent="0" algn="just">
              <a:buNone/>
            </a:pPr>
            <a:r>
              <a:rPr lang="en-US" sz="2400" dirty="0" smtClean="0"/>
              <a:t>Anthony said, “Wow, that radiation has very high penetrating power.  </a:t>
            </a:r>
            <a:r>
              <a:rPr lang="en-US" sz="2400" dirty="0"/>
              <a:t>W</a:t>
            </a:r>
            <a:r>
              <a:rPr lang="en-US" sz="2400" dirty="0" smtClean="0"/>
              <a:t>hat type of radiation it is?”  </a:t>
            </a:r>
          </a:p>
          <a:p>
            <a:pPr marL="0" indent="0" algn="just">
              <a:buNone/>
            </a:pPr>
            <a:r>
              <a:rPr lang="en-US" sz="2400" dirty="0" smtClean="0"/>
              <a:t>Sarah replied, “Oh Anthony, I can’t believe I let you be my lab partner.  You’d know if you looked at your class notes!”</a:t>
            </a:r>
          </a:p>
          <a:p>
            <a:pPr marL="0" indent="0" algn="just">
              <a:buNone/>
            </a:pPr>
            <a:r>
              <a:rPr lang="en-US" sz="2400" dirty="0" smtClean="0"/>
              <a:t>What type of radiation is it?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Gamma radiation which has very high penetrating power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Key Elements of Radioactive Decay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61076" y="1304862"/>
            <a:ext cx="6021849" cy="1247189"/>
            <a:chOff x="1342109" y="5399134"/>
            <a:chExt cx="6021849" cy="1247189"/>
          </a:xfrm>
        </p:grpSpPr>
        <p:sp>
          <p:nvSpPr>
            <p:cNvPr id="13" name="Right Arrow 12"/>
            <p:cNvSpPr>
              <a:spLocks noChangeAspect="1"/>
            </p:cNvSpPr>
            <p:nvPr/>
          </p:nvSpPr>
          <p:spPr>
            <a:xfrm>
              <a:off x="3331151" y="5897178"/>
              <a:ext cx="587829" cy="291168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42109" y="5399134"/>
              <a:ext cx="1190770" cy="1247189"/>
              <a:chOff x="5173835" y="3017520"/>
              <a:chExt cx="1190770" cy="1247189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67325" y="3200400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5388220" y="32918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998845" y="343090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5815965" y="381337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5298099" y="37871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182186" y="32918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5761013" y="344350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5436431" y="363049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988880" y="3229268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5990932" y="364426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5547946" y="389894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173835" y="355282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5314656" y="307086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5524062" y="3017520"/>
                <a:ext cx="657663" cy="610479"/>
                <a:chOff x="5524062" y="3017520"/>
                <a:chExt cx="657663" cy="610479"/>
              </a:xfrm>
            </p:grpSpPr>
            <p:sp>
              <p:nvSpPr>
                <p:cNvPr id="64" name="Oval 63"/>
                <p:cNvSpPr>
                  <a:spLocks noChangeAspect="1"/>
                </p:cNvSpPr>
                <p:nvPr/>
              </p:nvSpPr>
              <p:spPr>
                <a:xfrm>
                  <a:off x="5524062" y="301752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199CFF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>
                  <a:spLocks noChangeAspect="1"/>
                </p:cNvSpPr>
                <p:nvPr/>
              </p:nvSpPr>
              <p:spPr>
                <a:xfrm>
                  <a:off x="5562600" y="325374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3333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>
                  <a:spLocks noChangeAspect="1"/>
                </p:cNvSpPr>
                <p:nvPr/>
              </p:nvSpPr>
              <p:spPr>
                <a:xfrm>
                  <a:off x="5745480" y="3048000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FF3333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5815965" y="3262239"/>
                  <a:ext cx="365760" cy="3657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2000">
                      <a:srgbClr val="199CFF"/>
                    </a:gs>
                    <a:gs pos="100000">
                      <a:srgbClr val="0070C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5388220" y="351208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5715440" y="361950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17252" y="5425804"/>
              <a:ext cx="1190770" cy="1193849"/>
              <a:chOff x="4390923" y="3111146"/>
              <a:chExt cx="1190770" cy="1193849"/>
            </a:xfrm>
          </p:grpSpPr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4769411" y="317668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4894600" y="3436988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4947057" y="33321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4605308" y="33321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5215933" y="347119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5033053" y="385365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515187" y="38274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399274" y="333212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4978101" y="348379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4653519" y="367077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5180724" y="336571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208020" y="368455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4765034" y="3939235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4390923" y="359311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4531744" y="311114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4605308" y="3552373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4932528" y="365978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706295" y="5717489"/>
              <a:ext cx="657663" cy="610479"/>
              <a:chOff x="5524062" y="3017520"/>
              <a:chExt cx="657663" cy="610479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5524062" y="301752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562600" y="325374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5745480" y="304800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5815965" y="326223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6848669" y="0"/>
            <a:ext cx="2295331" cy="30777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902" y="2850755"/>
            <a:ext cx="5936196" cy="3634021"/>
          </a:xfrm>
        </p:spPr>
        <p:txBody>
          <a:bodyPr/>
          <a:lstStyle/>
          <a:p>
            <a:r>
              <a:rPr lang="en-US" dirty="0" smtClean="0"/>
              <a:t>Only one parent </a:t>
            </a:r>
            <a:r>
              <a:rPr lang="en-US" dirty="0" smtClean="0"/>
              <a:t>nuclide</a:t>
            </a:r>
            <a:endParaRPr lang="en-US" dirty="0" smtClean="0"/>
          </a:p>
          <a:p>
            <a:pPr lvl="1"/>
            <a:r>
              <a:rPr lang="en-US" dirty="0" smtClean="0"/>
              <a:t>No other parent atoms</a:t>
            </a:r>
          </a:p>
          <a:p>
            <a:pPr lvl="1"/>
            <a:r>
              <a:rPr lang="en-US" dirty="0" smtClean="0"/>
              <a:t>No particles or triggers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Only one daughter </a:t>
            </a:r>
            <a:r>
              <a:rPr lang="en-US" dirty="0" smtClean="0"/>
              <a:t>nuclide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At least one </a:t>
            </a:r>
            <a:r>
              <a:rPr lang="en-US" dirty="0" smtClean="0"/>
              <a:t>radiation particle</a:t>
            </a:r>
          </a:p>
          <a:p>
            <a:pPr lvl="1"/>
            <a:r>
              <a:rPr lang="en-US" dirty="0" smtClean="0"/>
              <a:t>Other daughter particles possible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The reaction is spontaneous</a:t>
            </a:r>
          </a:p>
          <a:p>
            <a:pPr lvl="1"/>
            <a:r>
              <a:rPr lang="en-US" dirty="0" smtClean="0"/>
              <a:t>No initiation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460"/>
            <a:ext cx="8229600" cy="5128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Anthony and Sarah were trying to identify the type of radiation coming from </a:t>
            </a:r>
            <a:r>
              <a:rPr lang="en-US" sz="2400" dirty="0" smtClean="0"/>
              <a:t>the decay of carbon-14.  </a:t>
            </a:r>
            <a:r>
              <a:rPr lang="en-US" sz="2400" dirty="0"/>
              <a:t>They found that the radiation </a:t>
            </a:r>
            <a:r>
              <a:rPr lang="en-US" sz="2400" dirty="0" smtClean="0"/>
              <a:t>was attracted to the positive pole of a magnet.</a:t>
            </a:r>
          </a:p>
          <a:p>
            <a:pPr marL="0" indent="0" algn="just">
              <a:buNone/>
            </a:pPr>
            <a:r>
              <a:rPr lang="en-US" sz="2400" dirty="0" smtClean="0"/>
              <a:t>“Look at that!”, exclaimed Anthony, “I suppose you’re going to tell me you know the radiation type again.”</a:t>
            </a:r>
          </a:p>
          <a:p>
            <a:pPr marL="0" indent="0" algn="just">
              <a:buNone/>
            </a:pPr>
            <a:r>
              <a:rPr lang="en-US" sz="2400" dirty="0" smtClean="0"/>
              <a:t>“Of course,” replied Sarah, “There is only one type of radiation that could behave that way.”</a:t>
            </a:r>
          </a:p>
          <a:p>
            <a:pPr marL="0" indent="0" algn="just">
              <a:buNone/>
            </a:pPr>
            <a:r>
              <a:rPr lang="en-US" sz="2400" dirty="0" smtClean="0"/>
              <a:t>What type of radiation is it?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Beta minus which releases an electron</a:t>
            </a: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electron is negatively charged, so it is attracted to the positive pole of a magnet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7460"/>
            <a:ext cx="7772400" cy="51280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Anthony and Sarah were </a:t>
            </a:r>
            <a:r>
              <a:rPr lang="en-US" sz="2400" dirty="0" smtClean="0"/>
              <a:t>writing the their lab report.</a:t>
            </a:r>
          </a:p>
          <a:p>
            <a:pPr marL="0" indent="0" algn="just">
              <a:buNone/>
            </a:pPr>
            <a:r>
              <a:rPr lang="en-US" sz="2400" dirty="0" smtClean="0"/>
              <a:t>“I have to explain why the carbon-14 went through beta minus decay,” said Anthony, “I guess it just wanted to get rid of an electron, right?”</a:t>
            </a:r>
          </a:p>
          <a:p>
            <a:pPr marL="0" indent="0" algn="just">
              <a:buNone/>
            </a:pPr>
            <a:r>
              <a:rPr lang="en-US" sz="2400" dirty="0" smtClean="0"/>
              <a:t>“You really need to study if you want to get test grades as good as mine!”  replied Sarah patiently, “We learned that atoms choose a radioactive decay path that addresses the cause of instability.”</a:t>
            </a:r>
          </a:p>
          <a:p>
            <a:pPr marL="0" indent="0" algn="just">
              <a:buNone/>
            </a:pPr>
            <a:r>
              <a:rPr lang="en-US" sz="2400" dirty="0" smtClean="0"/>
              <a:t>Why did carbon-14 go through beta minus decay?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Beta minus decay changes a neutron to a proton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Carbon-14 must have needed to reduce neutrons, increase protons, or both.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868998"/>
            <a:ext cx="8778240" cy="731520"/>
          </a:xfrm>
        </p:spPr>
        <p:txBody>
          <a:bodyPr/>
          <a:lstStyle/>
          <a:p>
            <a:r>
              <a:rPr lang="en-US" dirty="0" smtClean="0"/>
              <a:t>Stable and Radioactive Nuclides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67" y="1891820"/>
            <a:ext cx="8457267" cy="3837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</a:t>
            </a:r>
          </a:p>
          <a:p>
            <a:pPr marL="1371600" indent="-514350">
              <a:buFont typeface="+mj-lt"/>
              <a:buAutoNum type="arabicParenR"/>
            </a:pPr>
            <a:r>
              <a:rPr lang="en-US" dirty="0" smtClean="0"/>
              <a:t>identify the characteristics of stable nuclides</a:t>
            </a:r>
          </a:p>
          <a:p>
            <a:pPr marL="1371600" indent="-514350">
              <a:buFont typeface="+mj-lt"/>
              <a:buAutoNum type="arabicParenR"/>
            </a:pPr>
            <a:r>
              <a:rPr lang="en-US" dirty="0" smtClean="0"/>
              <a:t>identify the favored decay pathway(s)</a:t>
            </a:r>
            <a:r>
              <a:rPr lang="en-US" dirty="0"/>
              <a:t> </a:t>
            </a:r>
            <a:r>
              <a:rPr lang="en-US" dirty="0" smtClean="0"/>
              <a:t>for radioactive nuclides</a:t>
            </a:r>
          </a:p>
          <a:p>
            <a:pPr marL="1371600" indent="-514350">
              <a:buFont typeface="+mj-lt"/>
              <a:buAutoNum type="arabicParenR"/>
            </a:pPr>
            <a:r>
              <a:rPr lang="en-US" dirty="0" smtClean="0"/>
              <a:t>predict the decay pathways for nuclides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0"/>
            <a:ext cx="9906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868998"/>
            <a:ext cx="8778240" cy="731520"/>
          </a:xfrm>
        </p:spPr>
        <p:txBody>
          <a:bodyPr/>
          <a:lstStyle/>
          <a:p>
            <a:r>
              <a:rPr lang="en-US" dirty="0" smtClean="0"/>
              <a:t>Kinetics of 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67" y="1891820"/>
            <a:ext cx="8457267" cy="3837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</a:t>
            </a:r>
            <a:r>
              <a:rPr lang="en-US" dirty="0"/>
              <a:t>explain the kinetics of radioactive decay and complete half-life calculations.</a:t>
            </a:r>
            <a:endParaRPr lang="en-US" sz="2400" b="1" i="1" dirty="0">
              <a:solidFill>
                <a:srgbClr val="008A3E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53400" y="0"/>
            <a:ext cx="9906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868998"/>
            <a:ext cx="8778240" cy="731520"/>
          </a:xfrm>
        </p:spPr>
        <p:txBody>
          <a:bodyPr/>
          <a:lstStyle/>
          <a:p>
            <a:r>
              <a:rPr lang="en-US" dirty="0" smtClean="0"/>
              <a:t>Nuclear Fission &amp;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67" y="1891820"/>
            <a:ext cx="8457267" cy="38371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SWBAT </a:t>
            </a:r>
          </a:p>
          <a:p>
            <a:pPr marL="1371600" indent="-514350">
              <a:buFont typeface="+mj-lt"/>
              <a:buAutoNum type="arabicParenR"/>
            </a:pPr>
            <a:r>
              <a:rPr lang="en-US" dirty="0" smtClean="0"/>
              <a:t>explain the concepts of fission &amp; fusion</a:t>
            </a:r>
          </a:p>
          <a:p>
            <a:pPr marL="1371600" indent="-514350">
              <a:buFont typeface="+mj-lt"/>
              <a:buAutoNum type="arabicParenR"/>
            </a:pPr>
            <a:r>
              <a:rPr lang="en-US" dirty="0" smtClean="0"/>
              <a:t>predict the favored pathway</a:t>
            </a:r>
          </a:p>
          <a:p>
            <a:pPr marL="1371600" indent="-514350">
              <a:buFont typeface="+mj-lt"/>
              <a:buAutoNum type="arabicParenR"/>
            </a:pPr>
            <a:r>
              <a:rPr lang="en-US" dirty="0" smtClean="0"/>
              <a:t>write balanced equations for fission &amp; fusion reactions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3400" y="0"/>
            <a:ext cx="9906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this in your notes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466" r="54643" b="11904"/>
          <a:stretch/>
        </p:blipFill>
        <p:spPr>
          <a:xfrm>
            <a:off x="1287410" y="1087429"/>
            <a:ext cx="6569180" cy="56726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Standard Model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09" t="24626" r="2109" b="24490"/>
          <a:stretch/>
        </p:blipFill>
        <p:spPr>
          <a:xfrm>
            <a:off x="7809171" y="0"/>
            <a:ext cx="1334829" cy="7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8229573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2n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  <a:endParaRPr lang="en-US" sz="2000" b="1" baseline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into p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into 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lose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67" y="1371076"/>
            <a:ext cx="5950944" cy="1161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467" y="2742399"/>
            <a:ext cx="5950944" cy="115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467" y="4108113"/>
            <a:ext cx="5950944" cy="1161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467" y="5479436"/>
            <a:ext cx="5950944" cy="1172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0269" y="18662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0483381"/>
              </p:ext>
            </p:extLst>
          </p:nvPr>
        </p:nvGraphicFramePr>
        <p:xfrm>
          <a:off x="182880" y="121920"/>
          <a:ext cx="877824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/>
                <a:gridCol w="1188720"/>
                <a:gridCol w="6400800"/>
              </a:tblGrid>
              <a:tr h="7315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Radioactive Decay Pathways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Legend for Table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03401" y="1319598"/>
            <a:ext cx="1846672" cy="493891"/>
            <a:chOff x="5495810" y="1298937"/>
            <a:chExt cx="1846672" cy="493891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48591" y="1298937"/>
              <a:ext cx="493891" cy="49389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3333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95810" y="1315050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31879" y="2175816"/>
            <a:ext cx="2018194" cy="493891"/>
            <a:chOff x="5324288" y="2186145"/>
            <a:chExt cx="2018194" cy="493891"/>
          </a:xfrm>
        </p:grpSpPr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848591" y="2186145"/>
              <a:ext cx="493891" cy="49389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199CFF"/>
                </a:gs>
                <a:gs pos="100000">
                  <a:srgbClr val="0070C0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24288" y="2202258"/>
              <a:ext cx="1329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neutron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72295" y="4591586"/>
            <a:ext cx="3018544" cy="646331"/>
            <a:chOff x="4264704" y="4545525"/>
            <a:chExt cx="3018544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6907824" y="4545525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6633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endParaRPr lang="en-US" sz="3600" b="1" dirty="0">
                <a:solidFill>
                  <a:srgbClr val="663300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264704" y="4730191"/>
              <a:ext cx="2388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gamma photon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46920" y="3657477"/>
            <a:ext cx="2133202" cy="724181"/>
            <a:chOff x="5239329" y="3636575"/>
            <a:chExt cx="2133202" cy="724181"/>
          </a:xfrm>
        </p:grpSpPr>
        <p:grpSp>
          <p:nvGrpSpPr>
            <p:cNvPr id="44" name="Group 43"/>
            <p:cNvGrpSpPr/>
            <p:nvPr/>
          </p:nvGrpSpPr>
          <p:grpSpPr>
            <a:xfrm>
              <a:off x="6818541" y="3636575"/>
              <a:ext cx="553990" cy="596854"/>
              <a:chOff x="7378489" y="2573407"/>
              <a:chExt cx="553990" cy="596854"/>
            </a:xfrm>
          </p:grpSpPr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7378489" y="2923319"/>
                <a:ext cx="246942" cy="24694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4200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37819" y="2573407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66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2800" b="1" dirty="0">
                  <a:solidFill>
                    <a:srgbClr val="66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239329" y="3899091"/>
              <a:ext cx="1414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positron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78980" y="2797084"/>
            <a:ext cx="2101142" cy="720316"/>
            <a:chOff x="5271389" y="2809338"/>
            <a:chExt cx="2101142" cy="720316"/>
          </a:xfrm>
        </p:grpSpPr>
        <p:sp>
          <p:nvSpPr>
            <p:cNvPr id="39" name="TextBox 38"/>
            <p:cNvSpPr txBox="1"/>
            <p:nvPr/>
          </p:nvSpPr>
          <p:spPr>
            <a:xfrm>
              <a:off x="5271389" y="3067989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818541" y="2809338"/>
              <a:ext cx="553990" cy="596854"/>
              <a:chOff x="7378489" y="2573407"/>
              <a:chExt cx="553990" cy="596854"/>
            </a:xfrm>
          </p:grpSpPr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378489" y="2923319"/>
                <a:ext cx="246942" cy="24694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42000">
                    <a:srgbClr val="FFFF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537819" y="2573407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66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</p:grp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8" y="1539079"/>
            <a:ext cx="4614814" cy="346111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5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Legend for Table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72295" y="1319598"/>
            <a:ext cx="3107827" cy="3918319"/>
            <a:chOff x="4264704" y="1267187"/>
            <a:chExt cx="3107827" cy="3918319"/>
          </a:xfrm>
        </p:grpSpPr>
        <p:grpSp>
          <p:nvGrpSpPr>
            <p:cNvPr id="34" name="Group 33"/>
            <p:cNvGrpSpPr/>
            <p:nvPr/>
          </p:nvGrpSpPr>
          <p:grpSpPr>
            <a:xfrm>
              <a:off x="5495810" y="1267187"/>
              <a:ext cx="1846672" cy="493891"/>
              <a:chOff x="5495810" y="1298937"/>
              <a:chExt cx="1846672" cy="493891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6848591" y="1298937"/>
                <a:ext cx="493891" cy="4938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95810" y="1315050"/>
                <a:ext cx="11576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324288" y="2123405"/>
              <a:ext cx="2018194" cy="493891"/>
              <a:chOff x="5324288" y="2186145"/>
              <a:chExt cx="2018194" cy="493891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6848591" y="2186145"/>
                <a:ext cx="493891" cy="4938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24288" y="2202258"/>
                <a:ext cx="1329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264704" y="4539175"/>
              <a:ext cx="3018544" cy="646331"/>
              <a:chOff x="4264704" y="4545525"/>
              <a:chExt cx="3018544" cy="64633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907824" y="4545525"/>
                <a:ext cx="3754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6633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endParaRPr lang="en-US" sz="3600" b="1" dirty="0">
                  <a:solidFill>
                    <a:srgbClr val="663300"/>
                  </a:solidFill>
                  <a:latin typeface="Symbol" panose="05050102010706020507" pitchFamily="18" charset="2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64704" y="4730191"/>
                <a:ext cx="2388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gamma photon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39329" y="3605066"/>
              <a:ext cx="2133202" cy="724181"/>
              <a:chOff x="5239329" y="3636575"/>
              <a:chExt cx="2133202" cy="72418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818541" y="3636575"/>
                <a:ext cx="553990" cy="596854"/>
                <a:chOff x="7378489" y="2573407"/>
                <a:chExt cx="553990" cy="596854"/>
              </a:xfrm>
            </p:grpSpPr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7378489" y="2923319"/>
                  <a:ext cx="246942" cy="24694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2000">
                      <a:srgbClr val="FFFF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537819" y="2573407"/>
                  <a:ext cx="39466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en-US" sz="2800" b="1" dirty="0">
                    <a:solidFill>
                      <a:srgbClr val="6633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239329" y="3899091"/>
                <a:ext cx="1414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positron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271389" y="2744673"/>
              <a:ext cx="2101142" cy="720316"/>
              <a:chOff x="5271389" y="2809338"/>
              <a:chExt cx="2101142" cy="72031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271389" y="3067989"/>
                <a:ext cx="1382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6818541" y="2809338"/>
                <a:ext cx="553990" cy="596854"/>
                <a:chOff x="7378489" y="2573407"/>
                <a:chExt cx="553990" cy="596854"/>
              </a:xfrm>
            </p:grpSpPr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7378489" y="2923319"/>
                  <a:ext cx="246942" cy="24694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2000">
                      <a:srgbClr val="FFFF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537819" y="2573407"/>
                  <a:ext cx="39466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–</a:t>
                  </a:r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595618" y="1319598"/>
            <a:ext cx="414433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Wait . . .</a:t>
            </a:r>
          </a:p>
          <a:p>
            <a:pPr marL="1027113">
              <a:spcBef>
                <a:spcPts val="1800"/>
              </a:spcBef>
            </a:pPr>
            <a:r>
              <a:rPr 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I’m not Grace</a:t>
            </a:r>
          </a:p>
          <a:p>
            <a:pPr marL="1027113">
              <a:spcBef>
                <a:spcPts val="1800"/>
              </a:spcBef>
            </a:pPr>
            <a:r>
              <a:rPr 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don’t have colored pencils for taking notes!</a:t>
            </a:r>
          </a:p>
          <a:p>
            <a:pPr marL="1027113">
              <a:spcBef>
                <a:spcPts val="1800"/>
              </a:spcBef>
            </a:pPr>
            <a:r>
              <a:rPr lang="en-US" sz="2800" b="1" dirty="0" smtClean="0">
                <a:solidFill>
                  <a:srgbClr val="FF00FF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can I do this with a pen?</a:t>
            </a:r>
            <a:endParaRPr lang="en-US" sz="2800" b="1" dirty="0">
              <a:solidFill>
                <a:srgbClr val="FF00FF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Legend for Table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272295" y="1319598"/>
            <a:ext cx="3107827" cy="3918319"/>
            <a:chOff x="4264704" y="1267187"/>
            <a:chExt cx="3107827" cy="3918319"/>
          </a:xfrm>
        </p:grpSpPr>
        <p:grpSp>
          <p:nvGrpSpPr>
            <p:cNvPr id="34" name="Group 33"/>
            <p:cNvGrpSpPr/>
            <p:nvPr/>
          </p:nvGrpSpPr>
          <p:grpSpPr>
            <a:xfrm>
              <a:off x="5495810" y="1267187"/>
              <a:ext cx="1846672" cy="493891"/>
              <a:chOff x="5495810" y="1298937"/>
              <a:chExt cx="1846672" cy="493891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6848591" y="1298937"/>
                <a:ext cx="493891" cy="4938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95810" y="1315050"/>
                <a:ext cx="11576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324288" y="2123405"/>
              <a:ext cx="2018194" cy="493891"/>
              <a:chOff x="5324288" y="2186145"/>
              <a:chExt cx="2018194" cy="493891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6848591" y="2186145"/>
                <a:ext cx="493891" cy="4938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324288" y="2202258"/>
                <a:ext cx="1329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neutron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264704" y="4539175"/>
              <a:ext cx="3018544" cy="646331"/>
              <a:chOff x="4264704" y="4545525"/>
              <a:chExt cx="3018544" cy="646331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6907824" y="4545525"/>
                <a:ext cx="3754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6633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endParaRPr lang="en-US" sz="3600" b="1" dirty="0">
                  <a:solidFill>
                    <a:srgbClr val="663300"/>
                  </a:solidFill>
                  <a:latin typeface="Symbol" panose="05050102010706020507" pitchFamily="18" charset="2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64704" y="4730191"/>
                <a:ext cx="23887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gamma photon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239329" y="3605066"/>
              <a:ext cx="2133202" cy="724181"/>
              <a:chOff x="5239329" y="3636575"/>
              <a:chExt cx="2133202" cy="72418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818541" y="3636575"/>
                <a:ext cx="553990" cy="596854"/>
                <a:chOff x="7378489" y="2573407"/>
                <a:chExt cx="553990" cy="596854"/>
              </a:xfrm>
            </p:grpSpPr>
            <p:sp>
              <p:nvSpPr>
                <p:cNvPr id="46" name="Oval 45"/>
                <p:cNvSpPr>
                  <a:spLocks noChangeAspect="1"/>
                </p:cNvSpPr>
                <p:nvPr/>
              </p:nvSpPr>
              <p:spPr>
                <a:xfrm>
                  <a:off x="7378489" y="2923319"/>
                  <a:ext cx="246942" cy="24694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2000">
                      <a:srgbClr val="FFFF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537819" y="2573407"/>
                  <a:ext cx="39466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en-US" sz="2800" b="1" dirty="0">
                    <a:solidFill>
                      <a:srgbClr val="6633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239329" y="3899091"/>
                <a:ext cx="1414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positron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271389" y="2744673"/>
              <a:ext cx="2101142" cy="720316"/>
              <a:chOff x="5271389" y="2809338"/>
              <a:chExt cx="2101142" cy="72031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5271389" y="3067989"/>
                <a:ext cx="1382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electron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6818541" y="2809338"/>
                <a:ext cx="553990" cy="596854"/>
                <a:chOff x="7378489" y="2573407"/>
                <a:chExt cx="553990" cy="596854"/>
              </a:xfrm>
            </p:grpSpPr>
            <p:sp>
              <p:nvSpPr>
                <p:cNvPr id="42" name="Oval 41"/>
                <p:cNvSpPr>
                  <a:spLocks noChangeAspect="1"/>
                </p:cNvSpPr>
                <p:nvPr/>
              </p:nvSpPr>
              <p:spPr>
                <a:xfrm>
                  <a:off x="7378489" y="2923319"/>
                  <a:ext cx="246942" cy="246942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42000">
                      <a:srgbClr val="FFFF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537819" y="2573407"/>
                  <a:ext cx="39466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66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–</a:t>
                  </a: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763878" y="1047750"/>
            <a:ext cx="3766646" cy="4429319"/>
            <a:chOff x="634483" y="1047750"/>
            <a:chExt cx="3766646" cy="4429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03146" y="1379087"/>
              <a:ext cx="4429319" cy="376664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098857" y="1335711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proton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27335" y="2191929"/>
              <a:ext cx="1329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neutron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4722" y="4591586"/>
              <a:ext cx="375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582A04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endParaRPr lang="en-US" sz="3600" b="1" dirty="0">
                <a:solidFill>
                  <a:srgbClr val="582A04"/>
                </a:solidFill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7751" y="4776252"/>
              <a:ext cx="2388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gamma photon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42376" y="3919993"/>
              <a:ext cx="1414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positron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4436" y="3055735"/>
              <a:ext cx="1382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95489" y="1319598"/>
              <a:ext cx="493891" cy="493891"/>
            </a:xfrm>
            <a:prstGeom prst="ellipse">
              <a:avLst/>
            </a:prstGeom>
            <a:noFill/>
            <a:ln w="28575">
              <a:solidFill>
                <a:srgbClr val="582A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495489" y="2175816"/>
              <a:ext cx="493891" cy="493891"/>
            </a:xfrm>
            <a:prstGeom prst="ellipse">
              <a:avLst/>
            </a:prstGeom>
            <a:noFill/>
            <a:ln w="28575">
              <a:solidFill>
                <a:srgbClr val="582A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2400" b="1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3495489" y="3902069"/>
              <a:ext cx="493891" cy="493891"/>
            </a:xfrm>
            <a:prstGeom prst="ellipse">
              <a:avLst/>
            </a:prstGeom>
            <a:noFill/>
            <a:ln w="28575">
              <a:solidFill>
                <a:srgbClr val="582A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600" b="1" baseline="20000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400" b="1" baseline="20000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95489" y="3041930"/>
              <a:ext cx="493891" cy="493891"/>
            </a:xfrm>
            <a:prstGeom prst="ellipse">
              <a:avLst/>
            </a:prstGeom>
            <a:noFill/>
            <a:ln w="28575">
              <a:solidFill>
                <a:srgbClr val="582A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b="1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600" b="1" baseline="20000" dirty="0" smtClean="0">
                  <a:solidFill>
                    <a:srgbClr val="582A0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endParaRPr lang="en-US" sz="2400" b="1" baseline="20000" dirty="0">
                <a:solidFill>
                  <a:srgbClr val="582A0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4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12194</TotalTime>
  <Words>1766</Words>
  <Application>Microsoft Office PowerPoint</Application>
  <PresentationFormat>On-screen Show (4:3)</PresentationFormat>
  <Paragraphs>553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Comic Sans MS</vt:lpstr>
      <vt:lpstr>Magneto</vt:lpstr>
      <vt:lpstr>Symbol</vt:lpstr>
      <vt:lpstr>Wingdings</vt:lpstr>
      <vt:lpstr>Office Theme</vt:lpstr>
      <vt:lpstr>Radioactive Decay</vt:lpstr>
      <vt:lpstr>Writing Greek Letters</vt:lpstr>
      <vt:lpstr>Three Types of Nuclear Reactions</vt:lpstr>
      <vt:lpstr>PowerPoint Presentation</vt:lpstr>
      <vt:lpstr>Key Elements of Radioactive Decay</vt:lpstr>
      <vt:lpstr>PowerPoint Presentation</vt:lpstr>
      <vt:lpstr>Legend for Table</vt:lpstr>
      <vt:lpstr>Legend for Table</vt:lpstr>
      <vt:lpstr>Legend for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Concept</vt:lpstr>
      <vt:lpstr>Check for Understanding 1</vt:lpstr>
      <vt:lpstr>Check for Understanding 2</vt:lpstr>
      <vt:lpstr>Check for Understanding 3</vt:lpstr>
      <vt:lpstr>PowerPoint Presentation</vt:lpstr>
      <vt:lpstr>Alpha Decay</vt:lpstr>
      <vt:lpstr>Penetrating Power</vt:lpstr>
      <vt:lpstr>Alpha Decay</vt:lpstr>
      <vt:lpstr>PowerPoint Presentation</vt:lpstr>
      <vt:lpstr>Beta Minus Decay</vt:lpstr>
      <vt:lpstr>Neutron to Proton?</vt:lpstr>
      <vt:lpstr>Quarks</vt:lpstr>
      <vt:lpstr>Quarks</vt:lpstr>
      <vt:lpstr>Quarks</vt:lpstr>
      <vt:lpstr>PowerPoint Presentation</vt:lpstr>
      <vt:lpstr>PowerPoint Presentation</vt:lpstr>
      <vt:lpstr>PowerPoint Presentation</vt:lpstr>
      <vt:lpstr>Beta Minus Decay</vt:lpstr>
      <vt:lpstr>Negative Atomic Number?</vt:lpstr>
      <vt:lpstr>Beta Minus Decay</vt:lpstr>
      <vt:lpstr>PowerPoint Presentation</vt:lpstr>
      <vt:lpstr>Beta Plus Decay</vt:lpstr>
      <vt:lpstr>PowerPoint Presentation</vt:lpstr>
      <vt:lpstr>PowerPoint Presentation</vt:lpstr>
      <vt:lpstr>PowerPoint Presentation</vt:lpstr>
      <vt:lpstr>Positron</vt:lpstr>
      <vt:lpstr>Positron</vt:lpstr>
      <vt:lpstr>PowerPoint Presentation</vt:lpstr>
      <vt:lpstr>Gamma Decay</vt:lpstr>
      <vt:lpstr>PowerPoint Presentation</vt:lpstr>
      <vt:lpstr>Check for Understanding 4</vt:lpstr>
      <vt:lpstr>Check for Understanding 5</vt:lpstr>
      <vt:lpstr>Check for Understanding 6</vt:lpstr>
      <vt:lpstr>Backup Slides</vt:lpstr>
      <vt:lpstr>Stable and Radioactive Nuclides</vt:lpstr>
      <vt:lpstr>Kinetics of Radioactive Decay</vt:lpstr>
      <vt:lpstr>Nuclear Fission &amp; Fusion</vt:lpstr>
      <vt:lpstr>Standard Model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815</cp:revision>
  <cp:lastPrinted>2019-11-20T19:36:51Z</cp:lastPrinted>
  <dcterms:created xsi:type="dcterms:W3CDTF">2012-09-15T16:31:25Z</dcterms:created>
  <dcterms:modified xsi:type="dcterms:W3CDTF">2019-11-26T15:27:27Z</dcterms:modified>
</cp:coreProperties>
</file>