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792" r:id="rId2"/>
    <p:sldId id="793" r:id="rId3"/>
    <p:sldId id="794" r:id="rId4"/>
    <p:sldId id="795" r:id="rId5"/>
    <p:sldId id="769" r:id="rId6"/>
    <p:sldId id="770" r:id="rId7"/>
    <p:sldId id="800" r:id="rId8"/>
    <p:sldId id="808" r:id="rId9"/>
    <p:sldId id="809" r:id="rId10"/>
    <p:sldId id="810" r:id="rId11"/>
    <p:sldId id="811" r:id="rId12"/>
    <p:sldId id="812" r:id="rId13"/>
    <p:sldId id="816" r:id="rId14"/>
    <p:sldId id="817" r:id="rId15"/>
    <p:sldId id="775" r:id="rId16"/>
    <p:sldId id="805" r:id="rId17"/>
    <p:sldId id="807" r:id="rId18"/>
    <p:sldId id="806" r:id="rId19"/>
    <p:sldId id="814" r:id="rId20"/>
    <p:sldId id="790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72" r:id="rId29"/>
    <p:sldId id="773" r:id="rId30"/>
    <p:sldId id="791" r:id="rId31"/>
    <p:sldId id="801" r:id="rId32"/>
    <p:sldId id="802" r:id="rId33"/>
    <p:sldId id="803" r:id="rId34"/>
    <p:sldId id="804" r:id="rId3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99"/>
    <a:srgbClr val="B7FFD8"/>
    <a:srgbClr val="00E266"/>
    <a:srgbClr val="BDD8FF"/>
    <a:srgbClr val="FFD1F3"/>
    <a:srgbClr val="993300"/>
    <a:srgbClr val="FFFFA3"/>
    <a:srgbClr val="FFFFCC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2" autoAdjust="0"/>
    <p:restoredTop sz="86375" autoAdjust="0"/>
  </p:normalViewPr>
  <p:slideViewPr>
    <p:cSldViewPr snapToGrid="0">
      <p:cViewPr varScale="1">
        <p:scale>
          <a:sx n="82" d="100"/>
          <a:sy n="82" d="100"/>
        </p:scale>
        <p:origin x="174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25" y="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07C98594-B946-4782-932A-49C6C50988B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93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25" y="891793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71A4E98C-FC68-4FFF-8FB8-0C1BEF8A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8" tIns="47094" rIns="94188" bIns="470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188" tIns="47094" rIns="94188" bIns="470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976" y="3668486"/>
            <a:ext cx="7824048" cy="2757027"/>
          </a:xfrm>
        </p:spPr>
        <p:txBody>
          <a:bodyPr/>
          <a:lstStyle/>
          <a:p>
            <a:pPr algn="just"/>
            <a:r>
              <a:rPr lang="en-US" dirty="0" smtClean="0"/>
              <a:t>Above are five different yoga positions</a:t>
            </a:r>
          </a:p>
          <a:p>
            <a:pPr algn="just"/>
            <a:r>
              <a:rPr lang="en-US" dirty="0" smtClean="0"/>
              <a:t>Using the letters, list the stability of each position from most stable (can be held the longest) to least stable.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31854" y="1029544"/>
            <a:ext cx="8680292" cy="2397499"/>
            <a:chOff x="259847" y="1029544"/>
            <a:chExt cx="8680292" cy="2397499"/>
          </a:xfrm>
        </p:grpSpPr>
        <p:grpSp>
          <p:nvGrpSpPr>
            <p:cNvPr id="18" name="Group 17"/>
            <p:cNvGrpSpPr/>
            <p:nvPr/>
          </p:nvGrpSpPr>
          <p:grpSpPr>
            <a:xfrm>
              <a:off x="259847" y="1620614"/>
              <a:ext cx="1609583" cy="1806429"/>
              <a:chOff x="362485" y="1620614"/>
              <a:chExt cx="1609583" cy="1806429"/>
            </a:xfrm>
          </p:grpSpPr>
          <p:pic>
            <p:nvPicPr>
              <p:cNvPr id="31" name="Picture 6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211" r="39418" b="77586"/>
              <a:stretch/>
            </p:blipFill>
            <p:spPr bwMode="auto">
              <a:xfrm>
                <a:off x="362485" y="1620614"/>
                <a:ext cx="1609583" cy="1307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63534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021283" y="1029544"/>
              <a:ext cx="1456452" cy="2397499"/>
              <a:chOff x="2173130" y="1029544"/>
              <a:chExt cx="1456452" cy="2397499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" t="50000" r="81217" b="25000"/>
              <a:stretch/>
            </p:blipFill>
            <p:spPr bwMode="auto">
              <a:xfrm>
                <a:off x="2173130" y="1029544"/>
                <a:ext cx="1456452" cy="1814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2697614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53116" y="1436517"/>
              <a:ext cx="1614584" cy="1990526"/>
              <a:chOff x="5611687" y="1436517"/>
              <a:chExt cx="1614584" cy="1990526"/>
            </a:xfrm>
          </p:grpSpPr>
          <p:pic>
            <p:nvPicPr>
              <p:cNvPr id="27" name="Picture 9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9894" b="76870"/>
              <a:stretch/>
            </p:blipFill>
            <p:spPr bwMode="auto">
              <a:xfrm>
                <a:off x="5611687" y="1436517"/>
                <a:ext cx="1614584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6215237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519553" y="1615414"/>
              <a:ext cx="1420586" cy="1811629"/>
              <a:chOff x="7360929" y="1615414"/>
              <a:chExt cx="1420586" cy="1811629"/>
            </a:xfrm>
          </p:grpSpPr>
          <p:pic>
            <p:nvPicPr>
              <p:cNvPr id="25" name="Picture 8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973" t="25000" r="60053" b="50000"/>
              <a:stretch/>
            </p:blipFill>
            <p:spPr bwMode="auto">
              <a:xfrm>
                <a:off x="7360929" y="1615414"/>
                <a:ext cx="1420586" cy="1312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7876297" y="2965378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629588" y="2264793"/>
              <a:ext cx="1971675" cy="1162250"/>
              <a:chOff x="3505354" y="2264793"/>
              <a:chExt cx="1971675" cy="116225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287449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/>
              <a:srcRect t="25511" b="19632"/>
              <a:stretch/>
            </p:blipFill>
            <p:spPr>
              <a:xfrm flipH="1">
                <a:off x="3505354" y="2264793"/>
                <a:ext cx="1971675" cy="5408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291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94846"/>
              </p:ext>
            </p:extLst>
          </p:nvPr>
        </p:nvGraphicFramePr>
        <p:xfrm>
          <a:off x="502920" y="1303020"/>
          <a:ext cx="81381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0"/>
                <a:gridCol w="406908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electron possession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sharing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protons, neutrons and/or energy of nucleus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cannot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reactions can destroy a building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reactions can destroy a city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1543" y="0"/>
            <a:ext cx="2242457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02920" y="1303020"/>
          <a:ext cx="81381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0"/>
                <a:gridCol w="406908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electron possession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sharing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protons, neutrons and/or energy of nucleus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cannot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reactions can destroy a building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reactions can destroy a city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is conserved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 is converted into energy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1543" y="0"/>
            <a:ext cx="2242457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Representing Reactions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520" y="2928906"/>
            <a:ext cx="7680960" cy="349660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Reactions are events in which changes occur</a:t>
            </a:r>
          </a:p>
          <a:p>
            <a:pPr algn="just"/>
            <a:r>
              <a:rPr lang="en-US" sz="2800" dirty="0" smtClean="0"/>
              <a:t>Normally, reactions are represented by a diagram where two sets of materials are separated by an arrow</a:t>
            </a:r>
            <a:endParaRPr lang="en-US" sz="2800" dirty="0"/>
          </a:p>
        </p:txBody>
      </p:sp>
      <p:sp>
        <p:nvSpPr>
          <p:cNvPr id="18" name="Right Arrow 17"/>
          <p:cNvSpPr>
            <a:spLocks noChangeAspect="1"/>
          </p:cNvSpPr>
          <p:nvPr/>
        </p:nvSpPr>
        <p:spPr>
          <a:xfrm>
            <a:off x="3963562" y="1797705"/>
            <a:ext cx="1216876" cy="324558"/>
          </a:xfrm>
          <a:prstGeom prst="rightArrow">
            <a:avLst>
              <a:gd name="adj1" fmla="val 50000"/>
              <a:gd name="adj2" fmla="val 70124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>
            <a:grpSpLocks noChangeAspect="1"/>
          </p:cNvGrpSpPr>
          <p:nvPr/>
        </p:nvGrpSpPr>
        <p:grpSpPr>
          <a:xfrm>
            <a:off x="5747657" y="1377813"/>
            <a:ext cx="2710543" cy="1164342"/>
            <a:chOff x="5318636" y="1725379"/>
            <a:chExt cx="2779234" cy="1193849"/>
          </a:xfrm>
        </p:grpSpPr>
        <p:grpSp>
          <p:nvGrpSpPr>
            <p:cNvPr id="20" name="Group 19"/>
            <p:cNvGrpSpPr/>
            <p:nvPr/>
          </p:nvGrpSpPr>
          <p:grpSpPr>
            <a:xfrm>
              <a:off x="5318636" y="1725379"/>
              <a:ext cx="1190770" cy="1193849"/>
              <a:chOff x="4390923" y="3111146"/>
              <a:chExt cx="1190770" cy="1193849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4769411" y="317668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4894600" y="343698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4947057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605308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215933" y="347119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033053" y="385365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4515187" y="38274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4399274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4978101" y="348379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4653519" y="367077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180724" y="3365714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5208020" y="368455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765034" y="39392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4390923" y="359311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4531744" y="311114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4605308" y="355237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4932528" y="365978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440207" y="2017064"/>
              <a:ext cx="657663" cy="610479"/>
              <a:chOff x="5524062" y="3017520"/>
              <a:chExt cx="657663" cy="610479"/>
            </a:xfrm>
          </p:grpSpPr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457821" y="1353824"/>
            <a:ext cx="1157481" cy="1212320"/>
            <a:chOff x="5173835" y="3017520"/>
            <a:chExt cx="1190770" cy="1247189"/>
          </a:xfrm>
        </p:grpSpPr>
        <p:sp>
          <p:nvSpPr>
            <p:cNvPr id="48" name="Oval 47"/>
            <p:cNvSpPr/>
            <p:nvPr/>
          </p:nvSpPr>
          <p:spPr>
            <a:xfrm>
              <a:off x="5267325" y="3200400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5388220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998845" y="343090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5815965" y="381337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5298099" y="37871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182186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5761013" y="344350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436431" y="363049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5988880" y="322926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5990932" y="364426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5547946" y="389894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5173835" y="355282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5314656" y="307086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524062" y="3017520"/>
              <a:ext cx="657663" cy="610479"/>
              <a:chOff x="5524062" y="3017520"/>
              <a:chExt cx="657663" cy="610479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5388220" y="351208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715440" y="361950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74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Representing Reactions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612549" y="5949772"/>
            <a:ext cx="2743200" cy="461665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8A3E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8A3E"/>
                </a:solidFill>
              </a:rPr>
              <a:t>parents</a:t>
            </a:r>
            <a:endParaRPr lang="en-US" sz="2400" dirty="0">
              <a:solidFill>
                <a:srgbClr val="008A3E"/>
              </a:solidFill>
            </a:endParaRPr>
          </a:p>
        </p:txBody>
      </p:sp>
      <p:sp>
        <p:nvSpPr>
          <p:cNvPr id="18" name="Right Arrow 17"/>
          <p:cNvSpPr>
            <a:spLocks noChangeAspect="1"/>
          </p:cNvSpPr>
          <p:nvPr/>
        </p:nvSpPr>
        <p:spPr>
          <a:xfrm>
            <a:off x="3963562" y="1797705"/>
            <a:ext cx="1216876" cy="324558"/>
          </a:xfrm>
          <a:prstGeom prst="rightArrow">
            <a:avLst>
              <a:gd name="adj1" fmla="val 50000"/>
              <a:gd name="adj2" fmla="val 70124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>
            <a:grpSpLocks noChangeAspect="1"/>
          </p:cNvGrpSpPr>
          <p:nvPr/>
        </p:nvGrpSpPr>
        <p:grpSpPr>
          <a:xfrm>
            <a:off x="5747657" y="1377813"/>
            <a:ext cx="2710543" cy="1164342"/>
            <a:chOff x="5318636" y="1725379"/>
            <a:chExt cx="2779234" cy="1193849"/>
          </a:xfrm>
        </p:grpSpPr>
        <p:grpSp>
          <p:nvGrpSpPr>
            <p:cNvPr id="20" name="Group 19"/>
            <p:cNvGrpSpPr/>
            <p:nvPr/>
          </p:nvGrpSpPr>
          <p:grpSpPr>
            <a:xfrm>
              <a:off x="5318636" y="1725379"/>
              <a:ext cx="1190770" cy="1193849"/>
              <a:chOff x="4390923" y="3111146"/>
              <a:chExt cx="1190770" cy="1193849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4769411" y="317668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4894600" y="343698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4947057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605308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215933" y="347119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033053" y="385365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4515187" y="38274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4399274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4978101" y="348379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4653519" y="367077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180724" y="3365714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5208020" y="368455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765034" y="39392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4390923" y="359311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4531744" y="311114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4605308" y="355237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4932528" y="365978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440207" y="2017064"/>
              <a:ext cx="657663" cy="610479"/>
              <a:chOff x="5524062" y="3017520"/>
              <a:chExt cx="657663" cy="610479"/>
            </a:xfrm>
          </p:grpSpPr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6972308" y="0"/>
            <a:ext cx="2171692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457821" y="1353824"/>
            <a:ext cx="1157481" cy="1212320"/>
            <a:chOff x="5173835" y="3017520"/>
            <a:chExt cx="1190770" cy="1247189"/>
          </a:xfrm>
        </p:grpSpPr>
        <p:sp>
          <p:nvSpPr>
            <p:cNvPr id="48" name="Oval 47"/>
            <p:cNvSpPr/>
            <p:nvPr/>
          </p:nvSpPr>
          <p:spPr>
            <a:xfrm>
              <a:off x="5267325" y="3200400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5388220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998845" y="343090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5815965" y="381337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5298099" y="37871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182186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5761013" y="344350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436431" y="363049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5988880" y="322926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5990932" y="364426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5547946" y="389894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5173835" y="355282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5314656" y="307086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524062" y="3017520"/>
              <a:ext cx="657663" cy="610479"/>
              <a:chOff x="5524062" y="3017520"/>
              <a:chExt cx="657663" cy="610479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5388220" y="351208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715440" y="361950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ontent Placeholder 8"/>
          <p:cNvSpPr txBox="1">
            <a:spLocks/>
          </p:cNvSpPr>
          <p:nvPr/>
        </p:nvSpPr>
        <p:spPr>
          <a:xfrm>
            <a:off x="5788252" y="2877566"/>
            <a:ext cx="2743200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Right of Arrow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Material that exist </a:t>
            </a:r>
            <a:r>
              <a:rPr lang="en-US" sz="2400" u="sng" dirty="0" smtClean="0">
                <a:solidFill>
                  <a:srgbClr val="C00000"/>
                </a:solidFill>
              </a:rPr>
              <a:t>after</a:t>
            </a:r>
            <a:r>
              <a:rPr lang="en-US" sz="2400" dirty="0" smtClean="0">
                <a:solidFill>
                  <a:srgbClr val="C00000"/>
                </a:solidFill>
              </a:rPr>
              <a:t> the reaction occurred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794760" y="2877566"/>
            <a:ext cx="1554480" cy="1354217"/>
          </a:xfrm>
          <a:prstGeom prst="rect">
            <a:avLst/>
          </a:prstGeom>
          <a:solidFill>
            <a:srgbClr val="FFFFA3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Arrow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Indicates change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6" name="Content Placeholder 8"/>
          <p:cNvSpPr txBox="1">
            <a:spLocks/>
          </p:cNvSpPr>
          <p:nvPr/>
        </p:nvSpPr>
        <p:spPr>
          <a:xfrm>
            <a:off x="612549" y="2877566"/>
            <a:ext cx="2743200" cy="1723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8A3E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8A3E"/>
                </a:solidFill>
              </a:rPr>
              <a:t>Left of Arrow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>
                <a:solidFill>
                  <a:srgbClr val="008A3E"/>
                </a:solidFill>
              </a:rPr>
              <a:t>M</a:t>
            </a:r>
            <a:r>
              <a:rPr lang="en-US" sz="2400" dirty="0" smtClean="0">
                <a:solidFill>
                  <a:srgbClr val="008A3E"/>
                </a:solidFill>
              </a:rPr>
              <a:t>aterials that exist </a:t>
            </a:r>
            <a:r>
              <a:rPr lang="en-US" sz="2400" u="sng" dirty="0" smtClean="0">
                <a:solidFill>
                  <a:srgbClr val="008A3E"/>
                </a:solidFill>
              </a:rPr>
              <a:t>before</a:t>
            </a:r>
            <a:r>
              <a:rPr lang="en-US" sz="2400" dirty="0" smtClean="0">
                <a:solidFill>
                  <a:srgbClr val="008A3E"/>
                </a:solidFill>
              </a:rPr>
              <a:t> the reaction occurred</a:t>
            </a:r>
            <a:endParaRPr lang="en-US" sz="2400" dirty="0">
              <a:solidFill>
                <a:srgbClr val="008A3E"/>
              </a:solidFill>
            </a:endParaRPr>
          </a:p>
        </p:txBody>
      </p:sp>
      <p:sp>
        <p:nvSpPr>
          <p:cNvPr id="98" name="Content Placeholder 8"/>
          <p:cNvSpPr txBox="1">
            <a:spLocks/>
          </p:cNvSpPr>
          <p:nvPr/>
        </p:nvSpPr>
        <p:spPr>
          <a:xfrm>
            <a:off x="5788252" y="5346332"/>
            <a:ext cx="2743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daughters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9" name="Content Placeholder 8"/>
          <p:cNvSpPr txBox="1">
            <a:spLocks/>
          </p:cNvSpPr>
          <p:nvPr/>
        </p:nvSpPr>
        <p:spPr>
          <a:xfrm>
            <a:off x="5788252" y="4742891"/>
            <a:ext cx="2743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products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0" name="Content Placeholder 8"/>
          <p:cNvSpPr txBox="1">
            <a:spLocks/>
          </p:cNvSpPr>
          <p:nvPr/>
        </p:nvSpPr>
        <p:spPr>
          <a:xfrm>
            <a:off x="612549" y="5346332"/>
            <a:ext cx="27432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8A3E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rgbClr val="008A3E"/>
                </a:solidFill>
              </a:rPr>
              <a:t>reactants</a:t>
            </a:r>
          </a:p>
        </p:txBody>
      </p:sp>
      <p:sp>
        <p:nvSpPr>
          <p:cNvPr id="101" name="Content Placeholder 8"/>
          <p:cNvSpPr txBox="1">
            <a:spLocks/>
          </p:cNvSpPr>
          <p:nvPr/>
        </p:nvSpPr>
        <p:spPr>
          <a:xfrm>
            <a:off x="612549" y="4742891"/>
            <a:ext cx="27432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8A3E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rgbClr val="008A3E"/>
                </a:solidFill>
              </a:rPr>
              <a:t>starting materials</a:t>
            </a:r>
            <a:endParaRPr lang="en-US" sz="2400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5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allAtOnce" animBg="1"/>
      <p:bldP spid="11" grpId="0" animBg="1"/>
      <p:bldP spid="96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>
            <a:spLocks noChangeAspect="1"/>
          </p:cNvSpPr>
          <p:nvPr/>
        </p:nvSpPr>
        <p:spPr>
          <a:xfrm>
            <a:off x="1312874" y="1219848"/>
            <a:ext cx="1460684" cy="1460684"/>
          </a:xfrm>
          <a:prstGeom prst="rect">
            <a:avLst/>
          </a:prstGeom>
          <a:solidFill>
            <a:srgbClr val="B7FFD8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7383474" y="1219848"/>
            <a:ext cx="1460684" cy="1460684"/>
          </a:xfrm>
          <a:prstGeom prst="rect">
            <a:avLst/>
          </a:prstGeom>
          <a:solidFill>
            <a:srgbClr val="BDD8FF"/>
          </a:solidFill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5580074" y="1219848"/>
            <a:ext cx="1460684" cy="1460684"/>
          </a:xfrm>
          <a:prstGeom prst="rect">
            <a:avLst/>
          </a:prstGeom>
          <a:solidFill>
            <a:srgbClr val="FFD1F3"/>
          </a:solidFill>
          <a:ln w="762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Representing </a:t>
            </a:r>
            <a:r>
              <a:rPr lang="en-US" sz="4000" b="1" dirty="0" smtClean="0">
                <a:solidFill>
                  <a:srgbClr val="0070C0"/>
                </a:solidFill>
              </a:rPr>
              <a:t>Nuclear Reactions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8720" y="2928906"/>
            <a:ext cx="6766560" cy="3496607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US" sz="2800" dirty="0" smtClean="0"/>
              <a:t>In nuclear reactions, distinction is made between </a:t>
            </a:r>
            <a:r>
              <a:rPr lang="en-US" sz="2800" dirty="0" smtClean="0"/>
              <a:t>nuclides </a:t>
            </a:r>
            <a:r>
              <a:rPr lang="en-US" sz="2800" dirty="0" smtClean="0"/>
              <a:t>and particles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Anything alpha particle size or smaller is considered a particle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This reaction contains:</a:t>
            </a:r>
          </a:p>
          <a:p>
            <a:pPr marL="1716088" indent="-514350" algn="just">
              <a:spcBef>
                <a:spcPts val="300"/>
              </a:spcBef>
              <a:buFont typeface="+mj-lt"/>
              <a:buAutoNum type="arabicParenR"/>
            </a:pPr>
            <a:r>
              <a:rPr lang="en-US" sz="2800" b="1" dirty="0" smtClean="0">
                <a:solidFill>
                  <a:srgbClr val="00B050"/>
                </a:solidFill>
              </a:rPr>
              <a:t>a parent </a:t>
            </a:r>
            <a:r>
              <a:rPr lang="en-US" sz="2800" b="1" dirty="0" smtClean="0">
                <a:solidFill>
                  <a:srgbClr val="00B050"/>
                </a:solidFill>
              </a:rPr>
              <a:t>nuclide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1716088" indent="-514350" algn="just">
              <a:spcBef>
                <a:spcPts val="300"/>
              </a:spcBef>
              <a:buFont typeface="+mj-lt"/>
              <a:buAutoNum type="arabicParenR"/>
            </a:pPr>
            <a:r>
              <a:rPr lang="en-US" sz="2800" b="1" dirty="0" smtClean="0">
                <a:solidFill>
                  <a:srgbClr val="CC0099"/>
                </a:solidFill>
              </a:rPr>
              <a:t>a daughter </a:t>
            </a:r>
            <a:r>
              <a:rPr lang="en-US" sz="2800" b="1" dirty="0" smtClean="0">
                <a:solidFill>
                  <a:srgbClr val="CC0099"/>
                </a:solidFill>
              </a:rPr>
              <a:t>nuclide</a:t>
            </a:r>
            <a:endParaRPr lang="en-US" sz="2800" b="1" dirty="0" smtClean="0">
              <a:solidFill>
                <a:srgbClr val="CC0099"/>
              </a:solidFill>
            </a:endParaRPr>
          </a:p>
          <a:p>
            <a:pPr marL="1716088" indent="-514350" algn="just">
              <a:spcBef>
                <a:spcPts val="300"/>
              </a:spcBef>
              <a:buFont typeface="+mj-lt"/>
              <a:buAutoNum type="arabicParenR"/>
            </a:pPr>
            <a:r>
              <a:rPr lang="en-US" sz="2800" b="1" dirty="0" smtClean="0">
                <a:solidFill>
                  <a:srgbClr val="0066FF"/>
                </a:solidFill>
              </a:rPr>
              <a:t>a </a:t>
            </a:r>
            <a:r>
              <a:rPr lang="en-US" sz="2800" b="1" dirty="0" smtClean="0">
                <a:solidFill>
                  <a:srgbClr val="0066FF"/>
                </a:solidFill>
              </a:rPr>
              <a:t>daughter </a:t>
            </a:r>
            <a:r>
              <a:rPr lang="en-US" sz="2800" b="1" dirty="0" smtClean="0">
                <a:solidFill>
                  <a:srgbClr val="0066FF"/>
                </a:solidFill>
              </a:rPr>
              <a:t>particle</a:t>
            </a:r>
            <a:endParaRPr lang="en-US" sz="2800" b="1" dirty="0">
              <a:solidFill>
                <a:srgbClr val="0066FF"/>
              </a:solidFill>
            </a:endParaRPr>
          </a:p>
        </p:txBody>
      </p:sp>
      <p:sp>
        <p:nvSpPr>
          <p:cNvPr id="18" name="Right Arrow 17"/>
          <p:cNvSpPr>
            <a:spLocks noChangeAspect="1"/>
          </p:cNvSpPr>
          <p:nvPr/>
        </p:nvSpPr>
        <p:spPr>
          <a:xfrm>
            <a:off x="3963562" y="1797705"/>
            <a:ext cx="1216876" cy="324558"/>
          </a:xfrm>
          <a:prstGeom prst="rightArrow">
            <a:avLst>
              <a:gd name="adj1" fmla="val 50000"/>
              <a:gd name="adj2" fmla="val 70124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>
            <a:grpSpLocks noChangeAspect="1"/>
          </p:cNvGrpSpPr>
          <p:nvPr/>
        </p:nvGrpSpPr>
        <p:grpSpPr>
          <a:xfrm>
            <a:off x="5747657" y="1377813"/>
            <a:ext cx="2710543" cy="1164342"/>
            <a:chOff x="5318636" y="1725379"/>
            <a:chExt cx="2779234" cy="1193849"/>
          </a:xfrm>
        </p:grpSpPr>
        <p:grpSp>
          <p:nvGrpSpPr>
            <p:cNvPr id="20" name="Group 19"/>
            <p:cNvGrpSpPr/>
            <p:nvPr/>
          </p:nvGrpSpPr>
          <p:grpSpPr>
            <a:xfrm>
              <a:off x="5318636" y="1725379"/>
              <a:ext cx="1190770" cy="1193849"/>
              <a:chOff x="4390923" y="3111146"/>
              <a:chExt cx="1190770" cy="1193849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4769411" y="317668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4894600" y="343698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4947057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605308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215933" y="347119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033053" y="385365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4515187" y="38274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4399274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4978101" y="348379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4653519" y="367077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180724" y="3365714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5208020" y="368455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765034" y="39392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4390923" y="359311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4531744" y="311114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4605308" y="355237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4932528" y="365978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440207" y="2017064"/>
              <a:ext cx="657663" cy="610479"/>
              <a:chOff x="5524062" y="3017520"/>
              <a:chExt cx="657663" cy="610479"/>
            </a:xfrm>
          </p:grpSpPr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457821" y="1353824"/>
            <a:ext cx="1157481" cy="1212320"/>
            <a:chOff x="5173835" y="3017520"/>
            <a:chExt cx="1190770" cy="1247189"/>
          </a:xfrm>
        </p:grpSpPr>
        <p:sp>
          <p:nvSpPr>
            <p:cNvPr id="48" name="Oval 47"/>
            <p:cNvSpPr/>
            <p:nvPr/>
          </p:nvSpPr>
          <p:spPr>
            <a:xfrm>
              <a:off x="5267325" y="3200400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5388220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998845" y="343090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5815965" y="381337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5298099" y="37871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182186" y="329184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5761013" y="344350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436431" y="363049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5988880" y="322926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5990932" y="364426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5547946" y="389894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5173835" y="3552825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5314656" y="307086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FFC5C5"/>
                </a:gs>
                <a:gs pos="100000">
                  <a:srgbClr val="FF6565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524062" y="3017520"/>
              <a:ext cx="657663" cy="610479"/>
              <a:chOff x="5524062" y="3017520"/>
              <a:chExt cx="657663" cy="610479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524062" y="301752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5562600" y="32537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5745480" y="30480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333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5815965" y="326223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199CFF"/>
                  </a:gs>
                  <a:gs pos="100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5388220" y="3512087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715440" y="3619500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2000">
                  <a:srgbClr val="D2E1F4"/>
                </a:gs>
                <a:gs pos="100000">
                  <a:srgbClr val="59B8FF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6972308" y="0"/>
            <a:ext cx="2171692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8" grpId="0" animBg="1"/>
      <p:bldP spid="71" grpId="0" animBg="1"/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Three Types of Nuclear Reactions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72308" y="0"/>
            <a:ext cx="2171692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2880" y="1239192"/>
            <a:ext cx="8778240" cy="2095916"/>
            <a:chOff x="182880" y="1239192"/>
            <a:chExt cx="8778240" cy="2095916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3173205" y="2039708"/>
              <a:ext cx="3799103" cy="1295400"/>
              <a:chOff x="1296" y="1180"/>
              <a:chExt cx="2688" cy="912"/>
            </a:xfrm>
          </p:grpSpPr>
          <p:pic>
            <p:nvPicPr>
              <p:cNvPr id="22" name="Picture 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6315"/>
              <a:stretch>
                <a:fillRect/>
              </a:stretch>
            </p:blipFill>
            <p:spPr bwMode="auto">
              <a:xfrm>
                <a:off x="1296" y="1180"/>
                <a:ext cx="2688" cy="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13"/>
              <p:cNvSpPr>
                <a:spLocks noChangeArrowheads="1"/>
              </p:cNvSpPr>
              <p:nvPr/>
            </p:nvSpPr>
            <p:spPr bwMode="auto">
              <a:xfrm>
                <a:off x="1296" y="1852"/>
                <a:ext cx="52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2448" y="1900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182880" y="1239192"/>
              <a:ext cx="877824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u="sng" dirty="0" smtClean="0">
                  <a:solidFill>
                    <a:srgbClr val="FF0000"/>
                  </a:solidFill>
                </a:rPr>
                <a:t>Radioactive Decay</a:t>
              </a:r>
              <a:r>
                <a:rPr lang="en-US" sz="2400" b="1" dirty="0" smtClean="0"/>
                <a:t> - </a:t>
              </a:r>
              <a:r>
                <a:rPr lang="en-US" sz="2400" b="1" dirty="0"/>
                <a:t> a </a:t>
              </a:r>
              <a:r>
                <a:rPr lang="en-US" sz="2400" b="1" dirty="0" smtClean="0"/>
                <a:t>process </a:t>
              </a:r>
              <a:r>
                <a:rPr lang="en-US" sz="2400" b="1" dirty="0"/>
                <a:t>by which </a:t>
              </a:r>
              <a:r>
                <a:rPr lang="en-US" sz="2400" b="1" dirty="0" smtClean="0"/>
                <a:t>a </a:t>
              </a:r>
              <a:r>
                <a:rPr lang="en-US" sz="2400" b="1" dirty="0"/>
                <a:t>nucleus </a:t>
              </a:r>
              <a:r>
                <a:rPr lang="en-US" sz="2400" b="1" dirty="0" smtClean="0"/>
                <a:t>spontaneously </a:t>
              </a:r>
              <a:r>
                <a:rPr lang="en-US" sz="2400" b="1" dirty="0"/>
                <a:t>changes itself by emitting particles or energy.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880" y="3228421"/>
            <a:ext cx="8778240" cy="1921922"/>
            <a:chOff x="182880" y="3228421"/>
            <a:chExt cx="8778240" cy="1921922"/>
          </a:xfrm>
        </p:grpSpPr>
        <p:grpSp>
          <p:nvGrpSpPr>
            <p:cNvPr id="62494" name="Group 30"/>
            <p:cNvGrpSpPr>
              <a:grpSpLocks noChangeAspect="1"/>
            </p:cNvGrpSpPr>
            <p:nvPr/>
          </p:nvGrpSpPr>
          <p:grpSpPr bwMode="auto">
            <a:xfrm>
              <a:off x="2514600" y="3669699"/>
              <a:ext cx="4114800" cy="1480644"/>
              <a:chOff x="3840" y="1392"/>
              <a:chExt cx="1776" cy="672"/>
            </a:xfrm>
          </p:grpSpPr>
          <p:pic>
            <p:nvPicPr>
              <p:cNvPr id="62495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" y="1392"/>
                <a:ext cx="1776" cy="6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2496" name="Rectangle 32"/>
              <p:cNvSpPr>
                <a:spLocks noChangeArrowheads="1"/>
              </p:cNvSpPr>
              <p:nvPr/>
            </p:nvSpPr>
            <p:spPr bwMode="auto">
              <a:xfrm>
                <a:off x="3984" y="2016"/>
                <a:ext cx="1296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7" name="Rectangle 33"/>
              <p:cNvSpPr>
                <a:spLocks noChangeArrowheads="1"/>
              </p:cNvSpPr>
              <p:nvPr/>
            </p:nvSpPr>
            <p:spPr bwMode="auto">
              <a:xfrm>
                <a:off x="5424" y="2016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02" name="Text Box 38"/>
            <p:cNvSpPr txBox="1">
              <a:spLocks noChangeArrowheads="1"/>
            </p:cNvSpPr>
            <p:nvPr/>
          </p:nvSpPr>
          <p:spPr bwMode="auto">
            <a:xfrm>
              <a:off x="182880" y="3228421"/>
              <a:ext cx="877824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u="sng" dirty="0">
                  <a:solidFill>
                    <a:srgbClr val="FF0000"/>
                  </a:solidFill>
                </a:rPr>
                <a:t>Nuclear </a:t>
              </a:r>
              <a:r>
                <a:rPr lang="en-US" sz="2400" b="1" u="sng" dirty="0" smtClean="0">
                  <a:solidFill>
                    <a:srgbClr val="FF0000"/>
                  </a:solidFill>
                </a:rPr>
                <a:t>Fission</a:t>
              </a:r>
              <a:r>
                <a:rPr lang="en-US" sz="2400" b="1" dirty="0" smtClean="0"/>
                <a:t> - </a:t>
              </a:r>
              <a:r>
                <a:rPr lang="en-US" sz="2400" b="1" dirty="0"/>
                <a:t>a </a:t>
              </a:r>
              <a:r>
                <a:rPr lang="en-US" sz="2400" b="1" dirty="0" smtClean="0"/>
                <a:t>process by which a nucleus splits </a:t>
              </a:r>
              <a:r>
                <a:rPr lang="en-US" sz="2400" b="1" dirty="0"/>
                <a:t>into two or more </a:t>
              </a:r>
              <a:r>
                <a:rPr lang="en-US" sz="2400" b="1" dirty="0" smtClean="0"/>
                <a:t>smaller parts</a:t>
              </a:r>
              <a:endParaRPr lang="en-US" sz="24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2880" y="5098090"/>
            <a:ext cx="8778240" cy="1715460"/>
            <a:chOff x="182880" y="5098090"/>
            <a:chExt cx="8778240" cy="1715460"/>
          </a:xfrm>
        </p:grpSpPr>
        <p:grpSp>
          <p:nvGrpSpPr>
            <p:cNvPr id="62498" name="Group 34"/>
            <p:cNvGrpSpPr>
              <a:grpSpLocks noChangeAspect="1"/>
            </p:cNvGrpSpPr>
            <p:nvPr/>
          </p:nvGrpSpPr>
          <p:grpSpPr bwMode="auto">
            <a:xfrm>
              <a:off x="2514600" y="5528481"/>
              <a:ext cx="4114800" cy="1285069"/>
              <a:chOff x="3792" y="2857"/>
              <a:chExt cx="1824" cy="599"/>
            </a:xfrm>
          </p:grpSpPr>
          <p:pic>
            <p:nvPicPr>
              <p:cNvPr id="62499" name="Picture 3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2" y="2857"/>
                <a:ext cx="1824" cy="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2500" name="Rectangle 36"/>
              <p:cNvSpPr>
                <a:spLocks noChangeArrowheads="1"/>
              </p:cNvSpPr>
              <p:nvPr/>
            </p:nvSpPr>
            <p:spPr bwMode="auto">
              <a:xfrm>
                <a:off x="3984" y="3360"/>
                <a:ext cx="52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Rectangle 37"/>
              <p:cNvSpPr>
                <a:spLocks noChangeArrowheads="1"/>
              </p:cNvSpPr>
              <p:nvPr/>
            </p:nvSpPr>
            <p:spPr bwMode="auto">
              <a:xfrm>
                <a:off x="5232" y="336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182880" y="5098090"/>
              <a:ext cx="877824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400" b="1" u="sng" dirty="0">
                  <a:solidFill>
                    <a:srgbClr val="FF0000"/>
                  </a:solidFill>
                </a:rPr>
                <a:t>Nuclear </a:t>
              </a:r>
              <a:r>
                <a:rPr lang="en-US" sz="2400" b="1" u="sng" dirty="0" smtClean="0">
                  <a:solidFill>
                    <a:srgbClr val="FF0000"/>
                  </a:solidFill>
                </a:rPr>
                <a:t>fusion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400" b="1" dirty="0" smtClean="0"/>
                <a:t>- a process by which two </a:t>
              </a:r>
              <a:r>
                <a:rPr lang="en-US" sz="2400" b="1" dirty="0"/>
                <a:t>nuclei </a:t>
              </a:r>
              <a:r>
                <a:rPr lang="en-US" sz="2400" b="1" dirty="0" smtClean="0"/>
                <a:t>join </a:t>
              </a:r>
              <a:r>
                <a:rPr lang="en-US" sz="2400" b="1" dirty="0"/>
                <a:t>together into </a:t>
              </a:r>
              <a:r>
                <a:rPr lang="en-US" sz="2400" b="1" dirty="0" smtClean="0"/>
                <a:t>one larger atom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470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A3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8722" y="1297460"/>
                <a:ext cx="8606557" cy="5128054"/>
              </a:xfrm>
            </p:spPr>
            <p:txBody>
              <a:bodyPr/>
              <a:lstStyle/>
              <a:p>
                <a:pPr marL="0" indent="0" algn="just">
                  <a:lnSpc>
                    <a:spcPts val="44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Abi </a:t>
                </a:r>
                <a:r>
                  <a:rPr lang="en-US" sz="2800" dirty="0" smtClean="0"/>
                  <a:t>conducts an experiment where she fires a beam of x-rays at a sample of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2800" dirty="0">
                    <a:solidFill>
                      <a:schemeClr val="tx1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No protons, neutrons or electrons are lost or gained, but the nucleus does gain energy.  Does this qualify as a nuclear reaction?</a:t>
                </a:r>
              </a:p>
              <a:p>
                <a:pPr marL="0" indent="0">
                  <a:spcBef>
                    <a:spcPts val="4200"/>
                  </a:spcBef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Yes, a nuclear reaction involves a change to the protons, neutrons or energy of the nucleus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8722" y="1297460"/>
                <a:ext cx="8606557" cy="5128054"/>
              </a:xfrm>
              <a:blipFill rotWithShape="0">
                <a:blip r:embed="rId2"/>
                <a:stretch>
                  <a:fillRect l="-1416" r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49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297460"/>
                <a:ext cx="7680960" cy="5128054"/>
              </a:xfrm>
            </p:spPr>
            <p:txBody>
              <a:bodyPr/>
              <a:lstStyle/>
              <a:p>
                <a:pPr marL="0" indent="0" algn="just">
                  <a:lnSpc>
                    <a:spcPts val="44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Rachel takes some of Abi’s sample of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cs typeface="Arial" pitchFamily="34" charset="0"/>
                  </a:rPr>
                  <a:t>U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and bombards it with neutrons.  This forces the uranium to split apart into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𝟑𝟕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cs typeface="Arial" pitchFamily="34" charset="0"/>
                  </a:rPr>
                  <a:t>Rb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</m:e>
                      </m:mr>
                      <m:m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𝟓𝟓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cs typeface="Arial" pitchFamily="34" charset="0"/>
                  </a:rPr>
                  <a:t>Cs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.  What kind of reaction is this?</a:t>
                </a:r>
              </a:p>
              <a:p>
                <a:pPr marL="0" indent="0" algn="just">
                  <a:spcBef>
                    <a:spcPts val="4200"/>
                  </a:spcBef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This is nuclear fission reaction, a process by which a nucleus splits into two or more smaller parts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297460"/>
                <a:ext cx="7680960" cy="5128054"/>
              </a:xfrm>
              <a:blipFill rotWithShape="0">
                <a:blip r:embed="rId2"/>
                <a:stretch>
                  <a:fillRect l="-1587" t="-357" r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9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3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1456080"/>
                <a:ext cx="8138160" cy="5128054"/>
              </a:xfrm>
            </p:spPr>
            <p:txBody>
              <a:bodyPr/>
              <a:lstStyle/>
              <a:p>
                <a:pPr marL="0" indent="0" algn="just">
                  <a:lnSpc>
                    <a:spcPts val="47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Grace grabs the rest of Abi’s sample of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cs typeface="Arial" pitchFamily="34" charset="0"/>
                  </a:rPr>
                  <a:t>U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and treats it with oxygen gas.  </a:t>
                </a:r>
                <a:r>
                  <a:rPr lang="en-US" sz="2800" dirty="0" smtClean="0"/>
                  <a:t>This produces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000" b="1" i="1"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cs typeface="Arial" pitchFamily="34" charset="0"/>
                  </a:rPr>
                  <a:t>U</a:t>
                </a:r>
                <a:r>
                  <a:rPr lang="en-US" b="1" baseline="3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+2</a:t>
                </a:r>
                <a:r>
                  <a:rPr lang="en-US" b="1" baseline="36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cs typeface="Arial" pitchFamily="34" charset="0"/>
                  </a:rPr>
                  <a:t>O</a:t>
                </a:r>
                <a:r>
                  <a:rPr lang="en-US" b="1" baseline="36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-2</a:t>
                </a:r>
                <a:r>
                  <a:rPr lang="en-US" sz="2800" dirty="0" smtClean="0"/>
                  <a:t>.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What kind of reaction is this?</a:t>
                </a:r>
              </a:p>
              <a:p>
                <a:pPr marL="0" indent="0" algn="just">
                  <a:spcBef>
                    <a:spcPts val="4200"/>
                  </a:spcBef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This is a chemical reaction because it involves a change in possession of electrons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1456080"/>
                <a:ext cx="8138160" cy="5128054"/>
              </a:xfrm>
              <a:blipFill rotWithShape="0">
                <a:blip r:embed="rId2"/>
                <a:stretch>
                  <a:fillRect l="-1573" r="-1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33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4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1456080"/>
                <a:ext cx="8138160" cy="5128054"/>
              </a:xfrm>
            </p:spPr>
            <p:txBody>
              <a:bodyPr/>
              <a:lstStyle/>
              <a:p>
                <a:pPr marL="0" indent="0" algn="just">
                  <a:lnSpc>
                    <a:spcPts val="47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Julia asked Abi if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cs typeface="Arial" pitchFamily="34" charset="0"/>
                  </a:rPr>
                  <a:t>U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was her starting material.  Abi said, “Yes, but it has another name in a nuclear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reaction.”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What is the name?</a:t>
                </a:r>
              </a:p>
              <a:p>
                <a:pPr marL="0" indent="0" algn="just">
                  <a:spcBef>
                    <a:spcPts val="4200"/>
                  </a:spcBef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Parent atom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1456080"/>
                <a:ext cx="8138160" cy="5128054"/>
              </a:xfrm>
              <a:blipFill rotWithShape="0">
                <a:blip r:embed="rId2"/>
                <a:stretch>
                  <a:fillRect l="-1573" r="-1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15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3668486"/>
            <a:ext cx="9052560" cy="2757027"/>
          </a:xfrm>
        </p:spPr>
        <p:txBody>
          <a:bodyPr/>
          <a:lstStyle/>
          <a:p>
            <a:r>
              <a:rPr lang="en-US" dirty="0" smtClean="0"/>
              <a:t>Some yoga positions are more stable than others</a:t>
            </a:r>
          </a:p>
          <a:p>
            <a:r>
              <a:rPr lang="en-US" dirty="0" smtClean="0"/>
              <a:t>We are going to learn that some atomic nuclei are also more stable than others</a:t>
            </a:r>
          </a:p>
          <a:p>
            <a:r>
              <a:rPr lang="en-US" dirty="0" smtClean="0"/>
              <a:t>Today we start a new unit on nuclear chemistry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7088" y="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asiest to hardest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    A    B    D    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1854" y="1029544"/>
            <a:ext cx="8680292" cy="2397499"/>
            <a:chOff x="259847" y="1029544"/>
            <a:chExt cx="8680292" cy="2397499"/>
          </a:xfrm>
        </p:grpSpPr>
        <p:grpSp>
          <p:nvGrpSpPr>
            <p:cNvPr id="21" name="Group 20"/>
            <p:cNvGrpSpPr/>
            <p:nvPr/>
          </p:nvGrpSpPr>
          <p:grpSpPr>
            <a:xfrm>
              <a:off x="259847" y="1620614"/>
              <a:ext cx="1609583" cy="1806429"/>
              <a:chOff x="362485" y="1620614"/>
              <a:chExt cx="1609583" cy="1806429"/>
            </a:xfrm>
          </p:grpSpPr>
          <p:pic>
            <p:nvPicPr>
              <p:cNvPr id="7174" name="Picture 6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211" r="39418" b="77586"/>
              <a:stretch/>
            </p:blipFill>
            <p:spPr bwMode="auto">
              <a:xfrm>
                <a:off x="362485" y="1620614"/>
                <a:ext cx="1609583" cy="1307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963534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021283" y="1029544"/>
              <a:ext cx="1456452" cy="2397499"/>
              <a:chOff x="2173130" y="1029544"/>
              <a:chExt cx="1456452" cy="2397499"/>
            </a:xfrm>
          </p:grpSpPr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" t="50000" r="81217" b="25000"/>
              <a:stretch/>
            </p:blipFill>
            <p:spPr bwMode="auto">
              <a:xfrm>
                <a:off x="2173130" y="1029544"/>
                <a:ext cx="1456452" cy="1814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2697614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753116" y="1436517"/>
              <a:ext cx="1614584" cy="1990526"/>
              <a:chOff x="5611687" y="1436517"/>
              <a:chExt cx="1614584" cy="1990526"/>
            </a:xfrm>
          </p:grpSpPr>
          <p:pic>
            <p:nvPicPr>
              <p:cNvPr id="7177" name="Picture 9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9894" b="76870"/>
              <a:stretch/>
            </p:blipFill>
            <p:spPr bwMode="auto">
              <a:xfrm>
                <a:off x="5611687" y="1436517"/>
                <a:ext cx="1614584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215237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519553" y="1615414"/>
              <a:ext cx="1420586" cy="1811629"/>
              <a:chOff x="7360929" y="1615414"/>
              <a:chExt cx="1420586" cy="1811629"/>
            </a:xfrm>
          </p:grpSpPr>
          <p:pic>
            <p:nvPicPr>
              <p:cNvPr id="7176" name="Picture 8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973" t="25000" r="60053" b="50000"/>
              <a:stretch/>
            </p:blipFill>
            <p:spPr bwMode="auto">
              <a:xfrm>
                <a:off x="7360929" y="1615414"/>
                <a:ext cx="1420586" cy="1312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7876297" y="2965378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29588" y="2264793"/>
              <a:ext cx="1971675" cy="1162250"/>
              <a:chOff x="3505354" y="2264793"/>
              <a:chExt cx="1971675" cy="116225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287449" y="296537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/>
              <a:srcRect t="25511" b="19632"/>
              <a:stretch/>
            </p:blipFill>
            <p:spPr>
              <a:xfrm flipH="1">
                <a:off x="3505354" y="2264793"/>
                <a:ext cx="1971675" cy="5408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6907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vs Fission/Fusion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radioactive decay is spontaneous (that is, it doesn't need a trigger)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Fission and fusion usually do need a trigger:</a:t>
            </a:r>
          </a:p>
          <a:p>
            <a:pPr marL="12001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i="1" dirty="0" smtClean="0"/>
              <a:t>Bombardment with other particles</a:t>
            </a:r>
          </a:p>
          <a:p>
            <a:pPr marL="12001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i="1" dirty="0" smtClean="0"/>
              <a:t>Extreme heat</a:t>
            </a:r>
          </a:p>
          <a:p>
            <a:pPr marL="12001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i="1" dirty="0" smtClean="0"/>
              <a:t>Extreme pressure</a:t>
            </a:r>
          </a:p>
          <a:p>
            <a:pPr marL="342900" indent="-342900">
              <a:spcBef>
                <a:spcPts val="1800"/>
              </a:spcBef>
            </a:pPr>
            <a:r>
              <a:rPr lang="en-US" dirty="0" smtClean="0"/>
              <a:t>With the proper trigger, even stable isotopes can be forced to undergo fission or fusion</a:t>
            </a:r>
          </a:p>
        </p:txBody>
      </p:sp>
    </p:spTree>
    <p:extLst>
      <p:ext uri="{BB962C8B-B14F-4D97-AF65-F5344CB8AC3E}">
        <p14:creationId xmlns:p14="http://schemas.microsoft.com/office/powerpoint/2010/main" val="45541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Decay vs Fission/Fusion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Radioactive decay is driven by instability inherent to a given nucleus</a:t>
            </a:r>
          </a:p>
          <a:p>
            <a:pPr marL="803275">
              <a:spcBef>
                <a:spcPts val="600"/>
              </a:spcBef>
            </a:pPr>
            <a:r>
              <a:rPr lang="en-US" sz="2800" i="1" dirty="0" smtClean="0"/>
              <a:t>n/p ratio, odd/even status, Z&gt;82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With fission &amp; fusion, the instability is induced by the trigger (bombardment, heat, pressure)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Once triggered, the nucleus will naturally choose either fission or fusion depending upon which path makes them more stable.</a:t>
            </a:r>
            <a:endParaRPr lang="en-US" dirty="0"/>
          </a:p>
          <a:p>
            <a:pPr marL="803275">
              <a:spcBef>
                <a:spcPts val="600"/>
              </a:spcBef>
            </a:pPr>
            <a:r>
              <a:rPr lang="en-US" sz="2800" i="1" dirty="0" smtClean="0"/>
              <a:t>increase nuclear binding energy</a:t>
            </a:r>
            <a:endParaRPr lang="en-US" sz="2800" i="1" dirty="0"/>
          </a:p>
          <a:p>
            <a:pPr>
              <a:spcBef>
                <a:spcPts val="18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7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5301" y="0"/>
            <a:ext cx="102869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" y="1397000"/>
          <a:ext cx="88696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82880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</a:t>
                      </a:r>
                      <a:r>
                        <a:rPr lang="en-US" sz="2000" baseline="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particle)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parents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 conditions)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daughters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(more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trigger particles)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 with larger 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(other nuclei)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bombardment)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extreme heat or pressure)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n/p, o/e or Z&gt;82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5301" y="0"/>
            <a:ext cx="102869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" y="1397000"/>
          <a:ext cx="88696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82880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particle)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parents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 conditions)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daughters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(more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trigger particles)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 with larger 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(other nuclei)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bombardment)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extreme heat or pressure)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n/p, o/e or Z&gt;82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5301" y="0"/>
            <a:ext cx="102869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" y="1397000"/>
          <a:ext cx="88696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82880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particle)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parents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 conditions)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daughters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trigger particles)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 with larger 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(other nuclei)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bombardment)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D0D8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extreme heat or pressure)</a:t>
                      </a:r>
                      <a:endParaRPr lang="en-US" sz="2000" dirty="0">
                        <a:solidFill>
                          <a:srgbClr val="D0D8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n/p, o/e or Z&gt;82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5301" y="0"/>
            <a:ext cx="102869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" y="1397000"/>
          <a:ext cx="88696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82880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particle)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parents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 conditions)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daughters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trigger particles)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 with larger 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(other nuclei)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bombardment)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extreme heat or pressure)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n/p, o/e or Z&gt;82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</a:t>
                      </a:r>
                      <a:r>
                        <a:rPr lang="en-US" sz="2000" baseline="0" dirty="0" smtClean="0">
                          <a:solidFill>
                            <a:srgbClr val="E4EBF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binding energy</a:t>
                      </a:r>
                      <a:endParaRPr lang="en-US" sz="2000" dirty="0">
                        <a:solidFill>
                          <a:srgbClr val="E4EBF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5301" y="0"/>
            <a:ext cx="102869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" y="1397000"/>
          <a:ext cx="88696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828800"/>
                <a:gridCol w="2560320"/>
                <a:gridCol w="256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particle)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parents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(trigger conditions)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daughters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trigger particles)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daughter with larger 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(other nuclei)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(radiation)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bombardment)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(usually extreme heat or pressure)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n/p, o/e or Z&gt;82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 binding energy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nuclear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binding energy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5983" y="1160425"/>
            <a:ext cx="8192589" cy="24177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Nuclear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5983" y="1160425"/>
            <a:ext cx="8112034" cy="1223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Nuclear equations describe the changes of nuclear reaction using atomic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43928"/>
              </p:ext>
            </p:extLst>
          </p:nvPr>
        </p:nvGraphicFramePr>
        <p:xfrm>
          <a:off x="1153886" y="3757113"/>
          <a:ext cx="67482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/>
                <a:gridCol w="1097280"/>
                <a:gridCol w="1517904"/>
                <a:gridCol w="1097280"/>
                <a:gridCol w="1517904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92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144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142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ight Arrow 13"/>
          <p:cNvSpPr>
            <a:spLocks noChangeAspect="1"/>
          </p:cNvSpPr>
          <p:nvPr/>
        </p:nvSpPr>
        <p:spPr>
          <a:xfrm>
            <a:off x="3012621" y="4343049"/>
            <a:ext cx="587829" cy="2911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42109" y="5399134"/>
            <a:ext cx="6858079" cy="1247189"/>
            <a:chOff x="1342109" y="5399134"/>
            <a:chExt cx="6858079" cy="1247189"/>
          </a:xfrm>
        </p:grpSpPr>
        <p:sp>
          <p:nvSpPr>
            <p:cNvPr id="13" name="Right Arrow 12"/>
            <p:cNvSpPr>
              <a:spLocks noChangeAspect="1"/>
            </p:cNvSpPr>
            <p:nvPr/>
          </p:nvSpPr>
          <p:spPr>
            <a:xfrm>
              <a:off x="3012621" y="5897178"/>
              <a:ext cx="587829" cy="291168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342109" y="5399134"/>
              <a:ext cx="1190770" cy="1247189"/>
              <a:chOff x="5173835" y="3017520"/>
              <a:chExt cx="1190770" cy="124718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5267325" y="3200400"/>
                <a:ext cx="914400" cy="914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388220" y="32918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998845" y="343090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5815965" y="381337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5298099" y="37871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5182186" y="32918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5761013" y="3443507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5436431" y="363049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5988880" y="322926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5990932" y="364426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5547946" y="389894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5173835" y="355282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5314656" y="307086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524062" y="3017520"/>
                <a:ext cx="657663" cy="610479"/>
                <a:chOff x="5524062" y="3017520"/>
                <a:chExt cx="657663" cy="610479"/>
              </a:xfrm>
            </p:grpSpPr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524062" y="301752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5562600" y="325374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5745480" y="304800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5815965" y="3262239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5388220" y="3512087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5715440" y="36195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969927" y="5425804"/>
              <a:ext cx="1190770" cy="1193849"/>
              <a:chOff x="4390923" y="3111146"/>
              <a:chExt cx="1190770" cy="1193849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4769411" y="317668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4894600" y="343698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4947057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605308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215933" y="347119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033053" y="385365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4515187" y="38274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4399274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4978101" y="348379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4653519" y="367077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180724" y="3365714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5208020" y="368455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765034" y="39392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4390923" y="359311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4531744" y="311114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4605308" y="355237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4932528" y="365978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706295" y="5717489"/>
              <a:ext cx="1493893" cy="610479"/>
              <a:chOff x="6761538" y="3328866"/>
              <a:chExt cx="1493893" cy="610479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6761538" y="3328866"/>
                <a:ext cx="657663" cy="610479"/>
                <a:chOff x="5524062" y="3017520"/>
                <a:chExt cx="657663" cy="610479"/>
              </a:xfrm>
            </p:grpSpPr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5524062" y="301752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5562600" y="325374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>
                  <a:off x="5745480" y="304800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>
                  <a:spLocks noChangeAspect="1"/>
                </p:cNvSpPr>
                <p:nvPr/>
              </p:nvSpPr>
              <p:spPr>
                <a:xfrm>
                  <a:off x="5815965" y="3262239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7531531" y="3451225"/>
                <a:ext cx="723900" cy="365760"/>
                <a:chOff x="7102867" y="5030141"/>
                <a:chExt cx="723900" cy="365760"/>
              </a:xfrm>
            </p:grpSpPr>
            <p:cxnSp>
              <p:nvCxnSpPr>
                <p:cNvPr id="24" name="Straight Arrow Connector 23"/>
                <p:cNvCxnSpPr/>
                <p:nvPr/>
              </p:nvCxnSpPr>
              <p:spPr>
                <a:xfrm rot="16200000" flipH="1">
                  <a:off x="7422907" y="471010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rot="16200000" flipH="1">
                  <a:off x="7506727" y="489298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 flipH="1">
                  <a:off x="7422907" y="507586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1928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build="p"/>
      <p:bldP spid="4" grpId="0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1480" y="1104132"/>
            <a:ext cx="8321040" cy="11851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7315200" algn="ct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" y="3533506"/>
            <a:ext cx="8321040" cy="3200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Nuclear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112" y="3570512"/>
            <a:ext cx="8231777" cy="3102433"/>
          </a:xfrm>
        </p:spPr>
        <p:txBody>
          <a:bodyPr>
            <a:normAutofit/>
          </a:bodyPr>
          <a:lstStyle/>
          <a:p>
            <a:r>
              <a:rPr lang="en-US" dirty="0" smtClean="0"/>
              <a:t>Nuclear equations should be balanced for: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r>
              <a:rPr lang="en-US" dirty="0" smtClean="0"/>
              <a:t>Nuclear equations sometimes do not track electrons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4"/>
          <p:cNvSpPr txBox="1">
            <a:spLocks/>
          </p:cNvSpPr>
          <p:nvPr/>
        </p:nvSpPr>
        <p:spPr>
          <a:xfrm>
            <a:off x="456112" y="1086709"/>
            <a:ext cx="8231777" cy="115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Reactant atom(s) are called parents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Product atom(s) are call daughters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60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5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Units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6877" y="1338936"/>
            <a:ext cx="3749040" cy="512064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Scientific Method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Atomic Theory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Nuclear Chemistry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The Mole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Electrons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Periodic Properties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5062" y="1338935"/>
            <a:ext cx="3931920" cy="5120640"/>
          </a:xfrm>
        </p:spPr>
        <p:txBody>
          <a:bodyPr>
            <a:noAutofit/>
          </a:bodyPr>
          <a:lstStyle/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Bonding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Covalent Bonding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Nomenclature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10"/>
            </a:pPr>
            <a:r>
              <a:rPr lang="en-US" dirty="0"/>
              <a:t>Chemical Reactions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10"/>
            </a:pPr>
            <a:r>
              <a:rPr lang="en-US" dirty="0"/>
              <a:t>Stoichiometry</a:t>
            </a:r>
          </a:p>
          <a:p>
            <a:pPr marL="0" indent="0">
              <a:spcBef>
                <a:spcPts val="24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Key Contrasts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58483"/>
              </p:ext>
            </p:extLst>
          </p:nvPr>
        </p:nvGraphicFramePr>
        <p:xfrm>
          <a:off x="91440" y="1397000"/>
          <a:ext cx="896112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560"/>
                <a:gridCol w="4480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Fission &amp; Fusion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nucleus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must be unstable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nucleus can be stable or unstable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 starts without any outside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help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 needs help to start</a:t>
                      </a:r>
                    </a:p>
                    <a:p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Fission: bombardment</a:t>
                      </a:r>
                    </a:p>
                    <a:p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Fusion: heat &amp; pressure</a:t>
                      </a:r>
                      <a:endPara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steps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describe radioactive decay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describe the four major radioactive decay pathways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write balanced nuclear equations for radioactive decay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Stable and Radioactive Nuclides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identify the characteristics of stable nuclides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identify the favored decay pathway(s)</a:t>
            </a:r>
            <a:r>
              <a:rPr lang="en-US" dirty="0"/>
              <a:t> </a:t>
            </a:r>
            <a:r>
              <a:rPr lang="en-US" dirty="0" smtClean="0"/>
              <a:t>for radioactive nuclides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predict the decay pathways for nuclides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Kinetics of 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  <a:r>
              <a:rPr lang="en-US" dirty="0"/>
              <a:t>explain the kinetics of radioactive decay and complete half-life calculations.</a:t>
            </a:r>
            <a:endParaRPr lang="en-US" sz="2400" b="1" i="1" dirty="0">
              <a:solidFill>
                <a:srgbClr val="008A3E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Nuclear Fission &amp;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explain the concepts of fission &amp; fusion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predict the favored pathway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write balanced equations for fission &amp; fusion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4890" y="2775243"/>
            <a:ext cx="4023360" cy="64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Units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6877" y="1338936"/>
            <a:ext cx="3931920" cy="512064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Scientific Method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Atomic Theory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Nuclear Chemistry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The Mole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Electrons</a:t>
            </a:r>
          </a:p>
          <a:p>
            <a:pPr marL="514350" lvl="0" indent="-514350">
              <a:spcBef>
                <a:spcPts val="2400"/>
              </a:spcBef>
              <a:buFont typeface="+mj-lt"/>
              <a:buAutoNum type="arabicParenR"/>
            </a:pPr>
            <a:r>
              <a:rPr lang="en-US" dirty="0"/>
              <a:t>Periodic Properties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5062" y="1338935"/>
            <a:ext cx="3931920" cy="5120640"/>
          </a:xfrm>
        </p:spPr>
        <p:txBody>
          <a:bodyPr>
            <a:noAutofit/>
          </a:bodyPr>
          <a:lstStyle/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Bonding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Covalent Bonding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7"/>
            </a:pPr>
            <a:r>
              <a:rPr lang="en-US" dirty="0"/>
              <a:t>Nomenclature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10"/>
            </a:pPr>
            <a:r>
              <a:rPr lang="en-US" dirty="0"/>
              <a:t>Chemical Reactions</a:t>
            </a:r>
          </a:p>
          <a:p>
            <a:pPr marL="573088" lvl="0" indent="-573088">
              <a:spcBef>
                <a:spcPts val="2400"/>
              </a:spcBef>
              <a:buFont typeface="+mj-lt"/>
              <a:buAutoNum type="arabicParenR" startAt="10"/>
            </a:pPr>
            <a:r>
              <a:rPr lang="en-US" dirty="0"/>
              <a:t>Stoichiometry</a:t>
            </a:r>
          </a:p>
          <a:p>
            <a:pPr marL="0" indent="0">
              <a:spcBef>
                <a:spcPts val="24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Introduction to Nuclear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describe a nuclear reaction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explain the difference between a nuclear and chemical reaction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identify the types of nuclear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3" y="1297460"/>
            <a:ext cx="8584615" cy="4981420"/>
          </a:xfrm>
        </p:spPr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u="sng" dirty="0" smtClean="0"/>
              <a:t>nuclear reaction</a:t>
            </a:r>
            <a:r>
              <a:rPr lang="en-US" b="1" dirty="0" smtClean="0"/>
              <a:t> </a:t>
            </a:r>
            <a:r>
              <a:rPr lang="en-US" dirty="0" smtClean="0"/>
              <a:t>involves some change to the nucleus of an atom</a:t>
            </a:r>
          </a:p>
          <a:p>
            <a:r>
              <a:rPr lang="en-US" dirty="0" smtClean="0"/>
              <a:t>Change could be to: </a:t>
            </a:r>
          </a:p>
          <a:p>
            <a:pPr marL="1882775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number of protons</a:t>
            </a:r>
          </a:p>
          <a:p>
            <a:pPr marL="1882775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number of neutrons</a:t>
            </a:r>
          </a:p>
          <a:p>
            <a:pPr marL="1882775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amount of energy in the nucleus</a:t>
            </a:r>
          </a:p>
          <a:p>
            <a:pPr algn="just"/>
            <a:r>
              <a:rPr lang="en-US" dirty="0" smtClean="0"/>
              <a:t>A </a:t>
            </a:r>
            <a:r>
              <a:rPr lang="en-US" b="1" u="sng" dirty="0" smtClean="0"/>
              <a:t>nuclide</a:t>
            </a:r>
            <a:r>
              <a:rPr lang="en-US" dirty="0" smtClean="0"/>
              <a:t> is an atom with a specific number of protons &amp; neutrons, and a specific amount of energy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3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971911"/>
              </p:ext>
            </p:extLst>
          </p:nvPr>
        </p:nvGraphicFramePr>
        <p:xfrm>
          <a:off x="502920" y="1303020"/>
          <a:ext cx="81381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0"/>
                <a:gridCol w="406908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1543" y="0"/>
            <a:ext cx="2242457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199458"/>
              </p:ext>
            </p:extLst>
          </p:nvPr>
        </p:nvGraphicFramePr>
        <p:xfrm>
          <a:off x="502920" y="1303020"/>
          <a:ext cx="81381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0"/>
                <a:gridCol w="406908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electron possession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sharing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protons, neutrons and/or energy of nucleus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1543" y="0"/>
            <a:ext cx="2242457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Chemical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40216"/>
              </p:ext>
            </p:extLst>
          </p:nvPr>
        </p:nvGraphicFramePr>
        <p:xfrm>
          <a:off x="502920" y="1303020"/>
          <a:ext cx="81381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0"/>
                <a:gridCol w="406908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Reaction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electron possession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sharing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protons, neutrons and/or energy of nucleus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cannot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can change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1543" y="0"/>
            <a:ext cx="2242457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1380</Words>
  <Application>Microsoft Office PowerPoint</Application>
  <PresentationFormat>On-screen Show (4:3)</PresentationFormat>
  <Paragraphs>354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Cambria Math</vt:lpstr>
      <vt:lpstr>Wingdings</vt:lpstr>
      <vt:lpstr>Wingdings 3</vt:lpstr>
      <vt:lpstr>Office Theme</vt:lpstr>
      <vt:lpstr>Do Now</vt:lpstr>
      <vt:lpstr>Discussion</vt:lpstr>
      <vt:lpstr>Units</vt:lpstr>
      <vt:lpstr>Units</vt:lpstr>
      <vt:lpstr>Introduction to Nuclear Chemistry</vt:lpstr>
      <vt:lpstr>Nuclear Reactions</vt:lpstr>
      <vt:lpstr>Contrast to Chemical Reactions</vt:lpstr>
      <vt:lpstr>Contrast to Chemical Reactions</vt:lpstr>
      <vt:lpstr>Contrast to Chemical Reactions</vt:lpstr>
      <vt:lpstr>Contrast to Chemical Reactions</vt:lpstr>
      <vt:lpstr>Contrast to Chemical Reactions</vt:lpstr>
      <vt:lpstr>Representing Reactions</vt:lpstr>
      <vt:lpstr>Representing Reactions</vt:lpstr>
      <vt:lpstr>Representing Nuclear Reactions</vt:lpstr>
      <vt:lpstr>Three Types of Nuclear Reactions</vt:lpstr>
      <vt:lpstr>Check for Understanding 1</vt:lpstr>
      <vt:lpstr>Check for Understanding 2</vt:lpstr>
      <vt:lpstr>Check for Understanding 3</vt:lpstr>
      <vt:lpstr>Check for Understanding 4</vt:lpstr>
      <vt:lpstr>Backup Slides</vt:lpstr>
      <vt:lpstr>Decay vs Fission/Fusion 1</vt:lpstr>
      <vt:lpstr>Decay vs Fission/Fusion 2</vt:lpstr>
      <vt:lpstr>Summary</vt:lpstr>
      <vt:lpstr>Summary</vt:lpstr>
      <vt:lpstr>Summary</vt:lpstr>
      <vt:lpstr>Summary</vt:lpstr>
      <vt:lpstr>Summary</vt:lpstr>
      <vt:lpstr>Nuclear Equations</vt:lpstr>
      <vt:lpstr>Nuclear Equations</vt:lpstr>
      <vt:lpstr>Key Contrasts</vt:lpstr>
      <vt:lpstr>Radioactive Decay</vt:lpstr>
      <vt:lpstr>Stable and Radioactive Nuclides</vt:lpstr>
      <vt:lpstr>Kinetics of Radioactive Decay</vt:lpstr>
      <vt:lpstr>Nuclear Fission &amp; Fusion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720</cp:revision>
  <cp:lastPrinted>2019-11-19T15:40:15Z</cp:lastPrinted>
  <dcterms:created xsi:type="dcterms:W3CDTF">2012-09-15T16:31:25Z</dcterms:created>
  <dcterms:modified xsi:type="dcterms:W3CDTF">2019-11-26T15:27:34Z</dcterms:modified>
</cp:coreProperties>
</file>