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7" r:id="rId2"/>
    <p:sldId id="398" r:id="rId3"/>
    <p:sldId id="401" r:id="rId4"/>
    <p:sldId id="402" r:id="rId5"/>
    <p:sldId id="399" r:id="rId6"/>
    <p:sldId id="400" r:id="rId7"/>
  </p:sldIdLst>
  <p:sldSz cx="6858000" cy="9144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681" autoAdjust="0"/>
    <p:restoredTop sz="92581" autoAdjust="0"/>
  </p:normalViewPr>
  <p:slideViewPr>
    <p:cSldViewPr snapToGrid="0">
      <p:cViewPr>
        <p:scale>
          <a:sx n="80" d="100"/>
          <a:sy n="80" d="100"/>
        </p:scale>
        <p:origin x="-2040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2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2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thanol" TargetMode="External"/><Relationship Id="rId13" Type="http://schemas.openxmlformats.org/officeDocument/2006/relationships/hyperlink" Target="http://en.wikipedia.org/wiki/Benzene" TargetMode="External"/><Relationship Id="rId3" Type="http://schemas.openxmlformats.org/officeDocument/2006/relationships/hyperlink" Target="http://en.wikipedia.org/wiki/Water" TargetMode="External"/><Relationship Id="rId7" Type="http://schemas.openxmlformats.org/officeDocument/2006/relationships/hyperlink" Target="http://en.wikipedia.org/wiki/Methanol" TargetMode="External"/><Relationship Id="rId12" Type="http://schemas.openxmlformats.org/officeDocument/2006/relationships/hyperlink" Target="http://en.wikipedia.org/wiki/Acetone" TargetMode="External"/><Relationship Id="rId17" Type="http://schemas.openxmlformats.org/officeDocument/2006/relationships/hyperlink" Target="http://en.wikipedia.org/wiki/Paraffin_wax" TargetMode="External"/><Relationship Id="rId2" Type="http://schemas.openxmlformats.org/officeDocument/2006/relationships/hyperlink" Target="http://en.wikipedia.org/wiki/Heat_capacity#Table_of_specific_heat_capacities" TargetMode="External"/><Relationship Id="rId16" Type="http://schemas.openxmlformats.org/officeDocument/2006/relationships/hyperlink" Target="http://en.wikipedia.org/wiki/Stearic_aci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ropane" TargetMode="External"/><Relationship Id="rId11" Type="http://schemas.openxmlformats.org/officeDocument/2006/relationships/hyperlink" Target="http://en.wikipedia.org/wiki/Acetic_acid" TargetMode="External"/><Relationship Id="rId5" Type="http://schemas.openxmlformats.org/officeDocument/2006/relationships/hyperlink" Target="http://en.wikipedia.org/wiki/Ethane" TargetMode="External"/><Relationship Id="rId15" Type="http://schemas.openxmlformats.org/officeDocument/2006/relationships/hyperlink" Target="http://en.wikipedia.org/wiki/Palmitic_acid" TargetMode="External"/><Relationship Id="rId10" Type="http://schemas.openxmlformats.org/officeDocument/2006/relationships/hyperlink" Target="http://en.wikipedia.org/wiki/Formic_acid" TargetMode="External"/><Relationship Id="rId4" Type="http://schemas.openxmlformats.org/officeDocument/2006/relationships/hyperlink" Target="http://en.wikipedia.org/wiki/Methane" TargetMode="External"/><Relationship Id="rId9" Type="http://schemas.openxmlformats.org/officeDocument/2006/relationships/hyperlink" Target="http://en.wikipedia.org/wiki/Glycerol" TargetMode="External"/><Relationship Id="rId14" Type="http://schemas.openxmlformats.org/officeDocument/2006/relationships/hyperlink" Target="http://en.wikipedia.org/wiki/Myristic_aci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thanol" TargetMode="External"/><Relationship Id="rId13" Type="http://schemas.openxmlformats.org/officeDocument/2006/relationships/hyperlink" Target="http://en.wikipedia.org/wiki/Methanol" TargetMode="External"/><Relationship Id="rId3" Type="http://schemas.openxmlformats.org/officeDocument/2006/relationships/hyperlink" Target="http://en.wikipedia.org/wiki/Acetone" TargetMode="External"/><Relationship Id="rId7" Type="http://schemas.openxmlformats.org/officeDocument/2006/relationships/hyperlink" Target="http://en.wikipedia.org/wiki/Diethyl_ether" TargetMode="External"/><Relationship Id="rId12" Type="http://schemas.openxmlformats.org/officeDocument/2006/relationships/hyperlink" Target="http://en.wikipedia.org/wiki/Methane" TargetMode="External"/><Relationship Id="rId2" Type="http://schemas.openxmlformats.org/officeDocument/2006/relationships/hyperlink" Target="http://en.wikipedia.org/wiki/Kilojoule_per_mole" TargetMode="External"/><Relationship Id="rId16" Type="http://schemas.openxmlformats.org/officeDocument/2006/relationships/hyperlink" Target="http://en.wikipedia.org/wiki/Wa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Butane" TargetMode="External"/><Relationship Id="rId11" Type="http://schemas.openxmlformats.org/officeDocument/2006/relationships/hyperlink" Target="http://en.wikipedia.org/wiki/Isopropyl_alcohol" TargetMode="External"/><Relationship Id="rId5" Type="http://schemas.openxmlformats.org/officeDocument/2006/relationships/hyperlink" Target="http://en.wikipedia.org/wiki/Ammonia" TargetMode="External"/><Relationship Id="rId15" Type="http://schemas.openxmlformats.org/officeDocument/2006/relationships/hyperlink" Target="http://en.wikipedia.org/wiki/Phosphine" TargetMode="External"/><Relationship Id="rId10" Type="http://schemas.openxmlformats.org/officeDocument/2006/relationships/hyperlink" Target="http://en.wikipedia.org/wiki/Iron" TargetMode="External"/><Relationship Id="rId4" Type="http://schemas.openxmlformats.org/officeDocument/2006/relationships/hyperlink" Target="http://en.wikipedia.org/wiki/Aluminium" TargetMode="External"/><Relationship Id="rId9" Type="http://schemas.openxmlformats.org/officeDocument/2006/relationships/hyperlink" Target="http://en.wikipedia.org/wiki/Hydrogen" TargetMode="External"/><Relationship Id="rId14" Type="http://schemas.openxmlformats.org/officeDocument/2006/relationships/hyperlink" Target="http://en.wikipedia.org/wiki/Propa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2945"/>
            <a:ext cx="6858000" cy="8026578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1)	Acetone has a heat of vaporization of 539 J/g.  How much enthalpy would it take to vaporize a 75 gram bottle of acetone?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2)	Solid carbon dioxide, better known as "dry ice", has a heat of sublimation of 571 J/g.  How much enthalpy would it take to sublime a 26 gram cube of dry ice?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3)	Paraffin wax has a heat of fusion of 211 J/g.  How much enthalpy would it take to melt a 92 gram candle made of paraffin wax?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4)	Formic acid has a heat of fusion of 276 J/g.  Freezing a sample requires removal of 41,400 J of enthalpy.  What is the mass of the sample?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5)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Methanol </a:t>
            </a:r>
            <a:r>
              <a:rPr lang="en-US" sz="1000" b="1" dirty="0">
                <a:solidFill>
                  <a:schemeClr val="tx1"/>
                </a:solidFill>
              </a:rPr>
              <a:t>has a heat of </a:t>
            </a:r>
            <a:r>
              <a:rPr lang="en-US" sz="1000" b="1" dirty="0" smtClean="0">
                <a:solidFill>
                  <a:schemeClr val="tx1"/>
                </a:solidFill>
              </a:rPr>
              <a:t>vaporization </a:t>
            </a:r>
            <a:r>
              <a:rPr lang="en-US" sz="1000" b="1" dirty="0">
                <a:solidFill>
                  <a:schemeClr val="tx1"/>
                </a:solidFill>
              </a:rPr>
              <a:t>of </a:t>
            </a:r>
            <a:r>
              <a:rPr lang="en-US" sz="1000" b="1" dirty="0" smtClean="0">
                <a:solidFill>
                  <a:schemeClr val="tx1"/>
                </a:solidFill>
              </a:rPr>
              <a:t>1104 </a:t>
            </a:r>
            <a:r>
              <a:rPr lang="en-US" sz="1000" b="1" dirty="0">
                <a:solidFill>
                  <a:schemeClr val="tx1"/>
                </a:solidFill>
              </a:rPr>
              <a:t>J/g.  </a:t>
            </a:r>
            <a:r>
              <a:rPr lang="en-US" sz="1000" b="1" dirty="0" smtClean="0">
                <a:solidFill>
                  <a:schemeClr val="tx1"/>
                </a:solidFill>
              </a:rPr>
              <a:t>Vaporizing </a:t>
            </a:r>
            <a:r>
              <a:rPr lang="en-US" sz="1000" b="1" dirty="0">
                <a:solidFill>
                  <a:schemeClr val="tx1"/>
                </a:solidFill>
              </a:rPr>
              <a:t>a sample requires </a:t>
            </a:r>
            <a:r>
              <a:rPr lang="en-US" sz="1000" b="1" dirty="0" smtClean="0">
                <a:solidFill>
                  <a:schemeClr val="tx1"/>
                </a:solidFill>
              </a:rPr>
              <a:t>298 </a:t>
            </a:r>
            <a:r>
              <a:rPr lang="en-US" sz="1000" b="1" dirty="0">
                <a:solidFill>
                  <a:schemeClr val="tx1"/>
                </a:solidFill>
              </a:rPr>
              <a:t>J of </a:t>
            </a:r>
            <a:r>
              <a:rPr lang="en-US" sz="1000" b="1" dirty="0" smtClean="0">
                <a:solidFill>
                  <a:schemeClr val="tx1"/>
                </a:solidFill>
              </a:rPr>
              <a:t>enthalpy.  </a:t>
            </a:r>
            <a:r>
              <a:rPr lang="en-US" sz="1000" b="1" dirty="0">
                <a:solidFill>
                  <a:schemeClr val="tx1"/>
                </a:solidFill>
              </a:rPr>
              <a:t>What is the mass of the sample?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6)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	An unknown material releases 13,125 J of enthalpy as it deposits on a sheet of glass.  The mass of the deposits is 25 grams.  What is the heat of sublimation for this unknown material?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7)	A 18 g sample of ammonia vaporizes through the absorption of  24,678 J of enthalpy.  What is the heat of vaporization for ammonia?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  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" y="0"/>
            <a:ext cx="4223657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</a:p>
          <a:p>
            <a:pPr algn="l"/>
            <a:r>
              <a:rPr lang="en-US" sz="1400" dirty="0" smtClean="0"/>
              <a:t>Worksheet on Enthalpy of Change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5" name="TextBox 4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Name</a:t>
              </a:r>
              <a:endParaRPr lang="en-US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endParaRPr lang="en-US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2568" y="596900"/>
            <a:ext cx="6632864" cy="8488974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8)	Ruby pours 240 g of Coke into a glass.  The Coke is at room temperature (20°C) and has a specific heat of 4.2 J/g°C.  Ruby adds some ice which cools the Coke.  As soon as the ice has melted completely, Ruby measures the temperature of the Coke and finds it to be 6°C.  How much enthalpy has the Coke lost?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9)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Assuming that the ice Ruby added was at exactly 0°C, what was the mass of the ice?  The </a:t>
            </a:r>
            <a:r>
              <a:rPr lang="en-US" sz="1000" b="1" dirty="0">
                <a:solidFill>
                  <a:schemeClr val="tx1"/>
                </a:solidFill>
              </a:rPr>
              <a:t>heat of fusion of water is 334 </a:t>
            </a:r>
            <a:r>
              <a:rPr lang="en-US" sz="1000" b="1" dirty="0" smtClean="0">
                <a:solidFill>
                  <a:schemeClr val="tx1"/>
                </a:solidFill>
              </a:rPr>
              <a:t>J/g.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rgbClr val="FF0000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10)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If Ruby wanted </a:t>
            </a:r>
            <a:r>
              <a:rPr lang="en-US" sz="1000" b="1" dirty="0" smtClean="0">
                <a:solidFill>
                  <a:schemeClr val="tx1"/>
                </a:solidFill>
              </a:rPr>
              <a:t>her second </a:t>
            </a:r>
            <a:r>
              <a:rPr lang="en-US" sz="1000" b="1" dirty="0" smtClean="0">
                <a:solidFill>
                  <a:schemeClr val="tx1"/>
                </a:solidFill>
              </a:rPr>
              <a:t>Coke to be colder, say 2°C, how much 0°C ice must she add?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rgbClr val="FF0000"/>
                </a:solidFill>
              </a:rPr>
              <a:t>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11)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Ruby's uncle gave her a 30 gram nugget of dry ice to cool her </a:t>
            </a:r>
            <a:r>
              <a:rPr lang="en-US" sz="1000" b="1" dirty="0" smtClean="0">
                <a:solidFill>
                  <a:schemeClr val="tx1"/>
                </a:solidFill>
              </a:rPr>
              <a:t>third Coke</a:t>
            </a:r>
            <a:r>
              <a:rPr lang="en-US" sz="1000" b="1" dirty="0" smtClean="0">
                <a:solidFill>
                  <a:schemeClr val="tx1"/>
                </a:solidFill>
              </a:rPr>
              <a:t>.  When all of the dry ice had disappeared, the Coke was at 3°C.  What is the heat of sublimation of dry ice?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FF0000"/>
                </a:solidFill>
              </a:rPr>
              <a:t>	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43434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100" i="1" dirty="0" smtClean="0"/>
              <a:t>Chemistry</a:t>
            </a:r>
            <a:r>
              <a:rPr lang="en-US" sz="1100" i="1" dirty="0"/>
              <a:t> </a:t>
            </a:r>
            <a:r>
              <a:rPr lang="en-US" sz="1100" i="1" dirty="0" smtClean="0"/>
              <a:t>- Worksheet on Enthalpy of Change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2155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2945"/>
            <a:ext cx="6858000" cy="8026578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1)	Acetone has a heat of vaporization of 539 J/g.  How much enthalpy would it take to vaporize a 75 gram bottle of acetone?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E = (75 g)(539 J/g) = 40,425 J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2)	Solid carbon dioxide, better known as "dry ice", has a heat of sublimation of 571 J/g.  How much enthalpy would it take to sublime a 26 gram cube of dry ice?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>
                <a:solidFill>
                  <a:srgbClr val="FF0000"/>
                </a:solidFill>
              </a:rPr>
              <a:t>E = </a:t>
            </a:r>
            <a:r>
              <a:rPr lang="en-US" sz="1000" b="1" dirty="0" smtClean="0">
                <a:solidFill>
                  <a:srgbClr val="FF0000"/>
                </a:solidFill>
              </a:rPr>
              <a:t>(26 </a:t>
            </a:r>
            <a:r>
              <a:rPr lang="en-US" sz="1000" b="1" dirty="0">
                <a:solidFill>
                  <a:srgbClr val="FF0000"/>
                </a:solidFill>
              </a:rPr>
              <a:t>g</a:t>
            </a:r>
            <a:r>
              <a:rPr lang="en-US" sz="1000" b="1" dirty="0" smtClean="0">
                <a:solidFill>
                  <a:srgbClr val="FF0000"/>
                </a:solidFill>
              </a:rPr>
              <a:t>)(571 </a:t>
            </a:r>
            <a:r>
              <a:rPr lang="en-US" sz="1000" b="1" dirty="0">
                <a:solidFill>
                  <a:srgbClr val="FF0000"/>
                </a:solidFill>
              </a:rPr>
              <a:t>J/g) = </a:t>
            </a:r>
            <a:r>
              <a:rPr lang="en-US" sz="1000" b="1" dirty="0" smtClean="0">
                <a:solidFill>
                  <a:srgbClr val="FF0000"/>
                </a:solidFill>
              </a:rPr>
              <a:t>14,846 </a:t>
            </a:r>
            <a:r>
              <a:rPr lang="en-US" sz="1000" b="1" dirty="0">
                <a:solidFill>
                  <a:srgbClr val="FF0000"/>
                </a:solidFill>
              </a:rPr>
              <a:t>J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3)	Paraffin wax has a heat of fusion of 211 J/g.  How much enthalpy would it take to melt a 92 gram candle made of paraffin wax?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>
                <a:solidFill>
                  <a:srgbClr val="FF0000"/>
                </a:solidFill>
              </a:rPr>
              <a:t>E = </a:t>
            </a:r>
            <a:r>
              <a:rPr lang="en-US" sz="1000" b="1" dirty="0" smtClean="0">
                <a:solidFill>
                  <a:srgbClr val="FF0000"/>
                </a:solidFill>
              </a:rPr>
              <a:t>(92 </a:t>
            </a:r>
            <a:r>
              <a:rPr lang="en-US" sz="1000" b="1" dirty="0">
                <a:solidFill>
                  <a:srgbClr val="FF0000"/>
                </a:solidFill>
              </a:rPr>
              <a:t>g</a:t>
            </a:r>
            <a:r>
              <a:rPr lang="en-US" sz="1000" b="1" dirty="0" smtClean="0">
                <a:solidFill>
                  <a:srgbClr val="FF0000"/>
                </a:solidFill>
              </a:rPr>
              <a:t>)(211 </a:t>
            </a:r>
            <a:r>
              <a:rPr lang="en-US" sz="1000" b="1" dirty="0">
                <a:solidFill>
                  <a:srgbClr val="FF0000"/>
                </a:solidFill>
              </a:rPr>
              <a:t>J/g) = </a:t>
            </a:r>
            <a:r>
              <a:rPr lang="en-US" sz="1000" b="1" dirty="0" smtClean="0">
                <a:solidFill>
                  <a:srgbClr val="FF0000"/>
                </a:solidFill>
              </a:rPr>
              <a:t>19,412 </a:t>
            </a:r>
            <a:r>
              <a:rPr lang="en-US" sz="1000" b="1" dirty="0">
                <a:solidFill>
                  <a:srgbClr val="FF0000"/>
                </a:solidFill>
              </a:rPr>
              <a:t>J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4)	Formic acid has a heat of fusion of 276 J/g.  Freezing a sample requires removal of 41,400 J of enthalpy.  What is the mass of the sample?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m </a:t>
            </a:r>
            <a:r>
              <a:rPr lang="en-US" sz="1000" b="1" dirty="0">
                <a:solidFill>
                  <a:srgbClr val="FF0000"/>
                </a:solidFill>
              </a:rPr>
              <a:t>= </a:t>
            </a:r>
            <a:r>
              <a:rPr lang="en-US" sz="1000" b="1" dirty="0" smtClean="0">
                <a:solidFill>
                  <a:srgbClr val="FF0000"/>
                </a:solidFill>
              </a:rPr>
              <a:t>(41,400) / (276 </a:t>
            </a:r>
            <a:r>
              <a:rPr lang="en-US" sz="1000" b="1" dirty="0">
                <a:solidFill>
                  <a:srgbClr val="FF0000"/>
                </a:solidFill>
              </a:rPr>
              <a:t>J/g) = </a:t>
            </a:r>
            <a:r>
              <a:rPr lang="en-US" sz="1000" b="1" dirty="0" smtClean="0">
                <a:solidFill>
                  <a:srgbClr val="FF0000"/>
                </a:solidFill>
              </a:rPr>
              <a:t>150 g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5)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Methanol </a:t>
            </a:r>
            <a:r>
              <a:rPr lang="en-US" sz="1000" b="1" dirty="0">
                <a:solidFill>
                  <a:schemeClr val="tx1"/>
                </a:solidFill>
              </a:rPr>
              <a:t>has a heat of </a:t>
            </a:r>
            <a:r>
              <a:rPr lang="en-US" sz="1000" b="1" dirty="0" smtClean="0">
                <a:solidFill>
                  <a:schemeClr val="tx1"/>
                </a:solidFill>
              </a:rPr>
              <a:t>vaporization </a:t>
            </a:r>
            <a:r>
              <a:rPr lang="en-US" sz="1000" b="1" dirty="0">
                <a:solidFill>
                  <a:schemeClr val="tx1"/>
                </a:solidFill>
              </a:rPr>
              <a:t>of </a:t>
            </a:r>
            <a:r>
              <a:rPr lang="en-US" sz="1000" b="1" dirty="0" smtClean="0">
                <a:solidFill>
                  <a:schemeClr val="tx1"/>
                </a:solidFill>
              </a:rPr>
              <a:t>1104 </a:t>
            </a:r>
            <a:r>
              <a:rPr lang="en-US" sz="1000" b="1" dirty="0">
                <a:solidFill>
                  <a:schemeClr val="tx1"/>
                </a:solidFill>
              </a:rPr>
              <a:t>J/g.  </a:t>
            </a:r>
            <a:r>
              <a:rPr lang="en-US" sz="1000" b="1" dirty="0" smtClean="0">
                <a:solidFill>
                  <a:schemeClr val="tx1"/>
                </a:solidFill>
              </a:rPr>
              <a:t>Vaporizing </a:t>
            </a:r>
            <a:r>
              <a:rPr lang="en-US" sz="1000" b="1" dirty="0">
                <a:solidFill>
                  <a:schemeClr val="tx1"/>
                </a:solidFill>
              </a:rPr>
              <a:t>a sample requires </a:t>
            </a:r>
            <a:r>
              <a:rPr lang="en-US" sz="1000" b="1" dirty="0" smtClean="0">
                <a:solidFill>
                  <a:schemeClr val="tx1"/>
                </a:solidFill>
              </a:rPr>
              <a:t>298 </a:t>
            </a:r>
            <a:r>
              <a:rPr lang="en-US" sz="1000" b="1" dirty="0">
                <a:solidFill>
                  <a:schemeClr val="tx1"/>
                </a:solidFill>
              </a:rPr>
              <a:t>J of </a:t>
            </a:r>
            <a:r>
              <a:rPr lang="en-US" sz="1000" b="1" dirty="0" smtClean="0">
                <a:solidFill>
                  <a:schemeClr val="tx1"/>
                </a:solidFill>
              </a:rPr>
              <a:t>enthalpy.  </a:t>
            </a:r>
            <a:r>
              <a:rPr lang="en-US" sz="1000" b="1" dirty="0">
                <a:solidFill>
                  <a:schemeClr val="tx1"/>
                </a:solidFill>
              </a:rPr>
              <a:t>What is the mass of the sample?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>
                <a:solidFill>
                  <a:srgbClr val="FF0000"/>
                </a:solidFill>
              </a:rPr>
              <a:t>m = </a:t>
            </a:r>
            <a:r>
              <a:rPr lang="en-US" sz="1000" b="1" dirty="0" smtClean="0">
                <a:solidFill>
                  <a:srgbClr val="FF0000"/>
                </a:solidFill>
              </a:rPr>
              <a:t>(298 J) </a:t>
            </a:r>
            <a:r>
              <a:rPr lang="en-US" sz="1000" b="1" dirty="0">
                <a:solidFill>
                  <a:srgbClr val="FF0000"/>
                </a:solidFill>
              </a:rPr>
              <a:t>/ </a:t>
            </a:r>
            <a:r>
              <a:rPr lang="en-US" sz="1000" b="1" dirty="0" smtClean="0">
                <a:solidFill>
                  <a:srgbClr val="FF0000"/>
                </a:solidFill>
              </a:rPr>
              <a:t>(1104 </a:t>
            </a:r>
            <a:r>
              <a:rPr lang="en-US" sz="1000" b="1" dirty="0">
                <a:solidFill>
                  <a:srgbClr val="FF0000"/>
                </a:solidFill>
              </a:rPr>
              <a:t>J/g) = </a:t>
            </a:r>
            <a:r>
              <a:rPr lang="en-US" sz="1000" b="1" dirty="0" smtClean="0">
                <a:solidFill>
                  <a:srgbClr val="FF0000"/>
                </a:solidFill>
              </a:rPr>
              <a:t>0.27 g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6)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	An unknown material releases 13,125 J of enthalpy as it deposits on a sheet of glass.  The mass of the deposits is 25 grams.  What is the heat of sublimation for this unknown material?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r>
              <a:rPr lang="el-GR" sz="1000" b="1" dirty="0" smtClean="0">
                <a:solidFill>
                  <a:srgbClr val="FF0000"/>
                </a:solidFill>
              </a:rPr>
              <a:t>Δ</a:t>
            </a:r>
            <a:r>
              <a:rPr lang="en-US" sz="1000" b="1" dirty="0" err="1" smtClean="0">
                <a:solidFill>
                  <a:srgbClr val="FF0000"/>
                </a:solidFill>
              </a:rPr>
              <a:t>H</a:t>
            </a:r>
            <a:r>
              <a:rPr lang="en-US" sz="1000" b="1" baseline="-25000" dirty="0" err="1" smtClean="0">
                <a:solidFill>
                  <a:srgbClr val="FF0000"/>
                </a:solidFill>
              </a:rPr>
              <a:t>sub</a:t>
            </a:r>
            <a:r>
              <a:rPr lang="en-US" sz="1000" b="1" dirty="0" smtClean="0">
                <a:solidFill>
                  <a:srgbClr val="FF0000"/>
                </a:solidFill>
              </a:rPr>
              <a:t> = (13,125 J) / (25 g) = 525 J/g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7)	A 18 g sample of ammonia vaporizes through the absorption of  24,678 J of enthalpy.  What is the heat of vaporization for ammonia?</a:t>
            </a:r>
            <a:r>
              <a:rPr lang="en-US" sz="1000" b="1" dirty="0">
                <a:solidFill>
                  <a:schemeClr val="tx1"/>
                </a:solidFill>
              </a:rPr>
              <a:t> 	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l-GR" sz="1000" b="1" dirty="0">
                <a:solidFill>
                  <a:srgbClr val="FF0000"/>
                </a:solidFill>
              </a:rPr>
              <a:t>Δ</a:t>
            </a:r>
            <a:r>
              <a:rPr lang="en-US" sz="1000" b="1" dirty="0" err="1" smtClean="0">
                <a:solidFill>
                  <a:srgbClr val="FF0000"/>
                </a:solidFill>
              </a:rPr>
              <a:t>H</a:t>
            </a:r>
            <a:r>
              <a:rPr lang="en-US" sz="10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FF0000"/>
                </a:solidFill>
              </a:rPr>
              <a:t>= </a:t>
            </a:r>
            <a:r>
              <a:rPr lang="en-US" sz="1000" b="1" dirty="0" smtClean="0">
                <a:solidFill>
                  <a:srgbClr val="FF0000"/>
                </a:solidFill>
              </a:rPr>
              <a:t>(24,678 </a:t>
            </a:r>
            <a:r>
              <a:rPr lang="en-US" sz="1000" b="1" dirty="0">
                <a:solidFill>
                  <a:srgbClr val="FF0000"/>
                </a:solidFill>
              </a:rPr>
              <a:t>J) / </a:t>
            </a:r>
            <a:r>
              <a:rPr lang="en-US" sz="1000" b="1" dirty="0" smtClean="0">
                <a:solidFill>
                  <a:srgbClr val="FF0000"/>
                </a:solidFill>
              </a:rPr>
              <a:t>(18 </a:t>
            </a:r>
            <a:r>
              <a:rPr lang="en-US" sz="1000" b="1" dirty="0">
                <a:solidFill>
                  <a:srgbClr val="FF0000"/>
                </a:solidFill>
              </a:rPr>
              <a:t>g) = </a:t>
            </a:r>
            <a:r>
              <a:rPr lang="en-US" sz="1000" b="1" dirty="0" smtClean="0">
                <a:solidFill>
                  <a:srgbClr val="FF0000"/>
                </a:solidFill>
              </a:rPr>
              <a:t>1371 </a:t>
            </a:r>
            <a:r>
              <a:rPr lang="en-US" sz="1000" b="1" dirty="0">
                <a:solidFill>
                  <a:srgbClr val="FF0000"/>
                </a:solidFill>
              </a:rPr>
              <a:t>J/g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  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" y="0"/>
            <a:ext cx="457200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/>
              <a:t>Chemistry</a:t>
            </a:r>
          </a:p>
          <a:p>
            <a:pPr algn="l"/>
            <a:r>
              <a:rPr lang="en-US" sz="1600" dirty="0"/>
              <a:t>Worksheet on Enthalpy of Change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5" name="TextBox 4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Name</a:t>
              </a:r>
              <a:endParaRPr lang="en-US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endParaRPr lang="en-US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4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2568" y="596900"/>
            <a:ext cx="6632864" cy="8488974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8)	Ruby pours 240 g of Coke into a glass.  The Coke is at room temperature (20°C) and has a specific heat of 4.2 J/g°C.  Ruby adds some ice which cools the Coke.  As soon as the ice has melted completely, Ruby measures the temperature of the Coke and finds it to be 6°C.  How much enthalpy has the Coke lost?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E = m c</a:t>
            </a:r>
            <a:r>
              <a:rPr lang="en-US" sz="1000" b="1" baseline="-25000" dirty="0" smtClean="0">
                <a:solidFill>
                  <a:srgbClr val="FF0000"/>
                </a:solidFill>
              </a:rPr>
              <a:t>p</a:t>
            </a:r>
            <a:r>
              <a:rPr lang="en-US" sz="1000" b="1" dirty="0" smtClean="0">
                <a:solidFill>
                  <a:srgbClr val="FF0000"/>
                </a:solidFill>
              </a:rPr>
              <a:t> (T</a:t>
            </a:r>
            <a:r>
              <a:rPr lang="en-US" sz="1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1000" b="1" dirty="0" smtClean="0">
                <a:solidFill>
                  <a:srgbClr val="FF0000"/>
                </a:solidFill>
              </a:rPr>
              <a:t> - T</a:t>
            </a:r>
            <a:r>
              <a:rPr lang="en-US" sz="1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1000" b="1" dirty="0" smtClean="0">
                <a:solidFill>
                  <a:srgbClr val="FF0000"/>
                </a:solidFill>
              </a:rPr>
              <a:t>) = (240 g)(4.2 J/g°C)(-14 °C) = -14,112 J</a:t>
            </a: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9)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Assuming that the ice Ruby added was at exactly 0°C, what was the mass of the ice?  The </a:t>
            </a:r>
            <a:r>
              <a:rPr lang="en-US" sz="1000" b="1" dirty="0">
                <a:solidFill>
                  <a:schemeClr val="tx1"/>
                </a:solidFill>
              </a:rPr>
              <a:t>heat of fusion of water is 334 </a:t>
            </a:r>
            <a:r>
              <a:rPr lang="en-US" sz="1000" b="1" dirty="0" smtClean="0">
                <a:solidFill>
                  <a:schemeClr val="tx1"/>
                </a:solidFill>
              </a:rPr>
              <a:t>J/g.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rgbClr val="FF0000"/>
                </a:solidFill>
              </a:rPr>
              <a:t>	m </a:t>
            </a:r>
            <a:r>
              <a:rPr lang="en-US" sz="1000" b="1" dirty="0">
                <a:solidFill>
                  <a:srgbClr val="FF0000"/>
                </a:solidFill>
              </a:rPr>
              <a:t>= </a:t>
            </a:r>
            <a:r>
              <a:rPr lang="en-US" sz="1000" b="1" dirty="0" smtClean="0">
                <a:solidFill>
                  <a:srgbClr val="FF0000"/>
                </a:solidFill>
              </a:rPr>
              <a:t>(14,112 J) </a:t>
            </a:r>
            <a:r>
              <a:rPr lang="en-US" sz="1000" b="1" dirty="0">
                <a:solidFill>
                  <a:srgbClr val="FF0000"/>
                </a:solidFill>
              </a:rPr>
              <a:t>/ </a:t>
            </a:r>
            <a:r>
              <a:rPr lang="en-US" sz="1000" b="1" dirty="0" smtClean="0">
                <a:solidFill>
                  <a:srgbClr val="FF0000"/>
                </a:solidFill>
              </a:rPr>
              <a:t>(334 </a:t>
            </a:r>
            <a:r>
              <a:rPr lang="en-US" sz="1000" b="1" dirty="0">
                <a:solidFill>
                  <a:srgbClr val="FF0000"/>
                </a:solidFill>
              </a:rPr>
              <a:t>J/g) = </a:t>
            </a:r>
            <a:r>
              <a:rPr lang="en-US" sz="1000" b="1" dirty="0" smtClean="0">
                <a:solidFill>
                  <a:srgbClr val="FF0000"/>
                </a:solidFill>
              </a:rPr>
              <a:t>42.2 </a:t>
            </a:r>
            <a:r>
              <a:rPr lang="en-US" sz="1000" b="1" dirty="0">
                <a:solidFill>
                  <a:srgbClr val="FF0000"/>
                </a:solidFill>
              </a:rPr>
              <a:t>g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10)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If Ruby wanted her </a:t>
            </a:r>
            <a:r>
              <a:rPr lang="en-US" sz="1000" b="1" dirty="0" smtClean="0">
                <a:solidFill>
                  <a:schemeClr val="tx1"/>
                </a:solidFill>
              </a:rPr>
              <a:t>second Coke </a:t>
            </a:r>
            <a:r>
              <a:rPr lang="en-US" sz="1000" b="1" dirty="0" smtClean="0">
                <a:solidFill>
                  <a:schemeClr val="tx1"/>
                </a:solidFill>
              </a:rPr>
              <a:t>to be colder, say 2°C, how much 0°C ice must she add?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>
                <a:solidFill>
                  <a:srgbClr val="FF0000"/>
                </a:solidFill>
              </a:rPr>
              <a:t>E = m c</a:t>
            </a:r>
            <a:r>
              <a:rPr lang="en-US" sz="1000" b="1" baseline="-25000" dirty="0">
                <a:solidFill>
                  <a:srgbClr val="FF0000"/>
                </a:solidFill>
              </a:rPr>
              <a:t>p</a:t>
            </a:r>
            <a:r>
              <a:rPr lang="en-US" sz="1000" b="1" dirty="0">
                <a:solidFill>
                  <a:srgbClr val="FF0000"/>
                </a:solidFill>
              </a:rPr>
              <a:t> (T</a:t>
            </a:r>
            <a:r>
              <a:rPr lang="en-US" sz="1000" b="1" baseline="-25000" dirty="0">
                <a:solidFill>
                  <a:srgbClr val="FF0000"/>
                </a:solidFill>
              </a:rPr>
              <a:t>2</a:t>
            </a:r>
            <a:r>
              <a:rPr lang="en-US" sz="1000" b="1" dirty="0">
                <a:solidFill>
                  <a:srgbClr val="FF0000"/>
                </a:solidFill>
              </a:rPr>
              <a:t> - T</a:t>
            </a:r>
            <a:r>
              <a:rPr lang="en-US" sz="1000" b="1" baseline="-25000" dirty="0">
                <a:solidFill>
                  <a:srgbClr val="FF0000"/>
                </a:solidFill>
              </a:rPr>
              <a:t>1</a:t>
            </a:r>
            <a:r>
              <a:rPr lang="en-US" sz="1000" b="1" dirty="0">
                <a:solidFill>
                  <a:srgbClr val="FF0000"/>
                </a:solidFill>
              </a:rPr>
              <a:t>) = (240 g)(4.2 J/g°C)(-</a:t>
            </a:r>
            <a:r>
              <a:rPr lang="en-US" sz="1000" b="1" dirty="0" smtClean="0">
                <a:solidFill>
                  <a:srgbClr val="FF0000"/>
                </a:solidFill>
              </a:rPr>
              <a:t>18 </a:t>
            </a:r>
            <a:r>
              <a:rPr lang="en-US" sz="1000" b="1" dirty="0">
                <a:solidFill>
                  <a:srgbClr val="FF0000"/>
                </a:solidFill>
              </a:rPr>
              <a:t>°C) = -</a:t>
            </a:r>
            <a:r>
              <a:rPr lang="en-US" sz="1000" b="1" dirty="0" smtClean="0">
                <a:solidFill>
                  <a:srgbClr val="FF0000"/>
                </a:solidFill>
              </a:rPr>
              <a:t>18,144 J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rgbClr val="FF0000"/>
                </a:solidFill>
              </a:rPr>
              <a:t>	m </a:t>
            </a:r>
            <a:r>
              <a:rPr lang="en-US" sz="1000" b="1" dirty="0">
                <a:solidFill>
                  <a:srgbClr val="FF0000"/>
                </a:solidFill>
              </a:rPr>
              <a:t>= (</a:t>
            </a:r>
            <a:r>
              <a:rPr lang="en-US" sz="1000" b="1" dirty="0" smtClean="0">
                <a:solidFill>
                  <a:srgbClr val="FF0000"/>
                </a:solidFill>
              </a:rPr>
              <a:t>18,144 </a:t>
            </a:r>
            <a:r>
              <a:rPr lang="en-US" sz="1000" b="1" dirty="0">
                <a:solidFill>
                  <a:srgbClr val="FF0000"/>
                </a:solidFill>
              </a:rPr>
              <a:t>J) / (334 J/g) = </a:t>
            </a:r>
            <a:r>
              <a:rPr lang="en-US" sz="1000" b="1" dirty="0" smtClean="0">
                <a:solidFill>
                  <a:srgbClr val="FF0000"/>
                </a:solidFill>
              </a:rPr>
              <a:t>54.3 </a:t>
            </a:r>
            <a:r>
              <a:rPr lang="en-US" sz="1000" b="1" dirty="0">
                <a:solidFill>
                  <a:srgbClr val="FF0000"/>
                </a:solidFill>
              </a:rPr>
              <a:t>g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11)</a:t>
            </a: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Ruby's uncle gave her a 30 gram nugget of dry ice to cool her </a:t>
            </a:r>
            <a:r>
              <a:rPr lang="en-US" sz="1000" b="1" dirty="0" smtClean="0">
                <a:solidFill>
                  <a:schemeClr val="tx1"/>
                </a:solidFill>
              </a:rPr>
              <a:t>third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Coke.  When all of the dry ice had disappeared, the Coke was at 3°C.  What is the heat of sublimation of dry ice?</a:t>
            </a: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>
                <a:solidFill>
                  <a:srgbClr val="FF0000"/>
                </a:solidFill>
              </a:rPr>
              <a:t>E = m c</a:t>
            </a:r>
            <a:r>
              <a:rPr lang="en-US" sz="1000" b="1" baseline="-25000" dirty="0">
                <a:solidFill>
                  <a:srgbClr val="FF0000"/>
                </a:solidFill>
              </a:rPr>
              <a:t>p</a:t>
            </a:r>
            <a:r>
              <a:rPr lang="en-US" sz="1000" b="1" dirty="0">
                <a:solidFill>
                  <a:srgbClr val="FF0000"/>
                </a:solidFill>
              </a:rPr>
              <a:t> (T</a:t>
            </a:r>
            <a:r>
              <a:rPr lang="en-US" sz="1000" b="1" baseline="-25000" dirty="0">
                <a:solidFill>
                  <a:srgbClr val="FF0000"/>
                </a:solidFill>
              </a:rPr>
              <a:t>2</a:t>
            </a:r>
            <a:r>
              <a:rPr lang="en-US" sz="1000" b="1" dirty="0">
                <a:solidFill>
                  <a:srgbClr val="FF0000"/>
                </a:solidFill>
              </a:rPr>
              <a:t> - T</a:t>
            </a:r>
            <a:r>
              <a:rPr lang="en-US" sz="1000" b="1" baseline="-25000" dirty="0">
                <a:solidFill>
                  <a:srgbClr val="FF0000"/>
                </a:solidFill>
              </a:rPr>
              <a:t>1</a:t>
            </a:r>
            <a:r>
              <a:rPr lang="en-US" sz="1000" b="1" dirty="0">
                <a:solidFill>
                  <a:srgbClr val="FF0000"/>
                </a:solidFill>
              </a:rPr>
              <a:t>) = (240 g)(4.2 J/g°C)(-</a:t>
            </a:r>
            <a:r>
              <a:rPr lang="en-US" sz="1000" b="1" dirty="0" smtClean="0">
                <a:solidFill>
                  <a:srgbClr val="FF0000"/>
                </a:solidFill>
              </a:rPr>
              <a:t>17 </a:t>
            </a:r>
            <a:r>
              <a:rPr lang="en-US" sz="1000" b="1" dirty="0">
                <a:solidFill>
                  <a:srgbClr val="FF0000"/>
                </a:solidFill>
              </a:rPr>
              <a:t>°C) = -</a:t>
            </a:r>
            <a:r>
              <a:rPr lang="en-US" sz="1000" b="1" dirty="0" smtClean="0">
                <a:solidFill>
                  <a:srgbClr val="FF0000"/>
                </a:solidFill>
              </a:rPr>
              <a:t>17,136 </a:t>
            </a:r>
            <a:r>
              <a:rPr lang="en-US" sz="1000" b="1" dirty="0">
                <a:solidFill>
                  <a:srgbClr val="FF0000"/>
                </a:solidFill>
              </a:rPr>
              <a:t>J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FF0000"/>
                </a:solidFill>
              </a:rPr>
              <a:t>	</a:t>
            </a:r>
            <a:r>
              <a:rPr lang="el-GR" sz="1000" b="1" dirty="0">
                <a:solidFill>
                  <a:srgbClr val="FF0000"/>
                </a:solidFill>
              </a:rPr>
              <a:t>Δ</a:t>
            </a:r>
            <a:r>
              <a:rPr lang="en-US" sz="1000" b="1" dirty="0" err="1">
                <a:solidFill>
                  <a:srgbClr val="FF0000"/>
                </a:solidFill>
              </a:rPr>
              <a:t>H</a:t>
            </a:r>
            <a:r>
              <a:rPr lang="en-US" sz="1000" b="1" baseline="-25000" dirty="0" err="1">
                <a:solidFill>
                  <a:srgbClr val="FF0000"/>
                </a:solidFill>
              </a:rPr>
              <a:t>sub</a:t>
            </a:r>
            <a:r>
              <a:rPr lang="en-US" sz="1000" b="1" dirty="0">
                <a:solidFill>
                  <a:srgbClr val="FF0000"/>
                </a:solidFill>
              </a:rPr>
              <a:t> = </a:t>
            </a:r>
            <a:r>
              <a:rPr lang="en-US" sz="1000" b="1" dirty="0" smtClean="0">
                <a:solidFill>
                  <a:srgbClr val="FF0000"/>
                </a:solidFill>
              </a:rPr>
              <a:t>(17,136 </a:t>
            </a:r>
            <a:r>
              <a:rPr lang="en-US" sz="1000" b="1" dirty="0">
                <a:solidFill>
                  <a:srgbClr val="FF0000"/>
                </a:solidFill>
              </a:rPr>
              <a:t>J) / </a:t>
            </a:r>
            <a:r>
              <a:rPr lang="en-US" sz="1000" b="1" dirty="0" smtClean="0">
                <a:solidFill>
                  <a:srgbClr val="FF0000"/>
                </a:solidFill>
              </a:rPr>
              <a:t>(30 </a:t>
            </a:r>
            <a:r>
              <a:rPr lang="en-US" sz="1000" b="1" dirty="0">
                <a:solidFill>
                  <a:srgbClr val="FF0000"/>
                </a:solidFill>
              </a:rPr>
              <a:t>g) = </a:t>
            </a:r>
            <a:r>
              <a:rPr lang="en-US" sz="1000" b="1" dirty="0" smtClean="0">
                <a:solidFill>
                  <a:srgbClr val="FF0000"/>
                </a:solidFill>
              </a:rPr>
              <a:t>571 </a:t>
            </a:r>
            <a:r>
              <a:rPr lang="en-US" sz="1000" b="1" dirty="0">
                <a:solidFill>
                  <a:srgbClr val="FF0000"/>
                </a:solidFill>
              </a:rPr>
              <a:t>J/g</a:t>
            </a:r>
          </a:p>
          <a:p>
            <a:pPr marL="228600" indent="-228600"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43434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100" i="1" dirty="0"/>
              <a:t>Chemistry - Worksheet on </a:t>
            </a:r>
            <a:r>
              <a:rPr lang="en-US" sz="1100" i="1" dirty="0" smtClean="0"/>
              <a:t>Enthalpy of Change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1033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17712" y="348334"/>
            <a:ext cx="6128657" cy="18505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i="1" dirty="0" smtClean="0"/>
              <a:t>heat of sublimation of CO2 is 571 J/g</a:t>
            </a:r>
          </a:p>
          <a:p>
            <a:pPr algn="l"/>
            <a:endParaRPr lang="en-US" sz="1400" i="1" dirty="0" smtClean="0"/>
          </a:p>
          <a:p>
            <a:pPr algn="l"/>
            <a:r>
              <a:rPr lang="en-US" sz="1400" i="1" dirty="0" smtClean="0"/>
              <a:t>heat of fusion of mercury is 12 J/g</a:t>
            </a:r>
          </a:p>
          <a:p>
            <a:pPr algn="l"/>
            <a:endParaRPr lang="en-US" sz="1400" i="1" dirty="0"/>
          </a:p>
          <a:p>
            <a:pPr algn="l"/>
            <a:r>
              <a:rPr lang="en-US" sz="1400" i="1" dirty="0" smtClean="0"/>
              <a:t>Specific </a:t>
            </a:r>
            <a:r>
              <a:rPr lang="en-US" sz="1400" i="1" dirty="0"/>
              <a:t>heat table, see </a:t>
            </a:r>
            <a:r>
              <a:rPr lang="en-US" sz="1400" i="1" dirty="0">
                <a:hlinkClick r:id="rId2"/>
              </a:rPr>
              <a:t>http://</a:t>
            </a:r>
            <a:r>
              <a:rPr lang="en-US" sz="1400" i="1" dirty="0" smtClean="0">
                <a:hlinkClick r:id="rId2"/>
              </a:rPr>
              <a:t>en.wikipedia.org/wiki/Heat_capacity#Table_of_specific_heat_capacities</a:t>
            </a:r>
            <a:endParaRPr lang="en-US" sz="1400" i="1" dirty="0" smtClean="0"/>
          </a:p>
          <a:p>
            <a:pPr algn="l"/>
            <a:endParaRPr lang="en-US" sz="14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16511"/>
              </p:ext>
            </p:extLst>
          </p:nvPr>
        </p:nvGraphicFramePr>
        <p:xfrm>
          <a:off x="136525" y="2488598"/>
          <a:ext cx="6584949" cy="6126480"/>
        </p:xfrm>
        <a:graphic>
          <a:graphicData uri="http://schemas.openxmlformats.org/drawingml/2006/table">
            <a:tbl>
              <a:tblPr/>
              <a:tblGrid>
                <a:gridCol w="2194983"/>
                <a:gridCol w="2194983"/>
                <a:gridCol w="219498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Heat of fusion</a:t>
                      </a:r>
                      <a:br>
                        <a:rPr lang="en-US"/>
                      </a:br>
                      <a:r>
                        <a:rPr lang="en-US"/>
                        <a:t>(cal/g)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Heat of fusion</a:t>
                      </a:r>
                      <a:br>
                        <a:rPr lang="en-US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(kJ/kg)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 tooltip="Water"/>
                        </a:rPr>
                        <a:t>water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79.72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334.0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Methane"/>
                        </a:rPr>
                        <a:t>methane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13.96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58.41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 tooltip="Ethane"/>
                        </a:rPr>
                        <a:t>ethane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22.73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95.10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Propane"/>
                        </a:rPr>
                        <a:t>propane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19.11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79.96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7" tooltip="Methanol"/>
                        </a:rPr>
                        <a:t>methanol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23.70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99.16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8" tooltip="Ethanol"/>
                        </a:rPr>
                        <a:t>ethanol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26.05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108.99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9" tooltip="Glycerol"/>
                        </a:rPr>
                        <a:t>glycerol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47.95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200.62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0" tooltip="Formic acid"/>
                        </a:rPr>
                        <a:t>formic acid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66.05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276.35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1" tooltip="Acetic acid"/>
                        </a:rPr>
                        <a:t>acetic acid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45.91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192.09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2" tooltip="Acetone"/>
                        </a:rPr>
                        <a:t>acetone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23.42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97.99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3" tooltip="Benzene"/>
                        </a:rPr>
                        <a:t>benzene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30.45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127.40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4" tooltip="Myristic acid"/>
                        </a:rPr>
                        <a:t>myristic acid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47.49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198.70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5" tooltip="Palmitic acid"/>
                        </a:rPr>
                        <a:t>palmitic acid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39.18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163.93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6" tooltip="Stearic acid"/>
                        </a:rPr>
                        <a:t>stearic acid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47.54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198.91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17" tooltip="Paraffin wax"/>
                        </a:rPr>
                        <a:t>Paraffin wax</a:t>
                      </a:r>
                      <a:r>
                        <a:rPr lang="en-US"/>
                        <a:t> (C</a:t>
                      </a:r>
                      <a:r>
                        <a:rPr lang="en-US" baseline="-25000"/>
                        <a:t>25</a:t>
                      </a:r>
                      <a:r>
                        <a:rPr lang="en-US"/>
                        <a:t>H</a:t>
                      </a:r>
                      <a:r>
                        <a:rPr lang="en-US" baseline="-25000"/>
                        <a:t>52</a:t>
                      </a:r>
                      <a:r>
                        <a:rPr lang="en-US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47.8-52.6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200–220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37590"/>
              </p:ext>
            </p:extLst>
          </p:nvPr>
        </p:nvGraphicFramePr>
        <p:xfrm>
          <a:off x="359236" y="1601812"/>
          <a:ext cx="5760720" cy="6867613"/>
        </p:xfrm>
        <a:graphic>
          <a:graphicData uri="http://schemas.openxmlformats.org/drawingml/2006/table">
            <a:tbl>
              <a:tblPr/>
              <a:tblGrid>
                <a:gridCol w="1371600"/>
                <a:gridCol w="2560320"/>
                <a:gridCol w="914400"/>
                <a:gridCol w="914400"/>
              </a:tblGrid>
              <a:tr h="584390">
                <a:tc>
                  <a:txBody>
                    <a:bodyPr/>
                    <a:lstStyle/>
                    <a:p>
                      <a:r>
                        <a:rPr lang="en-US" sz="1200" dirty="0"/>
                        <a:t>Compound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Boiling Point at normal pressure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Heat of vaporization</a:t>
                      </a:r>
                      <a:br>
                        <a:rPr lang="en-US" sz="1200"/>
                      </a:br>
                      <a:r>
                        <a:rPr lang="en-US" sz="1200"/>
                        <a:t>(</a:t>
                      </a:r>
                      <a:r>
                        <a:rPr lang="en-US" sz="1200">
                          <a:hlinkClick r:id="rId2" tooltip="Kilojoule per mole"/>
                        </a:rPr>
                        <a:t>kJ mol</a:t>
                      </a:r>
                      <a:r>
                        <a:rPr lang="en-US" sz="1200" baseline="30000">
                          <a:hlinkClick r:id="rId2" tooltip="Kilojoule per mole"/>
                        </a:rPr>
                        <a:t>-1</a:t>
                      </a:r>
                      <a:r>
                        <a:rPr lang="en-US" sz="1200"/>
                        <a:t>)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Heat of vaporization</a:t>
                      </a:r>
                      <a:br>
                        <a:rPr lang="en-US" sz="1200" b="1">
                          <a:solidFill>
                            <a:srgbClr val="FF0000"/>
                          </a:solidFill>
                        </a:rPr>
                      </a:br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(kJ kg</a:t>
                      </a:r>
                      <a:r>
                        <a:rPr lang="en-US" sz="1200" b="1" baseline="30000">
                          <a:solidFill>
                            <a:srgbClr val="FF0000"/>
                          </a:solidFill>
                        </a:rPr>
                        <a:t>−1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390"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 tooltip="Acetone"/>
                        </a:rPr>
                        <a:t>Acetone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329-330 K, 56-57 °C, 133-134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31.3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538.9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4" tooltip="Aluminium"/>
                        </a:rPr>
                        <a:t>Aluminium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2792 K, 2519 °C, 4566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294.0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10500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5" tooltip="Ammonia"/>
                        </a:rPr>
                        <a:t>Ammonia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240 K, −33.34 °C, -28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23.35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1371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6" tooltip="Butane"/>
                        </a:rPr>
                        <a:t>Butane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272-274 K, -1°C, 30-34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21.0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7" tooltip="Diethyl ether"/>
                        </a:rPr>
                        <a:t>Diethyl ether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307.8 K, 34.6 °C, 94.3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26.17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353.1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8" tooltip="Ethanol"/>
                        </a:rPr>
                        <a:t>Ethanol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352 K, 78.37 °C, 173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38.6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841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390">
                <a:tc>
                  <a:txBody>
                    <a:bodyPr/>
                    <a:lstStyle/>
                    <a:p>
                      <a:r>
                        <a:rPr lang="en-US" sz="1200">
                          <a:hlinkClick r:id="rId9" tooltip="Hydrogen"/>
                        </a:rPr>
                        <a:t>Hydrogen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20.271 K, -252.879 °C, -423.182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0.46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451.9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0" tooltip="Iron"/>
                        </a:rPr>
                        <a:t>Iron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3134 K, 2862 °C, 5182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340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6090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1" tooltip="Isopropyl alcohol"/>
                        </a:rPr>
                        <a:t>Isopropyl alcohol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356 K, 82.6 °C, 181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44.0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732.2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390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2" tooltip="Methane"/>
                        </a:rPr>
                        <a:t>Methane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109-113 K, -164--160 °C, -263--256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8.17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480.6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3" tooltip="Methanol"/>
                        </a:rPr>
                        <a:t>Methanol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338 K, 64.7 °C, 148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35.3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1104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4390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4" tooltip="Propane"/>
                        </a:rPr>
                        <a:t>Propane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230.9-231.11 K,-42--42 °C, -44--44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15.7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356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73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5" tooltip="Phosphine"/>
                        </a:rPr>
                        <a:t>Phosphine</a:t>
                      </a:r>
                      <a:endParaRPr lang="en-US" sz="120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185 K, -87.7 °C, -126 °F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14.6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FF0000"/>
                          </a:solidFill>
                        </a:rPr>
                        <a:t>429.4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756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16" tooltip="Water"/>
                        </a:rPr>
                        <a:t>Water</a:t>
                      </a:r>
                      <a:endParaRPr lang="en-US" sz="1200" dirty="0"/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373.15K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40.68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2260</a:t>
                      </a:r>
                    </a:p>
                  </a:txBody>
                  <a:tcPr marL="58439" marR="58439" marT="29219" marB="29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307</Words>
  <Application>Microsoft Office PowerPoint</Application>
  <PresentationFormat>On-screen Show (4:3)</PresentationFormat>
  <Paragraphs>299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262</cp:revision>
  <cp:lastPrinted>2013-11-05T01:14:12Z</cp:lastPrinted>
  <dcterms:created xsi:type="dcterms:W3CDTF">2012-09-15T16:31:25Z</dcterms:created>
  <dcterms:modified xsi:type="dcterms:W3CDTF">2014-10-15T18:28:27Z</dcterms:modified>
</cp:coreProperties>
</file>