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719" r:id="rId2"/>
    <p:sldId id="725" r:id="rId3"/>
    <p:sldId id="720" r:id="rId4"/>
    <p:sldId id="721" r:id="rId5"/>
    <p:sldId id="722" r:id="rId6"/>
    <p:sldId id="723" r:id="rId7"/>
    <p:sldId id="724" r:id="rId8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BF6"/>
    <a:srgbClr val="006600"/>
    <a:srgbClr val="00E266"/>
    <a:srgbClr val="66FF33"/>
    <a:srgbClr val="FFE499"/>
    <a:srgbClr val="008A3E"/>
    <a:srgbClr val="EDF2F9"/>
    <a:srgbClr val="FFFFFF"/>
    <a:srgbClr val="656565"/>
    <a:srgbClr val="D2D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6" autoAdjust="0"/>
    <p:restoredTop sz="99500" autoAdjust="0"/>
  </p:normalViewPr>
  <p:slideViewPr>
    <p:cSldViewPr snapToGrid="0">
      <p:cViewPr>
        <p:scale>
          <a:sx n="60" d="100"/>
          <a:sy n="60" d="100"/>
        </p:scale>
        <p:origin x="-2486" y="-115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1" y="0"/>
            <a:ext cx="3169920" cy="480060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200"/>
            </a:lvl1pPr>
          </a:lstStyle>
          <a:p>
            <a:fld id="{169CBA31-FBA6-4B3A-ADEC-DB1447EE8D3B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20725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1" y="9119474"/>
            <a:ext cx="3169920" cy="480060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200"/>
            </a:lvl1pPr>
          </a:lstStyle>
          <a:p>
            <a:fld id="{456893B1-E79D-408E-AFE0-A9919F430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8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42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6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6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630238" indent="-227013">
              <a:spcBef>
                <a:spcPts val="300"/>
              </a:spcBef>
              <a:defRPr sz="2400">
                <a:solidFill>
                  <a:schemeClr val="tx1"/>
                </a:solidFill>
              </a:defRPr>
            </a:lvl2pPr>
            <a:lvl3pPr marL="912813" indent="-222250">
              <a:spcBef>
                <a:spcPts val="0"/>
              </a:spcBef>
              <a:buFont typeface="Arial" pitchFamily="34" charset="0"/>
              <a:buChar char="»"/>
              <a:defRPr sz="2000" i="1">
                <a:solidFill>
                  <a:schemeClr val="tx1"/>
                </a:solidFill>
              </a:defRPr>
            </a:lvl3pPr>
            <a:lvl4pPr marL="1254125" indent="-234950" defTabSz="1087438">
              <a:spcBef>
                <a:spcPts val="0"/>
              </a:spcBef>
              <a:defRPr sz="1800">
                <a:solidFill>
                  <a:schemeClr val="tx1"/>
                </a:solidFill>
              </a:defRPr>
            </a:lvl4pPr>
            <a:lvl5pPr marL="1600200" indent="-220663">
              <a:spcBef>
                <a:spcPts val="0"/>
              </a:spcBef>
              <a:defRPr sz="18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184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76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4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2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2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7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7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6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" y="366184"/>
            <a:ext cx="6583680" cy="975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" y="1729947"/>
            <a:ext cx="6583680" cy="6837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171594" y="8795187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 smtClean="0">
                <a:latin typeface="Arial" pitchFamily="34" charset="0"/>
                <a:cs typeface="Arial" pitchFamily="34" charset="0"/>
              </a:rPr>
              <a:t>slide </a:t>
            </a:r>
            <a:fld id="{6ABBB7C1-35F2-45E0-95DF-06E8CFB61640}" type="slidenum">
              <a:rPr lang="en-US" sz="11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0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Wingdings" pitchFamily="2" charset="2"/>
        <a:buChar char="Ø"/>
        <a:defRPr sz="32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31825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2400" i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573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600200" indent="-228600" algn="l" defTabSz="914400" rtl="0" eaLnBrk="1" latinLnBrk="0" hangingPunct="1">
        <a:spcBef>
          <a:spcPts val="0"/>
        </a:spcBef>
        <a:buFont typeface="Arial" pitchFamily="34" charset="0"/>
        <a:buChar char="»"/>
        <a:tabLst/>
        <a:defRPr sz="2000" i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4303060" cy="584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0070C0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smtClean="0"/>
              <a:t>Chemistry</a:t>
            </a:r>
            <a:endParaRPr lang="en-US" sz="1600" dirty="0" smtClean="0">
              <a:ea typeface="Cambria Math" pitchFamily="18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r>
              <a:rPr lang="en-US" sz="1600" dirty="0" smtClean="0">
                <a:ea typeface="Cambria Math" pitchFamily="18" charset="0"/>
                <a:cs typeface="Arial" panose="020B0604020202020204" pitchFamily="34" charset="0"/>
              </a:rPr>
              <a:t>Worksheet on Enthalpy Diagrams</a:t>
            </a:r>
            <a:endParaRPr lang="en-US" sz="1600" u="dbl" dirty="0"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1095829"/>
            <a:ext cx="6583680" cy="7827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1" dirty="0" smtClean="0"/>
              <a:t>Using graph paper, sketch the </a:t>
            </a:r>
            <a:r>
              <a:rPr lang="en-US" sz="1200" b="1" dirty="0" smtClean="0"/>
              <a:t>enthalpy </a:t>
            </a:r>
            <a:r>
              <a:rPr lang="en-US" sz="1200" b="1" dirty="0" smtClean="0"/>
              <a:t>diagram for each reaction.  Be sure your diagram includes:</a:t>
            </a:r>
          </a:p>
          <a:p>
            <a:pPr lvl="1"/>
            <a:r>
              <a:rPr lang="en-US" sz="1200" b="1" dirty="0" smtClean="0"/>
              <a:t>reactants and products with correct relative enthalpy - 5 points</a:t>
            </a:r>
          </a:p>
          <a:p>
            <a:pPr lvl="1"/>
            <a:r>
              <a:rPr lang="en-US" sz="1200" b="1" dirty="0" smtClean="0"/>
              <a:t>a reaction path - 1 point</a:t>
            </a:r>
          </a:p>
          <a:p>
            <a:pPr lvl="1"/>
            <a:r>
              <a:rPr lang="en-US" sz="1200" b="1" dirty="0" smtClean="0"/>
              <a:t>correct labels for x and y axes - 1 point</a:t>
            </a:r>
          </a:p>
          <a:p>
            <a:pPr lvl="1"/>
            <a:r>
              <a:rPr lang="en-US" sz="1200" b="1" dirty="0" smtClean="0"/>
              <a:t>correct scale and units for y axis - 1 point</a:t>
            </a:r>
          </a:p>
          <a:p>
            <a:pPr lvl="1"/>
            <a:r>
              <a:rPr lang="en-US" sz="1200" b="1" dirty="0" smtClean="0"/>
              <a:t>indication of the enthalpy of reaction - 4 points</a:t>
            </a:r>
          </a:p>
          <a:p>
            <a:pPr lvl="1"/>
            <a:r>
              <a:rPr lang="en-US" sz="1200" b="1" dirty="0" smtClean="0"/>
              <a:t>indication of the activation energy - 4 points</a:t>
            </a:r>
          </a:p>
          <a:p>
            <a:pPr lvl="1"/>
            <a:r>
              <a:rPr lang="en-US" sz="1200" b="1" dirty="0" smtClean="0"/>
              <a:t>indicate whether the reaction is endothermic or exothermic - 4 points</a:t>
            </a:r>
          </a:p>
          <a:p>
            <a:pPr marL="0" lvl="1" indent="0">
              <a:buNone/>
            </a:pPr>
            <a:endParaRPr lang="en-US" sz="1200" b="1" dirty="0" smtClean="0"/>
          </a:p>
          <a:p>
            <a:pPr marL="0" lvl="1" indent="0">
              <a:buNone/>
            </a:pPr>
            <a:endParaRPr lang="en-US" sz="1200" b="1" dirty="0"/>
          </a:p>
          <a:p>
            <a:pPr marL="282575" lvl="1" indent="-282575">
              <a:buNone/>
            </a:pPr>
            <a:r>
              <a:rPr lang="en-US" sz="1200" b="1" dirty="0" smtClean="0"/>
              <a:t>1.	An exothermic reaction with an activation energy of 3 kcal/mole and a </a:t>
            </a:r>
            <a:r>
              <a:rPr lang="en-US" sz="1200" b="1" dirty="0"/>
              <a:t>enthalpy of reaction </a:t>
            </a:r>
            <a:r>
              <a:rPr lang="en-US" sz="1200" b="1" dirty="0" smtClean="0"/>
              <a:t>of 8 kcal per mole.</a:t>
            </a:r>
          </a:p>
          <a:p>
            <a:pPr marL="282575" lvl="1" indent="-282575">
              <a:buNone/>
            </a:pPr>
            <a:endParaRPr lang="en-US" sz="1200" b="1" dirty="0" smtClean="0"/>
          </a:p>
          <a:p>
            <a:pPr marL="282575" lvl="1" indent="-282575">
              <a:buNone/>
            </a:pPr>
            <a:endParaRPr lang="en-US" sz="1200" b="1" dirty="0" smtClean="0"/>
          </a:p>
          <a:p>
            <a:pPr marL="282575" lvl="1" indent="-282575">
              <a:buNone/>
            </a:pPr>
            <a:endParaRPr lang="en-US" sz="1200" b="1" dirty="0"/>
          </a:p>
          <a:p>
            <a:pPr marL="282575" lvl="1" indent="-282575">
              <a:buNone/>
            </a:pPr>
            <a:r>
              <a:rPr lang="en-US" sz="1200" b="1" dirty="0" smtClean="0"/>
              <a:t>2.	A reaction where the reactant enthalpy is 12 kcal/mole, the product enthalpy is 36 kcal/mole, and the transition state is at 40 kcal/mole.</a:t>
            </a:r>
          </a:p>
          <a:p>
            <a:pPr marL="282575" lvl="1" indent="-282575">
              <a:buNone/>
            </a:pPr>
            <a:endParaRPr lang="en-US" sz="1200" b="1" dirty="0" smtClean="0"/>
          </a:p>
          <a:p>
            <a:pPr marL="282575" lvl="1" indent="-282575">
              <a:buNone/>
            </a:pPr>
            <a:endParaRPr lang="en-US" sz="1200" b="1" dirty="0" smtClean="0"/>
          </a:p>
          <a:p>
            <a:pPr marL="282575" lvl="1" indent="-282575">
              <a:buNone/>
            </a:pPr>
            <a:endParaRPr lang="en-US" sz="1200" b="1" dirty="0"/>
          </a:p>
          <a:p>
            <a:pPr marL="282575" lvl="1" indent="-282575">
              <a:buNone/>
            </a:pPr>
            <a:r>
              <a:rPr lang="en-US" sz="1200" b="1" dirty="0" smtClean="0"/>
              <a:t>3.	An endothermic reaction where the activation energy is 22 kcal/mole and the </a:t>
            </a:r>
            <a:r>
              <a:rPr lang="en-US" sz="1200" b="1" dirty="0"/>
              <a:t>enthalpy of </a:t>
            </a:r>
            <a:r>
              <a:rPr lang="en-US" sz="1200" b="1" dirty="0" smtClean="0"/>
              <a:t>reaction is 18 kcal/mole.</a:t>
            </a:r>
          </a:p>
          <a:p>
            <a:pPr marL="282575" lvl="1" indent="-282575">
              <a:buNone/>
            </a:pPr>
            <a:endParaRPr lang="en-US" sz="1200" b="1" dirty="0" smtClean="0"/>
          </a:p>
          <a:p>
            <a:pPr marL="282575" lvl="1" indent="-282575">
              <a:buNone/>
            </a:pPr>
            <a:endParaRPr lang="en-US" sz="1200" b="1" dirty="0" smtClean="0"/>
          </a:p>
          <a:p>
            <a:pPr marL="282575" lvl="1" indent="-282575">
              <a:buNone/>
            </a:pPr>
            <a:endParaRPr lang="en-US" sz="1200" b="1" dirty="0"/>
          </a:p>
          <a:p>
            <a:pPr marL="282575" lvl="1" indent="-282575">
              <a:buNone/>
            </a:pPr>
            <a:r>
              <a:rPr lang="en-US" sz="1200" b="1" dirty="0" smtClean="0"/>
              <a:t>4.	Same reaction as problem 1, but where an enzyme stabilizes the transition state by 2 kcal/mole.</a:t>
            </a:r>
          </a:p>
          <a:p>
            <a:pPr marL="282575" lvl="1" indent="-282575">
              <a:buNone/>
            </a:pPr>
            <a:endParaRPr lang="en-US" sz="1200" b="1" dirty="0" smtClean="0"/>
          </a:p>
          <a:p>
            <a:pPr marL="282575" lvl="1" indent="-282575">
              <a:buNone/>
            </a:pPr>
            <a:endParaRPr lang="en-US" sz="1200" b="1" dirty="0" smtClean="0"/>
          </a:p>
          <a:p>
            <a:pPr marL="282575" lvl="1" indent="-282575">
              <a:buNone/>
            </a:pPr>
            <a:endParaRPr lang="en-US" sz="1200" b="1" dirty="0"/>
          </a:p>
          <a:p>
            <a:pPr marL="282575" lvl="1" indent="-282575">
              <a:buNone/>
            </a:pPr>
            <a:r>
              <a:rPr lang="en-US" sz="1200" b="1" dirty="0" smtClean="0"/>
              <a:t>5.</a:t>
            </a:r>
            <a:r>
              <a:rPr lang="en-US" sz="1200" b="1" dirty="0"/>
              <a:t>	Same reaction as problem </a:t>
            </a:r>
            <a:r>
              <a:rPr lang="en-US" sz="1200" b="1" dirty="0" smtClean="0"/>
              <a:t>2, </a:t>
            </a:r>
            <a:r>
              <a:rPr lang="en-US" sz="1200" b="1" dirty="0"/>
              <a:t>but where an enzyme stabilizes the transition state by </a:t>
            </a:r>
            <a:r>
              <a:rPr lang="en-US" sz="1200" b="1" dirty="0" smtClean="0"/>
              <a:t>3 </a:t>
            </a:r>
            <a:r>
              <a:rPr lang="en-US" sz="1200" b="1" dirty="0"/>
              <a:t>kcal/mole.</a:t>
            </a:r>
          </a:p>
          <a:p>
            <a:pPr marL="282575" lvl="1" indent="-282575">
              <a:buNone/>
            </a:pPr>
            <a:endParaRPr lang="en-US" sz="12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4419600" y="0"/>
            <a:ext cx="2438400" cy="729557"/>
            <a:chOff x="4419600" y="0"/>
            <a:chExt cx="2438400" cy="729557"/>
          </a:xfrm>
        </p:grpSpPr>
        <p:sp>
          <p:nvSpPr>
            <p:cNvPr id="5" name="TextBox 4"/>
            <p:cNvSpPr txBox="1"/>
            <p:nvPr/>
          </p:nvSpPr>
          <p:spPr>
            <a:xfrm>
              <a:off x="4419600" y="0"/>
              <a:ext cx="2438400" cy="36576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0" tIns="0" rIns="0" bIns="0" rtlCol="0">
              <a:no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ea typeface="Cambria Math" pitchFamily="18" charset="0"/>
                  <a:cs typeface="Arial" panose="020B0604020202020204" pitchFamily="34" charset="0"/>
                </a:rPr>
                <a:t> </a:t>
              </a:r>
              <a:r>
                <a:rPr lang="en-US" sz="1400" b="1" u="sng" dirty="0" smtClean="0">
                  <a:latin typeface="Arial" panose="020B0604020202020204" pitchFamily="34" charset="0"/>
                  <a:ea typeface="Cambria Math" pitchFamily="18" charset="0"/>
                  <a:cs typeface="Arial" panose="020B0604020202020204" pitchFamily="34" charset="0"/>
                </a:rPr>
                <a:t>Name</a:t>
              </a:r>
              <a:endParaRPr lang="en-US" sz="1400" b="1" u="sng" dirty="0">
                <a:latin typeface="Arial" panose="020B0604020202020204" pitchFamily="34" charset="0"/>
                <a:ea typeface="Cambria Math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19600" y="363797"/>
              <a:ext cx="2438400" cy="36576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0" tIns="0" rIns="0" bIns="0" rtlCol="0">
              <a:no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ea typeface="Cambria Math" pitchFamily="18" charset="0"/>
                  <a:cs typeface="Arial" panose="020B0604020202020204" pitchFamily="34" charset="0"/>
                </a:rPr>
                <a:t> </a:t>
              </a:r>
              <a:r>
                <a:rPr lang="en-US" sz="1400" b="1" u="sng" dirty="0" smtClean="0">
                  <a:latin typeface="Arial" panose="020B0604020202020204" pitchFamily="34" charset="0"/>
                  <a:ea typeface="Cambria Math" pitchFamily="18" charset="0"/>
                  <a:cs typeface="Arial" panose="020B0604020202020204" pitchFamily="34" charset="0"/>
                </a:rPr>
                <a:t>Date</a:t>
              </a:r>
              <a:endParaRPr lang="en-US" sz="1400" b="1" u="sng" dirty="0">
                <a:latin typeface="Arial" panose="020B0604020202020204" pitchFamily="34" charset="0"/>
                <a:ea typeface="Cambria Math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86" y="97974"/>
            <a:ext cx="6344194" cy="446314"/>
          </a:xfrm>
        </p:spPr>
        <p:txBody>
          <a:bodyPr/>
          <a:lstStyle/>
          <a:p>
            <a:pPr algn="l">
              <a:spcBef>
                <a:spcPts val="1200"/>
              </a:spcBef>
            </a:pPr>
            <a:r>
              <a:rPr lang="en-US" sz="1400" dirty="0" smtClean="0"/>
              <a:t>Worksheet on Enthalpy Diagrams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740229"/>
            <a:ext cx="6583680" cy="7827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1" dirty="0" smtClean="0"/>
              <a:t>Grade yourself</a:t>
            </a:r>
          </a:p>
          <a:p>
            <a:pPr marL="0" indent="0">
              <a:buNone/>
            </a:pPr>
            <a:r>
              <a:rPr lang="en-US" sz="1200" b="1" dirty="0" smtClean="0"/>
              <a:t>20 points per question</a:t>
            </a:r>
          </a:p>
          <a:p>
            <a:pPr marL="403225" lvl="1" indent="0">
              <a:spcBef>
                <a:spcPts val="1200"/>
              </a:spcBef>
              <a:buNone/>
              <a:tabLst>
                <a:tab pos="1257300" algn="l"/>
              </a:tabLst>
            </a:pPr>
            <a:r>
              <a:rPr lang="en-US" sz="1200" b="1" dirty="0" smtClean="0"/>
              <a:t>5 points	reactants and products with correct relative enthalpy</a:t>
            </a:r>
          </a:p>
          <a:p>
            <a:pPr marL="403225" lvl="1" indent="0">
              <a:spcBef>
                <a:spcPts val="1200"/>
              </a:spcBef>
              <a:buNone/>
              <a:tabLst>
                <a:tab pos="1257300" algn="l"/>
              </a:tabLst>
            </a:pPr>
            <a:r>
              <a:rPr lang="en-US" sz="1200" b="1" dirty="0" smtClean="0"/>
              <a:t>1 point	a reaction path</a:t>
            </a:r>
          </a:p>
          <a:p>
            <a:pPr marL="403225" lvl="1" indent="0">
              <a:spcBef>
                <a:spcPts val="1200"/>
              </a:spcBef>
              <a:buNone/>
              <a:tabLst>
                <a:tab pos="1257300" algn="l"/>
              </a:tabLst>
            </a:pPr>
            <a:r>
              <a:rPr lang="en-US" sz="1200" b="1" dirty="0" smtClean="0"/>
              <a:t>1 point	correct labels for x and y axes</a:t>
            </a:r>
          </a:p>
          <a:p>
            <a:pPr marL="403225" lvl="1" indent="0">
              <a:spcBef>
                <a:spcPts val="1200"/>
              </a:spcBef>
              <a:buNone/>
              <a:tabLst>
                <a:tab pos="1257300" algn="l"/>
              </a:tabLst>
            </a:pPr>
            <a:r>
              <a:rPr lang="en-US" sz="1200" b="1" dirty="0" smtClean="0"/>
              <a:t>1 point	correct scale and units for y axis</a:t>
            </a:r>
          </a:p>
          <a:p>
            <a:pPr marL="403225" lvl="1" indent="0">
              <a:spcBef>
                <a:spcPts val="1200"/>
              </a:spcBef>
              <a:buNone/>
              <a:tabLst>
                <a:tab pos="1257300" algn="l"/>
              </a:tabLst>
            </a:pPr>
            <a:r>
              <a:rPr lang="en-US" sz="1200" b="1" dirty="0" smtClean="0"/>
              <a:t>4 points	indication of the </a:t>
            </a:r>
            <a:r>
              <a:rPr lang="en-US" sz="1200" b="1" dirty="0"/>
              <a:t>enthalpy of reaction</a:t>
            </a:r>
            <a:endParaRPr lang="en-US" sz="1200" b="1" dirty="0" smtClean="0"/>
          </a:p>
          <a:p>
            <a:pPr marL="403225" lvl="1" indent="0">
              <a:spcBef>
                <a:spcPts val="1200"/>
              </a:spcBef>
              <a:buNone/>
              <a:tabLst>
                <a:tab pos="1257300" algn="l"/>
              </a:tabLst>
            </a:pPr>
            <a:r>
              <a:rPr lang="en-US" sz="1200" b="1" dirty="0" smtClean="0"/>
              <a:t>4 points	indication of the activation energy</a:t>
            </a:r>
          </a:p>
          <a:p>
            <a:pPr marL="403225" lvl="1" indent="0">
              <a:spcBef>
                <a:spcPts val="1200"/>
              </a:spcBef>
              <a:buNone/>
              <a:tabLst>
                <a:tab pos="1257300" algn="l"/>
              </a:tabLst>
            </a:pPr>
            <a:r>
              <a:rPr lang="en-US" sz="1200" b="1" dirty="0" smtClean="0"/>
              <a:t>4 points	indicate whether the reaction is endothermic or exothermic</a:t>
            </a:r>
          </a:p>
          <a:p>
            <a:pPr marL="0" lvl="1" indent="0">
              <a:buNone/>
            </a:pPr>
            <a:endParaRPr lang="en-US" sz="1200" b="1" dirty="0" smtClean="0"/>
          </a:p>
          <a:p>
            <a:pPr marL="0" lvl="1" indent="0">
              <a:buNone/>
            </a:pP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78551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740229"/>
            <a:ext cx="6583680" cy="7827123"/>
          </a:xfrm>
        </p:spPr>
        <p:txBody>
          <a:bodyPr>
            <a:normAutofit/>
          </a:bodyPr>
          <a:lstStyle/>
          <a:p>
            <a:pPr marL="282575" lvl="1" indent="-282575">
              <a:buNone/>
            </a:pPr>
            <a:r>
              <a:rPr lang="en-US" sz="1200" b="1" dirty="0" smtClean="0"/>
              <a:t>1.	An exothermic reaction with an activation energy of 3 kcal/mole and a </a:t>
            </a:r>
            <a:r>
              <a:rPr lang="en-US" sz="1200" b="1" dirty="0"/>
              <a:t>enthalpy of reaction </a:t>
            </a:r>
            <a:r>
              <a:rPr lang="en-US" sz="1200" b="1" dirty="0" smtClean="0"/>
              <a:t>of 8 kcal per mole.</a:t>
            </a:r>
          </a:p>
          <a:p>
            <a:pPr marL="282575" lvl="1" indent="-282575">
              <a:buNone/>
            </a:pPr>
            <a:endParaRPr lang="en-US" sz="1200" b="1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9486" y="97974"/>
            <a:ext cx="6344194" cy="446314"/>
          </a:xfrm>
        </p:spPr>
        <p:txBody>
          <a:bodyPr/>
          <a:lstStyle/>
          <a:p>
            <a:pPr algn="l">
              <a:spcBef>
                <a:spcPts val="1200"/>
              </a:spcBef>
            </a:pPr>
            <a:r>
              <a:rPr lang="en-US" sz="1400" dirty="0" smtClean="0"/>
              <a:t>Worksheet on Enthalpy Diagrams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681" y="1701459"/>
            <a:ext cx="6840639" cy="4745620"/>
            <a:chOff x="8681" y="1701459"/>
            <a:chExt cx="6840639" cy="474562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7" t="18440" r="24525" b="12363"/>
            <a:stretch/>
          </p:blipFill>
          <p:spPr bwMode="auto">
            <a:xfrm>
              <a:off x="8681" y="1701459"/>
              <a:ext cx="6840639" cy="4745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946398" y="3812659"/>
              <a:ext cx="115929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sz="2400" dirty="0" smtClean="0"/>
                <a:t>Δ</a:t>
              </a:r>
              <a:r>
                <a:rPr lang="en-US" sz="2400" dirty="0" err="1" smtClean="0"/>
                <a:t>H</a:t>
              </a:r>
              <a:r>
                <a:rPr lang="en-US" sz="3200" baseline="-25000" dirty="0" err="1" smtClean="0"/>
                <a:t>rxn</a:t>
              </a:r>
              <a:r>
                <a:rPr lang="en-US" sz="3200" baseline="-25000" dirty="0" smtClean="0"/>
                <a:t>    </a:t>
              </a:r>
              <a:endParaRPr lang="el-GR" sz="3200" baseline="-25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200" y="2565401"/>
              <a:ext cx="1094723" cy="54864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Enthalpy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95725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740230"/>
            <a:ext cx="6583680" cy="695032"/>
          </a:xfrm>
        </p:spPr>
        <p:txBody>
          <a:bodyPr>
            <a:normAutofit/>
          </a:bodyPr>
          <a:lstStyle/>
          <a:p>
            <a:pPr marL="282575" lvl="1" indent="-282575">
              <a:buNone/>
            </a:pPr>
            <a:r>
              <a:rPr lang="en-US" sz="1200" b="1" dirty="0" smtClean="0"/>
              <a:t>2.	A reaction where the reactants enthalpy is 12 kcal/mole, the product enthalpy is 36 kcal/mole, and the transition state is at 40 kcal/mole.</a:t>
            </a:r>
          </a:p>
          <a:p>
            <a:pPr marL="282575" lvl="1" indent="-282575">
              <a:buNone/>
            </a:pPr>
            <a:endParaRPr lang="en-US" sz="1200" b="1" dirty="0" smtClean="0"/>
          </a:p>
          <a:p>
            <a:pPr marL="282575" lvl="1" indent="-282575">
              <a:buNone/>
            </a:pPr>
            <a:endParaRPr lang="en-US" sz="1200" b="1" dirty="0" smtClean="0"/>
          </a:p>
          <a:p>
            <a:pPr marL="282575" lvl="1" indent="-282575">
              <a:buNone/>
            </a:pPr>
            <a:endParaRPr lang="en-US" sz="1200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9486" y="97974"/>
            <a:ext cx="6344194" cy="446314"/>
          </a:xfrm>
        </p:spPr>
        <p:txBody>
          <a:bodyPr/>
          <a:lstStyle/>
          <a:p>
            <a:pPr algn="l">
              <a:spcBef>
                <a:spcPts val="1200"/>
              </a:spcBef>
            </a:pPr>
            <a:r>
              <a:rPr lang="en-US" sz="1400" dirty="0" smtClean="0"/>
              <a:t>Worksheet on Enthalpy Diagrams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986" y="1451896"/>
            <a:ext cx="6760029" cy="5831616"/>
            <a:chOff x="48986" y="1451896"/>
            <a:chExt cx="6760029" cy="583161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21" t="20317" r="31072" b="15872"/>
            <a:stretch/>
          </p:blipFill>
          <p:spPr bwMode="auto">
            <a:xfrm>
              <a:off x="48986" y="1451896"/>
              <a:ext cx="6760029" cy="583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549898" y="3350994"/>
              <a:ext cx="122180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sz="2400" dirty="0" smtClean="0"/>
                <a:t>Δ</a:t>
              </a:r>
              <a:r>
                <a:rPr lang="en-US" sz="2400" dirty="0" err="1" smtClean="0"/>
                <a:t>H</a:t>
              </a:r>
              <a:r>
                <a:rPr lang="en-US" sz="3200" baseline="-25000" dirty="0" err="1" smtClean="0"/>
                <a:t>rxn</a:t>
              </a:r>
              <a:r>
                <a:rPr lang="en-US" sz="3200" baseline="-25000" dirty="0" smtClean="0"/>
                <a:t>     </a:t>
              </a:r>
              <a:endParaRPr lang="el-GR" sz="3200" baseline="-25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200" y="3390901"/>
              <a:ext cx="1094723" cy="54864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Enthalpy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0154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740229"/>
            <a:ext cx="6583680" cy="752905"/>
          </a:xfrm>
        </p:spPr>
        <p:txBody>
          <a:bodyPr>
            <a:normAutofit/>
          </a:bodyPr>
          <a:lstStyle/>
          <a:p>
            <a:pPr marL="282575" lvl="1" indent="-282575">
              <a:buNone/>
            </a:pPr>
            <a:r>
              <a:rPr lang="en-US" sz="1200" b="1" dirty="0" smtClean="0"/>
              <a:t>3.	An endothermic reaction where the activation energy is 22 kcal/mole and the </a:t>
            </a:r>
            <a:r>
              <a:rPr lang="en-US" sz="1200" b="1" dirty="0"/>
              <a:t>enthalpy of reaction </a:t>
            </a:r>
            <a:r>
              <a:rPr lang="en-US" sz="1200" b="1" dirty="0" smtClean="0"/>
              <a:t>is 18 kcal/mole.</a:t>
            </a:r>
          </a:p>
          <a:p>
            <a:pPr marL="282575" lvl="1" indent="-282575">
              <a:buNone/>
            </a:pPr>
            <a:endParaRPr lang="en-US" sz="1200" b="1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9486" y="97974"/>
            <a:ext cx="6344194" cy="446314"/>
          </a:xfrm>
        </p:spPr>
        <p:txBody>
          <a:bodyPr/>
          <a:lstStyle/>
          <a:p>
            <a:pPr algn="l">
              <a:spcBef>
                <a:spcPts val="1200"/>
              </a:spcBef>
            </a:pPr>
            <a:r>
              <a:rPr lang="en-US" sz="1400" dirty="0" smtClean="0"/>
              <a:t>Worksheet on Enthalpy Diagrams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393346"/>
            <a:ext cx="6858000" cy="6828816"/>
            <a:chOff x="0" y="1393346"/>
            <a:chExt cx="6858000" cy="6828816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03" t="17620" r="29732" b="8095"/>
            <a:stretch/>
          </p:blipFill>
          <p:spPr bwMode="auto">
            <a:xfrm>
              <a:off x="0" y="1393346"/>
              <a:ext cx="6858000" cy="6828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698708" y="5082659"/>
              <a:ext cx="115929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sz="2400" dirty="0" smtClean="0"/>
                <a:t>Δ</a:t>
              </a:r>
              <a:r>
                <a:rPr lang="en-US" sz="2400" dirty="0" err="1" smtClean="0"/>
                <a:t>H</a:t>
              </a:r>
              <a:r>
                <a:rPr lang="en-US" sz="3200" baseline="-25000" dirty="0" err="1" smtClean="0"/>
                <a:t>rxn</a:t>
              </a:r>
              <a:r>
                <a:rPr lang="en-US" sz="3200" baseline="-25000" dirty="0" smtClean="0"/>
                <a:t>    </a:t>
              </a:r>
              <a:endParaRPr lang="el-GR" sz="3200" baseline="-25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3390901"/>
              <a:ext cx="1003736" cy="54864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Enthalpy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8096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740230"/>
            <a:ext cx="6583680" cy="625584"/>
          </a:xfrm>
        </p:spPr>
        <p:txBody>
          <a:bodyPr>
            <a:normAutofit/>
          </a:bodyPr>
          <a:lstStyle/>
          <a:p>
            <a:pPr marL="282575" lvl="1" indent="-282575">
              <a:buNone/>
            </a:pPr>
            <a:r>
              <a:rPr lang="en-US" sz="1200" b="1" dirty="0" smtClean="0"/>
              <a:t>4.	Same reaction as problem 1, but where an enzyme stabilizes the transition state by 2 kcal/mole.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9486" y="97974"/>
            <a:ext cx="6344194" cy="446314"/>
          </a:xfrm>
        </p:spPr>
        <p:txBody>
          <a:bodyPr/>
          <a:lstStyle/>
          <a:p>
            <a:pPr algn="l">
              <a:spcBef>
                <a:spcPts val="1200"/>
              </a:spcBef>
            </a:pPr>
            <a:r>
              <a:rPr lang="en-US" sz="1400" dirty="0" smtClean="0"/>
              <a:t>Worksheet on Enthalpy Diagrams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426000"/>
            <a:ext cx="6803572" cy="4713515"/>
            <a:chOff x="0" y="1426000"/>
            <a:chExt cx="6803572" cy="4713515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11" t="19524" r="24732" b="11746"/>
            <a:stretch/>
          </p:blipFill>
          <p:spPr bwMode="auto">
            <a:xfrm>
              <a:off x="54429" y="1426000"/>
              <a:ext cx="6749143" cy="4713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946398" y="3482459"/>
              <a:ext cx="103425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sz="2400" dirty="0" smtClean="0"/>
                <a:t>Δ</a:t>
              </a:r>
              <a:r>
                <a:rPr lang="en-US" sz="2400" dirty="0" err="1" smtClean="0"/>
                <a:t>H</a:t>
              </a:r>
              <a:r>
                <a:rPr lang="en-US" sz="3200" baseline="-25000" dirty="0" err="1" smtClean="0"/>
                <a:t>rxn</a:t>
              </a:r>
              <a:r>
                <a:rPr lang="en-US" sz="3200" baseline="-25000" dirty="0" smtClean="0"/>
                <a:t>  </a:t>
              </a:r>
              <a:endParaRPr lang="el-GR" sz="3200" baseline="-25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2222501"/>
              <a:ext cx="1094723" cy="54864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Enthalpy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6315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740229"/>
            <a:ext cx="6583680" cy="880227"/>
          </a:xfrm>
        </p:spPr>
        <p:txBody>
          <a:bodyPr>
            <a:normAutofit/>
          </a:bodyPr>
          <a:lstStyle/>
          <a:p>
            <a:pPr marL="282575" lvl="1" indent="-282575">
              <a:buNone/>
            </a:pPr>
            <a:r>
              <a:rPr lang="en-US" sz="1200" b="1" dirty="0" smtClean="0"/>
              <a:t>5.</a:t>
            </a:r>
            <a:r>
              <a:rPr lang="en-US" sz="1200" b="1" dirty="0"/>
              <a:t>	Same reaction as problem </a:t>
            </a:r>
            <a:r>
              <a:rPr lang="en-US" sz="1200" b="1" dirty="0" smtClean="0"/>
              <a:t>2, </a:t>
            </a:r>
            <a:r>
              <a:rPr lang="en-US" sz="1200" b="1" dirty="0"/>
              <a:t>but where an enzyme stabilizes the transition state by </a:t>
            </a:r>
            <a:r>
              <a:rPr lang="en-US" sz="1200" b="1" dirty="0" smtClean="0"/>
              <a:t>3 </a:t>
            </a:r>
            <a:r>
              <a:rPr lang="en-US" sz="1200" b="1" dirty="0"/>
              <a:t>kcal/mole.</a:t>
            </a:r>
          </a:p>
          <a:p>
            <a:pPr marL="282575" lvl="1" indent="-282575">
              <a:buNone/>
            </a:pPr>
            <a:endParaRPr lang="en-US" sz="1200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9486" y="97974"/>
            <a:ext cx="6344194" cy="446314"/>
          </a:xfrm>
        </p:spPr>
        <p:txBody>
          <a:bodyPr/>
          <a:lstStyle/>
          <a:p>
            <a:pPr algn="l">
              <a:spcBef>
                <a:spcPts val="1200"/>
              </a:spcBef>
            </a:pPr>
            <a:r>
              <a:rPr lang="en-US" sz="1400" dirty="0" smtClean="0"/>
              <a:t>Worksheet on Enthalpy Diagrams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436892"/>
            <a:ext cx="6814457" cy="5731054"/>
            <a:chOff x="0" y="1436892"/>
            <a:chExt cx="6814457" cy="573105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54" t="16032" r="26786" b="6984"/>
            <a:stretch/>
          </p:blipFill>
          <p:spPr bwMode="auto">
            <a:xfrm>
              <a:off x="43543" y="1436892"/>
              <a:ext cx="6770914" cy="5731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549898" y="3350994"/>
              <a:ext cx="122180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sz="2400" dirty="0" smtClean="0"/>
                <a:t>Δ</a:t>
              </a:r>
              <a:r>
                <a:rPr lang="en-US" sz="2400" dirty="0" err="1" smtClean="0"/>
                <a:t>H</a:t>
              </a:r>
              <a:r>
                <a:rPr lang="en-US" sz="3200" baseline="-25000" dirty="0" err="1" smtClean="0"/>
                <a:t>rxn</a:t>
              </a:r>
              <a:r>
                <a:rPr lang="en-US" sz="3200" baseline="-25000" dirty="0" smtClean="0"/>
                <a:t>     </a:t>
              </a:r>
              <a:endParaRPr lang="el-GR" sz="3200" baseline="-25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3352801"/>
              <a:ext cx="1094723" cy="54864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Enthalpy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5662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6459</TotalTime>
  <Words>150</Words>
  <Application>Microsoft Office PowerPoint</Application>
  <PresentationFormat>On-screen Show (4:3)</PresentationFormat>
  <Paragraphs>62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Worksheet on Enthalpy Diagrams</vt:lpstr>
      <vt:lpstr>Worksheet on Enthalpy Diagrams</vt:lpstr>
      <vt:lpstr>Worksheet on Enthalpy Diagrams</vt:lpstr>
      <vt:lpstr>Worksheet on Enthalpy Diagrams</vt:lpstr>
      <vt:lpstr>Worksheet on Enthalpy Diagrams</vt:lpstr>
      <vt:lpstr>Worksheet on Enthalpy Diagrams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sundance235</dc:creator>
  <cp:lastModifiedBy>sundance235</cp:lastModifiedBy>
  <cp:revision>468</cp:revision>
  <cp:lastPrinted>2013-10-23T13:04:33Z</cp:lastPrinted>
  <dcterms:created xsi:type="dcterms:W3CDTF">2012-09-15T16:31:25Z</dcterms:created>
  <dcterms:modified xsi:type="dcterms:W3CDTF">2014-09-28T16:38:49Z</dcterms:modified>
</cp:coreProperties>
</file>