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7" r:id="rId2"/>
    <p:sldId id="300" r:id="rId3"/>
    <p:sldId id="286" r:id="rId4"/>
    <p:sldId id="290" r:id="rId5"/>
    <p:sldId id="291" r:id="rId6"/>
    <p:sldId id="276" r:id="rId7"/>
    <p:sldId id="277" r:id="rId8"/>
    <p:sldId id="278" r:id="rId9"/>
    <p:sldId id="279" r:id="rId10"/>
    <p:sldId id="280" r:id="rId11"/>
    <p:sldId id="288" r:id="rId12"/>
    <p:sldId id="281" r:id="rId13"/>
    <p:sldId id="301" r:id="rId14"/>
  </p:sldIdLst>
  <p:sldSz cx="9144000" cy="6858000" type="screen4x3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E5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62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5459" cy="3509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713" y="0"/>
            <a:ext cx="4035459" cy="3509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02C48-AF0C-4B55-8BA1-C1C9FA14C28F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74123"/>
            <a:ext cx="4035459" cy="3509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713" y="6674123"/>
            <a:ext cx="4035459" cy="3509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4EDD4-29D5-49F4-9F45-952C1EB5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20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2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14725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2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630238" indent="-227013">
              <a:spcBef>
                <a:spcPts val="300"/>
              </a:spcBef>
              <a:defRPr sz="2400"/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/>
            </a:lvl3pPr>
            <a:lvl4pPr marL="1254125" indent="-234950" defTabSz="1087438">
              <a:spcBef>
                <a:spcPts val="0"/>
              </a:spcBef>
              <a:defRPr sz="1800"/>
            </a:lvl4pPr>
            <a:lvl5pPr marL="1600200" indent="-220663">
              <a:spcBef>
                <a:spcPts val="0"/>
              </a:spcBef>
              <a:defRPr sz="1800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457594" y="659639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>
                <a:latin typeface="Arial" pitchFamily="34" charset="0"/>
                <a:cs typeface="Arial" pitchFamily="34" charset="0"/>
              </a:rPr>
              <a:t>slide </a:t>
            </a:r>
            <a:fld id="{6ABBB7C1-35F2-45E0-95DF-06E8CFB61640}" type="slidenum">
              <a:rPr lang="en-US" sz="11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261264"/>
            <a:ext cx="8961120" cy="731520"/>
          </a:xfrm>
        </p:spPr>
        <p:txBody>
          <a:bodyPr/>
          <a:lstStyle/>
          <a:p>
            <a:r>
              <a:rPr lang="en-US" dirty="0" smtClean="0"/>
              <a:t>Do Now</a:t>
            </a:r>
            <a:br>
              <a:rPr lang="en-US" dirty="0" smtClean="0"/>
            </a:br>
            <a:r>
              <a:rPr lang="en-US" sz="2800" i="1" dirty="0">
                <a:solidFill>
                  <a:srgbClr val="00B050"/>
                </a:solidFill>
              </a:rPr>
              <a:t>Get a whiteboard, marker, paper towel &amp; your notes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426025"/>
            <a:ext cx="8778240" cy="5203372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sz="2800" b="1" dirty="0">
                <a:solidFill>
                  <a:schemeClr val="tx1"/>
                </a:solidFill>
              </a:rPr>
              <a:t>Copper has 29 protons.  If it has a +2 charge, how many electrons does it have?</a:t>
            </a:r>
          </a:p>
          <a:p>
            <a:pPr marL="511175" lvl="1" indent="0">
              <a:spcBef>
                <a:spcPts val="120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27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b="1" dirty="0" smtClean="0">
                <a:solidFill>
                  <a:schemeClr val="tx1"/>
                </a:solidFill>
              </a:rPr>
              <a:t>Which subatomic particles are the heaviest?</a:t>
            </a:r>
          </a:p>
          <a:p>
            <a:pPr marL="511175" lvl="1" indent="0"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proton and neutron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b="1" dirty="0" smtClean="0">
                <a:solidFill>
                  <a:schemeClr val="tx1"/>
                </a:solidFill>
              </a:rPr>
              <a:t>What effect does electromagnetic force have on interactions of subatomic particles?</a:t>
            </a:r>
          </a:p>
          <a:p>
            <a:pPr marL="511175" lvl="1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Causes p &amp; p and e &amp; e to repel</a:t>
            </a:r>
          </a:p>
          <a:p>
            <a:pPr marL="511175" lvl="1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Causes p &amp; e to attract</a:t>
            </a:r>
          </a:p>
          <a:p>
            <a:pPr marL="511175" lvl="1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Has no effect on n &amp; p, n &amp; n, or n &amp; e</a:t>
            </a:r>
          </a:p>
        </p:txBody>
      </p:sp>
    </p:spTree>
    <p:extLst>
      <p:ext uri="{BB962C8B-B14F-4D97-AF65-F5344CB8AC3E}">
        <p14:creationId xmlns:p14="http://schemas.microsoft.com/office/powerpoint/2010/main" val="325238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91440" y="262467"/>
                <a:ext cx="8961120" cy="6163047"/>
              </a:xfrm>
            </p:spPr>
            <p:txBody>
              <a:bodyPr>
                <a:normAutofit/>
              </a:bodyPr>
              <a:lstStyle/>
              <a:p>
                <a:pPr marL="744538" indent="-744538">
                  <a:buFont typeface="+mj-lt"/>
                  <a:buAutoNum type="arabicParenR" startAt="21"/>
                </a:pPr>
                <a:r>
                  <a:rPr lang="en-US" sz="2800" b="1" dirty="0" smtClean="0">
                    <a:solidFill>
                      <a:schemeClr val="tx1"/>
                    </a:solidFill>
                  </a:rPr>
                  <a:t>What 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is the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relationship between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𝟑𝟗</m:t>
                          </m:r>
                        </m:e>
                      </m:mr>
                      <m:m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𝟏𝟗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ea typeface="MS Mincho"/>
                    <a:cs typeface="Times New Roman"/>
                  </a:rPr>
                  <a:t>K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</a:rPr>
                  <a:t>&amp;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𝟒𝟏</m:t>
                          </m:r>
                        </m:e>
                      </m:mr>
                      <m:m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𝟏𝟗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ea typeface="MS Mincho"/>
                    <a:cs typeface="Times New Roman"/>
                  </a:rPr>
                  <a:t>K?</a:t>
                </a:r>
                <a:endParaRPr lang="en-US" sz="2800" b="1" dirty="0"/>
              </a:p>
              <a:p>
                <a:pPr marL="744538" indent="-744538">
                  <a:spcBef>
                    <a:spcPts val="0"/>
                  </a:spcBef>
                  <a:buClr>
                    <a:schemeClr val="bg1"/>
                  </a:buClr>
                  <a:buFont typeface="+mj-lt"/>
                  <a:buAutoNum type="arabicParenR" startAt="21"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They are isotopes</a:t>
                </a:r>
                <a:endParaRPr lang="en-US" sz="2800" b="1" dirty="0">
                  <a:solidFill>
                    <a:srgbClr val="FF0000"/>
                  </a:solidFill>
                </a:endParaRPr>
              </a:p>
              <a:p>
                <a:pPr marL="744538" indent="-744538">
                  <a:buFont typeface="+mj-lt"/>
                  <a:buAutoNum type="arabicParenR" startAt="22"/>
                </a:pPr>
                <a:r>
                  <a:rPr lang="en-US" sz="2800" b="1" dirty="0" smtClean="0">
                    <a:solidFill>
                      <a:schemeClr val="tx1"/>
                    </a:solidFill>
                  </a:rPr>
                  <a:t>How many protons in oxygen-17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dianion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?</a:t>
                </a:r>
              </a:p>
              <a:p>
                <a:pPr marL="744538" indent="-744538">
                  <a:buClr>
                    <a:schemeClr val="bg1"/>
                  </a:buClr>
                  <a:buFont typeface="+mj-lt"/>
                  <a:buAutoNum type="arabicParenR" startAt="22"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8</a:t>
                </a:r>
              </a:p>
              <a:p>
                <a:pPr marL="744538" indent="-744538">
                  <a:buFont typeface="+mj-lt"/>
                  <a:buAutoNum type="arabicParenR" startAt="23"/>
                </a:pPr>
                <a:r>
                  <a:rPr lang="en-US" sz="2800" b="1" dirty="0">
                    <a:solidFill>
                      <a:schemeClr val="tx1"/>
                    </a:solidFill>
                  </a:rPr>
                  <a:t>How many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neutrons 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 for the same atom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?</a:t>
                </a:r>
                <a:endParaRPr lang="en-US" sz="2800" b="1" dirty="0">
                  <a:solidFill>
                    <a:schemeClr val="tx1"/>
                  </a:solidFill>
                </a:endParaRPr>
              </a:p>
              <a:p>
                <a:pPr marL="744538" indent="-744538">
                  <a:buClr>
                    <a:schemeClr val="bg1"/>
                  </a:buClr>
                  <a:buFont typeface="+mj-lt"/>
                  <a:buAutoNum type="arabicParenR" startAt="23"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9</a:t>
                </a:r>
              </a:p>
              <a:p>
                <a:pPr marL="744538" indent="-744538">
                  <a:buFont typeface="+mj-lt"/>
                  <a:buAutoNum type="arabicParenR" startAt="24"/>
                </a:pPr>
                <a:r>
                  <a:rPr lang="en-US" sz="2800" b="1" dirty="0">
                    <a:solidFill>
                      <a:schemeClr val="tx1"/>
                    </a:solidFill>
                  </a:rPr>
                  <a:t>How many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electrons 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 for the same atom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?</a:t>
                </a:r>
                <a:endParaRPr lang="en-US" sz="2800" b="1" dirty="0">
                  <a:solidFill>
                    <a:schemeClr val="tx1"/>
                  </a:solidFill>
                </a:endParaRPr>
              </a:p>
              <a:p>
                <a:pPr marL="744538" indent="-744538">
                  <a:buClr>
                    <a:schemeClr val="bg1"/>
                  </a:buClr>
                  <a:buFont typeface="+mj-lt"/>
                  <a:buAutoNum type="arabicParenR" startAt="24"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10</a:t>
                </a:r>
              </a:p>
              <a:p>
                <a:pPr marL="744538" indent="-744538">
                  <a:buFont typeface="+mj-lt"/>
                  <a:buAutoNum type="arabicParenR" startAt="25"/>
                </a:pPr>
                <a:r>
                  <a:rPr lang="en-US" sz="2800" b="1" dirty="0" smtClean="0">
                    <a:solidFill>
                      <a:schemeClr val="tx1"/>
                    </a:solidFill>
                  </a:rPr>
                  <a:t>What is the name for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𝟒</m:t>
                          </m:r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e>
                      </m:mr>
                      <m:m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𝟏</m:t>
                          </m:r>
                        </m:e>
                      </m:mr>
                    </m:m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Mincho"/>
                        <a:cs typeface="Times New Roman"/>
                      </a:rPr>
                      <m:t>𝐒𝐜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𝟑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mr>
                    </m:m>
                    <m:r>
                      <a:rPr lang="en-US" sz="2800" b="1" i="1">
                        <a:solidFill>
                          <a:schemeClr val="tx1"/>
                        </a:solidFill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</a:rPr>
                  <a:t>?</a:t>
                </a:r>
              </a:p>
              <a:p>
                <a:pPr marL="800100" indent="-800100">
                  <a:spcBef>
                    <a:spcPts val="0"/>
                  </a:spcBef>
                  <a:buClr>
                    <a:schemeClr val="bg1"/>
                  </a:buClr>
                </a:pPr>
                <a:r>
                  <a:rPr lang="en-US" sz="2800" b="1" dirty="0" smtClean="0">
                    <a:solidFill>
                      <a:srgbClr val="FF0000"/>
                    </a:solidFill>
                    <a:ea typeface="MS Mincho"/>
                    <a:cs typeface="Times New Roman"/>
                  </a:rPr>
                  <a:t>scandium-45 </a:t>
                </a:r>
                <a:r>
                  <a:rPr lang="en-US" sz="2800" b="1" dirty="0" err="1" smtClean="0">
                    <a:solidFill>
                      <a:srgbClr val="FF0000"/>
                    </a:solidFill>
                    <a:ea typeface="MS Mincho"/>
                    <a:cs typeface="Times New Roman"/>
                  </a:rPr>
                  <a:t>trication</a:t>
                </a:r>
                <a:endParaRPr lang="en-US" sz="2000" b="1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" y="262467"/>
                <a:ext cx="8961120" cy="6163047"/>
              </a:xfrm>
              <a:blipFill rotWithShape="0">
                <a:blip r:embed="rId2"/>
                <a:stretch>
                  <a:fillRect l="-1224" t="-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8179185" y="5943600"/>
            <a:ext cx="964815" cy="914400"/>
            <a:chOff x="7371636" y="5007428"/>
            <a:chExt cx="964815" cy="914400"/>
          </a:xfrm>
        </p:grpSpPr>
        <p:sp>
          <p:nvSpPr>
            <p:cNvPr id="4" name="Octagon 3"/>
            <p:cNvSpPr/>
            <p:nvPr/>
          </p:nvSpPr>
          <p:spPr>
            <a:xfrm>
              <a:off x="7396843" y="5007428"/>
              <a:ext cx="914400" cy="914400"/>
            </a:xfrm>
            <a:prstGeom prst="octagon">
              <a:avLst/>
            </a:prstGeom>
            <a:solidFill>
              <a:srgbClr val="C00000"/>
            </a:solidFill>
            <a:ln cmpd="thickThin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Arial Black" panose="020B0A040201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71636" y="5172241"/>
              <a:ext cx="96481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STOP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NOTES</a:t>
              </a:r>
              <a:endParaRPr lang="en-US" sz="16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057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82880" y="262467"/>
                <a:ext cx="8869680" cy="6163047"/>
              </a:xfrm>
            </p:spPr>
            <p:txBody>
              <a:bodyPr>
                <a:normAutofit/>
              </a:bodyPr>
              <a:lstStyle/>
              <a:p>
                <a:pPr marL="744538" indent="-744538">
                  <a:buFont typeface="+mj-lt"/>
                  <a:buAutoNum type="arabicParenR" startAt="26"/>
                </a:pPr>
                <a:r>
                  <a:rPr lang="en-US" sz="2800" b="1" dirty="0" smtClean="0">
                    <a:solidFill>
                      <a:schemeClr val="tx1"/>
                    </a:solidFill>
                  </a:rPr>
                  <a:t>What is the name of the atom with 94 protons and 147 neutrons?</a:t>
                </a:r>
                <a:endParaRPr lang="en-US" sz="2800" b="1" dirty="0">
                  <a:solidFill>
                    <a:schemeClr val="tx1"/>
                  </a:solidFill>
                </a:endParaRPr>
              </a:p>
              <a:p>
                <a:pPr marL="744538" indent="-744538">
                  <a:buClr>
                    <a:schemeClr val="bg1"/>
                  </a:buClr>
                  <a:buFont typeface="+mj-lt"/>
                  <a:buAutoNum type="arabicParenR" startAt="26"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plutonium-241</a:t>
                </a:r>
                <a:endParaRPr lang="en-US" sz="2800" b="1" dirty="0">
                  <a:solidFill>
                    <a:srgbClr val="FF0000"/>
                  </a:solidFill>
                </a:endParaRPr>
              </a:p>
              <a:p>
                <a:pPr marL="744538" indent="-744538">
                  <a:buFont typeface="+mj-lt"/>
                  <a:buAutoNum type="arabicParenR" startAt="27"/>
                </a:pPr>
                <a:r>
                  <a:rPr lang="en-US" sz="2800" b="1" dirty="0" smtClean="0">
                    <a:solidFill>
                      <a:schemeClr val="tx1"/>
                    </a:solidFill>
                  </a:rPr>
                  <a:t>What is the definition of mass number?</a:t>
                </a:r>
              </a:p>
              <a:p>
                <a:pPr marL="744538" indent="-744538">
                  <a:buClr>
                    <a:schemeClr val="bg1"/>
                  </a:buClr>
                  <a:buFont typeface="+mj-lt"/>
                  <a:buAutoNum type="arabicParenR" startAt="27"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The number of protons and neutrons</a:t>
                </a:r>
              </a:p>
              <a:p>
                <a:pPr marL="744538" indent="-744538">
                  <a:buFont typeface="+mj-lt"/>
                  <a:buAutoNum type="arabicParenR" startAt="28"/>
                </a:pPr>
                <a:r>
                  <a:rPr lang="en-US" sz="2800" b="1" dirty="0" smtClean="0">
                    <a:solidFill>
                      <a:schemeClr val="tx1"/>
                    </a:solidFill>
                  </a:rPr>
                  <a:t>How many neutrons in vanadium-51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trication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?</a:t>
                </a:r>
              </a:p>
              <a:p>
                <a:pPr marL="744538" indent="-744538">
                  <a:spcBef>
                    <a:spcPts val="0"/>
                  </a:spcBef>
                  <a:buClr>
                    <a:schemeClr val="bg1"/>
                  </a:buClr>
                  <a:buFont typeface="+mj-lt"/>
                  <a:buAutoNum type="arabicParenR" startAt="28"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28</a:t>
                </a:r>
              </a:p>
              <a:p>
                <a:pPr marL="744538" indent="-744538">
                  <a:buFont typeface="+mj-lt"/>
                  <a:buAutoNum type="arabicParenR" startAt="29"/>
                </a:pPr>
                <a:r>
                  <a:rPr lang="en-US" sz="2800" b="1" dirty="0" smtClean="0">
                    <a:solidFill>
                      <a:schemeClr val="tx1"/>
                    </a:solidFill>
                  </a:rPr>
                  <a:t>How many electrons in 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vanadium-51 </a:t>
                </a:r>
                <a:r>
                  <a:rPr lang="en-US" sz="2800" b="1" dirty="0" err="1">
                    <a:solidFill>
                      <a:schemeClr val="tx1"/>
                    </a:solidFill>
                  </a:rPr>
                  <a:t>trication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?</a:t>
                </a:r>
                <a:endParaRPr lang="en-US" sz="2800" b="1" dirty="0" smtClean="0">
                  <a:solidFill>
                    <a:schemeClr val="tx1"/>
                  </a:solidFill>
                </a:endParaRPr>
              </a:p>
              <a:p>
                <a:pPr marL="744538" indent="-744538">
                  <a:spcBef>
                    <a:spcPts val="0"/>
                  </a:spcBef>
                  <a:buClr>
                    <a:schemeClr val="bg1"/>
                  </a:buClr>
                  <a:buFont typeface="+mj-lt"/>
                  <a:buAutoNum type="arabicParenR" startAt="29"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20</a:t>
                </a:r>
              </a:p>
              <a:p>
                <a:pPr marL="744538" indent="-744538">
                  <a:buFont typeface="+mj-lt"/>
                  <a:buAutoNum type="arabicParenR" startAt="30"/>
                </a:pPr>
                <a:r>
                  <a:rPr lang="en-US" sz="2800" b="1" dirty="0" smtClean="0">
                    <a:solidFill>
                      <a:schemeClr val="tx1"/>
                    </a:solidFill>
                  </a:rPr>
                  <a:t>What is the atomic notation for boron-11?</a:t>
                </a:r>
              </a:p>
              <a:p>
                <a:pPr marL="800100" marR="0" indent="-800100"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𝟏𝟏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e>
                      </m:mr>
                    </m:m>
                  </m:oMath>
                </a14:m>
                <a:r>
                  <a:rPr lang="en-US" sz="3600" b="1" dirty="0" smtClean="0">
                    <a:solidFill>
                      <a:srgbClr val="FF0000"/>
                    </a:solidFill>
                    <a:ea typeface="MS Mincho"/>
                    <a:cs typeface="Times New Roman"/>
                  </a:rPr>
                  <a:t>B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</m:e>
                      </m:mr>
                      <m:mr>
                        <m:e>
                          <m:r>
                            <a:rPr lang="en-US" sz="2800" b="1" i="1">
                              <a:solidFill>
                                <a:srgbClr val="FFFFFF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mr>
                    </m:m>
                  </m:oMath>
                </a14:m>
                <a:endParaRPr lang="en-US" sz="1400" dirty="0">
                  <a:ea typeface="MS Mincho"/>
                  <a:cs typeface="Times New Roman"/>
                </a:endParaRPr>
              </a:p>
              <a:p>
                <a:pPr marL="514350" indent="-514350">
                  <a:buFont typeface="+mj-lt"/>
                  <a:buAutoNum type="arabicParenR" startAt="10"/>
                </a:pPr>
                <a:endParaRPr lang="en-US" sz="2000" b="1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880" y="262467"/>
                <a:ext cx="8869680" cy="6163047"/>
              </a:xfrm>
              <a:blipFill rotWithShape="1">
                <a:blip r:embed="rId2"/>
                <a:stretch>
                  <a:fillRect l="-1168" t="-989" r="-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8179185" y="5943600"/>
            <a:ext cx="964815" cy="914400"/>
            <a:chOff x="7371636" y="5007428"/>
            <a:chExt cx="964815" cy="914400"/>
          </a:xfrm>
        </p:grpSpPr>
        <p:sp>
          <p:nvSpPr>
            <p:cNvPr id="4" name="Octagon 3"/>
            <p:cNvSpPr/>
            <p:nvPr/>
          </p:nvSpPr>
          <p:spPr>
            <a:xfrm>
              <a:off x="7396843" y="5007428"/>
              <a:ext cx="914400" cy="914400"/>
            </a:xfrm>
            <a:prstGeom prst="octagon">
              <a:avLst/>
            </a:prstGeom>
            <a:solidFill>
              <a:srgbClr val="C00000"/>
            </a:solidFill>
            <a:ln cmpd="thickThin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Arial Black" panose="020B0A040201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71636" y="5172241"/>
              <a:ext cx="96481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STOP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NOTES</a:t>
              </a:r>
              <a:endParaRPr lang="en-US" sz="16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851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91440" y="262467"/>
                <a:ext cx="8961120" cy="6163047"/>
              </a:xfrm>
            </p:spPr>
            <p:txBody>
              <a:bodyPr>
                <a:normAutofit/>
              </a:bodyPr>
              <a:lstStyle/>
              <a:p>
                <a:pPr marL="744538" indent="-744538">
                  <a:buFont typeface="+mj-lt"/>
                  <a:buAutoNum type="arabicParenR" startAt="31"/>
                </a:pPr>
                <a:r>
                  <a:rPr lang="en-US" sz="2800" b="1" dirty="0" smtClean="0">
                    <a:solidFill>
                      <a:schemeClr val="tx1"/>
                    </a:solidFill>
                  </a:rPr>
                  <a:t>What 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is the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atomic number for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𝟕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e>
                      </m:mr>
                      <m:m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𝟑𝟑</m:t>
                          </m:r>
                        </m:e>
                      </m:mr>
                    </m:m>
                    <m:r>
                      <a:rPr lang="en-US" sz="2400" b="1" i="0" smtClean="0">
                        <a:solidFill>
                          <a:schemeClr val="tx1"/>
                        </a:solidFill>
                        <a:latin typeface="Cambria Math"/>
                        <a:ea typeface="MS Mincho"/>
                        <a:cs typeface="Times New Roman"/>
                      </a:rPr>
                      <m:t>𝐀𝐬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e>
                      </m:mr>
                      <m:m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mr>
                    </m:m>
                    <m:r>
                      <a:rPr lang="en-US" sz="2400" b="1" i="1">
                        <a:solidFill>
                          <a:srgbClr val="FFFFFF"/>
                        </a:solidFill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b="1" dirty="0" smtClean="0"/>
                  <a:t>?</a:t>
                </a:r>
                <a:endParaRPr lang="en-US" sz="2800" b="1" dirty="0"/>
              </a:p>
              <a:p>
                <a:pPr marL="744538" indent="-744538">
                  <a:spcBef>
                    <a:spcPts val="0"/>
                  </a:spcBef>
                  <a:buClr>
                    <a:schemeClr val="bg1"/>
                  </a:buClr>
                  <a:buFont typeface="+mj-lt"/>
                  <a:buAutoNum type="arabicParenR" startAt="31"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33</a:t>
                </a:r>
                <a:endParaRPr lang="en-US" sz="2800" b="1" dirty="0">
                  <a:solidFill>
                    <a:srgbClr val="FF0000"/>
                  </a:solidFill>
                </a:endParaRPr>
              </a:p>
              <a:p>
                <a:pPr marL="744538" indent="-744538">
                  <a:buFont typeface="+mj-lt"/>
                  <a:buAutoNum type="arabicParenR" startAt="32"/>
                </a:pPr>
                <a:r>
                  <a:rPr lang="en-US" sz="2800" b="1" dirty="0">
                    <a:solidFill>
                      <a:schemeClr val="tx1"/>
                    </a:solidFill>
                  </a:rPr>
                  <a:t>What is the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mass 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number for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𝟕</m:t>
                          </m:r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e>
                      </m:mr>
                      <m:m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𝟑𝟑</m:t>
                          </m:r>
                        </m:e>
                      </m:mr>
                    </m:m>
                    <m:r>
                      <a:rPr lang="en-US" sz="2400" b="1">
                        <a:solidFill>
                          <a:schemeClr val="tx1"/>
                        </a:solidFill>
                        <a:latin typeface="Cambria Math"/>
                        <a:ea typeface="MS Mincho"/>
                        <a:cs typeface="Times New Roman"/>
                      </a:rPr>
                      <m:t>𝐀𝐬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e>
                      </m:mr>
                      <m:m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mr>
                    </m:m>
                    <m:r>
                      <a:rPr lang="en-US" sz="2400" b="1" i="1">
                        <a:solidFill>
                          <a:srgbClr val="FFFFFF"/>
                        </a:solidFill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b="1" dirty="0"/>
                  <a:t>?</a:t>
                </a:r>
              </a:p>
              <a:p>
                <a:pPr marL="744538" indent="-744538">
                  <a:spcBef>
                    <a:spcPts val="0"/>
                  </a:spcBef>
                  <a:buClr>
                    <a:schemeClr val="bg1"/>
                  </a:buClr>
                  <a:buFont typeface="+mj-lt"/>
                  <a:buAutoNum type="arabicParenR" startAt="32"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75</a:t>
                </a:r>
              </a:p>
              <a:p>
                <a:pPr marL="744538" indent="-744538">
                  <a:buFont typeface="+mj-lt"/>
                  <a:buAutoNum type="arabicParenR" startAt="33"/>
                </a:pPr>
                <a:r>
                  <a:rPr lang="en-US" sz="2800" b="1" dirty="0" smtClean="0">
                    <a:solidFill>
                      <a:schemeClr val="tx1"/>
                    </a:solidFill>
                  </a:rPr>
                  <a:t>How many protons in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𝟕</m:t>
                          </m:r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e>
                      </m:mr>
                      <m:m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𝟑𝟑</m:t>
                          </m:r>
                        </m:e>
                      </m:mr>
                    </m:m>
                    <m:r>
                      <a:rPr lang="en-US" sz="2400" b="1">
                        <a:solidFill>
                          <a:schemeClr val="tx1"/>
                        </a:solidFill>
                        <a:latin typeface="Cambria Math"/>
                        <a:ea typeface="MS Mincho"/>
                        <a:cs typeface="Times New Roman"/>
                      </a:rPr>
                      <m:t>𝐀𝐬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e>
                      </m:mr>
                      <m:m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mr>
                    </m:m>
                    <m:r>
                      <a:rPr lang="en-US" sz="2400" b="1" i="1">
                        <a:solidFill>
                          <a:srgbClr val="FFFFFF"/>
                        </a:solidFill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b="1" dirty="0"/>
                  <a:t>?</a:t>
                </a:r>
              </a:p>
              <a:p>
                <a:pPr marL="744538" indent="-744538">
                  <a:spcBef>
                    <a:spcPts val="0"/>
                  </a:spcBef>
                  <a:buClr>
                    <a:schemeClr val="bg1"/>
                  </a:buClr>
                  <a:buFont typeface="+mj-lt"/>
                  <a:buAutoNum type="arabicParenR" startAt="23"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33</a:t>
                </a:r>
              </a:p>
              <a:p>
                <a:pPr marL="744538" indent="-744538">
                  <a:buFont typeface="+mj-lt"/>
                  <a:buAutoNum type="arabicParenR" startAt="34"/>
                </a:pPr>
                <a:r>
                  <a:rPr lang="en-US" sz="2800" b="1" dirty="0">
                    <a:solidFill>
                      <a:schemeClr val="tx1"/>
                    </a:solidFill>
                  </a:rPr>
                  <a:t>How many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neutrons 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in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𝟕</m:t>
                          </m:r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e>
                      </m:mr>
                      <m:m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𝟑𝟑</m:t>
                          </m:r>
                        </m:e>
                      </m:mr>
                    </m:m>
                    <m:r>
                      <a:rPr lang="en-US" sz="2400" b="1">
                        <a:solidFill>
                          <a:schemeClr val="tx1"/>
                        </a:solidFill>
                        <a:latin typeface="Cambria Math"/>
                        <a:ea typeface="MS Mincho"/>
                        <a:cs typeface="Times New Roman"/>
                      </a:rPr>
                      <m:t>𝐀𝐬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e>
                      </m:mr>
                      <m:m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mr>
                    </m:m>
                    <m:r>
                      <a:rPr lang="en-US" sz="2400" b="1" i="1">
                        <a:solidFill>
                          <a:srgbClr val="FFFFFF"/>
                        </a:solidFill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b="1" dirty="0"/>
                  <a:t>?</a:t>
                </a:r>
              </a:p>
              <a:p>
                <a:pPr marL="744538" indent="-744538">
                  <a:spcBef>
                    <a:spcPts val="0"/>
                  </a:spcBef>
                  <a:buClr>
                    <a:schemeClr val="bg1"/>
                  </a:buClr>
                  <a:buFont typeface="+mj-lt"/>
                  <a:buAutoNum type="arabicParenR" startAt="24"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42</a:t>
                </a:r>
              </a:p>
              <a:p>
                <a:pPr marL="744538" indent="-744538">
                  <a:buFont typeface="+mj-lt"/>
                  <a:buAutoNum type="arabicParenR" startAt="35"/>
                </a:pPr>
                <a:r>
                  <a:rPr lang="en-US" sz="2800" b="1" dirty="0">
                    <a:solidFill>
                      <a:schemeClr val="tx1"/>
                    </a:solidFill>
                  </a:rPr>
                  <a:t>How many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electrons 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in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𝟕</m:t>
                          </m:r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e>
                      </m:mr>
                      <m:mr>
                        <m:e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𝟑𝟑</m:t>
                          </m:r>
                        </m:e>
                      </m:mr>
                    </m:m>
                    <m:r>
                      <a:rPr lang="en-US" sz="2400" b="1">
                        <a:solidFill>
                          <a:schemeClr val="tx1"/>
                        </a:solidFill>
                        <a:latin typeface="Cambria Math"/>
                        <a:ea typeface="MS Mincho"/>
                        <a:cs typeface="Times New Roman"/>
                      </a:rPr>
                      <m:t>𝐀𝐬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chemeClr val="tx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e>
                      </m:mr>
                      <m:m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mr>
                    </m:m>
                    <m:r>
                      <a:rPr lang="en-US" sz="2400" b="1" i="1">
                        <a:solidFill>
                          <a:srgbClr val="FFFFFF"/>
                        </a:solidFill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b="1" dirty="0"/>
                  <a:t>?</a:t>
                </a:r>
              </a:p>
              <a:p>
                <a:pPr marL="800100" indent="-800100">
                  <a:spcBef>
                    <a:spcPts val="0"/>
                  </a:spcBef>
                  <a:buClr>
                    <a:schemeClr val="bg1"/>
                  </a:buClr>
                </a:pPr>
                <a:r>
                  <a:rPr lang="en-US" sz="2800" b="1" dirty="0" smtClean="0">
                    <a:solidFill>
                      <a:srgbClr val="FF0000"/>
                    </a:solidFill>
                    <a:ea typeface="MS Mincho"/>
                    <a:cs typeface="Times New Roman"/>
                  </a:rPr>
                  <a:t>36</a:t>
                </a:r>
                <a:endParaRPr lang="en-US" sz="2000" b="1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" y="262467"/>
                <a:ext cx="8961120" cy="6163047"/>
              </a:xfrm>
              <a:blipFill rotWithShape="1">
                <a:blip r:embed="rId2"/>
                <a:stretch>
                  <a:fillRect l="-1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8179185" y="5943600"/>
            <a:ext cx="964815" cy="914400"/>
            <a:chOff x="7371636" y="5007428"/>
            <a:chExt cx="964815" cy="914400"/>
          </a:xfrm>
        </p:grpSpPr>
        <p:sp>
          <p:nvSpPr>
            <p:cNvPr id="4" name="Octagon 3"/>
            <p:cNvSpPr/>
            <p:nvPr/>
          </p:nvSpPr>
          <p:spPr>
            <a:xfrm>
              <a:off x="7396843" y="5007428"/>
              <a:ext cx="914400" cy="914400"/>
            </a:xfrm>
            <a:prstGeom prst="octagon">
              <a:avLst/>
            </a:prstGeom>
            <a:solidFill>
              <a:srgbClr val="C00000"/>
            </a:solidFill>
            <a:ln cmpd="thickThin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Arial Black" panose="020B0A040201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71636" y="5172241"/>
              <a:ext cx="96481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STOP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NOTES</a:t>
              </a:r>
              <a:endParaRPr lang="en-US" sz="16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9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82880" y="262467"/>
                <a:ext cx="8778240" cy="6163047"/>
              </a:xfrm>
            </p:spPr>
            <p:txBody>
              <a:bodyPr>
                <a:noAutofit/>
              </a:bodyPr>
              <a:lstStyle/>
              <a:p>
                <a:pPr marL="744538" indent="-744538">
                  <a:spcBef>
                    <a:spcPts val="600"/>
                  </a:spcBef>
                  <a:buFont typeface="+mj-lt"/>
                  <a:buAutoNum type="arabicParenR" startAt="36"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What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is the 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name of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𝟐𝟑𝟗</m:t>
                          </m:r>
                        </m:e>
                      </m:mr>
                      <m:mr>
                        <m:e>
                          <m: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𝟗𝟒</m:t>
                          </m:r>
                        </m:e>
                      </m:mr>
                    </m:m>
                    <m:r>
                      <a:rPr lang="en-US" sz="2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Mincho"/>
                        <a:cs typeface="Times New Roman"/>
                      </a:rPr>
                      <m:t>𝐏𝐮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+</m:t>
                          </m:r>
                          <m: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mr>
                    </m:m>
                  </m:oMath>
                </a14:m>
                <a:r>
                  <a:rPr lang="en-US" sz="2400" b="1" dirty="0">
                    <a:solidFill>
                      <a:schemeClr val="tx1"/>
                    </a:solidFill>
                  </a:rPr>
                  <a:t>?</a:t>
                </a:r>
              </a:p>
              <a:p>
                <a:pPr marL="744538" indent="-744538">
                  <a:spcBef>
                    <a:spcPts val="600"/>
                  </a:spcBef>
                  <a:buClr>
                    <a:schemeClr val="bg1"/>
                  </a:buClr>
                  <a:buFont typeface="+mj-lt"/>
                  <a:buAutoNum type="arabicParenR" startAt="36"/>
                </a:pPr>
                <a:r>
                  <a:rPr lang="en-US" sz="2400" b="1" dirty="0" smtClean="0">
                    <a:solidFill>
                      <a:srgbClr val="FF0000"/>
                    </a:solidFill>
                  </a:rPr>
                  <a:t>plutonium-239 tetracation</a:t>
                </a:r>
                <a:endParaRPr lang="en-US" sz="2400" b="1" dirty="0">
                  <a:solidFill>
                    <a:srgbClr val="FF0000"/>
                  </a:solidFill>
                </a:endParaRPr>
              </a:p>
              <a:p>
                <a:pPr marL="744538" indent="-744538">
                  <a:spcBef>
                    <a:spcPts val="600"/>
                  </a:spcBef>
                  <a:buFont typeface="+mj-lt"/>
                  <a:buAutoNum type="arabicParenR" startAt="37"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How many electrons in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𝟐</m:t>
                          </m:r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𝟑𝟗</m:t>
                          </m:r>
                        </m:e>
                      </m:mr>
                      <m:mr>
                        <m:e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𝟗𝟒</m:t>
                          </m:r>
                        </m:e>
                      </m:mr>
                    </m:m>
                    <m:r>
                      <a:rPr lang="en-US" sz="22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Mincho"/>
                        <a:cs typeface="Times New Roman"/>
                      </a:rPr>
                      <m:t>𝐏𝐮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+</m:t>
                          </m:r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mr>
                    </m:m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</a:rPr>
                  <a:t>?</a:t>
                </a:r>
                <a:endParaRPr lang="en-US" sz="2400" b="1" dirty="0" smtClean="0">
                  <a:solidFill>
                    <a:schemeClr val="tx1"/>
                  </a:solidFill>
                </a:endParaRPr>
              </a:p>
              <a:p>
                <a:pPr marL="744538" indent="-744538">
                  <a:spcBef>
                    <a:spcPts val="0"/>
                  </a:spcBef>
                  <a:buClr>
                    <a:schemeClr val="bg1"/>
                  </a:buClr>
                  <a:buFont typeface="+mj-lt"/>
                  <a:buAutoNum type="arabicParenR" startAt="37"/>
                </a:pPr>
                <a:r>
                  <a:rPr lang="en-US" sz="2400" b="1" dirty="0" smtClean="0">
                    <a:solidFill>
                      <a:srgbClr val="FF0000"/>
                    </a:solidFill>
                  </a:rPr>
                  <a:t>90</a:t>
                </a:r>
                <a:endParaRPr lang="en-US" sz="2400" b="1" dirty="0" smtClean="0">
                  <a:solidFill>
                    <a:srgbClr val="FF0000"/>
                  </a:solidFill>
                </a:endParaRPr>
              </a:p>
              <a:p>
                <a:pPr marL="744538" indent="-744538">
                  <a:spcBef>
                    <a:spcPts val="600"/>
                  </a:spcBef>
                  <a:buFont typeface="+mj-lt"/>
                  <a:buAutoNum type="arabicParenR" startAt="38"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How many neutrons in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𝟐</m:t>
                          </m:r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𝟑𝟗</m:t>
                          </m:r>
                        </m:e>
                      </m:mr>
                      <m:mr>
                        <m:e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𝟗𝟒</m:t>
                          </m:r>
                        </m:e>
                      </m:mr>
                    </m:m>
                    <m:r>
                      <a:rPr lang="en-US" sz="22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Mincho"/>
                        <a:cs typeface="Times New Roman"/>
                      </a:rPr>
                      <m:t>𝐏𝐮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+</m:t>
                          </m:r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mr>
                    </m:m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</a:rPr>
                  <a:t>?</a:t>
                </a:r>
              </a:p>
              <a:p>
                <a:pPr marL="744538" indent="-744538">
                  <a:spcBef>
                    <a:spcPts val="0"/>
                  </a:spcBef>
                  <a:buClr>
                    <a:schemeClr val="bg1"/>
                  </a:buClr>
                  <a:buFont typeface="+mj-lt"/>
                  <a:buAutoNum type="arabicParenR" startAt="38"/>
                </a:pPr>
                <a:r>
                  <a:rPr lang="en-US" sz="2400" b="1" dirty="0" smtClean="0">
                    <a:solidFill>
                      <a:srgbClr val="FF0000"/>
                    </a:solidFill>
                  </a:rPr>
                  <a:t>145</a:t>
                </a:r>
                <a:endParaRPr lang="en-US" sz="2400" b="1" dirty="0" smtClean="0">
                  <a:solidFill>
                    <a:srgbClr val="FF0000"/>
                  </a:solidFill>
                </a:endParaRPr>
              </a:p>
              <a:p>
                <a:pPr marL="744538" indent="-744538">
                  <a:spcBef>
                    <a:spcPts val="600"/>
                  </a:spcBef>
                  <a:buFont typeface="+mj-lt"/>
                  <a:buAutoNum type="arabicParenR" startAt="39"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What is the atomic number for  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𝟐</m:t>
                          </m:r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𝟑𝟗</m:t>
                          </m:r>
                        </m:e>
                      </m:mr>
                      <m:mr>
                        <m:e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𝟗𝟒</m:t>
                          </m:r>
                        </m:e>
                      </m:mr>
                    </m:m>
                    <m:r>
                      <a:rPr lang="en-US" sz="22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Mincho"/>
                        <a:cs typeface="Times New Roman"/>
                      </a:rPr>
                      <m:t>𝐏𝐮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+</m:t>
                          </m:r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mr>
                    </m:m>
                  </m:oMath>
                </a14:m>
                <a:r>
                  <a:rPr lang="en-US" sz="2400" b="1" dirty="0">
                    <a:solidFill>
                      <a:schemeClr val="tx1"/>
                    </a:solidFill>
                  </a:rPr>
                  <a:t>?</a:t>
                </a:r>
              </a:p>
              <a:p>
                <a:pPr marL="744538" indent="-744538">
                  <a:spcBef>
                    <a:spcPts val="0"/>
                  </a:spcBef>
                  <a:buClr>
                    <a:schemeClr val="bg1"/>
                  </a:buClr>
                  <a:buFont typeface="+mj-lt"/>
                  <a:buAutoNum type="arabicParenR" startAt="39"/>
                </a:pPr>
                <a:r>
                  <a:rPr lang="en-US" sz="2400" b="1" dirty="0" smtClean="0">
                    <a:solidFill>
                      <a:srgbClr val="FF0000"/>
                    </a:solidFill>
                  </a:rPr>
                  <a:t>94</a:t>
                </a:r>
                <a:endParaRPr lang="en-US" sz="2400" b="1" dirty="0">
                  <a:solidFill>
                    <a:srgbClr val="FF0000"/>
                  </a:solidFill>
                </a:endParaRPr>
              </a:p>
              <a:p>
                <a:pPr marL="744538" indent="-744538">
                  <a:buFont typeface="+mj-lt"/>
                  <a:buAutoNum type="arabicParenR" startAt="40"/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Write the atomic notation for the resulting atom if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𝟐</m:t>
                          </m:r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𝟑𝟗</m:t>
                          </m:r>
                        </m:e>
                      </m:mr>
                      <m:mr>
                        <m:e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𝟗𝟒</m:t>
                          </m:r>
                        </m:e>
                      </m:mr>
                    </m:m>
                    <m:r>
                      <a:rPr lang="en-US" sz="22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Mincho"/>
                        <a:cs typeface="Times New Roman"/>
                      </a:rPr>
                      <m:t>𝐏𝐮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+</m:t>
                          </m:r>
                          <m:r>
                            <a:rPr lang="en-US" sz="2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mr>
                    </m:m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</a:rPr>
                  <a:t> lost an alpha particle (2 p &amp; 2 n)</a:t>
                </a:r>
                <a:endParaRPr lang="en-US" sz="2400" b="1" dirty="0" smtClean="0">
                  <a:solidFill>
                    <a:schemeClr val="tx1"/>
                  </a:solidFill>
                </a:endParaRPr>
              </a:p>
              <a:p>
                <a:pPr marL="744538" indent="-744538">
                  <a:spcBef>
                    <a:spcPts val="1800"/>
                  </a:spcBef>
                  <a:buClr>
                    <a:schemeClr val="bg1"/>
                  </a:buClr>
                  <a:buFont typeface="+mj-lt"/>
                  <a:buAutoNum type="arabicParenR" startAt="40"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𝟐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𝟓</m:t>
                          </m:r>
                        </m:e>
                      </m:mr>
                      <m:m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𝟗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𝟐</m:t>
                          </m:r>
                        </m:e>
                      </m:mr>
                    </m:m>
                    <m:r>
                      <a:rPr lang="en-US" sz="24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MS Mincho"/>
                        <a:cs typeface="Times New Roman"/>
                      </a:rPr>
                      <m:t>𝐔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mr>
                    </m:m>
                  </m:oMath>
                </a14:m>
                <a:endParaRPr lang="en-US" sz="22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880" y="262467"/>
                <a:ext cx="8778240" cy="6163047"/>
              </a:xfrm>
              <a:blipFill rotWithShape="0">
                <a:blip r:embed="rId2"/>
                <a:stretch>
                  <a:fillRect l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8179185" y="5943600"/>
            <a:ext cx="964815" cy="914400"/>
            <a:chOff x="7371636" y="5007428"/>
            <a:chExt cx="964815" cy="914400"/>
          </a:xfrm>
        </p:grpSpPr>
        <p:sp>
          <p:nvSpPr>
            <p:cNvPr id="4" name="Octagon 3"/>
            <p:cNvSpPr/>
            <p:nvPr/>
          </p:nvSpPr>
          <p:spPr>
            <a:xfrm>
              <a:off x="7396843" y="5007428"/>
              <a:ext cx="914400" cy="914400"/>
            </a:xfrm>
            <a:prstGeom prst="octagon">
              <a:avLst/>
            </a:prstGeom>
            <a:solidFill>
              <a:srgbClr val="C00000"/>
            </a:solidFill>
            <a:ln cmpd="thickThin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Arial Black" panose="020B0A040201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71636" y="5172241"/>
              <a:ext cx="96481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STOP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NOTES</a:t>
              </a:r>
              <a:endParaRPr lang="en-US" sz="16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321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6072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Test 2 – Atomic Theory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699" y="1563936"/>
            <a:ext cx="6854602" cy="4342346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Lessons</a:t>
            </a:r>
            <a:endParaRPr lang="en-US" dirty="0" smtClean="0">
              <a:solidFill>
                <a:schemeClr val="tx1"/>
              </a:solidFill>
            </a:endParaRPr>
          </a:p>
          <a:p>
            <a:pPr marL="971550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400" i="1" dirty="0" smtClean="0">
                <a:solidFill>
                  <a:schemeClr val="tx1"/>
                </a:solidFill>
              </a:rPr>
              <a:t>Creation of the Atomic Theory</a:t>
            </a:r>
          </a:p>
          <a:p>
            <a:pPr marL="971550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400" i="1" dirty="0" smtClean="0">
                <a:solidFill>
                  <a:schemeClr val="tx1"/>
                </a:solidFill>
              </a:rPr>
              <a:t>Subatomic Particles</a:t>
            </a:r>
          </a:p>
          <a:p>
            <a:pPr marL="971550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400" i="1" dirty="0" smtClean="0">
                <a:solidFill>
                  <a:schemeClr val="tx1"/>
                </a:solidFill>
              </a:rPr>
              <a:t>Identifying Atoms</a:t>
            </a:r>
          </a:p>
          <a:p>
            <a:pPr marL="971550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400" i="1" dirty="0" smtClean="0">
                <a:solidFill>
                  <a:schemeClr val="tx1"/>
                </a:solidFill>
              </a:rPr>
              <a:t>Atomic Notation</a:t>
            </a:r>
          </a:p>
          <a:p>
            <a:pPr marL="0" indent="0">
              <a:spcBef>
                <a:spcPts val="1200"/>
              </a:spcBef>
              <a:buNone/>
              <a:tabLst>
                <a:tab pos="2457450" algn="r"/>
                <a:tab pos="2743200" algn="l"/>
              </a:tabLst>
            </a:pPr>
            <a:r>
              <a:rPr lang="en-US" i="1" dirty="0" smtClean="0">
                <a:solidFill>
                  <a:schemeClr val="tx1"/>
                </a:solidFill>
              </a:rPr>
              <a:t>	</a:t>
            </a:r>
            <a:r>
              <a:rPr lang="en-US" dirty="0" smtClean="0"/>
              <a:t>P</a:t>
            </a:r>
            <a:r>
              <a:rPr lang="en-US" dirty="0" smtClean="0"/>
              <a:t>eriods 3, 5, 6:</a:t>
            </a:r>
            <a:r>
              <a:rPr lang="en-US" dirty="0"/>
              <a:t> Wednesday, Nov 20 </a:t>
            </a:r>
            <a:endParaRPr lang="en-US" dirty="0" smtClean="0"/>
          </a:p>
          <a:p>
            <a:pPr marL="0" indent="0">
              <a:spcBef>
                <a:spcPts val="1200"/>
              </a:spcBef>
              <a:buNone/>
              <a:tabLst>
                <a:tab pos="2457450" algn="r"/>
                <a:tab pos="27432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Period 4: Thursday, Nov 21</a:t>
            </a:r>
          </a:p>
          <a:p>
            <a:pPr marL="0" indent="0">
              <a:spcBef>
                <a:spcPts val="1200"/>
              </a:spcBef>
              <a:buNone/>
              <a:tabLst>
                <a:tab pos="2457450" algn="r"/>
                <a:tab pos="2743200" algn="l"/>
              </a:tabLst>
            </a:pPr>
            <a:r>
              <a:rPr lang="en-US" dirty="0" smtClean="0"/>
              <a:t>Department Night: Tuesday, Nov 19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Cold Call</a:t>
            </a:r>
            <a:endParaRPr lang="en-US" sz="6600" b="1" dirty="0">
              <a:solidFill>
                <a:srgbClr val="7030A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1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52400"/>
            <a:ext cx="8778240" cy="584200"/>
          </a:xfrm>
        </p:spPr>
        <p:txBody>
          <a:bodyPr/>
          <a:lstStyle/>
          <a:p>
            <a:r>
              <a:rPr lang="en-US" sz="3600" dirty="0" smtClean="0"/>
              <a:t>Cold Call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169" y="757597"/>
            <a:ext cx="8577662" cy="60071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b="1" dirty="0" smtClean="0"/>
              <a:t>Process</a:t>
            </a:r>
            <a:endParaRPr lang="en-US" sz="2400" b="1" dirty="0"/>
          </a:p>
          <a:p>
            <a:pPr marL="574675" indent="-28733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Teacher asks a question</a:t>
            </a:r>
          </a:p>
          <a:p>
            <a:pPr marL="574675" indent="-28733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Each student silently formulates their own answer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Do not raise hands or call out answer</a:t>
            </a:r>
          </a:p>
          <a:p>
            <a:pPr marL="574675" indent="-28733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Teacher calls on a student to answer the question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Every student needs to be ready for every question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Every student will get at least one question</a:t>
            </a:r>
          </a:p>
          <a:p>
            <a:pPr algn="just"/>
            <a:r>
              <a:rPr lang="en-US" sz="2400" b="1" dirty="0" smtClean="0"/>
              <a:t>90% </a:t>
            </a:r>
            <a:r>
              <a:rPr lang="en-US" sz="2400" b="1" dirty="0"/>
              <a:t>correct on first try</a:t>
            </a:r>
            <a:r>
              <a:rPr lang="en-US" sz="2400" b="1" i="1" dirty="0"/>
              <a:t> </a:t>
            </a:r>
            <a:r>
              <a:rPr lang="en-US" sz="2400" b="1" dirty="0"/>
              <a:t>earns candy for entire </a:t>
            </a:r>
            <a:r>
              <a:rPr lang="en-US" sz="2400" b="1" dirty="0" smtClean="0"/>
              <a:t>class (36 correct out of 40)</a:t>
            </a:r>
          </a:p>
          <a:p>
            <a:pPr algn="just"/>
            <a:r>
              <a:rPr lang="en-US" sz="2400" b="1" dirty="0" smtClean="0"/>
              <a:t>Notes can be used for the first 10 questions</a:t>
            </a:r>
          </a:p>
          <a:p>
            <a:pPr algn="just"/>
            <a:r>
              <a:rPr lang="en-US" sz="2400" b="1" dirty="0" smtClean="0"/>
              <a:t>White boards will be used for answering questions as requested</a:t>
            </a:r>
          </a:p>
          <a:p>
            <a:pPr algn="just"/>
            <a:r>
              <a:rPr lang="en-US" sz="2400" b="1" dirty="0" smtClean="0"/>
              <a:t>The class has two passes to “phone a friend" in case a student is stuck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8613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Remember our Purpose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800" b="1" dirty="0" smtClean="0"/>
              <a:t>The purpose of Cold Call is to prepare you for the test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/>
              <a:t>Take note of the areas you don't understand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/>
              <a:t>Study those areas before the test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4584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" y="262467"/>
            <a:ext cx="8778240" cy="6163047"/>
          </a:xfrm>
        </p:spPr>
        <p:txBody>
          <a:bodyPr>
            <a:normAutofit/>
          </a:bodyPr>
          <a:lstStyle/>
          <a:p>
            <a:pPr marL="744538" indent="-744538">
              <a:buFont typeface="+mj-lt"/>
              <a:buAutoNum type="arabicParenR"/>
            </a:pPr>
            <a:r>
              <a:rPr lang="en-US" sz="2800" b="1" dirty="0">
                <a:solidFill>
                  <a:schemeClr val="tx1"/>
                </a:solidFill>
              </a:rPr>
              <a:t>What is the location of the negatively charged subatomic particle?</a:t>
            </a:r>
          </a:p>
          <a:p>
            <a:pPr marL="744538" indent="-744538">
              <a:buClr>
                <a:schemeClr val="bg1"/>
              </a:buClr>
              <a:buFont typeface="+mj-lt"/>
              <a:buAutoNum type="arabicParenR"/>
            </a:pPr>
            <a:r>
              <a:rPr lang="en-US" sz="2800" b="1" dirty="0">
                <a:solidFill>
                  <a:srgbClr val="FF0000"/>
                </a:solidFill>
              </a:rPr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electron cloud</a:t>
            </a:r>
            <a:endParaRPr lang="en-US" sz="2800" b="1" dirty="0">
              <a:solidFill>
                <a:srgbClr val="FF0000"/>
              </a:solidFill>
            </a:endParaRPr>
          </a:p>
          <a:p>
            <a:pPr marL="744538" indent="-744538">
              <a:buFont typeface="+mj-lt"/>
              <a:buAutoNum type="arabicParenR" startAt="2"/>
            </a:pPr>
            <a:r>
              <a:rPr lang="en-US" sz="2800" b="1" dirty="0" smtClean="0">
                <a:solidFill>
                  <a:schemeClr val="tx1"/>
                </a:solidFill>
              </a:rPr>
              <a:t>How many electrons does F</a:t>
            </a:r>
            <a:r>
              <a:rPr lang="en-US" b="1" baseline="30000" dirty="0" smtClean="0">
                <a:solidFill>
                  <a:schemeClr val="tx1"/>
                </a:solidFill>
              </a:rPr>
              <a:t>-1</a:t>
            </a:r>
            <a:r>
              <a:rPr lang="en-US" sz="2800" b="1" dirty="0" smtClean="0">
                <a:solidFill>
                  <a:schemeClr val="tx1"/>
                </a:solidFill>
              </a:rPr>
              <a:t> have?</a:t>
            </a:r>
          </a:p>
          <a:p>
            <a:pPr marL="744538" indent="-744538">
              <a:buClr>
                <a:schemeClr val="bg1"/>
              </a:buClr>
              <a:buFont typeface="+mj-lt"/>
              <a:buAutoNum type="arabicParenR" startAt="2"/>
            </a:pPr>
            <a:r>
              <a:rPr lang="en-US" sz="2800" b="1" dirty="0" smtClean="0">
                <a:solidFill>
                  <a:srgbClr val="FF0000"/>
                </a:solidFill>
              </a:rPr>
              <a:t>10</a:t>
            </a:r>
          </a:p>
          <a:p>
            <a:pPr marL="744538" indent="-744538">
              <a:buFont typeface="+mj-lt"/>
              <a:buAutoNum type="arabicParenR" startAt="3"/>
            </a:pPr>
            <a:r>
              <a:rPr lang="en-US" sz="2800" b="1" dirty="0" smtClean="0">
                <a:solidFill>
                  <a:schemeClr val="tx1"/>
                </a:solidFill>
              </a:rPr>
              <a:t>What is the relationship between two atoms that have different numbers of protons?</a:t>
            </a:r>
          </a:p>
          <a:p>
            <a:pPr marL="744538" indent="-744538">
              <a:buClr>
                <a:schemeClr val="bg1"/>
              </a:buClr>
              <a:buFont typeface="+mj-lt"/>
              <a:buAutoNum type="arabicParenR" startAt="3"/>
            </a:pPr>
            <a:r>
              <a:rPr lang="en-US" sz="2800" b="1" dirty="0" smtClean="0">
                <a:solidFill>
                  <a:srgbClr val="FF0000"/>
                </a:solidFill>
              </a:rPr>
              <a:t>They are different elements</a:t>
            </a:r>
          </a:p>
          <a:p>
            <a:pPr marL="744538" indent="-744538">
              <a:buFont typeface="+mj-lt"/>
              <a:buAutoNum type="arabicParenR" startAt="4"/>
            </a:pPr>
            <a:r>
              <a:rPr lang="en-US" sz="2800" b="1" dirty="0" smtClean="0">
                <a:solidFill>
                  <a:schemeClr val="tx1"/>
                </a:solidFill>
              </a:rPr>
              <a:t>What is a nucleon?</a:t>
            </a:r>
          </a:p>
          <a:p>
            <a:pPr marL="744538" indent="-744538">
              <a:buClr>
                <a:schemeClr val="bg1"/>
              </a:buClr>
              <a:buFont typeface="+mj-lt"/>
              <a:buAutoNum type="arabicParenR" startAt="4"/>
            </a:pPr>
            <a:r>
              <a:rPr lang="en-US" sz="2800" b="1" dirty="0" smtClean="0">
                <a:solidFill>
                  <a:srgbClr val="FF0000"/>
                </a:solidFill>
              </a:rPr>
              <a:t>A particle located in the nucleus</a:t>
            </a:r>
          </a:p>
          <a:p>
            <a:pPr marL="744538" indent="-744538">
              <a:buFont typeface="+mj-lt"/>
              <a:buAutoNum type="arabicParenR" startAt="5"/>
            </a:pPr>
            <a:r>
              <a:rPr lang="en-US" sz="2800" b="1" dirty="0" smtClean="0">
                <a:solidFill>
                  <a:schemeClr val="tx1"/>
                </a:solidFill>
              </a:rPr>
              <a:t>What is a cation?</a:t>
            </a:r>
          </a:p>
          <a:p>
            <a:pPr marL="744538" indent="-744538">
              <a:buClr>
                <a:schemeClr val="bg1"/>
              </a:buClr>
              <a:buFont typeface="+mj-lt"/>
              <a:buAutoNum type="arabicParenR" startAt="5"/>
            </a:pPr>
            <a:r>
              <a:rPr lang="en-US" sz="2800" b="1" dirty="0" smtClean="0">
                <a:solidFill>
                  <a:srgbClr val="FF0000"/>
                </a:solidFill>
              </a:rPr>
              <a:t>A positively charged atom</a:t>
            </a:r>
          </a:p>
          <a:p>
            <a:pPr marL="514350" indent="-514350">
              <a:buFont typeface="+mj-lt"/>
              <a:buAutoNum type="arabicParenR" startAt="5"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57997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79" y="66519"/>
            <a:ext cx="8819607" cy="6163047"/>
          </a:xfrm>
        </p:spPr>
        <p:txBody>
          <a:bodyPr>
            <a:noAutofit/>
          </a:bodyPr>
          <a:lstStyle/>
          <a:p>
            <a:pPr marL="744538" indent="-744538">
              <a:buFont typeface="+mj-lt"/>
              <a:buAutoNum type="arabicParenR" startAt="6"/>
            </a:pPr>
            <a:r>
              <a:rPr lang="en-US" sz="2800" b="1" dirty="0" smtClean="0">
                <a:solidFill>
                  <a:schemeClr val="tx1"/>
                </a:solidFill>
              </a:rPr>
              <a:t>What did Rutherford discover in his gold foil experiment?</a:t>
            </a:r>
            <a:endParaRPr lang="en-US" sz="2800" b="1" dirty="0">
              <a:solidFill>
                <a:schemeClr val="tx1"/>
              </a:solidFill>
            </a:endParaRPr>
          </a:p>
          <a:p>
            <a:pPr marL="744538" indent="-744538">
              <a:spcBef>
                <a:spcPts val="0"/>
              </a:spcBef>
              <a:buClr>
                <a:schemeClr val="bg1"/>
              </a:buClr>
              <a:buFont typeface="+mj-lt"/>
              <a:buAutoNum type="arabicParenR" startAt="6"/>
            </a:pPr>
            <a:r>
              <a:rPr lang="en-US" sz="2800" b="1" dirty="0" smtClean="0">
                <a:solidFill>
                  <a:srgbClr val="FF0000"/>
                </a:solidFill>
              </a:rPr>
              <a:t>nucleus and proton</a:t>
            </a:r>
            <a:endParaRPr lang="en-US" sz="2800" b="1" dirty="0">
              <a:solidFill>
                <a:srgbClr val="FF0000"/>
              </a:solidFill>
            </a:endParaRPr>
          </a:p>
          <a:p>
            <a:pPr marL="744538" indent="-744538">
              <a:buFont typeface="+mj-lt"/>
              <a:buAutoNum type="arabicParenR" startAt="7"/>
            </a:pPr>
            <a:r>
              <a:rPr lang="en-US" sz="2800" b="1" dirty="0" smtClean="0">
                <a:solidFill>
                  <a:schemeClr val="tx1"/>
                </a:solidFill>
              </a:rPr>
              <a:t>Name one of Dalton's principles which is now known to be incorrect.</a:t>
            </a:r>
          </a:p>
          <a:p>
            <a:pPr marL="744538" indent="-744538">
              <a:spcBef>
                <a:spcPts val="0"/>
              </a:spcBef>
              <a:buClr>
                <a:schemeClr val="bg1"/>
              </a:buClr>
              <a:buFont typeface="+mj-lt"/>
              <a:buAutoNum type="arabicParenR" startAt="7"/>
            </a:pPr>
            <a:r>
              <a:rPr lang="en-US" sz="2800" b="1" dirty="0" smtClean="0">
                <a:solidFill>
                  <a:srgbClr val="FF0000"/>
                </a:solidFill>
              </a:rPr>
              <a:t>1) Atoms are indivisible  2)  Atoms of the same element are the same.</a:t>
            </a:r>
          </a:p>
          <a:p>
            <a:pPr marL="744538" indent="-744538">
              <a:buFont typeface="+mj-lt"/>
              <a:buAutoNum type="arabicParenR" startAt="8"/>
            </a:pPr>
            <a:r>
              <a:rPr lang="en-US" sz="2800" b="1" dirty="0" smtClean="0">
                <a:solidFill>
                  <a:schemeClr val="tx1"/>
                </a:solidFill>
              </a:rPr>
              <a:t>Who first introduced the concept of atoms?</a:t>
            </a:r>
          </a:p>
          <a:p>
            <a:pPr marL="744538" indent="-744538">
              <a:spcBef>
                <a:spcPts val="0"/>
              </a:spcBef>
              <a:buClr>
                <a:schemeClr val="bg1"/>
              </a:buClr>
              <a:buFont typeface="+mj-lt"/>
              <a:buAutoNum type="arabicParenR" startAt="8"/>
            </a:pPr>
            <a:r>
              <a:rPr lang="en-US" sz="2800" b="1" dirty="0" smtClean="0">
                <a:solidFill>
                  <a:srgbClr val="FF0000"/>
                </a:solidFill>
              </a:rPr>
              <a:t>Democritus</a:t>
            </a:r>
          </a:p>
          <a:p>
            <a:pPr marL="744538" indent="-744538">
              <a:buFont typeface="+mj-lt"/>
              <a:buAutoNum type="arabicParenR" startAt="9"/>
            </a:pPr>
            <a:r>
              <a:rPr lang="en-US" sz="2800" b="1" dirty="0" smtClean="0">
                <a:solidFill>
                  <a:schemeClr val="tx1"/>
                </a:solidFill>
              </a:rPr>
              <a:t>What is strong nuclear force?</a:t>
            </a:r>
          </a:p>
          <a:p>
            <a:pPr marL="800100" marR="0" indent="-800100"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2800" b="1" dirty="0" smtClean="0">
                <a:solidFill>
                  <a:srgbClr val="FF0000"/>
                </a:solidFill>
                <a:ea typeface="MS Mincho"/>
                <a:cs typeface="Times New Roman"/>
              </a:rPr>
              <a:t>Force that attracts p:p, n:n &amp; p:n over very short distances &amp; counters EMF repulsion</a:t>
            </a:r>
          </a:p>
          <a:p>
            <a:pPr marL="744538" indent="-744538">
              <a:buFont typeface="+mj-lt"/>
              <a:buAutoNum type="arabicParenR" startAt="10"/>
            </a:pPr>
            <a:r>
              <a:rPr lang="en-US" sz="2800" b="1" dirty="0">
                <a:solidFill>
                  <a:schemeClr val="tx1"/>
                </a:solidFill>
              </a:rPr>
              <a:t>Describe </a:t>
            </a:r>
            <a:r>
              <a:rPr lang="en-US" sz="2800" b="1" dirty="0" smtClean="0">
                <a:solidFill>
                  <a:schemeClr val="tx1"/>
                </a:solidFill>
              </a:rPr>
              <a:t>Thomson's </a:t>
            </a:r>
            <a:r>
              <a:rPr lang="en-US" sz="2800" b="1" dirty="0">
                <a:solidFill>
                  <a:schemeClr val="tx1"/>
                </a:solidFill>
              </a:rPr>
              <a:t>experiment?</a:t>
            </a:r>
          </a:p>
          <a:p>
            <a:pPr marL="800100" marR="0" indent="-800100"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</a:pPr>
            <a:endParaRPr lang="en-US" sz="2800" b="1" dirty="0">
              <a:solidFill>
                <a:srgbClr val="FF0000"/>
              </a:solidFill>
              <a:ea typeface="MS Mincho"/>
              <a:cs typeface="Times New Roman"/>
            </a:endParaRPr>
          </a:p>
          <a:p>
            <a:pPr marL="514350" indent="-514350">
              <a:buFont typeface="+mj-lt"/>
              <a:buAutoNum type="arabicParenR" startAt="10"/>
            </a:pPr>
            <a:endParaRPr lang="en-US" sz="20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92629" y="6291594"/>
            <a:ext cx="6258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spcBef>
                <a:spcPts val="12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Cathode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rays bent in magnetic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90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76200" y="262467"/>
                <a:ext cx="8991600" cy="616304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chemeClr val="tx1"/>
                    </a:solidFill>
                  </a:rPr>
                  <a:t>An atom has 28 protons, 57 neutrons &amp; 26 electrons</a:t>
                </a:r>
              </a:p>
              <a:p>
                <a:pPr marL="744538" indent="-744538">
                  <a:buFont typeface="+mj-lt"/>
                  <a:buAutoNum type="arabicParenR" startAt="11"/>
                </a:pPr>
                <a:r>
                  <a:rPr lang="en-US" sz="2800" b="1" dirty="0" smtClean="0">
                    <a:solidFill>
                      <a:schemeClr val="tx1"/>
                    </a:solidFill>
                  </a:rPr>
                  <a:t>What 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is the 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atomic number?</a:t>
                </a:r>
                <a:endParaRPr lang="en-US" sz="2800" b="1" dirty="0">
                  <a:solidFill>
                    <a:schemeClr val="tx1"/>
                  </a:solidFill>
                </a:endParaRPr>
              </a:p>
              <a:p>
                <a:pPr marL="744538" indent="-744538">
                  <a:buClr>
                    <a:schemeClr val="bg1"/>
                  </a:buClr>
                  <a:buFont typeface="+mj-lt"/>
                  <a:buAutoNum type="arabicParenR" startAt="11"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28</a:t>
                </a:r>
                <a:endParaRPr lang="en-US" sz="2800" b="1" dirty="0">
                  <a:solidFill>
                    <a:srgbClr val="FF0000"/>
                  </a:solidFill>
                </a:endParaRPr>
              </a:p>
              <a:p>
                <a:pPr marL="744538" indent="-744538">
                  <a:buFont typeface="+mj-lt"/>
                  <a:buAutoNum type="arabicParenR" startAt="12"/>
                </a:pPr>
                <a:r>
                  <a:rPr lang="en-US" sz="2800" b="1" dirty="0" smtClean="0">
                    <a:solidFill>
                      <a:schemeClr val="tx1"/>
                    </a:solidFill>
                  </a:rPr>
                  <a:t>What is the mass number?</a:t>
                </a:r>
              </a:p>
              <a:p>
                <a:pPr marL="744538" indent="-744538">
                  <a:buClr>
                    <a:schemeClr val="bg1"/>
                  </a:buClr>
                  <a:buFont typeface="+mj-lt"/>
                  <a:buAutoNum type="arabicParenR" startAt="12"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85</a:t>
                </a:r>
              </a:p>
              <a:p>
                <a:pPr marL="744538" indent="-744538">
                  <a:buFont typeface="+mj-lt"/>
                  <a:buAutoNum type="arabicParenR" startAt="13"/>
                </a:pPr>
                <a:r>
                  <a:rPr lang="en-US" sz="2800" b="1" dirty="0" smtClean="0">
                    <a:solidFill>
                      <a:schemeClr val="tx1"/>
                    </a:solidFill>
                  </a:rPr>
                  <a:t>What is the charge?</a:t>
                </a:r>
              </a:p>
              <a:p>
                <a:pPr marL="744538" indent="-744538">
                  <a:buClr>
                    <a:schemeClr val="bg1"/>
                  </a:buClr>
                  <a:buFont typeface="+mj-lt"/>
                  <a:buAutoNum type="arabicParenR" startAt="13"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+2</a:t>
                </a:r>
              </a:p>
              <a:p>
                <a:pPr marL="744538" indent="-744538">
                  <a:buFont typeface="+mj-lt"/>
                  <a:buAutoNum type="arabicParenR" startAt="14"/>
                </a:pPr>
                <a:r>
                  <a:rPr lang="en-US" sz="2800" b="1" dirty="0" smtClean="0">
                    <a:solidFill>
                      <a:schemeClr val="tx1"/>
                    </a:solidFill>
                  </a:rPr>
                  <a:t>What is the atomic notation?</a:t>
                </a:r>
              </a:p>
              <a:p>
                <a:pPr marL="744538" indent="-744538">
                  <a:buClr>
                    <a:schemeClr val="bg1"/>
                  </a:buClr>
                  <a:buFont typeface="+mj-lt"/>
                  <a:buAutoNum type="arabicParenR" startAt="14"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𝟖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e>
                      </m:mr>
                      <m:m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𝟐𝟖</m:t>
                          </m:r>
                        </m:e>
                      </m:mr>
                    </m:m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  <a:ea typeface="MS Mincho"/>
                        <a:cs typeface="Times New Roman"/>
                      </a:rPr>
                      <m:t>𝐍𝐢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800" b="1" i="1"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e>
                      </m:mr>
                      <m:mr>
                        <m:e>
                          <m:r>
                            <a:rPr lang="en-US" sz="2800" b="1" i="1">
                              <a:solidFill>
                                <a:srgbClr val="FFFFFF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mr>
                    </m:m>
                    <m:r>
                      <a:rPr lang="en-US" sz="2800" b="1" i="1">
                        <a:solidFill>
                          <a:srgbClr val="FFFFFF"/>
                        </a:solidFill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pPr marL="744538" indent="-744538">
                  <a:buFont typeface="+mj-lt"/>
                  <a:buAutoNum type="arabicParenR" startAt="15"/>
                </a:pPr>
                <a:r>
                  <a:rPr lang="en-US" sz="2800" b="1" dirty="0" smtClean="0">
                    <a:solidFill>
                      <a:schemeClr val="tx1"/>
                    </a:solidFill>
                  </a:rPr>
                  <a:t>What is the symbol for atomic number?</a:t>
                </a:r>
              </a:p>
              <a:p>
                <a:pPr marL="800100" marR="0" indent="-800100"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</a:pPr>
                <a:r>
                  <a:rPr lang="en-US" sz="2800" b="1" dirty="0" smtClean="0">
                    <a:solidFill>
                      <a:srgbClr val="FF0000"/>
                    </a:solidFill>
                    <a:ea typeface="MS Mincho"/>
                    <a:cs typeface="Times New Roman"/>
                  </a:rPr>
                  <a:t>Z</a:t>
                </a:r>
                <a:endParaRPr lang="en-US" sz="1400" dirty="0">
                  <a:solidFill>
                    <a:srgbClr val="FF0000"/>
                  </a:solidFill>
                  <a:ea typeface="MS Mincho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262467"/>
                <a:ext cx="8991600" cy="6163047"/>
              </a:xfrm>
              <a:blipFill rotWithShape="1">
                <a:blip r:embed="rId2"/>
                <a:stretch>
                  <a:fillRect l="-1424" t="-989" r="-1085" b="-7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8179185" y="5943600"/>
            <a:ext cx="964815" cy="914400"/>
            <a:chOff x="7371636" y="5007428"/>
            <a:chExt cx="964815" cy="914400"/>
          </a:xfrm>
        </p:grpSpPr>
        <p:sp>
          <p:nvSpPr>
            <p:cNvPr id="4" name="Octagon 3"/>
            <p:cNvSpPr/>
            <p:nvPr/>
          </p:nvSpPr>
          <p:spPr>
            <a:xfrm>
              <a:off x="7396843" y="5007428"/>
              <a:ext cx="914400" cy="914400"/>
            </a:xfrm>
            <a:prstGeom prst="octagon">
              <a:avLst/>
            </a:prstGeom>
            <a:solidFill>
              <a:srgbClr val="C00000"/>
            </a:solidFill>
            <a:ln cmpd="thickThin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latin typeface="Arial Black" panose="020B0A040201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71636" y="5172241"/>
              <a:ext cx="96481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STOP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NOTES</a:t>
              </a:r>
              <a:endParaRPr lang="en-US" sz="16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624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" y="150831"/>
            <a:ext cx="9052560" cy="6163047"/>
          </a:xfrm>
        </p:spPr>
        <p:txBody>
          <a:bodyPr>
            <a:normAutofit/>
          </a:bodyPr>
          <a:lstStyle/>
          <a:p>
            <a:pPr marL="744538" indent="-744538">
              <a:spcBef>
                <a:spcPts val="1000"/>
              </a:spcBef>
              <a:buFont typeface="+mj-lt"/>
              <a:buAutoNum type="arabicParenR" startAt="16"/>
            </a:pPr>
            <a:r>
              <a:rPr lang="en-US" sz="2800" b="1" dirty="0" smtClean="0">
                <a:solidFill>
                  <a:schemeClr val="tx1"/>
                </a:solidFill>
              </a:rPr>
              <a:t>What </a:t>
            </a:r>
            <a:r>
              <a:rPr lang="en-US" sz="2800" b="1" dirty="0">
                <a:solidFill>
                  <a:schemeClr val="tx1"/>
                </a:solidFill>
              </a:rPr>
              <a:t>is the </a:t>
            </a:r>
            <a:r>
              <a:rPr lang="en-US" sz="2800" b="1" dirty="0" smtClean="0">
                <a:solidFill>
                  <a:schemeClr val="tx1"/>
                </a:solidFill>
              </a:rPr>
              <a:t>atomic </a:t>
            </a:r>
            <a:r>
              <a:rPr lang="en-US" sz="2800" b="1" dirty="0">
                <a:solidFill>
                  <a:schemeClr val="tx1"/>
                </a:solidFill>
              </a:rPr>
              <a:t>number of </a:t>
            </a:r>
            <a:r>
              <a:rPr lang="en-US" sz="2800" b="1" dirty="0" smtClean="0">
                <a:solidFill>
                  <a:schemeClr val="tx1"/>
                </a:solidFill>
              </a:rPr>
              <a:t>chromium-53?</a:t>
            </a:r>
            <a:endParaRPr lang="en-US" sz="2800" b="1" dirty="0">
              <a:solidFill>
                <a:schemeClr val="tx1"/>
              </a:solidFill>
            </a:endParaRPr>
          </a:p>
          <a:p>
            <a:pPr marL="744538" indent="-744538">
              <a:spcBef>
                <a:spcPts val="1000"/>
              </a:spcBef>
              <a:buClr>
                <a:schemeClr val="bg1"/>
              </a:buClr>
              <a:buFont typeface="+mj-lt"/>
              <a:buAutoNum type="arabicParenR" startAt="16"/>
            </a:pPr>
            <a:r>
              <a:rPr lang="en-US" sz="2800" b="1" dirty="0" smtClean="0">
                <a:solidFill>
                  <a:srgbClr val="FF0000"/>
                </a:solidFill>
              </a:rPr>
              <a:t>24</a:t>
            </a:r>
            <a:endParaRPr lang="en-US" sz="2800" b="1" dirty="0">
              <a:solidFill>
                <a:srgbClr val="FF0000"/>
              </a:solidFill>
            </a:endParaRPr>
          </a:p>
          <a:p>
            <a:pPr marL="744538" indent="-744538">
              <a:spcBef>
                <a:spcPts val="1000"/>
              </a:spcBef>
              <a:buFont typeface="+mj-lt"/>
              <a:buAutoNum type="arabicParenR" startAt="17"/>
            </a:pPr>
            <a:r>
              <a:rPr lang="en-US" sz="2800" b="1" dirty="0" smtClean="0">
                <a:solidFill>
                  <a:schemeClr val="tx1"/>
                </a:solidFill>
              </a:rPr>
              <a:t>How many neutrons in chromium-53?</a:t>
            </a:r>
          </a:p>
          <a:p>
            <a:pPr marL="744538" indent="-744538">
              <a:spcBef>
                <a:spcPts val="1000"/>
              </a:spcBef>
              <a:buClr>
                <a:schemeClr val="bg1"/>
              </a:buClr>
              <a:buFont typeface="+mj-lt"/>
              <a:buAutoNum type="arabicParenR" startAt="17"/>
            </a:pPr>
            <a:r>
              <a:rPr lang="en-US" sz="2800" b="1" dirty="0" smtClean="0">
                <a:solidFill>
                  <a:srgbClr val="FF0000"/>
                </a:solidFill>
              </a:rPr>
              <a:t>29</a:t>
            </a:r>
          </a:p>
          <a:p>
            <a:pPr marL="744538" indent="-744538">
              <a:spcBef>
                <a:spcPts val="1000"/>
              </a:spcBef>
              <a:buFont typeface="+mj-lt"/>
              <a:buAutoNum type="arabicParenR" startAt="18"/>
            </a:pPr>
            <a:r>
              <a:rPr lang="en-US" sz="2800" b="1" dirty="0" smtClean="0">
                <a:solidFill>
                  <a:schemeClr val="tx1"/>
                </a:solidFill>
              </a:rPr>
              <a:t>Copper has two isotopes with atomic masses of 62.930 and 64.928.  Which is more abundant?</a:t>
            </a:r>
          </a:p>
          <a:p>
            <a:pPr marL="744538" indent="-744538">
              <a:spcBef>
                <a:spcPts val="1000"/>
              </a:spcBef>
              <a:buClr>
                <a:schemeClr val="bg1"/>
              </a:buClr>
              <a:buFont typeface="+mj-lt"/>
              <a:buAutoNum type="arabicParenR" startAt="18"/>
            </a:pPr>
            <a:r>
              <a:rPr lang="en-US" sz="2800" b="1" dirty="0" smtClean="0">
                <a:solidFill>
                  <a:srgbClr val="FF0000"/>
                </a:solidFill>
              </a:rPr>
              <a:t>62.930</a:t>
            </a:r>
          </a:p>
          <a:p>
            <a:pPr marL="744538" indent="-744538">
              <a:spcBef>
                <a:spcPts val="1000"/>
              </a:spcBef>
              <a:buFont typeface="+mj-lt"/>
              <a:buAutoNum type="arabicParenR" startAt="19"/>
            </a:pPr>
            <a:r>
              <a:rPr lang="en-US" sz="2800" b="1" dirty="0" smtClean="0">
                <a:solidFill>
                  <a:schemeClr val="tx1"/>
                </a:solidFill>
              </a:rPr>
              <a:t>In atomic notation, where is A located?</a:t>
            </a:r>
          </a:p>
          <a:p>
            <a:pPr marL="744538" indent="-744538">
              <a:spcBef>
                <a:spcPts val="1000"/>
              </a:spcBef>
              <a:buClr>
                <a:schemeClr val="bg1"/>
              </a:buClr>
              <a:buFont typeface="+mj-lt"/>
              <a:buAutoNum type="arabicParenR" startAt="19"/>
            </a:pPr>
            <a:r>
              <a:rPr lang="en-US" sz="2800" b="1" dirty="0" smtClean="0">
                <a:solidFill>
                  <a:srgbClr val="FF0000"/>
                </a:solidFill>
              </a:rPr>
              <a:t>To the left and above the atomic symbol</a:t>
            </a:r>
          </a:p>
          <a:p>
            <a:pPr marL="744538" indent="-744538">
              <a:spcBef>
                <a:spcPts val="1000"/>
              </a:spcBef>
              <a:buFont typeface="+mj-lt"/>
              <a:buAutoNum type="arabicParenR" startAt="20"/>
            </a:pPr>
            <a:r>
              <a:rPr lang="en-US" sz="2800" b="1" dirty="0" smtClean="0">
                <a:solidFill>
                  <a:schemeClr val="tx1"/>
                </a:solidFill>
              </a:rPr>
              <a:t>What is the standard atomic weight?</a:t>
            </a:r>
          </a:p>
          <a:p>
            <a:pPr marL="747713" indent="0">
              <a:spcBef>
                <a:spcPts val="100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Average </a:t>
            </a:r>
            <a:r>
              <a:rPr lang="en-US" sz="2800" b="1" dirty="0">
                <a:solidFill>
                  <a:srgbClr val="FF0000"/>
                </a:solidFill>
              </a:rPr>
              <a:t>mass of all isotopes of an element weighted according to their natural abundance</a:t>
            </a:r>
          </a:p>
          <a:p>
            <a:pPr marL="514350" indent="-514350">
              <a:spcBef>
                <a:spcPts val="1000"/>
              </a:spcBef>
              <a:buFont typeface="+mj-lt"/>
              <a:buAutoNum type="arabicParenR" startAt="10"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91269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560</Words>
  <Application>Microsoft Office PowerPoint</Application>
  <PresentationFormat>On-screen Show (4:3)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Cambria Math</vt:lpstr>
      <vt:lpstr>MS Mincho</vt:lpstr>
      <vt:lpstr>Times New Roman</vt:lpstr>
      <vt:lpstr>Wingdings</vt:lpstr>
      <vt:lpstr>Office Theme</vt:lpstr>
      <vt:lpstr>Do Now Get a whiteboard, marker, paper towel &amp; your notes</vt:lpstr>
      <vt:lpstr>Test 2 – Atomic Theory</vt:lpstr>
      <vt:lpstr>Cold Call</vt:lpstr>
      <vt:lpstr>Cold Call</vt:lpstr>
      <vt:lpstr>Remember our Purpose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129</cp:revision>
  <cp:lastPrinted>2014-11-01T19:24:32Z</cp:lastPrinted>
  <dcterms:created xsi:type="dcterms:W3CDTF">2012-09-15T16:31:25Z</dcterms:created>
  <dcterms:modified xsi:type="dcterms:W3CDTF">2019-11-08T13:32:14Z</dcterms:modified>
</cp:coreProperties>
</file>