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600" r:id="rId2"/>
    <p:sldId id="602" r:id="rId3"/>
    <p:sldId id="603" r:id="rId4"/>
    <p:sldId id="604" r:id="rId5"/>
    <p:sldId id="605" r:id="rId6"/>
    <p:sldId id="606" r:id="rId7"/>
    <p:sldId id="607" r:id="rId8"/>
  </p:sldIdLst>
  <p:sldSz cx="6858000" cy="9144000" type="screen4x3"/>
  <p:notesSz cx="7026275" cy="9312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A3E"/>
    <a:srgbClr val="FFD1D1"/>
    <a:srgbClr val="D7F5D7"/>
    <a:srgbClr val="00E266"/>
    <a:srgbClr val="66FF33"/>
    <a:srgbClr val="FFE499"/>
    <a:srgbClr val="E4EB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316" autoAdjust="0"/>
    <p:restoredTop sz="99500" autoAdjust="0"/>
  </p:normalViewPr>
  <p:slideViewPr>
    <p:cSldViewPr snapToGrid="0">
      <p:cViewPr>
        <p:scale>
          <a:sx n="100" d="100"/>
          <a:sy n="100" d="100"/>
        </p:scale>
        <p:origin x="-2294" y="51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5025" cy="464998"/>
          </a:xfrm>
          <a:prstGeom prst="rect">
            <a:avLst/>
          </a:prstGeom>
        </p:spPr>
        <p:txBody>
          <a:bodyPr vert="horz" lIns="93330" tIns="46665" rIns="93330" bIns="4666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726" y="0"/>
            <a:ext cx="3045025" cy="464998"/>
          </a:xfrm>
          <a:prstGeom prst="rect">
            <a:avLst/>
          </a:prstGeom>
        </p:spPr>
        <p:txBody>
          <a:bodyPr vert="horz" lIns="93330" tIns="46665" rIns="93330" bIns="4666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2BE05EE-DD1D-468D-9A8F-5F65C199C307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03450" y="698500"/>
            <a:ext cx="261937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30" tIns="46665" rIns="93330" bIns="4666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33" y="4423640"/>
            <a:ext cx="5620410" cy="4189599"/>
          </a:xfrm>
          <a:prstGeom prst="rect">
            <a:avLst/>
          </a:prstGeom>
        </p:spPr>
        <p:txBody>
          <a:bodyPr vert="horz" lIns="93330" tIns="46665" rIns="93330" bIns="46665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738"/>
            <a:ext cx="3045025" cy="464998"/>
          </a:xfrm>
          <a:prstGeom prst="rect">
            <a:avLst/>
          </a:prstGeom>
        </p:spPr>
        <p:txBody>
          <a:bodyPr vert="horz" lIns="93330" tIns="46665" rIns="93330" bIns="4666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726" y="8845738"/>
            <a:ext cx="3045025" cy="464998"/>
          </a:xfrm>
          <a:prstGeom prst="rect">
            <a:avLst/>
          </a:prstGeom>
        </p:spPr>
        <p:txBody>
          <a:bodyPr vert="horz" lIns="93330" tIns="46665" rIns="93330" bIns="4666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5A83C83-814F-4BD3-8FC2-6BA303FF7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F2E4FBB-45CD-467F-BF58-C63AFB8CAC46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245A5B0-7D4E-4458-A7EF-718A25E77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31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73F4479-F087-4AA8-8F35-3E89A0BDEC06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0E1A9DF-8D08-4560-8F48-6BA8C3A08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55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6075" indent="-346075">
              <a:spcBef>
                <a:spcPts val="12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</a:defRPr>
            </a:lvl1pPr>
            <a:lvl2pPr marL="630238" indent="-227013">
              <a:spcBef>
                <a:spcPts val="300"/>
              </a:spcBef>
              <a:defRPr sz="2400">
                <a:solidFill>
                  <a:schemeClr val="tx1"/>
                </a:solidFill>
              </a:defRPr>
            </a:lvl2pPr>
            <a:lvl3pPr marL="912813" indent="-222250">
              <a:spcBef>
                <a:spcPts val="0"/>
              </a:spcBef>
              <a:buFont typeface="Arial" pitchFamily="34" charset="0"/>
              <a:buChar char="»"/>
              <a:defRPr sz="2000" i="1">
                <a:solidFill>
                  <a:schemeClr val="tx1"/>
                </a:solidFill>
              </a:defRPr>
            </a:lvl3pPr>
            <a:lvl4pPr marL="1254125" indent="-234950" defTabSz="1087438">
              <a:spcBef>
                <a:spcPts val="0"/>
              </a:spcBef>
              <a:defRPr sz="1800">
                <a:solidFill>
                  <a:schemeClr val="tx1"/>
                </a:solidFill>
              </a:defRPr>
            </a:lvl4pPr>
            <a:lvl5pPr marL="1600200" indent="-220663">
              <a:spcBef>
                <a:spcPts val="0"/>
              </a:spcBef>
              <a:defRPr sz="1800" i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438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9616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D41B675-0EC5-4F47-AD5B-9892A09ACA8D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6B0E890-5A7C-42FB-A2B4-4329902FA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35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6BF3143-AA04-4600-A179-AA5251F1F7D9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FA451D3-FD4E-4EFE-9E09-E5F8FBA3C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91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191CAFD-9E56-4E69-A90E-EDDFA35CC4F8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B0A55A8-04F9-445F-B847-EA3256F1F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89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E0FF88D-3B31-4CEA-99D4-56D184CB3F06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4CC2421-6F9F-4982-B3A3-300E40A20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25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A5AD909-40AB-4C6F-92C4-246A9BA1AADA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58CE8E2-44E4-451A-97A9-48554F552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76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6E82CA4-DFA5-4E7D-B29E-2FC7516F04DF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188CDD5-9159-44B0-B69C-A5ECB95AA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3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36924" y="366187"/>
            <a:ext cx="6584156" cy="97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36924" y="1729320"/>
            <a:ext cx="6584156" cy="6838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TextBox 6"/>
          <p:cNvSpPr txBox="1">
            <a:spLocks noChangeArrowheads="1"/>
          </p:cNvSpPr>
          <p:nvPr userDrawn="1"/>
        </p:nvSpPr>
        <p:spPr bwMode="auto">
          <a:xfrm>
            <a:off x="6171595" y="8794752"/>
            <a:ext cx="68640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en-US" altLang="en-US" sz="1100" smtClean="0">
                <a:latin typeface="Arial" charset="0"/>
              </a:rPr>
              <a:t>slide </a:t>
            </a:r>
            <a:fld id="{F23424E0-1781-4D89-9BBD-DB8FC2B2F9B9}" type="slidenum">
              <a:rPr lang="en-US" altLang="en-US" sz="1100" smtClean="0">
                <a:latin typeface="Arial" charset="0"/>
              </a:rPr>
              <a:pPr algn="r">
                <a:defRPr/>
              </a:pPr>
              <a:t>‹#›</a:t>
            </a:fld>
            <a:endParaRPr lang="en-US" altLang="en-US" sz="1100" smtClean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31825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914400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•"/>
        <a:defRPr sz="2400" i="1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257300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600200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»"/>
        <a:defRPr sz="2000" i="1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nterschemistry.com/wp-content/uploads/2012/03/Specific-Heat-Answers-2013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69"/>
          <p:cNvGrpSpPr/>
          <p:nvPr/>
        </p:nvGrpSpPr>
        <p:grpSpPr>
          <a:xfrm>
            <a:off x="4419600" y="0"/>
            <a:ext cx="2438400" cy="729557"/>
            <a:chOff x="4419600" y="0"/>
            <a:chExt cx="2438400" cy="729557"/>
          </a:xfrm>
        </p:grpSpPr>
        <p:sp>
          <p:nvSpPr>
            <p:cNvPr id="71" name="TextBox 70"/>
            <p:cNvSpPr txBox="1"/>
            <p:nvPr/>
          </p:nvSpPr>
          <p:spPr>
            <a:xfrm>
              <a:off x="4419600" y="0"/>
              <a:ext cx="2438400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400" b="1" dirty="0" smtClean="0">
                  <a:latin typeface="Arial" panose="020B0604020202020204" pitchFamily="34" charset="0"/>
                  <a:ea typeface="Cambria Math" pitchFamily="18" charset="0"/>
                  <a:cs typeface="Arial" panose="020B0604020202020204" pitchFamily="34" charset="0"/>
                </a:rPr>
                <a:t> </a:t>
              </a:r>
              <a:r>
                <a:rPr lang="en-US" sz="1400" b="1" u="sng" dirty="0" smtClean="0">
                  <a:latin typeface="Arial" panose="020B0604020202020204" pitchFamily="34" charset="0"/>
                  <a:ea typeface="Cambria Math" pitchFamily="18" charset="0"/>
                  <a:cs typeface="Arial" panose="020B0604020202020204" pitchFamily="34" charset="0"/>
                </a:rPr>
                <a:t>Name</a:t>
              </a:r>
              <a:endParaRPr lang="en-US" sz="1400" b="1" u="sng" dirty="0"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419600" y="363797"/>
              <a:ext cx="2438400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400" b="1" dirty="0" smtClean="0">
                  <a:latin typeface="Arial" panose="020B0604020202020204" pitchFamily="34" charset="0"/>
                  <a:ea typeface="Cambria Math" pitchFamily="18" charset="0"/>
                  <a:cs typeface="Arial" panose="020B0604020202020204" pitchFamily="34" charset="0"/>
                </a:rPr>
                <a:t> </a:t>
              </a:r>
              <a:r>
                <a:rPr lang="en-US" sz="1400" b="1" u="sng" dirty="0" smtClean="0">
                  <a:latin typeface="Arial" panose="020B0604020202020204" pitchFamily="34" charset="0"/>
                  <a:ea typeface="Cambria Math" pitchFamily="18" charset="0"/>
                  <a:cs typeface="Arial" panose="020B0604020202020204" pitchFamily="34" charset="0"/>
                </a:rPr>
                <a:t>Date</a:t>
              </a:r>
              <a:endParaRPr lang="en-US" sz="1400" b="1" u="sng" dirty="0"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endParaRPr>
            </a:p>
          </p:txBody>
        </p:sp>
      </p:grpSp>
      <p:sp>
        <p:nvSpPr>
          <p:cNvPr id="73" name="Title 1"/>
          <p:cNvSpPr txBox="1">
            <a:spLocks/>
          </p:cNvSpPr>
          <p:nvPr/>
        </p:nvSpPr>
        <p:spPr>
          <a:xfrm>
            <a:off x="0" y="0"/>
            <a:ext cx="4303060" cy="5847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rgbClr val="0070C0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ea typeface="Cambria Math" pitchFamily="18" charset="0"/>
                <a:cs typeface="Arial" panose="020B0604020202020204" pitchFamily="34" charset="0"/>
              </a:rPr>
              <a:t>Chemistry</a:t>
            </a:r>
          </a:p>
          <a:p>
            <a:pPr algn="l">
              <a:spcBef>
                <a:spcPts val="600"/>
              </a:spcBef>
            </a:pPr>
            <a:r>
              <a:rPr lang="en-US" sz="1600" dirty="0" smtClean="0">
                <a:ea typeface="Cambria Math" pitchFamily="18" charset="0"/>
                <a:cs typeface="Arial" panose="020B0604020202020204" pitchFamily="34" charset="0"/>
              </a:rPr>
              <a:t>Worksheet on Temperature &amp; Heat</a:t>
            </a:r>
            <a:endParaRPr lang="en-US" sz="1600" u="dbl" dirty="0">
              <a:ea typeface="Cambria Math" pitchFamily="18" charset="0"/>
              <a:cs typeface="Arial" panose="020B0604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36924" y="1110344"/>
            <a:ext cx="6584156" cy="7457926"/>
          </a:xfrm>
        </p:spPr>
        <p:txBody>
          <a:bodyPr>
            <a:normAutofit/>
          </a:bodyPr>
          <a:lstStyle/>
          <a:p>
            <a:pPr marL="228600" indent="-228600">
              <a:buNone/>
            </a:pPr>
            <a:r>
              <a:rPr lang="en-US" sz="1200" b="1" dirty="0" smtClean="0"/>
              <a:t>1</a:t>
            </a:r>
            <a:r>
              <a:rPr lang="en-US" sz="1200" b="1" dirty="0"/>
              <a:t>. </a:t>
            </a:r>
            <a:r>
              <a:rPr lang="en-US" sz="1200" b="1" dirty="0" smtClean="0"/>
              <a:t>	For q = </a:t>
            </a:r>
            <a:r>
              <a:rPr lang="en-US" sz="1200" b="1" dirty="0"/>
              <a:t>m </a:t>
            </a:r>
            <a:r>
              <a:rPr lang="en-US" sz="1200" b="1" dirty="0" smtClean="0"/>
              <a:t>● c ● ΔT </a:t>
            </a:r>
            <a:r>
              <a:rPr lang="en-US" sz="1200" b="1" dirty="0"/>
              <a:t>: identify each variables by name &amp; the units associated with it.</a:t>
            </a:r>
          </a:p>
          <a:p>
            <a:pPr marL="228600" indent="-228600">
              <a:buNone/>
            </a:pPr>
            <a:r>
              <a:rPr lang="en-US" sz="1200" b="1" dirty="0" smtClean="0">
                <a:solidFill>
                  <a:srgbClr val="FF0000"/>
                </a:solidFill>
              </a:rPr>
              <a:t>		</a:t>
            </a:r>
            <a:r>
              <a:rPr lang="en-US" sz="1200" b="1" dirty="0" smtClean="0">
                <a:solidFill>
                  <a:schemeClr val="bg1"/>
                </a:solidFill>
              </a:rPr>
              <a:t>q </a:t>
            </a:r>
            <a:r>
              <a:rPr lang="en-US" sz="1200" b="1" dirty="0">
                <a:solidFill>
                  <a:schemeClr val="bg1"/>
                </a:solidFill>
              </a:rPr>
              <a:t>= amount of heat (J)</a:t>
            </a:r>
          </a:p>
          <a:p>
            <a:pPr marL="228600" indent="-228600">
              <a:buNone/>
            </a:pPr>
            <a:r>
              <a:rPr lang="en-US" sz="1200" b="1" dirty="0" smtClean="0">
                <a:solidFill>
                  <a:schemeClr val="bg1"/>
                </a:solidFill>
              </a:rPr>
              <a:t>		m </a:t>
            </a:r>
            <a:r>
              <a:rPr lang="en-US" sz="1200" b="1" dirty="0">
                <a:solidFill>
                  <a:schemeClr val="bg1"/>
                </a:solidFill>
              </a:rPr>
              <a:t>= mass (grams)</a:t>
            </a:r>
          </a:p>
          <a:p>
            <a:pPr marL="228600" indent="-228600">
              <a:buNone/>
            </a:pPr>
            <a:r>
              <a:rPr lang="en-US" sz="1200" b="1" dirty="0" smtClean="0">
                <a:solidFill>
                  <a:schemeClr val="bg1"/>
                </a:solidFill>
              </a:rPr>
              <a:t>		c </a:t>
            </a:r>
            <a:r>
              <a:rPr lang="en-US" sz="1200" b="1" dirty="0">
                <a:solidFill>
                  <a:schemeClr val="bg1"/>
                </a:solidFill>
              </a:rPr>
              <a:t>= specific heat (J/g°C)</a:t>
            </a:r>
          </a:p>
          <a:p>
            <a:pPr marL="228600" indent="-228600">
              <a:buNone/>
            </a:pPr>
            <a:r>
              <a:rPr lang="en-US" sz="1200" b="1" dirty="0" smtClean="0">
                <a:solidFill>
                  <a:schemeClr val="bg1"/>
                </a:solidFill>
              </a:rPr>
              <a:t>		</a:t>
            </a:r>
            <a:r>
              <a:rPr lang="el-GR" sz="1200" b="1" dirty="0" smtClean="0">
                <a:solidFill>
                  <a:schemeClr val="bg1"/>
                </a:solidFill>
              </a:rPr>
              <a:t>Δ</a:t>
            </a:r>
            <a:r>
              <a:rPr lang="en-US" sz="1200" b="1" dirty="0">
                <a:solidFill>
                  <a:schemeClr val="bg1"/>
                </a:solidFill>
              </a:rPr>
              <a:t>T = change in temperature (°C)</a:t>
            </a:r>
          </a:p>
          <a:p>
            <a:pPr marL="228600" indent="-228600">
              <a:buNone/>
            </a:pPr>
            <a:r>
              <a:rPr lang="en-US" sz="1200" b="1" dirty="0"/>
              <a:t>2. </a:t>
            </a:r>
            <a:r>
              <a:rPr lang="en-US" sz="1200" b="1" dirty="0" smtClean="0"/>
              <a:t>	Heat </a:t>
            </a:r>
            <a:r>
              <a:rPr lang="en-US" sz="1200" b="1" dirty="0"/>
              <a:t>is not the same as temperature, yet they are related. Explain how they differ from each other.</a:t>
            </a:r>
          </a:p>
          <a:p>
            <a:pPr marL="228600" indent="-228600">
              <a:buNone/>
            </a:pPr>
            <a:r>
              <a:rPr lang="en-US" sz="1200" b="1" dirty="0" smtClean="0"/>
              <a:t>	</a:t>
            </a:r>
            <a:r>
              <a:rPr lang="en-US" sz="1200" b="1" dirty="0" smtClean="0">
                <a:solidFill>
                  <a:schemeClr val="bg1"/>
                </a:solidFill>
              </a:rPr>
              <a:t>Temperature is the average kinetic energy of a collection of molecules</a:t>
            </a:r>
          </a:p>
          <a:p>
            <a:pPr marL="228600" indent="-228600">
              <a:buNone/>
            </a:pPr>
            <a:r>
              <a:rPr lang="en-US" sz="1200" b="1" dirty="0" smtClean="0">
                <a:solidFill>
                  <a:schemeClr val="bg1"/>
                </a:solidFill>
              </a:rPr>
              <a:t>	Heat is the total kinetic energy of a collection of molecules</a:t>
            </a:r>
            <a:endParaRPr lang="en-US" sz="1200" b="1" dirty="0">
              <a:solidFill>
                <a:schemeClr val="bg1"/>
              </a:solidFill>
            </a:endParaRPr>
          </a:p>
          <a:p>
            <a:pPr marL="228600" indent="-228600">
              <a:buNone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marL="228600" indent="-228600">
              <a:buNone/>
            </a:pPr>
            <a:endParaRPr lang="en-US" sz="1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200" b="1" dirty="0" smtClean="0"/>
              <a:t>For the following problems, perform </a:t>
            </a:r>
            <a:r>
              <a:rPr lang="en-US" sz="1200" b="1" dirty="0"/>
              <a:t>calculations using: </a:t>
            </a:r>
            <a:r>
              <a:rPr lang="en-US" sz="1200" b="1" dirty="0" smtClean="0"/>
              <a:t>(q = </a:t>
            </a:r>
            <a:r>
              <a:rPr lang="en-US" sz="1200" b="1" dirty="0"/>
              <a:t>m </a:t>
            </a:r>
            <a:r>
              <a:rPr lang="en-US" sz="1200" b="1" dirty="0" smtClean="0"/>
              <a:t>● c ● ΔT)</a:t>
            </a:r>
            <a:endParaRPr lang="en-US" sz="1200" b="1" dirty="0"/>
          </a:p>
          <a:p>
            <a:pPr marL="228600" indent="-228600">
              <a:buNone/>
            </a:pPr>
            <a:r>
              <a:rPr lang="en-US" sz="1200" b="1" dirty="0" smtClean="0"/>
              <a:t>3. 	Gold </a:t>
            </a:r>
            <a:r>
              <a:rPr lang="en-US" sz="1200" b="1" dirty="0"/>
              <a:t>has a specific heat of 0.129 J/(</a:t>
            </a:r>
            <a:r>
              <a:rPr lang="en-US" sz="1200" b="1" dirty="0" smtClean="0"/>
              <a:t>g°C</a:t>
            </a:r>
            <a:r>
              <a:rPr lang="en-US" sz="1200" b="1" dirty="0"/>
              <a:t>). </a:t>
            </a:r>
            <a:r>
              <a:rPr lang="en-US" sz="1200" b="1" dirty="0" smtClean="0"/>
              <a:t>  How many </a:t>
            </a:r>
            <a:r>
              <a:rPr lang="en-US" sz="1200" b="1" dirty="0"/>
              <a:t>joules of heat energy are required to </a:t>
            </a:r>
            <a:r>
              <a:rPr lang="en-US" sz="1200" b="1" dirty="0" smtClean="0"/>
              <a:t>raise the </a:t>
            </a:r>
            <a:r>
              <a:rPr lang="en-US" sz="1200" b="1" dirty="0"/>
              <a:t>temperature of 15 grams of gold from 22 °C to </a:t>
            </a:r>
            <a:r>
              <a:rPr lang="en-US" sz="1200" b="1" dirty="0" smtClean="0"/>
              <a:t>85°C</a:t>
            </a:r>
            <a:r>
              <a:rPr lang="en-US" sz="1200" b="1" dirty="0"/>
              <a:t>?</a:t>
            </a:r>
          </a:p>
          <a:p>
            <a:pPr marL="914400" indent="-228600">
              <a:buNone/>
            </a:pPr>
            <a:r>
              <a:rPr lang="en-US" sz="1200" b="1" dirty="0" smtClean="0">
                <a:solidFill>
                  <a:schemeClr val="bg1"/>
                </a:solidFill>
              </a:rPr>
              <a:t>q </a:t>
            </a:r>
            <a:r>
              <a:rPr lang="en-US" sz="1200" b="1" dirty="0">
                <a:solidFill>
                  <a:schemeClr val="bg1"/>
                </a:solidFill>
              </a:rPr>
              <a:t>= ?</a:t>
            </a:r>
          </a:p>
          <a:p>
            <a:pPr marL="914400" indent="-228600">
              <a:buNone/>
            </a:pPr>
            <a:r>
              <a:rPr lang="en-US" sz="1200" b="1" dirty="0">
                <a:solidFill>
                  <a:schemeClr val="bg1"/>
                </a:solidFill>
              </a:rPr>
              <a:t>m = 15 g</a:t>
            </a:r>
          </a:p>
          <a:p>
            <a:pPr marL="914400" indent="-228600">
              <a:buNone/>
            </a:pPr>
            <a:r>
              <a:rPr lang="en-US" sz="1200" b="1" dirty="0">
                <a:solidFill>
                  <a:schemeClr val="bg1"/>
                </a:solidFill>
              </a:rPr>
              <a:t>c = 0.129 J/g°C</a:t>
            </a:r>
          </a:p>
          <a:p>
            <a:pPr marL="914400" indent="-228600">
              <a:buNone/>
            </a:pPr>
            <a:r>
              <a:rPr lang="el-GR" sz="1200" b="1" dirty="0">
                <a:solidFill>
                  <a:schemeClr val="bg1"/>
                </a:solidFill>
              </a:rPr>
              <a:t>Δ</a:t>
            </a:r>
            <a:r>
              <a:rPr lang="en-US" sz="1200" b="1" dirty="0">
                <a:solidFill>
                  <a:schemeClr val="bg1"/>
                </a:solidFill>
              </a:rPr>
              <a:t>T = 85°C - 22°C = 63°C</a:t>
            </a:r>
          </a:p>
          <a:p>
            <a:pPr marL="914400" indent="-228600">
              <a:buNone/>
            </a:pPr>
            <a:r>
              <a:rPr lang="en-US" sz="1200" b="1" dirty="0" smtClean="0">
                <a:solidFill>
                  <a:schemeClr val="bg1"/>
                </a:solidFill>
              </a:rPr>
              <a:t>q </a:t>
            </a:r>
            <a:r>
              <a:rPr lang="en-US" sz="1200" b="1" dirty="0">
                <a:solidFill>
                  <a:schemeClr val="bg1"/>
                </a:solidFill>
              </a:rPr>
              <a:t>= mc </a:t>
            </a:r>
            <a:r>
              <a:rPr lang="el-GR" sz="1200" b="1" dirty="0">
                <a:solidFill>
                  <a:schemeClr val="bg1"/>
                </a:solidFill>
              </a:rPr>
              <a:t>Δ</a:t>
            </a:r>
            <a:r>
              <a:rPr lang="en-US" sz="1200" b="1" dirty="0">
                <a:solidFill>
                  <a:schemeClr val="bg1"/>
                </a:solidFill>
              </a:rPr>
              <a:t>T</a:t>
            </a:r>
          </a:p>
          <a:p>
            <a:pPr marL="914400" indent="-228600">
              <a:buNone/>
            </a:pPr>
            <a:r>
              <a:rPr lang="en-US" sz="1200" b="1" dirty="0" smtClean="0">
                <a:solidFill>
                  <a:schemeClr val="bg1"/>
                </a:solidFill>
              </a:rPr>
              <a:t>q </a:t>
            </a:r>
            <a:r>
              <a:rPr lang="en-US" sz="1200" b="1" dirty="0">
                <a:solidFill>
                  <a:schemeClr val="bg1"/>
                </a:solidFill>
              </a:rPr>
              <a:t>= (15 g)(0.129 J/g°C)(63 °C)</a:t>
            </a:r>
          </a:p>
          <a:p>
            <a:pPr marL="914400" indent="-228600">
              <a:buNone/>
            </a:pPr>
            <a:r>
              <a:rPr lang="pl-PL" sz="1200" b="1" dirty="0" smtClean="0">
                <a:solidFill>
                  <a:schemeClr val="bg1"/>
                </a:solidFill>
              </a:rPr>
              <a:t>q </a:t>
            </a:r>
            <a:r>
              <a:rPr lang="pl-PL" sz="1200" b="1" dirty="0">
                <a:solidFill>
                  <a:schemeClr val="bg1"/>
                </a:solidFill>
              </a:rPr>
              <a:t>= 121.9 </a:t>
            </a:r>
            <a:r>
              <a:rPr lang="pl-PL" sz="1200" b="1" dirty="0" smtClean="0">
                <a:solidFill>
                  <a:schemeClr val="bg1"/>
                </a:solidFill>
              </a:rPr>
              <a:t>J</a:t>
            </a:r>
            <a:endParaRPr lang="pl-PL" sz="1200" b="1" dirty="0">
              <a:solidFill>
                <a:schemeClr val="bg1"/>
              </a:solidFill>
            </a:endParaRPr>
          </a:p>
          <a:p>
            <a:pPr marL="914400" indent="-228600">
              <a:buNone/>
            </a:pPr>
            <a:r>
              <a:rPr lang="en-US" sz="1200" b="1" dirty="0">
                <a:solidFill>
                  <a:schemeClr val="bg1"/>
                </a:solidFill>
              </a:rPr>
              <a:t>Endothermic or exothermic? </a:t>
            </a:r>
            <a:r>
              <a:rPr lang="en-US" sz="1200" b="1" dirty="0" smtClean="0">
                <a:solidFill>
                  <a:schemeClr val="bg1"/>
                </a:solidFill>
              </a:rPr>
              <a:t>Endothermic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36924" y="402771"/>
            <a:ext cx="6584156" cy="8165499"/>
          </a:xfrm>
        </p:spPr>
        <p:txBody>
          <a:bodyPr>
            <a:normAutofit/>
          </a:bodyPr>
          <a:lstStyle/>
          <a:p>
            <a:pPr marL="228600" indent="-228600">
              <a:buNone/>
            </a:pPr>
            <a:r>
              <a:rPr lang="en-US" sz="1200" b="1" dirty="0" smtClean="0"/>
              <a:t>4. 	An </a:t>
            </a:r>
            <a:r>
              <a:rPr lang="en-US" sz="1200" b="1" dirty="0"/>
              <a:t>unknown substance with a mass of 100 </a:t>
            </a:r>
            <a:r>
              <a:rPr lang="en-US" sz="1200" b="1" dirty="0" smtClean="0"/>
              <a:t>grams absorbs </a:t>
            </a:r>
            <a:r>
              <a:rPr lang="en-US" sz="1200" b="1" dirty="0"/>
              <a:t>1000 J while undergoing a temperature </a:t>
            </a:r>
            <a:r>
              <a:rPr lang="en-US" sz="1200" b="1" dirty="0" smtClean="0"/>
              <a:t>increase of </a:t>
            </a:r>
            <a:r>
              <a:rPr lang="en-US" sz="1200" b="1" dirty="0"/>
              <a:t>15 °C. What is the specific heat of the substance?</a:t>
            </a:r>
          </a:p>
          <a:p>
            <a:pPr marL="914400" indent="-228600">
              <a:buNone/>
            </a:pPr>
            <a:r>
              <a:rPr lang="en-US" sz="1200" b="1" dirty="0" smtClean="0">
                <a:solidFill>
                  <a:schemeClr val="bg1"/>
                </a:solidFill>
              </a:rPr>
              <a:t>q </a:t>
            </a:r>
            <a:r>
              <a:rPr lang="en-US" sz="1200" b="1" dirty="0">
                <a:solidFill>
                  <a:schemeClr val="bg1"/>
                </a:solidFill>
              </a:rPr>
              <a:t>= 1000 J</a:t>
            </a:r>
          </a:p>
          <a:p>
            <a:pPr marL="914400" indent="-228600">
              <a:buNone/>
            </a:pPr>
            <a:r>
              <a:rPr lang="en-US" sz="1200" b="1" dirty="0">
                <a:solidFill>
                  <a:schemeClr val="bg1"/>
                </a:solidFill>
              </a:rPr>
              <a:t>m = 100 g</a:t>
            </a:r>
          </a:p>
          <a:p>
            <a:pPr marL="914400" indent="-228600">
              <a:buNone/>
            </a:pPr>
            <a:r>
              <a:rPr lang="en-US" sz="1200" b="1" dirty="0">
                <a:solidFill>
                  <a:schemeClr val="bg1"/>
                </a:solidFill>
              </a:rPr>
              <a:t>c = ?</a:t>
            </a:r>
          </a:p>
          <a:p>
            <a:pPr marL="914400" indent="-228600">
              <a:buNone/>
            </a:pPr>
            <a:r>
              <a:rPr lang="el-GR" sz="1200" b="1" dirty="0">
                <a:solidFill>
                  <a:schemeClr val="bg1"/>
                </a:solidFill>
              </a:rPr>
              <a:t>Δ</a:t>
            </a:r>
            <a:r>
              <a:rPr lang="en-US" sz="1200" b="1" dirty="0">
                <a:solidFill>
                  <a:schemeClr val="bg1"/>
                </a:solidFill>
              </a:rPr>
              <a:t>T = 15°C</a:t>
            </a:r>
          </a:p>
          <a:p>
            <a:pPr marL="914400" indent="-228600">
              <a:buNone/>
            </a:pPr>
            <a:r>
              <a:rPr lang="en-US" sz="1200" b="1" dirty="0">
                <a:solidFill>
                  <a:schemeClr val="bg1"/>
                </a:solidFill>
              </a:rPr>
              <a:t>c = 0.666667 J/g°C ≈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r>
              <a:rPr lang="en-US" sz="1200" b="1" dirty="0">
                <a:solidFill>
                  <a:schemeClr val="bg1"/>
                </a:solidFill>
              </a:rPr>
              <a:t>0.7 J/g°C</a:t>
            </a:r>
          </a:p>
          <a:p>
            <a:pPr marL="914400" indent="-228600">
              <a:buNone/>
            </a:pPr>
            <a:r>
              <a:rPr lang="en-US" sz="1200" b="1" dirty="0">
                <a:solidFill>
                  <a:schemeClr val="bg1"/>
                </a:solidFill>
              </a:rPr>
              <a:t>Endothermic or exothermic? Endothermic</a:t>
            </a:r>
          </a:p>
          <a:p>
            <a:pPr marL="228600" indent="-228600">
              <a:buNone/>
            </a:pPr>
            <a:r>
              <a:rPr lang="en-US" sz="1200" b="1" dirty="0" smtClean="0"/>
              <a:t>5. 	If </a:t>
            </a:r>
            <a:r>
              <a:rPr lang="en-US" sz="1200" b="1" dirty="0"/>
              <a:t>the temperature of 34.4 g of ethanol </a:t>
            </a:r>
            <a:r>
              <a:rPr lang="en-US" sz="1200" b="1" dirty="0" smtClean="0"/>
              <a:t>increases from </a:t>
            </a:r>
            <a:r>
              <a:rPr lang="en-US" sz="1200" b="1" dirty="0"/>
              <a:t>25 °C to 78.8 °C, how much heat has been </a:t>
            </a:r>
            <a:r>
              <a:rPr lang="en-US" sz="1200" b="1" dirty="0" smtClean="0"/>
              <a:t>absorbed by </a:t>
            </a:r>
            <a:r>
              <a:rPr lang="en-US" sz="1200" b="1" dirty="0"/>
              <a:t>the ethanol? The specific heat of ethanol is 2.44</a:t>
            </a:r>
          </a:p>
          <a:p>
            <a:pPr marL="914400" indent="-228600">
              <a:buNone/>
            </a:pPr>
            <a:r>
              <a:rPr lang="en-US" sz="1200" b="1" dirty="0">
                <a:solidFill>
                  <a:schemeClr val="bg1"/>
                </a:solidFill>
              </a:rPr>
              <a:t>J/(g×°C)</a:t>
            </a:r>
          </a:p>
          <a:p>
            <a:pPr marL="914400" indent="-228600">
              <a:buNone/>
            </a:pPr>
            <a:r>
              <a:rPr lang="en-US" sz="1200" b="1" dirty="0" smtClean="0">
                <a:solidFill>
                  <a:schemeClr val="bg1"/>
                </a:solidFill>
              </a:rPr>
              <a:t>q </a:t>
            </a:r>
            <a:r>
              <a:rPr lang="en-US" sz="1200" b="1" dirty="0">
                <a:solidFill>
                  <a:schemeClr val="bg1"/>
                </a:solidFill>
              </a:rPr>
              <a:t>= ?</a:t>
            </a:r>
          </a:p>
          <a:p>
            <a:pPr marL="914400" indent="-228600">
              <a:buNone/>
            </a:pPr>
            <a:r>
              <a:rPr lang="en-US" sz="1200" b="1" dirty="0">
                <a:solidFill>
                  <a:schemeClr val="bg1"/>
                </a:solidFill>
              </a:rPr>
              <a:t>m = 34.4 g</a:t>
            </a:r>
          </a:p>
          <a:p>
            <a:pPr marL="914400" indent="-228600">
              <a:buNone/>
            </a:pPr>
            <a:r>
              <a:rPr lang="en-US" sz="1200" b="1" dirty="0">
                <a:solidFill>
                  <a:schemeClr val="bg1"/>
                </a:solidFill>
              </a:rPr>
              <a:t>c = 2.44 J/g°C</a:t>
            </a:r>
          </a:p>
          <a:p>
            <a:pPr marL="914400" indent="-228600">
              <a:buNone/>
            </a:pPr>
            <a:r>
              <a:rPr lang="el-GR" sz="1200" b="1" dirty="0">
                <a:solidFill>
                  <a:schemeClr val="bg1"/>
                </a:solidFill>
              </a:rPr>
              <a:t>ΔT = 78.8°C - 25°C = 53.8°C  54 °C</a:t>
            </a:r>
          </a:p>
          <a:p>
            <a:pPr marL="914400" indent="-228600">
              <a:buNone/>
            </a:pPr>
            <a:r>
              <a:rPr lang="en-US" sz="1200" b="1" dirty="0" smtClean="0">
                <a:solidFill>
                  <a:schemeClr val="bg1"/>
                </a:solidFill>
              </a:rPr>
              <a:t>q </a:t>
            </a:r>
            <a:r>
              <a:rPr lang="en-US" sz="1200" b="1" dirty="0">
                <a:solidFill>
                  <a:schemeClr val="bg1"/>
                </a:solidFill>
              </a:rPr>
              <a:t>= (34.4 g)(2.44 J/g°C)(54 °C)</a:t>
            </a:r>
          </a:p>
          <a:p>
            <a:pPr marL="914400" indent="-228600">
              <a:buNone/>
            </a:pPr>
            <a:r>
              <a:rPr lang="pl-PL" sz="1200" b="1" dirty="0" smtClean="0">
                <a:solidFill>
                  <a:schemeClr val="bg1"/>
                </a:solidFill>
              </a:rPr>
              <a:t>q </a:t>
            </a:r>
            <a:r>
              <a:rPr lang="pl-PL" sz="1200" b="1" dirty="0">
                <a:solidFill>
                  <a:schemeClr val="bg1"/>
                </a:solidFill>
              </a:rPr>
              <a:t>= 4532.544 </a:t>
            </a:r>
            <a:r>
              <a:rPr lang="pl-PL" sz="1200" b="1" dirty="0" smtClean="0">
                <a:solidFill>
                  <a:schemeClr val="bg1"/>
                </a:solidFill>
              </a:rPr>
              <a:t>J</a:t>
            </a:r>
            <a:endParaRPr lang="pl-PL" sz="1200" b="1" dirty="0">
              <a:solidFill>
                <a:schemeClr val="bg1"/>
              </a:solidFill>
            </a:endParaRPr>
          </a:p>
          <a:p>
            <a:pPr marL="914400" indent="-228600">
              <a:buNone/>
            </a:pPr>
            <a:r>
              <a:rPr lang="en-US" sz="1200" b="1" dirty="0">
                <a:solidFill>
                  <a:schemeClr val="bg1"/>
                </a:solidFill>
              </a:rPr>
              <a:t>Endothermic or exothermic? Endothermic</a:t>
            </a:r>
          </a:p>
          <a:p>
            <a:pPr marL="228600" indent="-228600">
              <a:buNone/>
            </a:pPr>
            <a:r>
              <a:rPr lang="en-US" sz="1200" b="1" dirty="0" smtClean="0"/>
              <a:t>6. </a:t>
            </a:r>
            <a:r>
              <a:rPr lang="en-US" sz="1200" b="1" dirty="0"/>
              <a:t>Graphite has a specific heat of 0.709 J/(</a:t>
            </a:r>
            <a:r>
              <a:rPr lang="en-US" sz="1200" b="1" dirty="0" smtClean="0"/>
              <a:t>g°C</a:t>
            </a:r>
            <a:r>
              <a:rPr lang="en-US" sz="1200" b="1" dirty="0"/>
              <a:t>). If </a:t>
            </a:r>
            <a:r>
              <a:rPr lang="en-US" sz="1200" b="1" dirty="0" smtClean="0"/>
              <a:t>a 25 </a:t>
            </a:r>
            <a:r>
              <a:rPr lang="en-US" sz="1200" b="1" dirty="0"/>
              <a:t>gram piece of graphite is cooled from 35 °C to 18 °</a:t>
            </a:r>
            <a:r>
              <a:rPr lang="en-US" sz="1200" b="1" dirty="0" smtClean="0"/>
              <a:t>C, how </a:t>
            </a:r>
            <a:r>
              <a:rPr lang="en-US" sz="1200" b="1" dirty="0"/>
              <a:t>much energy was lost by the graphite?</a:t>
            </a:r>
          </a:p>
          <a:p>
            <a:pPr marL="914400" indent="-228600">
              <a:buNone/>
            </a:pPr>
            <a:r>
              <a:rPr lang="en-US" sz="1200" b="1" dirty="0" smtClean="0">
                <a:solidFill>
                  <a:schemeClr val="bg1"/>
                </a:solidFill>
              </a:rPr>
              <a:t>q </a:t>
            </a:r>
            <a:r>
              <a:rPr lang="en-US" sz="1200" b="1" dirty="0">
                <a:solidFill>
                  <a:schemeClr val="bg1"/>
                </a:solidFill>
              </a:rPr>
              <a:t>= ?</a:t>
            </a:r>
          </a:p>
          <a:p>
            <a:pPr marL="914400" indent="-228600">
              <a:buNone/>
            </a:pPr>
            <a:r>
              <a:rPr lang="en-US" sz="1200" b="1" dirty="0">
                <a:solidFill>
                  <a:schemeClr val="bg1"/>
                </a:solidFill>
              </a:rPr>
              <a:t>m = 25 g</a:t>
            </a:r>
          </a:p>
          <a:p>
            <a:pPr marL="914400" indent="-228600">
              <a:buNone/>
            </a:pPr>
            <a:r>
              <a:rPr lang="en-US" sz="1200" b="1" dirty="0">
                <a:solidFill>
                  <a:schemeClr val="bg1"/>
                </a:solidFill>
              </a:rPr>
              <a:t>c = 0.709 J/g°C</a:t>
            </a:r>
          </a:p>
          <a:p>
            <a:pPr marL="914400" indent="-228600">
              <a:buNone/>
            </a:pPr>
            <a:r>
              <a:rPr lang="el-GR" sz="1200" b="1" dirty="0">
                <a:solidFill>
                  <a:schemeClr val="bg1"/>
                </a:solidFill>
              </a:rPr>
              <a:t>Δ</a:t>
            </a:r>
            <a:r>
              <a:rPr lang="en-US" sz="1200" b="1" dirty="0">
                <a:solidFill>
                  <a:schemeClr val="bg1"/>
                </a:solidFill>
              </a:rPr>
              <a:t>T = 18°C - 35°C = -17°C</a:t>
            </a:r>
          </a:p>
          <a:p>
            <a:pPr marL="914400" indent="-228600">
              <a:buNone/>
            </a:pPr>
            <a:r>
              <a:rPr lang="en-US" sz="1200" b="1" dirty="0" smtClean="0">
                <a:solidFill>
                  <a:schemeClr val="bg1"/>
                </a:solidFill>
              </a:rPr>
              <a:t>q </a:t>
            </a:r>
            <a:r>
              <a:rPr lang="en-US" sz="1200" b="1" dirty="0">
                <a:solidFill>
                  <a:schemeClr val="bg1"/>
                </a:solidFill>
              </a:rPr>
              <a:t>= (25 g)(0.709 J/g°C)(-17 °C)</a:t>
            </a:r>
          </a:p>
          <a:p>
            <a:pPr marL="914400" indent="-228600">
              <a:buNone/>
            </a:pPr>
            <a:r>
              <a:rPr lang="pl-PL" sz="1200" b="1" dirty="0" smtClean="0">
                <a:solidFill>
                  <a:schemeClr val="bg1"/>
                </a:solidFill>
              </a:rPr>
              <a:t>q </a:t>
            </a:r>
            <a:r>
              <a:rPr lang="pl-PL" sz="1200" b="1" dirty="0">
                <a:solidFill>
                  <a:schemeClr val="bg1"/>
                </a:solidFill>
              </a:rPr>
              <a:t>= --301.325 </a:t>
            </a:r>
            <a:r>
              <a:rPr lang="pl-PL" sz="1200" b="1" dirty="0" smtClean="0">
                <a:solidFill>
                  <a:schemeClr val="bg1"/>
                </a:solidFill>
              </a:rPr>
              <a:t>J</a:t>
            </a:r>
            <a:endParaRPr lang="pl-PL" sz="1200" b="1" dirty="0">
              <a:solidFill>
                <a:schemeClr val="bg1"/>
              </a:solidFill>
            </a:endParaRPr>
          </a:p>
          <a:p>
            <a:pPr marL="914400" indent="-228600">
              <a:buNone/>
            </a:pPr>
            <a:r>
              <a:rPr lang="en-US" sz="1200" b="1" dirty="0">
                <a:solidFill>
                  <a:schemeClr val="bg1"/>
                </a:solidFill>
              </a:rPr>
              <a:t>Endothermic or exothermic? </a:t>
            </a:r>
            <a:r>
              <a:rPr lang="en-US" sz="1200" b="1" dirty="0" smtClean="0">
                <a:solidFill>
                  <a:schemeClr val="bg1"/>
                </a:solidFill>
              </a:rPr>
              <a:t>Exothermic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92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36924" y="402771"/>
            <a:ext cx="6584156" cy="8165499"/>
          </a:xfrm>
        </p:spPr>
        <p:txBody>
          <a:bodyPr>
            <a:normAutofit/>
          </a:bodyPr>
          <a:lstStyle/>
          <a:p>
            <a:pPr marL="228600" indent="-228600">
              <a:buNone/>
            </a:pPr>
            <a:r>
              <a:rPr lang="en-US" sz="1200" b="1" dirty="0" smtClean="0"/>
              <a:t>7. 	Copper </a:t>
            </a:r>
            <a:r>
              <a:rPr lang="en-US" sz="1200" b="1" dirty="0"/>
              <a:t>has a specific heat of 0.385 J/(</a:t>
            </a:r>
            <a:r>
              <a:rPr lang="en-US" sz="1200" b="1" dirty="0" smtClean="0"/>
              <a:t>g°C</a:t>
            </a:r>
            <a:r>
              <a:rPr lang="en-US" sz="1200" b="1" dirty="0"/>
              <a:t>). A </a:t>
            </a:r>
            <a:r>
              <a:rPr lang="en-US" sz="1200" b="1" dirty="0" smtClean="0"/>
              <a:t>piece of </a:t>
            </a:r>
            <a:r>
              <a:rPr lang="en-US" sz="1200" b="1" dirty="0"/>
              <a:t>copper absorbs 5000 J of energy </a:t>
            </a:r>
            <a:r>
              <a:rPr lang="en-US" sz="1200" b="1" dirty="0" smtClean="0"/>
              <a:t>and undergoes </a:t>
            </a:r>
            <a:r>
              <a:rPr lang="en-US" sz="1200" b="1" dirty="0"/>
              <a:t>a temperature change from 100 °C </a:t>
            </a:r>
            <a:r>
              <a:rPr lang="en-US" sz="1200" b="1" dirty="0" smtClean="0"/>
              <a:t>to 200 </a:t>
            </a:r>
            <a:r>
              <a:rPr lang="en-US" sz="1200" b="1" dirty="0"/>
              <a:t>°C. What is the mass of the piece of copper?</a:t>
            </a:r>
          </a:p>
          <a:p>
            <a:pPr marL="914400" indent="-228600">
              <a:buNone/>
            </a:pPr>
            <a:r>
              <a:rPr lang="en-US" sz="1200" b="1" dirty="0" smtClean="0">
                <a:solidFill>
                  <a:schemeClr val="bg1"/>
                </a:solidFill>
              </a:rPr>
              <a:t>q </a:t>
            </a:r>
            <a:r>
              <a:rPr lang="en-US" sz="1200" b="1" dirty="0">
                <a:solidFill>
                  <a:schemeClr val="bg1"/>
                </a:solidFill>
              </a:rPr>
              <a:t>= 5000 J</a:t>
            </a:r>
          </a:p>
          <a:p>
            <a:pPr marL="914400" indent="-228600">
              <a:buNone/>
            </a:pPr>
            <a:r>
              <a:rPr lang="en-US" sz="1200" b="1" dirty="0">
                <a:solidFill>
                  <a:schemeClr val="bg1"/>
                </a:solidFill>
              </a:rPr>
              <a:t>m = ?</a:t>
            </a:r>
          </a:p>
          <a:p>
            <a:pPr marL="914400" indent="-228600">
              <a:buNone/>
            </a:pPr>
            <a:r>
              <a:rPr lang="en-US" sz="1200" b="1" dirty="0">
                <a:solidFill>
                  <a:schemeClr val="bg1"/>
                </a:solidFill>
              </a:rPr>
              <a:t>c = 0.385 J/g°C</a:t>
            </a:r>
          </a:p>
          <a:p>
            <a:pPr marL="914400" indent="-228600">
              <a:buNone/>
            </a:pPr>
            <a:r>
              <a:rPr lang="el-GR" sz="1200" b="1" dirty="0">
                <a:solidFill>
                  <a:schemeClr val="bg1"/>
                </a:solidFill>
              </a:rPr>
              <a:t>Δ</a:t>
            </a:r>
            <a:r>
              <a:rPr lang="en-US" sz="1200" b="1" dirty="0">
                <a:solidFill>
                  <a:schemeClr val="bg1"/>
                </a:solidFill>
              </a:rPr>
              <a:t>T = 200°C - 100°C = 100°C</a:t>
            </a:r>
          </a:p>
          <a:p>
            <a:pPr marL="914400" indent="-228600">
              <a:buNone/>
            </a:pPr>
            <a:r>
              <a:rPr lang="en-US" sz="1200" b="1" dirty="0">
                <a:solidFill>
                  <a:schemeClr val="bg1"/>
                </a:solidFill>
              </a:rPr>
              <a:t>m= 129.87 </a:t>
            </a:r>
            <a:r>
              <a:rPr lang="en-US" sz="1200" b="1" dirty="0" smtClean="0">
                <a:solidFill>
                  <a:schemeClr val="bg1"/>
                </a:solidFill>
              </a:rPr>
              <a:t>g</a:t>
            </a:r>
            <a:endParaRPr lang="en-US" sz="1200" b="1" dirty="0">
              <a:solidFill>
                <a:schemeClr val="bg1"/>
              </a:solidFill>
            </a:endParaRPr>
          </a:p>
          <a:p>
            <a:pPr marL="914400" indent="-228600">
              <a:buNone/>
            </a:pPr>
            <a:r>
              <a:rPr lang="en-US" sz="1200" b="1" dirty="0">
                <a:solidFill>
                  <a:schemeClr val="bg1"/>
                </a:solidFill>
              </a:rPr>
              <a:t>Endothermic or exothermic? Endothermic</a:t>
            </a:r>
          </a:p>
          <a:p>
            <a:pPr marL="228600" indent="-228600">
              <a:buNone/>
            </a:pPr>
            <a:r>
              <a:rPr lang="en-US" sz="1200" b="1" dirty="0" smtClean="0"/>
              <a:t>8. 	A </a:t>
            </a:r>
            <a:r>
              <a:rPr lang="en-US" sz="1200" b="1" dirty="0"/>
              <a:t>40 g sample of water absorbs 500 Joules of </a:t>
            </a:r>
            <a:r>
              <a:rPr lang="en-US" sz="1200" b="1" dirty="0" smtClean="0"/>
              <a:t>energy.  How </a:t>
            </a:r>
            <a:r>
              <a:rPr lang="en-US" sz="1200" b="1" dirty="0"/>
              <a:t>much did the water temperature change? </a:t>
            </a:r>
            <a:r>
              <a:rPr lang="en-US" sz="1200" b="1" dirty="0" smtClean="0"/>
              <a:t>The specific </a:t>
            </a:r>
            <a:r>
              <a:rPr lang="en-US" sz="1200" b="1" dirty="0"/>
              <a:t>heat of water is 4.18 J/(</a:t>
            </a:r>
            <a:r>
              <a:rPr lang="en-US" sz="1200" b="1" dirty="0" smtClean="0"/>
              <a:t>g°C</a:t>
            </a:r>
            <a:r>
              <a:rPr lang="en-US" sz="1200" b="1" dirty="0"/>
              <a:t>).</a:t>
            </a:r>
          </a:p>
          <a:p>
            <a:pPr marL="914400" indent="-228600">
              <a:buNone/>
            </a:pPr>
            <a:r>
              <a:rPr lang="en-US" sz="1200" b="1" dirty="0" smtClean="0">
                <a:solidFill>
                  <a:schemeClr val="bg1"/>
                </a:solidFill>
              </a:rPr>
              <a:t>q </a:t>
            </a:r>
            <a:r>
              <a:rPr lang="en-US" sz="1200" b="1" dirty="0">
                <a:solidFill>
                  <a:schemeClr val="bg1"/>
                </a:solidFill>
              </a:rPr>
              <a:t>= 500 J</a:t>
            </a:r>
          </a:p>
          <a:p>
            <a:pPr marL="914400" indent="-228600">
              <a:buNone/>
            </a:pPr>
            <a:r>
              <a:rPr lang="en-US" sz="1200" b="1" dirty="0">
                <a:solidFill>
                  <a:schemeClr val="bg1"/>
                </a:solidFill>
              </a:rPr>
              <a:t>m = 40 g</a:t>
            </a:r>
          </a:p>
          <a:p>
            <a:pPr marL="914400" indent="-228600">
              <a:buNone/>
            </a:pPr>
            <a:r>
              <a:rPr lang="en-US" sz="1200" b="1" dirty="0">
                <a:solidFill>
                  <a:schemeClr val="bg1"/>
                </a:solidFill>
              </a:rPr>
              <a:t>c = 4.18 J/g°C</a:t>
            </a:r>
          </a:p>
          <a:p>
            <a:pPr marL="914400" indent="-228600">
              <a:buNone/>
            </a:pPr>
            <a:r>
              <a:rPr lang="el-GR" sz="1200" b="1" dirty="0">
                <a:solidFill>
                  <a:schemeClr val="bg1"/>
                </a:solidFill>
              </a:rPr>
              <a:t>Δ</a:t>
            </a:r>
            <a:r>
              <a:rPr lang="en-US" sz="1200" b="1" dirty="0">
                <a:solidFill>
                  <a:schemeClr val="bg1"/>
                </a:solidFill>
              </a:rPr>
              <a:t>T = ?</a:t>
            </a:r>
          </a:p>
          <a:p>
            <a:pPr marL="914400" indent="-228600">
              <a:buNone/>
            </a:pPr>
            <a:r>
              <a:rPr lang="en-US" sz="1200" b="1" dirty="0">
                <a:solidFill>
                  <a:schemeClr val="bg1"/>
                </a:solidFill>
              </a:rPr>
              <a:t>= 2.99 °</a:t>
            </a:r>
            <a:r>
              <a:rPr lang="en-US" sz="1200" b="1" dirty="0" smtClean="0">
                <a:solidFill>
                  <a:schemeClr val="bg1"/>
                </a:solidFill>
              </a:rPr>
              <a:t>C</a:t>
            </a:r>
            <a:endParaRPr lang="en-US" sz="1200" b="1" dirty="0">
              <a:solidFill>
                <a:schemeClr val="bg1"/>
              </a:solidFill>
            </a:endParaRPr>
          </a:p>
          <a:p>
            <a:pPr marL="914400" indent="-228600">
              <a:buNone/>
            </a:pPr>
            <a:r>
              <a:rPr lang="en-US" sz="1200" b="1" dirty="0">
                <a:solidFill>
                  <a:schemeClr val="bg1"/>
                </a:solidFill>
              </a:rPr>
              <a:t>Endothermic or exothermic? Endothermic</a:t>
            </a:r>
          </a:p>
          <a:p>
            <a:pPr marL="228600" indent="-228600">
              <a:buNone/>
            </a:pPr>
            <a:r>
              <a:rPr lang="en-US" sz="1200" b="1" dirty="0"/>
              <a:t>9</a:t>
            </a:r>
            <a:r>
              <a:rPr lang="en-US" sz="1200" b="1" dirty="0" smtClean="0"/>
              <a:t>. 	If </a:t>
            </a:r>
            <a:r>
              <a:rPr lang="en-US" sz="1200" b="1" dirty="0"/>
              <a:t>335 g of water at 65.5 °C loses 9750 J of </a:t>
            </a:r>
            <a:r>
              <a:rPr lang="en-US" sz="1200" b="1" dirty="0" smtClean="0"/>
              <a:t>heat, what </a:t>
            </a:r>
            <a:r>
              <a:rPr lang="en-US" sz="1200" b="1" dirty="0"/>
              <a:t>is the final temperature of the water? </a:t>
            </a:r>
            <a:r>
              <a:rPr lang="en-US" sz="1200" b="1" dirty="0" smtClean="0"/>
              <a:t>Liquid water </a:t>
            </a:r>
            <a:r>
              <a:rPr lang="en-US" sz="1200" b="1" dirty="0"/>
              <a:t>has a specific heat of 4.18 J/(</a:t>
            </a:r>
            <a:r>
              <a:rPr lang="en-US" sz="1200" b="1" dirty="0" smtClean="0"/>
              <a:t>g°C</a:t>
            </a:r>
            <a:r>
              <a:rPr lang="en-US" sz="1200" b="1" dirty="0"/>
              <a:t>).</a:t>
            </a:r>
          </a:p>
          <a:p>
            <a:pPr marL="914400" indent="-228600">
              <a:buNone/>
            </a:pPr>
            <a:r>
              <a:rPr lang="en-US" sz="1200" b="1" dirty="0" smtClean="0">
                <a:solidFill>
                  <a:schemeClr val="bg1"/>
                </a:solidFill>
              </a:rPr>
              <a:t>q </a:t>
            </a:r>
            <a:r>
              <a:rPr lang="en-US" sz="1200" b="1" dirty="0">
                <a:solidFill>
                  <a:schemeClr val="bg1"/>
                </a:solidFill>
              </a:rPr>
              <a:t>= -9750 J</a:t>
            </a:r>
          </a:p>
          <a:p>
            <a:pPr marL="914400" indent="-228600">
              <a:buNone/>
            </a:pPr>
            <a:r>
              <a:rPr lang="en-US" sz="1200" b="1" dirty="0">
                <a:solidFill>
                  <a:schemeClr val="bg1"/>
                </a:solidFill>
              </a:rPr>
              <a:t>m = 335 g</a:t>
            </a:r>
          </a:p>
          <a:p>
            <a:pPr marL="914400" indent="-228600">
              <a:buNone/>
            </a:pPr>
            <a:r>
              <a:rPr lang="en-US" sz="1200" b="1" dirty="0">
                <a:solidFill>
                  <a:schemeClr val="bg1"/>
                </a:solidFill>
              </a:rPr>
              <a:t>c = 4.18 J/g°C</a:t>
            </a:r>
          </a:p>
          <a:p>
            <a:pPr marL="914400" indent="-228600">
              <a:buNone/>
            </a:pPr>
            <a:r>
              <a:rPr lang="el-GR" sz="1200" b="1" dirty="0">
                <a:solidFill>
                  <a:schemeClr val="bg1"/>
                </a:solidFill>
              </a:rPr>
              <a:t>Δ</a:t>
            </a:r>
            <a:r>
              <a:rPr lang="en-US" sz="1200" b="1" dirty="0">
                <a:solidFill>
                  <a:schemeClr val="bg1"/>
                </a:solidFill>
              </a:rPr>
              <a:t>T = </a:t>
            </a:r>
            <a:r>
              <a:rPr lang="en-US" sz="1200" b="1" dirty="0" err="1">
                <a:solidFill>
                  <a:schemeClr val="bg1"/>
                </a:solidFill>
              </a:rPr>
              <a:t>T</a:t>
            </a:r>
            <a:r>
              <a:rPr lang="en-US" sz="1200" b="1" baseline="-25000" dirty="0" err="1">
                <a:solidFill>
                  <a:schemeClr val="bg1"/>
                </a:solidFill>
              </a:rPr>
              <a:t>final</a:t>
            </a:r>
            <a:r>
              <a:rPr lang="en-US" sz="1200" b="1" dirty="0">
                <a:solidFill>
                  <a:schemeClr val="bg1"/>
                </a:solidFill>
              </a:rPr>
              <a:t> – 65.5 °C</a:t>
            </a:r>
          </a:p>
          <a:p>
            <a:pPr marL="914400" indent="-228600">
              <a:buNone/>
            </a:pPr>
            <a:r>
              <a:rPr lang="en-US" sz="1200" b="1" dirty="0">
                <a:solidFill>
                  <a:schemeClr val="bg1"/>
                </a:solidFill>
              </a:rPr>
              <a:t>Endothermic or exothermic? </a:t>
            </a:r>
            <a:r>
              <a:rPr lang="en-US" sz="1200" b="1" dirty="0" smtClean="0">
                <a:solidFill>
                  <a:schemeClr val="bg1"/>
                </a:solidFill>
              </a:rPr>
              <a:t>Exothermic</a:t>
            </a:r>
          </a:p>
          <a:p>
            <a:pPr marL="914400" indent="-228600">
              <a:buNone/>
            </a:pPr>
            <a:endParaRPr 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39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69"/>
          <p:cNvGrpSpPr/>
          <p:nvPr/>
        </p:nvGrpSpPr>
        <p:grpSpPr>
          <a:xfrm>
            <a:off x="4419600" y="0"/>
            <a:ext cx="2438400" cy="729557"/>
            <a:chOff x="4419600" y="0"/>
            <a:chExt cx="2438400" cy="729557"/>
          </a:xfrm>
        </p:grpSpPr>
        <p:sp>
          <p:nvSpPr>
            <p:cNvPr id="71" name="TextBox 70"/>
            <p:cNvSpPr txBox="1"/>
            <p:nvPr/>
          </p:nvSpPr>
          <p:spPr>
            <a:xfrm>
              <a:off x="4419600" y="0"/>
              <a:ext cx="2438400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400" b="1" dirty="0" smtClean="0">
                  <a:latin typeface="Arial" panose="020B0604020202020204" pitchFamily="34" charset="0"/>
                  <a:ea typeface="Cambria Math" pitchFamily="18" charset="0"/>
                  <a:cs typeface="Arial" panose="020B0604020202020204" pitchFamily="34" charset="0"/>
                </a:rPr>
                <a:t> </a:t>
              </a:r>
              <a:r>
                <a:rPr lang="en-US" sz="1400" b="1" u="sng" dirty="0" smtClean="0">
                  <a:latin typeface="Arial" panose="020B0604020202020204" pitchFamily="34" charset="0"/>
                  <a:ea typeface="Cambria Math" pitchFamily="18" charset="0"/>
                  <a:cs typeface="Arial" panose="020B0604020202020204" pitchFamily="34" charset="0"/>
                </a:rPr>
                <a:t>Name</a:t>
              </a:r>
              <a:endParaRPr lang="en-US" sz="1400" b="1" u="sng" dirty="0"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419600" y="363797"/>
              <a:ext cx="2438400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400" b="1" dirty="0" smtClean="0">
                  <a:latin typeface="Arial" panose="020B0604020202020204" pitchFamily="34" charset="0"/>
                  <a:ea typeface="Cambria Math" pitchFamily="18" charset="0"/>
                  <a:cs typeface="Arial" panose="020B0604020202020204" pitchFamily="34" charset="0"/>
                </a:rPr>
                <a:t> </a:t>
              </a:r>
              <a:r>
                <a:rPr lang="en-US" sz="1400" b="1" u="sng" dirty="0" smtClean="0">
                  <a:latin typeface="Arial" panose="020B0604020202020204" pitchFamily="34" charset="0"/>
                  <a:ea typeface="Cambria Math" pitchFamily="18" charset="0"/>
                  <a:cs typeface="Arial" panose="020B0604020202020204" pitchFamily="34" charset="0"/>
                </a:rPr>
                <a:t>Date</a:t>
              </a:r>
              <a:endParaRPr lang="en-US" sz="1400" b="1" u="sng" dirty="0"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endParaRPr>
            </a:p>
          </p:txBody>
        </p:sp>
      </p:grpSp>
      <p:sp>
        <p:nvSpPr>
          <p:cNvPr id="73" name="Title 1"/>
          <p:cNvSpPr txBox="1">
            <a:spLocks/>
          </p:cNvSpPr>
          <p:nvPr/>
        </p:nvSpPr>
        <p:spPr>
          <a:xfrm>
            <a:off x="0" y="0"/>
            <a:ext cx="4303060" cy="5847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rgbClr val="0070C0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/>
              <a:t>Chemistry</a:t>
            </a:r>
            <a:endParaRPr lang="en-US" sz="1600" dirty="0" smtClean="0">
              <a:ea typeface="Cambria Math" pitchFamily="18" charset="0"/>
              <a:cs typeface="Arial" panose="020B0604020202020204" pitchFamily="34" charset="0"/>
            </a:endParaRPr>
          </a:p>
          <a:p>
            <a:pPr algn="l">
              <a:spcBef>
                <a:spcPts val="600"/>
              </a:spcBef>
            </a:pPr>
            <a:r>
              <a:rPr lang="en-US" sz="1600" dirty="0" smtClean="0">
                <a:ea typeface="Cambria Math" pitchFamily="18" charset="0"/>
                <a:cs typeface="Arial" panose="020B0604020202020204" pitchFamily="34" charset="0"/>
              </a:rPr>
              <a:t>Worksheet on Temperature &amp; Heat</a:t>
            </a:r>
            <a:endParaRPr lang="en-US" sz="1600" u="dbl" dirty="0">
              <a:ea typeface="Cambria Math" pitchFamily="18" charset="0"/>
              <a:cs typeface="Arial" panose="020B0604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36924" y="1110344"/>
            <a:ext cx="6584156" cy="7457926"/>
          </a:xfrm>
        </p:spPr>
        <p:txBody>
          <a:bodyPr>
            <a:normAutofit/>
          </a:bodyPr>
          <a:lstStyle/>
          <a:p>
            <a:pPr marL="228600" indent="-228600">
              <a:buNone/>
            </a:pPr>
            <a:r>
              <a:rPr lang="en-US" sz="1200" b="1" dirty="0" smtClean="0"/>
              <a:t>1</a:t>
            </a:r>
            <a:r>
              <a:rPr lang="en-US" sz="1200" b="1" dirty="0"/>
              <a:t>. </a:t>
            </a:r>
            <a:r>
              <a:rPr lang="en-US" sz="1200" b="1" dirty="0" smtClean="0"/>
              <a:t>	For q = </a:t>
            </a:r>
            <a:r>
              <a:rPr lang="en-US" sz="1200" b="1" dirty="0"/>
              <a:t>m </a:t>
            </a:r>
            <a:r>
              <a:rPr lang="en-US" sz="1200" b="1" dirty="0" smtClean="0"/>
              <a:t>● c </a:t>
            </a:r>
            <a:r>
              <a:rPr lang="en-US" sz="1200" b="1" dirty="0"/>
              <a:t>● </a:t>
            </a:r>
            <a:r>
              <a:rPr lang="en-US" sz="1200" b="1" dirty="0" smtClean="0"/>
              <a:t>ΔT </a:t>
            </a:r>
            <a:r>
              <a:rPr lang="en-US" sz="1200" b="1" dirty="0"/>
              <a:t>: identify each variables by name &amp; the units associated with it.</a:t>
            </a:r>
          </a:p>
          <a:p>
            <a:pPr marL="228600" indent="-228600">
              <a:buNone/>
            </a:pPr>
            <a:r>
              <a:rPr lang="en-US" sz="1200" b="1" dirty="0" smtClean="0">
                <a:solidFill>
                  <a:srgbClr val="FF0000"/>
                </a:solidFill>
              </a:rPr>
              <a:t>		q </a:t>
            </a:r>
            <a:r>
              <a:rPr lang="en-US" sz="1200" b="1" dirty="0">
                <a:solidFill>
                  <a:srgbClr val="FF0000"/>
                </a:solidFill>
              </a:rPr>
              <a:t>= amount of heat (J)</a:t>
            </a:r>
          </a:p>
          <a:p>
            <a:pPr marL="228600" indent="-228600">
              <a:buNone/>
            </a:pPr>
            <a:r>
              <a:rPr lang="en-US" sz="1200" b="1" dirty="0" smtClean="0">
                <a:solidFill>
                  <a:srgbClr val="FF0000"/>
                </a:solidFill>
              </a:rPr>
              <a:t>		m </a:t>
            </a:r>
            <a:r>
              <a:rPr lang="en-US" sz="1200" b="1" dirty="0">
                <a:solidFill>
                  <a:srgbClr val="FF0000"/>
                </a:solidFill>
              </a:rPr>
              <a:t>= mass (grams)</a:t>
            </a:r>
          </a:p>
          <a:p>
            <a:pPr marL="228600" indent="-228600">
              <a:buNone/>
            </a:pPr>
            <a:r>
              <a:rPr lang="en-US" sz="1200" b="1" dirty="0" smtClean="0">
                <a:solidFill>
                  <a:srgbClr val="FF0000"/>
                </a:solidFill>
              </a:rPr>
              <a:t>		c </a:t>
            </a:r>
            <a:r>
              <a:rPr lang="en-US" sz="1200" b="1" dirty="0">
                <a:solidFill>
                  <a:srgbClr val="FF0000"/>
                </a:solidFill>
              </a:rPr>
              <a:t>= specific heat (J/g°C)</a:t>
            </a:r>
          </a:p>
          <a:p>
            <a:pPr marL="228600" indent="-228600">
              <a:buNone/>
            </a:pPr>
            <a:r>
              <a:rPr lang="en-US" sz="1200" b="1" dirty="0" smtClean="0">
                <a:solidFill>
                  <a:srgbClr val="FF0000"/>
                </a:solidFill>
              </a:rPr>
              <a:t>		</a:t>
            </a:r>
            <a:r>
              <a:rPr lang="el-GR" sz="1200" b="1" dirty="0" smtClean="0">
                <a:solidFill>
                  <a:srgbClr val="FF0000"/>
                </a:solidFill>
              </a:rPr>
              <a:t>Δ</a:t>
            </a:r>
            <a:r>
              <a:rPr lang="en-US" sz="1200" b="1" dirty="0">
                <a:solidFill>
                  <a:srgbClr val="FF0000"/>
                </a:solidFill>
              </a:rPr>
              <a:t>T = change in temperature (°C)</a:t>
            </a:r>
          </a:p>
          <a:p>
            <a:pPr marL="228600" indent="-228600">
              <a:buNone/>
            </a:pPr>
            <a:r>
              <a:rPr lang="en-US" sz="1200" b="1" dirty="0"/>
              <a:t>2. </a:t>
            </a:r>
            <a:r>
              <a:rPr lang="en-US" sz="1200" b="1" dirty="0" smtClean="0"/>
              <a:t>	Heat </a:t>
            </a:r>
            <a:r>
              <a:rPr lang="en-US" sz="1200" b="1" dirty="0"/>
              <a:t>is not the same as temperature, yet they are related. Explain how they differ from each other.</a:t>
            </a:r>
          </a:p>
          <a:p>
            <a:pPr marL="228600" indent="-228600">
              <a:buNone/>
            </a:pPr>
            <a:r>
              <a:rPr lang="en-US" sz="1200" b="1" dirty="0" smtClean="0"/>
              <a:t>	</a:t>
            </a:r>
            <a:r>
              <a:rPr lang="en-US" sz="1200" b="1" dirty="0" smtClean="0">
                <a:solidFill>
                  <a:srgbClr val="FF0000"/>
                </a:solidFill>
              </a:rPr>
              <a:t>Temperature is the average kinetic energy of a collection of molecules</a:t>
            </a:r>
          </a:p>
          <a:p>
            <a:pPr marL="228600" indent="-228600">
              <a:buNone/>
            </a:pPr>
            <a:r>
              <a:rPr lang="en-US" sz="1200" b="1" dirty="0" smtClean="0">
                <a:solidFill>
                  <a:srgbClr val="FF0000"/>
                </a:solidFill>
              </a:rPr>
              <a:t>	Heat is the total kinetic energy of a collection of molecules</a:t>
            </a:r>
            <a:endParaRPr lang="en-US" sz="1200" b="1" dirty="0">
              <a:solidFill>
                <a:srgbClr val="FF0000"/>
              </a:solidFill>
            </a:endParaRPr>
          </a:p>
          <a:p>
            <a:pPr marL="228600" indent="-228600">
              <a:buNone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marL="228600" indent="-228600">
              <a:buNone/>
            </a:pPr>
            <a:endParaRPr lang="en-US" sz="1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200" b="1" dirty="0" smtClean="0"/>
              <a:t>For the following problems, perform </a:t>
            </a:r>
            <a:r>
              <a:rPr lang="en-US" sz="1200" b="1" dirty="0"/>
              <a:t>calculations using: </a:t>
            </a:r>
            <a:r>
              <a:rPr lang="en-US" sz="1200" b="1" dirty="0" smtClean="0"/>
              <a:t>(q = </a:t>
            </a:r>
            <a:r>
              <a:rPr lang="en-US" sz="1200" b="1" dirty="0"/>
              <a:t>m </a:t>
            </a:r>
            <a:r>
              <a:rPr lang="en-US" sz="1200" b="1" dirty="0" smtClean="0"/>
              <a:t>● c</a:t>
            </a:r>
            <a:r>
              <a:rPr lang="en-US" sz="1200" b="1" baseline="-25000" dirty="0" smtClean="0"/>
              <a:t> </a:t>
            </a:r>
            <a:r>
              <a:rPr lang="en-US" sz="1200" b="1" dirty="0"/>
              <a:t>● </a:t>
            </a:r>
            <a:r>
              <a:rPr lang="en-US" sz="1200" b="1" dirty="0" smtClean="0"/>
              <a:t>ΔT)</a:t>
            </a:r>
            <a:endParaRPr lang="en-US" sz="1200" b="1" dirty="0"/>
          </a:p>
          <a:p>
            <a:pPr marL="228600" indent="-228600">
              <a:buNone/>
            </a:pPr>
            <a:r>
              <a:rPr lang="en-US" sz="1200" b="1" dirty="0" smtClean="0"/>
              <a:t>3. 	Gold </a:t>
            </a:r>
            <a:r>
              <a:rPr lang="en-US" sz="1200" b="1" dirty="0"/>
              <a:t>has a specific heat of 0.129 J/(</a:t>
            </a:r>
            <a:r>
              <a:rPr lang="en-US" sz="1200" b="1" dirty="0" smtClean="0"/>
              <a:t>g°C</a:t>
            </a:r>
            <a:r>
              <a:rPr lang="en-US" sz="1200" b="1" dirty="0"/>
              <a:t>). </a:t>
            </a:r>
            <a:r>
              <a:rPr lang="en-US" sz="1200" b="1" dirty="0" smtClean="0"/>
              <a:t>  How many </a:t>
            </a:r>
            <a:r>
              <a:rPr lang="en-US" sz="1200" b="1" dirty="0"/>
              <a:t>joules of heat energy are required to </a:t>
            </a:r>
            <a:r>
              <a:rPr lang="en-US" sz="1200" b="1" dirty="0" smtClean="0"/>
              <a:t>raise the </a:t>
            </a:r>
            <a:r>
              <a:rPr lang="en-US" sz="1200" b="1" dirty="0"/>
              <a:t>temperature of 15 grams of gold from 22 °C to </a:t>
            </a:r>
            <a:r>
              <a:rPr lang="en-US" sz="1200" b="1" dirty="0" smtClean="0"/>
              <a:t>85°C</a:t>
            </a:r>
            <a:r>
              <a:rPr lang="en-US" sz="1200" b="1" dirty="0"/>
              <a:t>?</a:t>
            </a:r>
          </a:p>
          <a:p>
            <a:pPr marL="914400" indent="-228600">
              <a:buNone/>
            </a:pPr>
            <a:r>
              <a:rPr lang="en-US" sz="1200" b="1" dirty="0" smtClean="0">
                <a:solidFill>
                  <a:srgbClr val="FF0000"/>
                </a:solidFill>
              </a:rPr>
              <a:t>q </a:t>
            </a:r>
            <a:r>
              <a:rPr lang="en-US" sz="1200" b="1" dirty="0">
                <a:solidFill>
                  <a:srgbClr val="FF0000"/>
                </a:solidFill>
              </a:rPr>
              <a:t>= ?</a:t>
            </a:r>
          </a:p>
          <a:p>
            <a:pPr marL="914400" indent="-228600">
              <a:buNone/>
            </a:pPr>
            <a:r>
              <a:rPr lang="en-US" sz="1200" b="1" dirty="0">
                <a:solidFill>
                  <a:srgbClr val="FF0000"/>
                </a:solidFill>
              </a:rPr>
              <a:t>m = 15 g</a:t>
            </a:r>
          </a:p>
          <a:p>
            <a:pPr marL="914400" indent="-228600">
              <a:buNone/>
            </a:pPr>
            <a:r>
              <a:rPr lang="en-US" sz="1200" b="1" dirty="0">
                <a:solidFill>
                  <a:srgbClr val="FF0000"/>
                </a:solidFill>
              </a:rPr>
              <a:t>c = 0.129 J/g°C</a:t>
            </a:r>
          </a:p>
          <a:p>
            <a:pPr marL="914400" indent="-228600">
              <a:buNone/>
            </a:pPr>
            <a:r>
              <a:rPr lang="el-GR" sz="1200" b="1" dirty="0">
                <a:solidFill>
                  <a:srgbClr val="FF0000"/>
                </a:solidFill>
              </a:rPr>
              <a:t>Δ</a:t>
            </a:r>
            <a:r>
              <a:rPr lang="en-US" sz="1200" b="1" dirty="0">
                <a:solidFill>
                  <a:srgbClr val="FF0000"/>
                </a:solidFill>
              </a:rPr>
              <a:t>T = 85°C - 22°C = 63°C</a:t>
            </a:r>
          </a:p>
          <a:p>
            <a:pPr marL="914400" indent="-228600">
              <a:buNone/>
            </a:pPr>
            <a:r>
              <a:rPr lang="en-US" sz="1200" b="1" dirty="0" smtClean="0">
                <a:solidFill>
                  <a:srgbClr val="FF0000"/>
                </a:solidFill>
              </a:rPr>
              <a:t>q </a:t>
            </a:r>
            <a:r>
              <a:rPr lang="en-US" sz="1200" b="1" dirty="0">
                <a:solidFill>
                  <a:srgbClr val="FF0000"/>
                </a:solidFill>
              </a:rPr>
              <a:t>= mc </a:t>
            </a:r>
            <a:r>
              <a:rPr lang="el-GR" sz="1200" b="1" dirty="0">
                <a:solidFill>
                  <a:srgbClr val="FF0000"/>
                </a:solidFill>
              </a:rPr>
              <a:t>Δ</a:t>
            </a:r>
            <a:r>
              <a:rPr lang="en-US" sz="1200" b="1" dirty="0">
                <a:solidFill>
                  <a:srgbClr val="FF0000"/>
                </a:solidFill>
              </a:rPr>
              <a:t>T</a:t>
            </a:r>
          </a:p>
          <a:p>
            <a:pPr marL="914400" indent="-228600">
              <a:buNone/>
            </a:pPr>
            <a:r>
              <a:rPr lang="en-US" sz="1200" b="1" dirty="0" smtClean="0">
                <a:solidFill>
                  <a:srgbClr val="FF0000"/>
                </a:solidFill>
              </a:rPr>
              <a:t>q </a:t>
            </a:r>
            <a:r>
              <a:rPr lang="en-US" sz="1200" b="1" dirty="0">
                <a:solidFill>
                  <a:srgbClr val="FF0000"/>
                </a:solidFill>
              </a:rPr>
              <a:t>= (15 g)(0.129 J/g°C)(63 °C)</a:t>
            </a:r>
          </a:p>
          <a:p>
            <a:pPr marL="914400" indent="-228600">
              <a:buNone/>
            </a:pPr>
            <a:r>
              <a:rPr lang="pl-PL" sz="1200" b="1" dirty="0" smtClean="0">
                <a:solidFill>
                  <a:srgbClr val="FF0000"/>
                </a:solidFill>
              </a:rPr>
              <a:t>q </a:t>
            </a:r>
            <a:r>
              <a:rPr lang="pl-PL" sz="1200" b="1" dirty="0">
                <a:solidFill>
                  <a:srgbClr val="FF0000"/>
                </a:solidFill>
              </a:rPr>
              <a:t>= 121.9 </a:t>
            </a:r>
            <a:r>
              <a:rPr lang="pl-PL" sz="1200" b="1" dirty="0" smtClean="0">
                <a:solidFill>
                  <a:srgbClr val="FF0000"/>
                </a:solidFill>
              </a:rPr>
              <a:t>J</a:t>
            </a:r>
            <a:endParaRPr lang="pl-PL" sz="1200" b="1" dirty="0">
              <a:solidFill>
                <a:srgbClr val="FF0000"/>
              </a:solidFill>
            </a:endParaRPr>
          </a:p>
          <a:p>
            <a:pPr marL="914400" indent="-228600">
              <a:buNone/>
            </a:pPr>
            <a:r>
              <a:rPr lang="en-US" sz="1200" b="1" dirty="0">
                <a:solidFill>
                  <a:srgbClr val="FF0000"/>
                </a:solidFill>
              </a:rPr>
              <a:t>Endothermic or exothermic? </a:t>
            </a:r>
            <a:r>
              <a:rPr lang="en-US" sz="1200" b="1" dirty="0" smtClean="0">
                <a:solidFill>
                  <a:srgbClr val="FF0000"/>
                </a:solidFill>
              </a:rPr>
              <a:t>Endothermic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65320" y="0"/>
            <a:ext cx="2392680" cy="40011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ANSWERS</a:t>
            </a:r>
            <a:endParaRPr lang="en-US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87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36924" y="402771"/>
            <a:ext cx="6584156" cy="8165499"/>
          </a:xfrm>
        </p:spPr>
        <p:txBody>
          <a:bodyPr>
            <a:normAutofit/>
          </a:bodyPr>
          <a:lstStyle/>
          <a:p>
            <a:pPr marL="228600" indent="-228600">
              <a:buNone/>
            </a:pPr>
            <a:r>
              <a:rPr lang="en-US" sz="1200" b="1" dirty="0" smtClean="0"/>
              <a:t>4. 	An </a:t>
            </a:r>
            <a:r>
              <a:rPr lang="en-US" sz="1200" b="1" dirty="0"/>
              <a:t>unknown substance with a mass of 100 </a:t>
            </a:r>
            <a:r>
              <a:rPr lang="en-US" sz="1200" b="1" dirty="0" smtClean="0"/>
              <a:t>grams absorbs </a:t>
            </a:r>
            <a:r>
              <a:rPr lang="en-US" sz="1200" b="1" dirty="0"/>
              <a:t>1000 J while undergoing a temperature </a:t>
            </a:r>
            <a:r>
              <a:rPr lang="en-US" sz="1200" b="1" dirty="0" smtClean="0"/>
              <a:t>increase of </a:t>
            </a:r>
            <a:r>
              <a:rPr lang="en-US" sz="1200" b="1" dirty="0"/>
              <a:t>15 °C. What is the specific heat of the substance?</a:t>
            </a:r>
          </a:p>
          <a:p>
            <a:pPr marL="914400" indent="-228600">
              <a:buNone/>
            </a:pPr>
            <a:r>
              <a:rPr lang="en-US" sz="1200" b="1" dirty="0" smtClean="0">
                <a:solidFill>
                  <a:srgbClr val="FF0000"/>
                </a:solidFill>
              </a:rPr>
              <a:t>q </a:t>
            </a:r>
            <a:r>
              <a:rPr lang="en-US" sz="1200" b="1" dirty="0">
                <a:solidFill>
                  <a:srgbClr val="FF0000"/>
                </a:solidFill>
              </a:rPr>
              <a:t>= 1000 J</a:t>
            </a:r>
          </a:p>
          <a:p>
            <a:pPr marL="914400" indent="-228600">
              <a:buNone/>
            </a:pPr>
            <a:r>
              <a:rPr lang="en-US" sz="1200" b="1" dirty="0">
                <a:solidFill>
                  <a:srgbClr val="FF0000"/>
                </a:solidFill>
              </a:rPr>
              <a:t>m = 100 g</a:t>
            </a:r>
          </a:p>
          <a:p>
            <a:pPr marL="914400" indent="-228600">
              <a:buNone/>
            </a:pPr>
            <a:r>
              <a:rPr lang="en-US" sz="1200" b="1" dirty="0">
                <a:solidFill>
                  <a:srgbClr val="FF0000"/>
                </a:solidFill>
              </a:rPr>
              <a:t>c = ?</a:t>
            </a:r>
          </a:p>
          <a:p>
            <a:pPr marL="914400" indent="-228600">
              <a:buNone/>
            </a:pPr>
            <a:r>
              <a:rPr lang="el-GR" sz="1200" b="1" dirty="0">
                <a:solidFill>
                  <a:srgbClr val="FF0000"/>
                </a:solidFill>
              </a:rPr>
              <a:t>Δ</a:t>
            </a:r>
            <a:r>
              <a:rPr lang="en-US" sz="1200" b="1" dirty="0">
                <a:solidFill>
                  <a:srgbClr val="FF0000"/>
                </a:solidFill>
              </a:rPr>
              <a:t>T = 15°C</a:t>
            </a:r>
          </a:p>
          <a:p>
            <a:pPr marL="914400" indent="-228600">
              <a:buNone/>
            </a:pPr>
            <a:r>
              <a:rPr lang="en-US" sz="1200" b="1" dirty="0">
                <a:solidFill>
                  <a:srgbClr val="FF0000"/>
                </a:solidFill>
              </a:rPr>
              <a:t>c = 0.666667 J/g°C ≈</a:t>
            </a:r>
            <a:r>
              <a:rPr lang="en-US" sz="1200" b="1" dirty="0" smtClean="0">
                <a:solidFill>
                  <a:srgbClr val="FF0000"/>
                </a:solidFill>
              </a:rPr>
              <a:t> </a:t>
            </a:r>
            <a:r>
              <a:rPr lang="en-US" sz="1200" b="1" dirty="0">
                <a:solidFill>
                  <a:srgbClr val="FF0000"/>
                </a:solidFill>
              </a:rPr>
              <a:t>0.7 J/g°C</a:t>
            </a:r>
          </a:p>
          <a:p>
            <a:pPr marL="914400" indent="-228600">
              <a:buNone/>
            </a:pPr>
            <a:r>
              <a:rPr lang="en-US" sz="1200" b="1" dirty="0">
                <a:solidFill>
                  <a:srgbClr val="FF0000"/>
                </a:solidFill>
              </a:rPr>
              <a:t>Endothermic or exothermic? Endothermic</a:t>
            </a:r>
          </a:p>
          <a:p>
            <a:pPr marL="228600" indent="-228600">
              <a:buNone/>
            </a:pPr>
            <a:r>
              <a:rPr lang="en-US" sz="1200" b="1" dirty="0" smtClean="0"/>
              <a:t>5. 	If </a:t>
            </a:r>
            <a:r>
              <a:rPr lang="en-US" sz="1200" b="1" dirty="0"/>
              <a:t>the temperature of 34.4 g of ethanol </a:t>
            </a:r>
            <a:r>
              <a:rPr lang="en-US" sz="1200" b="1" dirty="0" smtClean="0"/>
              <a:t>increases from </a:t>
            </a:r>
            <a:r>
              <a:rPr lang="en-US" sz="1200" b="1" dirty="0"/>
              <a:t>25 °C to 78.8 °C, how much heat has been </a:t>
            </a:r>
            <a:r>
              <a:rPr lang="en-US" sz="1200" b="1" dirty="0" smtClean="0"/>
              <a:t>absorbed by </a:t>
            </a:r>
            <a:r>
              <a:rPr lang="en-US" sz="1200" b="1" dirty="0"/>
              <a:t>the ethanol? The specific heat of ethanol is 2.44</a:t>
            </a:r>
          </a:p>
          <a:p>
            <a:pPr marL="914400" indent="-228600">
              <a:buNone/>
            </a:pPr>
            <a:r>
              <a:rPr lang="en-US" sz="1200" b="1" dirty="0">
                <a:solidFill>
                  <a:srgbClr val="FF0000"/>
                </a:solidFill>
              </a:rPr>
              <a:t>J/(g×°C)</a:t>
            </a:r>
          </a:p>
          <a:p>
            <a:pPr marL="914400" indent="-228600">
              <a:buNone/>
            </a:pPr>
            <a:r>
              <a:rPr lang="en-US" sz="1200" b="1" dirty="0" smtClean="0">
                <a:solidFill>
                  <a:srgbClr val="FF0000"/>
                </a:solidFill>
              </a:rPr>
              <a:t>q </a:t>
            </a:r>
            <a:r>
              <a:rPr lang="en-US" sz="1200" b="1" dirty="0">
                <a:solidFill>
                  <a:srgbClr val="FF0000"/>
                </a:solidFill>
              </a:rPr>
              <a:t>= ?</a:t>
            </a:r>
          </a:p>
          <a:p>
            <a:pPr marL="914400" indent="-228600">
              <a:buNone/>
            </a:pPr>
            <a:r>
              <a:rPr lang="en-US" sz="1200" b="1" dirty="0">
                <a:solidFill>
                  <a:srgbClr val="FF0000"/>
                </a:solidFill>
              </a:rPr>
              <a:t>m = 34.4 g</a:t>
            </a:r>
          </a:p>
          <a:p>
            <a:pPr marL="914400" indent="-228600">
              <a:buNone/>
            </a:pPr>
            <a:r>
              <a:rPr lang="en-US" sz="1200" b="1" dirty="0">
                <a:solidFill>
                  <a:srgbClr val="FF0000"/>
                </a:solidFill>
              </a:rPr>
              <a:t>c = 2.44 J/g°C</a:t>
            </a:r>
          </a:p>
          <a:p>
            <a:pPr marL="914400" indent="-228600">
              <a:buNone/>
            </a:pPr>
            <a:r>
              <a:rPr lang="el-GR" sz="1200" b="1" dirty="0">
                <a:solidFill>
                  <a:srgbClr val="FF0000"/>
                </a:solidFill>
              </a:rPr>
              <a:t>ΔT = 78.8°C - 25°C = 53.8°C  54 °C</a:t>
            </a:r>
          </a:p>
          <a:p>
            <a:pPr marL="914400" indent="-228600">
              <a:buNone/>
            </a:pPr>
            <a:r>
              <a:rPr lang="en-US" sz="1200" b="1" dirty="0" smtClean="0">
                <a:solidFill>
                  <a:srgbClr val="FF0000"/>
                </a:solidFill>
              </a:rPr>
              <a:t>q </a:t>
            </a:r>
            <a:r>
              <a:rPr lang="en-US" sz="1200" b="1" dirty="0">
                <a:solidFill>
                  <a:srgbClr val="FF0000"/>
                </a:solidFill>
              </a:rPr>
              <a:t>= (34.4 g)(2.44 J/g°C)(54 °C)</a:t>
            </a:r>
          </a:p>
          <a:p>
            <a:pPr marL="914400" indent="-228600">
              <a:buNone/>
            </a:pPr>
            <a:r>
              <a:rPr lang="pl-PL" sz="1200" b="1" dirty="0" smtClean="0">
                <a:solidFill>
                  <a:srgbClr val="FF0000"/>
                </a:solidFill>
              </a:rPr>
              <a:t>q </a:t>
            </a:r>
            <a:r>
              <a:rPr lang="pl-PL" sz="1200" b="1" dirty="0">
                <a:solidFill>
                  <a:srgbClr val="FF0000"/>
                </a:solidFill>
              </a:rPr>
              <a:t>= 4532.544 </a:t>
            </a:r>
            <a:r>
              <a:rPr lang="pl-PL" sz="1200" b="1" dirty="0" smtClean="0">
                <a:solidFill>
                  <a:srgbClr val="FF0000"/>
                </a:solidFill>
              </a:rPr>
              <a:t>J</a:t>
            </a:r>
            <a:endParaRPr lang="pl-PL" sz="1200" b="1" dirty="0">
              <a:solidFill>
                <a:srgbClr val="FF0000"/>
              </a:solidFill>
            </a:endParaRPr>
          </a:p>
          <a:p>
            <a:pPr marL="914400" indent="-228600">
              <a:buNone/>
            </a:pPr>
            <a:r>
              <a:rPr lang="en-US" sz="1200" b="1" dirty="0">
                <a:solidFill>
                  <a:srgbClr val="FF0000"/>
                </a:solidFill>
              </a:rPr>
              <a:t>Endothermic or exothermic? Endothermic</a:t>
            </a:r>
          </a:p>
          <a:p>
            <a:pPr marL="228600" indent="-228600">
              <a:buNone/>
            </a:pPr>
            <a:r>
              <a:rPr lang="en-US" sz="1200" b="1" dirty="0" smtClean="0"/>
              <a:t>6. </a:t>
            </a:r>
            <a:r>
              <a:rPr lang="en-US" sz="1200" b="1" dirty="0"/>
              <a:t>Graphite has a specific heat of 0.709 J/(</a:t>
            </a:r>
            <a:r>
              <a:rPr lang="en-US" sz="1200" b="1" dirty="0" smtClean="0"/>
              <a:t>g°C</a:t>
            </a:r>
            <a:r>
              <a:rPr lang="en-US" sz="1200" b="1" dirty="0"/>
              <a:t>). If </a:t>
            </a:r>
            <a:r>
              <a:rPr lang="en-US" sz="1200" b="1" dirty="0" smtClean="0"/>
              <a:t>a 25 </a:t>
            </a:r>
            <a:r>
              <a:rPr lang="en-US" sz="1200" b="1" dirty="0"/>
              <a:t>gram piece of graphite is cooled from 35 °C to 18 °</a:t>
            </a:r>
            <a:r>
              <a:rPr lang="en-US" sz="1200" b="1" dirty="0" smtClean="0"/>
              <a:t>C, how </a:t>
            </a:r>
            <a:r>
              <a:rPr lang="en-US" sz="1200" b="1" dirty="0"/>
              <a:t>much energy was lost by the graphite?</a:t>
            </a:r>
          </a:p>
          <a:p>
            <a:pPr marL="914400" indent="-228600">
              <a:buNone/>
            </a:pPr>
            <a:r>
              <a:rPr lang="en-US" sz="1200" b="1" dirty="0" smtClean="0">
                <a:solidFill>
                  <a:srgbClr val="FF0000"/>
                </a:solidFill>
              </a:rPr>
              <a:t>q </a:t>
            </a:r>
            <a:r>
              <a:rPr lang="en-US" sz="1200" b="1" dirty="0">
                <a:solidFill>
                  <a:srgbClr val="FF0000"/>
                </a:solidFill>
              </a:rPr>
              <a:t>= ?</a:t>
            </a:r>
          </a:p>
          <a:p>
            <a:pPr marL="914400" indent="-228600">
              <a:buNone/>
            </a:pPr>
            <a:r>
              <a:rPr lang="en-US" sz="1200" b="1" dirty="0">
                <a:solidFill>
                  <a:srgbClr val="FF0000"/>
                </a:solidFill>
              </a:rPr>
              <a:t>m = 25 g</a:t>
            </a:r>
          </a:p>
          <a:p>
            <a:pPr marL="914400" indent="-228600">
              <a:buNone/>
            </a:pPr>
            <a:r>
              <a:rPr lang="en-US" sz="1200" b="1" dirty="0">
                <a:solidFill>
                  <a:srgbClr val="FF0000"/>
                </a:solidFill>
              </a:rPr>
              <a:t>c = 0.709 J/g°C</a:t>
            </a:r>
          </a:p>
          <a:p>
            <a:pPr marL="914400" indent="-228600">
              <a:buNone/>
            </a:pPr>
            <a:r>
              <a:rPr lang="el-GR" sz="1200" b="1" dirty="0">
                <a:solidFill>
                  <a:srgbClr val="FF0000"/>
                </a:solidFill>
              </a:rPr>
              <a:t>Δ</a:t>
            </a:r>
            <a:r>
              <a:rPr lang="en-US" sz="1200" b="1" dirty="0">
                <a:solidFill>
                  <a:srgbClr val="FF0000"/>
                </a:solidFill>
              </a:rPr>
              <a:t>T = 18°C - 35°C = -17°C</a:t>
            </a:r>
          </a:p>
          <a:p>
            <a:pPr marL="914400" indent="-228600">
              <a:buNone/>
            </a:pPr>
            <a:r>
              <a:rPr lang="en-US" sz="1200" b="1" dirty="0" smtClean="0">
                <a:solidFill>
                  <a:srgbClr val="FF0000"/>
                </a:solidFill>
              </a:rPr>
              <a:t>q </a:t>
            </a:r>
            <a:r>
              <a:rPr lang="en-US" sz="1200" b="1" dirty="0">
                <a:solidFill>
                  <a:srgbClr val="FF0000"/>
                </a:solidFill>
              </a:rPr>
              <a:t>= (25 g)(0.709 J/g°C)(-17 °C)</a:t>
            </a:r>
          </a:p>
          <a:p>
            <a:pPr marL="914400" indent="-228600">
              <a:buNone/>
            </a:pPr>
            <a:r>
              <a:rPr lang="pl-PL" sz="1200" b="1" dirty="0" smtClean="0">
                <a:solidFill>
                  <a:srgbClr val="FF0000"/>
                </a:solidFill>
              </a:rPr>
              <a:t>q </a:t>
            </a:r>
            <a:r>
              <a:rPr lang="pl-PL" sz="1200" b="1" dirty="0">
                <a:solidFill>
                  <a:srgbClr val="FF0000"/>
                </a:solidFill>
              </a:rPr>
              <a:t>= --301.325 </a:t>
            </a:r>
            <a:r>
              <a:rPr lang="pl-PL" sz="1200" b="1" dirty="0" smtClean="0">
                <a:solidFill>
                  <a:srgbClr val="FF0000"/>
                </a:solidFill>
              </a:rPr>
              <a:t>J</a:t>
            </a:r>
            <a:endParaRPr lang="pl-PL" sz="1200" b="1" dirty="0">
              <a:solidFill>
                <a:srgbClr val="FF0000"/>
              </a:solidFill>
            </a:endParaRPr>
          </a:p>
          <a:p>
            <a:pPr marL="914400" indent="-228600">
              <a:buNone/>
            </a:pPr>
            <a:r>
              <a:rPr lang="en-US" sz="1200" b="1" dirty="0">
                <a:solidFill>
                  <a:srgbClr val="FF0000"/>
                </a:solidFill>
              </a:rPr>
              <a:t>Endothermic or exothermic? </a:t>
            </a:r>
            <a:r>
              <a:rPr lang="en-US" sz="1200" b="1" dirty="0" smtClean="0">
                <a:solidFill>
                  <a:srgbClr val="FF0000"/>
                </a:solidFill>
              </a:rPr>
              <a:t>Exothermic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65320" y="0"/>
            <a:ext cx="2392680" cy="40011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ANSWERS</a:t>
            </a:r>
            <a:endParaRPr lang="en-US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54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36924" y="402771"/>
            <a:ext cx="6584156" cy="8165499"/>
          </a:xfrm>
        </p:spPr>
        <p:txBody>
          <a:bodyPr>
            <a:normAutofit/>
          </a:bodyPr>
          <a:lstStyle/>
          <a:p>
            <a:pPr marL="228600" indent="-228600">
              <a:buNone/>
            </a:pPr>
            <a:r>
              <a:rPr lang="en-US" sz="1200" b="1" dirty="0" smtClean="0"/>
              <a:t>7. 	Copper </a:t>
            </a:r>
            <a:r>
              <a:rPr lang="en-US" sz="1200" b="1" dirty="0"/>
              <a:t>has a specific heat of 0.385 J/(</a:t>
            </a:r>
            <a:r>
              <a:rPr lang="en-US" sz="1200" b="1" dirty="0" smtClean="0"/>
              <a:t>g°C</a:t>
            </a:r>
            <a:r>
              <a:rPr lang="en-US" sz="1200" b="1" dirty="0"/>
              <a:t>). A </a:t>
            </a:r>
            <a:r>
              <a:rPr lang="en-US" sz="1200" b="1" dirty="0" smtClean="0"/>
              <a:t>piece of </a:t>
            </a:r>
            <a:r>
              <a:rPr lang="en-US" sz="1200" b="1" dirty="0"/>
              <a:t>copper absorbs 5000 J of energy </a:t>
            </a:r>
            <a:r>
              <a:rPr lang="en-US" sz="1200" b="1" dirty="0" smtClean="0"/>
              <a:t>and undergoes </a:t>
            </a:r>
            <a:r>
              <a:rPr lang="en-US" sz="1200" b="1" dirty="0"/>
              <a:t>a temperature change from 100 °C </a:t>
            </a:r>
            <a:r>
              <a:rPr lang="en-US" sz="1200" b="1" dirty="0" smtClean="0"/>
              <a:t>to 200 </a:t>
            </a:r>
            <a:r>
              <a:rPr lang="en-US" sz="1200" b="1" dirty="0"/>
              <a:t>°C. What is the mass of the piece of copper?</a:t>
            </a:r>
          </a:p>
          <a:p>
            <a:pPr marL="914400" indent="-228600">
              <a:buNone/>
            </a:pPr>
            <a:r>
              <a:rPr lang="en-US" sz="1200" b="1" dirty="0" smtClean="0">
                <a:solidFill>
                  <a:srgbClr val="FF0000"/>
                </a:solidFill>
              </a:rPr>
              <a:t>q </a:t>
            </a:r>
            <a:r>
              <a:rPr lang="en-US" sz="1200" b="1" dirty="0">
                <a:solidFill>
                  <a:srgbClr val="FF0000"/>
                </a:solidFill>
              </a:rPr>
              <a:t>= 5000 J</a:t>
            </a:r>
          </a:p>
          <a:p>
            <a:pPr marL="914400" indent="-228600">
              <a:buNone/>
            </a:pPr>
            <a:r>
              <a:rPr lang="en-US" sz="1200" b="1" dirty="0">
                <a:solidFill>
                  <a:srgbClr val="FF0000"/>
                </a:solidFill>
              </a:rPr>
              <a:t>m = ?</a:t>
            </a:r>
          </a:p>
          <a:p>
            <a:pPr marL="914400" indent="-228600">
              <a:buNone/>
            </a:pPr>
            <a:r>
              <a:rPr lang="en-US" sz="1200" b="1" dirty="0">
                <a:solidFill>
                  <a:srgbClr val="FF0000"/>
                </a:solidFill>
              </a:rPr>
              <a:t>c = 0.385 J/g°C</a:t>
            </a:r>
          </a:p>
          <a:p>
            <a:pPr marL="914400" indent="-228600">
              <a:buNone/>
            </a:pPr>
            <a:r>
              <a:rPr lang="el-GR" sz="1200" b="1" dirty="0">
                <a:solidFill>
                  <a:srgbClr val="FF0000"/>
                </a:solidFill>
              </a:rPr>
              <a:t>Δ</a:t>
            </a:r>
            <a:r>
              <a:rPr lang="en-US" sz="1200" b="1" dirty="0">
                <a:solidFill>
                  <a:srgbClr val="FF0000"/>
                </a:solidFill>
              </a:rPr>
              <a:t>T = 200°C - 100°C = 100°C</a:t>
            </a:r>
          </a:p>
          <a:p>
            <a:pPr marL="914400" indent="-228600">
              <a:buNone/>
            </a:pPr>
            <a:r>
              <a:rPr lang="en-US" sz="1200" b="1" dirty="0">
                <a:solidFill>
                  <a:srgbClr val="FF0000"/>
                </a:solidFill>
              </a:rPr>
              <a:t>m= 129.87 </a:t>
            </a:r>
            <a:r>
              <a:rPr lang="en-US" sz="1200" b="1" dirty="0" smtClean="0">
                <a:solidFill>
                  <a:srgbClr val="FF0000"/>
                </a:solidFill>
              </a:rPr>
              <a:t>g</a:t>
            </a:r>
            <a:endParaRPr lang="en-US" sz="1200" b="1" dirty="0">
              <a:solidFill>
                <a:srgbClr val="FF0000"/>
              </a:solidFill>
            </a:endParaRPr>
          </a:p>
          <a:p>
            <a:pPr marL="914400" indent="-228600">
              <a:buNone/>
            </a:pPr>
            <a:r>
              <a:rPr lang="en-US" sz="1200" b="1" dirty="0">
                <a:solidFill>
                  <a:srgbClr val="FF0000"/>
                </a:solidFill>
              </a:rPr>
              <a:t>Endothermic or exothermic? Endothermic</a:t>
            </a:r>
          </a:p>
          <a:p>
            <a:pPr marL="228600" indent="-228600">
              <a:buNone/>
            </a:pPr>
            <a:r>
              <a:rPr lang="en-US" sz="1200" b="1" dirty="0" smtClean="0"/>
              <a:t>8. 	A </a:t>
            </a:r>
            <a:r>
              <a:rPr lang="en-US" sz="1200" b="1" dirty="0"/>
              <a:t>40 g sample of water absorbs 500 Joules of </a:t>
            </a:r>
            <a:r>
              <a:rPr lang="en-US" sz="1200" b="1" dirty="0" smtClean="0"/>
              <a:t>energy.  How </a:t>
            </a:r>
            <a:r>
              <a:rPr lang="en-US" sz="1200" b="1" dirty="0"/>
              <a:t>much did the water temperature change? </a:t>
            </a:r>
            <a:r>
              <a:rPr lang="en-US" sz="1200" b="1" dirty="0" smtClean="0"/>
              <a:t>The specific </a:t>
            </a:r>
            <a:r>
              <a:rPr lang="en-US" sz="1200" b="1" dirty="0"/>
              <a:t>heat of water is 4.18 J/(</a:t>
            </a:r>
            <a:r>
              <a:rPr lang="en-US" sz="1200" b="1" dirty="0" smtClean="0"/>
              <a:t>g°C</a:t>
            </a:r>
            <a:r>
              <a:rPr lang="en-US" sz="1200" b="1" dirty="0"/>
              <a:t>).</a:t>
            </a:r>
          </a:p>
          <a:p>
            <a:pPr marL="914400" indent="-228600">
              <a:buNone/>
            </a:pPr>
            <a:r>
              <a:rPr lang="en-US" sz="1200" b="1" dirty="0" smtClean="0">
                <a:solidFill>
                  <a:srgbClr val="FF0000"/>
                </a:solidFill>
              </a:rPr>
              <a:t>q </a:t>
            </a:r>
            <a:r>
              <a:rPr lang="en-US" sz="1200" b="1" dirty="0">
                <a:solidFill>
                  <a:srgbClr val="FF0000"/>
                </a:solidFill>
              </a:rPr>
              <a:t>= 500 J</a:t>
            </a:r>
          </a:p>
          <a:p>
            <a:pPr marL="914400" indent="-228600">
              <a:buNone/>
            </a:pPr>
            <a:r>
              <a:rPr lang="en-US" sz="1200" b="1" dirty="0">
                <a:solidFill>
                  <a:srgbClr val="FF0000"/>
                </a:solidFill>
              </a:rPr>
              <a:t>m = 40 g</a:t>
            </a:r>
          </a:p>
          <a:p>
            <a:pPr marL="914400" indent="-228600">
              <a:buNone/>
            </a:pPr>
            <a:r>
              <a:rPr lang="en-US" sz="1200" b="1" dirty="0">
                <a:solidFill>
                  <a:srgbClr val="FF0000"/>
                </a:solidFill>
              </a:rPr>
              <a:t>c = 4.18 J/g°C</a:t>
            </a:r>
          </a:p>
          <a:p>
            <a:pPr marL="914400" indent="-228600">
              <a:buNone/>
            </a:pPr>
            <a:r>
              <a:rPr lang="el-GR" sz="1200" b="1" dirty="0">
                <a:solidFill>
                  <a:srgbClr val="FF0000"/>
                </a:solidFill>
              </a:rPr>
              <a:t>Δ</a:t>
            </a:r>
            <a:r>
              <a:rPr lang="en-US" sz="1200" b="1" dirty="0">
                <a:solidFill>
                  <a:srgbClr val="FF0000"/>
                </a:solidFill>
              </a:rPr>
              <a:t>T = ?</a:t>
            </a:r>
          </a:p>
          <a:p>
            <a:pPr marL="914400" indent="-228600">
              <a:buNone/>
            </a:pPr>
            <a:r>
              <a:rPr lang="en-US" sz="1200" b="1" dirty="0">
                <a:solidFill>
                  <a:srgbClr val="FF0000"/>
                </a:solidFill>
              </a:rPr>
              <a:t>= 2.99 °</a:t>
            </a:r>
            <a:r>
              <a:rPr lang="en-US" sz="1200" b="1" dirty="0" smtClean="0">
                <a:solidFill>
                  <a:srgbClr val="FF0000"/>
                </a:solidFill>
              </a:rPr>
              <a:t>C</a:t>
            </a:r>
            <a:endParaRPr lang="en-US" sz="1200" b="1" dirty="0">
              <a:solidFill>
                <a:srgbClr val="FF0000"/>
              </a:solidFill>
            </a:endParaRPr>
          </a:p>
          <a:p>
            <a:pPr marL="914400" indent="-228600">
              <a:buNone/>
            </a:pPr>
            <a:r>
              <a:rPr lang="en-US" sz="1200" b="1" dirty="0">
                <a:solidFill>
                  <a:srgbClr val="FF0000"/>
                </a:solidFill>
              </a:rPr>
              <a:t>Endothermic or exothermic? Endothermic</a:t>
            </a:r>
          </a:p>
          <a:p>
            <a:pPr marL="228600" indent="-228600">
              <a:buNone/>
            </a:pPr>
            <a:r>
              <a:rPr lang="en-US" sz="1200" b="1" dirty="0"/>
              <a:t>9</a:t>
            </a:r>
            <a:r>
              <a:rPr lang="en-US" sz="1200" b="1" dirty="0" smtClean="0"/>
              <a:t>. 	If </a:t>
            </a:r>
            <a:r>
              <a:rPr lang="en-US" sz="1200" b="1" dirty="0"/>
              <a:t>335 g of water at 65.5 °C loses 9750 J of </a:t>
            </a:r>
            <a:r>
              <a:rPr lang="en-US" sz="1200" b="1" dirty="0" smtClean="0"/>
              <a:t>heat, what </a:t>
            </a:r>
            <a:r>
              <a:rPr lang="en-US" sz="1200" b="1" dirty="0"/>
              <a:t>is the final temperature of the water? </a:t>
            </a:r>
            <a:r>
              <a:rPr lang="en-US" sz="1200" b="1" dirty="0" smtClean="0"/>
              <a:t>Liquid water </a:t>
            </a:r>
            <a:r>
              <a:rPr lang="en-US" sz="1200" b="1" dirty="0"/>
              <a:t>has a specific heat of 4.18 J/(</a:t>
            </a:r>
            <a:r>
              <a:rPr lang="en-US" sz="1200" b="1" dirty="0" smtClean="0"/>
              <a:t>g°C</a:t>
            </a:r>
            <a:r>
              <a:rPr lang="en-US" sz="1200" b="1" dirty="0"/>
              <a:t>).</a:t>
            </a:r>
          </a:p>
          <a:p>
            <a:pPr marL="914400" indent="-228600">
              <a:buNone/>
            </a:pPr>
            <a:r>
              <a:rPr lang="en-US" sz="1200" b="1" dirty="0" smtClean="0">
                <a:solidFill>
                  <a:srgbClr val="FF0000"/>
                </a:solidFill>
              </a:rPr>
              <a:t>q </a:t>
            </a:r>
            <a:r>
              <a:rPr lang="en-US" sz="1200" b="1" dirty="0">
                <a:solidFill>
                  <a:srgbClr val="FF0000"/>
                </a:solidFill>
              </a:rPr>
              <a:t>= -9750 J</a:t>
            </a:r>
          </a:p>
          <a:p>
            <a:pPr marL="914400" indent="-228600">
              <a:buNone/>
            </a:pPr>
            <a:r>
              <a:rPr lang="en-US" sz="1200" b="1" dirty="0">
                <a:solidFill>
                  <a:srgbClr val="FF0000"/>
                </a:solidFill>
              </a:rPr>
              <a:t>m = 335 g</a:t>
            </a:r>
          </a:p>
          <a:p>
            <a:pPr marL="914400" indent="-228600">
              <a:buNone/>
            </a:pPr>
            <a:r>
              <a:rPr lang="en-US" sz="1200" b="1" dirty="0">
                <a:solidFill>
                  <a:srgbClr val="FF0000"/>
                </a:solidFill>
              </a:rPr>
              <a:t>c = 4.18 J/g°C</a:t>
            </a:r>
          </a:p>
          <a:p>
            <a:pPr marL="914400" indent="-228600">
              <a:buNone/>
            </a:pPr>
            <a:r>
              <a:rPr lang="el-GR" sz="1200" b="1" dirty="0">
                <a:solidFill>
                  <a:srgbClr val="FF0000"/>
                </a:solidFill>
              </a:rPr>
              <a:t>Δ</a:t>
            </a:r>
            <a:r>
              <a:rPr lang="en-US" sz="1200" b="1" dirty="0">
                <a:solidFill>
                  <a:srgbClr val="FF0000"/>
                </a:solidFill>
              </a:rPr>
              <a:t>T = </a:t>
            </a:r>
            <a:r>
              <a:rPr lang="en-US" sz="1200" b="1" dirty="0" err="1">
                <a:solidFill>
                  <a:srgbClr val="FF0000"/>
                </a:solidFill>
              </a:rPr>
              <a:t>T</a:t>
            </a:r>
            <a:r>
              <a:rPr lang="en-US" sz="1200" b="1" baseline="-25000" dirty="0" err="1">
                <a:solidFill>
                  <a:srgbClr val="FF0000"/>
                </a:solidFill>
              </a:rPr>
              <a:t>final</a:t>
            </a:r>
            <a:r>
              <a:rPr lang="en-US" sz="1200" b="1" dirty="0">
                <a:solidFill>
                  <a:srgbClr val="FF0000"/>
                </a:solidFill>
              </a:rPr>
              <a:t> – 65.5 </a:t>
            </a:r>
            <a:r>
              <a:rPr lang="en-US" sz="1200" b="1">
                <a:solidFill>
                  <a:srgbClr val="FF0000"/>
                </a:solidFill>
              </a:rPr>
              <a:t>°</a:t>
            </a:r>
            <a:r>
              <a:rPr lang="en-US" sz="1200" b="1" smtClean="0">
                <a:solidFill>
                  <a:srgbClr val="FF0000"/>
                </a:solidFill>
              </a:rPr>
              <a:t>C</a:t>
            </a:r>
          </a:p>
          <a:p>
            <a:pPr marL="914400" indent="-228600">
              <a:buNone/>
            </a:pPr>
            <a:r>
              <a:rPr lang="en-US" sz="1200" b="1" smtClean="0">
                <a:solidFill>
                  <a:srgbClr val="FF0000"/>
                </a:solidFill>
              </a:rPr>
              <a:t>Tfinal</a:t>
            </a:r>
            <a:r>
              <a:rPr lang="en-US" sz="1200" b="1" dirty="0" smtClean="0">
                <a:solidFill>
                  <a:srgbClr val="FF0000"/>
                </a:solidFill>
              </a:rPr>
              <a:t> = 58.4</a:t>
            </a:r>
            <a:endParaRPr lang="en-US" sz="1200" b="1" dirty="0">
              <a:solidFill>
                <a:srgbClr val="FF0000"/>
              </a:solidFill>
            </a:endParaRPr>
          </a:p>
          <a:p>
            <a:pPr marL="914400" indent="-228600">
              <a:buNone/>
            </a:pPr>
            <a:r>
              <a:rPr lang="en-US" sz="1200" b="1" dirty="0">
                <a:solidFill>
                  <a:srgbClr val="FF0000"/>
                </a:solidFill>
              </a:rPr>
              <a:t>Endothermic or exothermic? </a:t>
            </a:r>
            <a:r>
              <a:rPr lang="en-US" sz="1200" b="1" dirty="0" smtClean="0">
                <a:solidFill>
                  <a:srgbClr val="FF0000"/>
                </a:solidFill>
              </a:rPr>
              <a:t>Exothermic</a:t>
            </a:r>
          </a:p>
          <a:p>
            <a:pPr marL="914400" indent="-228600">
              <a:buNone/>
            </a:pPr>
            <a:endParaRPr lang="en-US" sz="1200" b="1" dirty="0">
              <a:solidFill>
                <a:srgbClr val="FF0000"/>
              </a:solidFill>
            </a:endParaRPr>
          </a:p>
          <a:p>
            <a:pPr marL="914400" indent="-228600">
              <a:buNone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marL="228600" indent="-228600">
              <a:buNone/>
            </a:pPr>
            <a:r>
              <a:rPr lang="en-US" sz="1200" b="1" dirty="0">
                <a:solidFill>
                  <a:srgbClr val="FF0000"/>
                </a:solidFill>
                <a:hlinkClick r:id="rId2"/>
              </a:rPr>
              <a:t>http://</a:t>
            </a:r>
            <a:r>
              <a:rPr lang="en-US" sz="1200" b="1" dirty="0" smtClean="0">
                <a:solidFill>
                  <a:srgbClr val="FF0000"/>
                </a:solidFill>
                <a:hlinkClick r:id="rId2"/>
              </a:rPr>
              <a:t>www.winterschemistry.com/wp-content/uploads/2012/03/Specific-Heat-Answers-2013.pdf</a:t>
            </a:r>
            <a:r>
              <a:rPr lang="en-US" sz="1200" b="1" dirty="0" smtClean="0">
                <a:solidFill>
                  <a:srgbClr val="FF0000"/>
                </a:solidFill>
              </a:rPr>
              <a:t> 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65320" y="0"/>
            <a:ext cx="2392680" cy="40011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ANSWERS</a:t>
            </a:r>
            <a:endParaRPr lang="en-US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96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146375"/>
              </p:ext>
            </p:extLst>
          </p:nvPr>
        </p:nvGraphicFramePr>
        <p:xfrm>
          <a:off x="136525" y="0"/>
          <a:ext cx="6584950" cy="8612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2475"/>
                <a:gridCol w="3292475"/>
              </a:tblGrid>
              <a:tr h="44053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Substance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Specific Heat Capacity </a:t>
                      </a:r>
                      <a:r>
                        <a:rPr lang="en-US" sz="1200"/>
                        <a:t> </a:t>
                      </a:r>
                      <a:br>
                        <a:rPr lang="en-US" sz="1200"/>
                      </a:br>
                      <a:r>
                        <a:rPr lang="en-US" sz="1200" b="1"/>
                        <a:t>at 25</a:t>
                      </a:r>
                      <a:r>
                        <a:rPr lang="en-US" sz="1200" b="1" baseline="30000"/>
                        <a:t>o</a:t>
                      </a:r>
                      <a:r>
                        <a:rPr lang="en-US" sz="1200" b="1"/>
                        <a:t>C in J/g</a:t>
                      </a:r>
                      <a:r>
                        <a:rPr lang="en-US" sz="1200" b="1" baseline="30000"/>
                        <a:t>o</a:t>
                      </a:r>
                      <a:r>
                        <a:rPr lang="en-US" sz="1200" b="1"/>
                        <a:t>C</a:t>
                      </a:r>
                      <a:endParaRPr lang="en-US" sz="1200"/>
                    </a:p>
                  </a:txBody>
                  <a:tcPr anchor="ctr"/>
                </a:tc>
              </a:tr>
              <a:tr h="281201"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H</a:t>
                      </a:r>
                      <a:r>
                        <a:rPr lang="en-US" sz="1200" b="1" baseline="-25000"/>
                        <a:t>2</a:t>
                      </a:r>
                      <a:r>
                        <a:rPr lang="en-US" sz="1200" b="1"/>
                        <a:t> gas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14.267</a:t>
                      </a:r>
                      <a:endParaRPr lang="en-US" sz="1200"/>
                    </a:p>
                  </a:txBody>
                  <a:tcPr anchor="ctr"/>
                </a:tc>
              </a:tr>
              <a:tr h="281201"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He gas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5.300</a:t>
                      </a:r>
                      <a:endParaRPr lang="en-US" sz="1200"/>
                    </a:p>
                  </a:txBody>
                  <a:tcPr anchor="ctr"/>
                </a:tc>
              </a:tr>
              <a:tr h="281201"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H</a:t>
                      </a:r>
                      <a:r>
                        <a:rPr lang="en-US" sz="1200" b="1" baseline="-25000"/>
                        <a:t>2</a:t>
                      </a:r>
                      <a:r>
                        <a:rPr lang="en-US" sz="1200" b="1"/>
                        <a:t>O</a:t>
                      </a:r>
                      <a:r>
                        <a:rPr lang="en-US" sz="1200" b="1" baseline="-25000"/>
                        <a:t>(l)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4.184</a:t>
                      </a:r>
                      <a:endParaRPr lang="en-US" sz="1200"/>
                    </a:p>
                  </a:txBody>
                  <a:tcPr anchor="ctr"/>
                </a:tc>
              </a:tr>
              <a:tr h="281201"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lithium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3.56</a:t>
                      </a:r>
                      <a:endParaRPr lang="en-US" sz="1200"/>
                    </a:p>
                  </a:txBody>
                  <a:tcPr anchor="ctr"/>
                </a:tc>
              </a:tr>
              <a:tr h="281201"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ethyl alcohol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2.460</a:t>
                      </a:r>
                      <a:endParaRPr lang="en-US" sz="1200"/>
                    </a:p>
                  </a:txBody>
                  <a:tcPr anchor="ctr"/>
                </a:tc>
              </a:tr>
              <a:tr h="281201"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ethylene glycol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2.200</a:t>
                      </a:r>
                      <a:endParaRPr lang="en-US" sz="1200"/>
                    </a:p>
                  </a:txBody>
                  <a:tcPr anchor="ctr"/>
                </a:tc>
              </a:tr>
              <a:tr h="281201"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ice @ 0</a:t>
                      </a:r>
                      <a:r>
                        <a:rPr lang="en-US" sz="1200" b="1" baseline="30000"/>
                        <a:t>o</a:t>
                      </a:r>
                      <a:r>
                        <a:rPr lang="en-US" sz="1200" b="1"/>
                        <a:t>C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2.010</a:t>
                      </a:r>
                      <a:endParaRPr lang="en-US" sz="1200"/>
                    </a:p>
                  </a:txBody>
                  <a:tcPr anchor="ctr"/>
                </a:tc>
              </a:tr>
              <a:tr h="281201"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steam @ 100</a:t>
                      </a:r>
                      <a:r>
                        <a:rPr lang="en-US" sz="1200" b="1" baseline="30000"/>
                        <a:t>o</a:t>
                      </a:r>
                      <a:r>
                        <a:rPr lang="en-US" sz="1200" b="1"/>
                        <a:t>C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2.010</a:t>
                      </a:r>
                      <a:endParaRPr lang="en-US" sz="1200"/>
                    </a:p>
                  </a:txBody>
                  <a:tcPr anchor="ctr"/>
                </a:tc>
              </a:tr>
              <a:tr h="281201"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vegetable oil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2.000</a:t>
                      </a:r>
                      <a:endParaRPr lang="en-US" sz="1200"/>
                    </a:p>
                  </a:txBody>
                  <a:tcPr anchor="ctr"/>
                </a:tc>
              </a:tr>
              <a:tr h="281201"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sodium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1.23</a:t>
                      </a:r>
                      <a:endParaRPr lang="en-US" sz="1200"/>
                    </a:p>
                  </a:txBody>
                  <a:tcPr anchor="ctr"/>
                </a:tc>
              </a:tr>
              <a:tr h="281201"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air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1.020</a:t>
                      </a:r>
                      <a:endParaRPr lang="en-US" sz="1200"/>
                    </a:p>
                  </a:txBody>
                  <a:tcPr anchor="ctr"/>
                </a:tc>
              </a:tr>
              <a:tr h="281201"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magnesium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1.020</a:t>
                      </a:r>
                      <a:endParaRPr lang="en-US" sz="1200"/>
                    </a:p>
                  </a:txBody>
                  <a:tcPr anchor="ctr"/>
                </a:tc>
              </a:tr>
              <a:tr h="281201"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aluminum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0.900</a:t>
                      </a:r>
                      <a:endParaRPr lang="en-US" sz="1200"/>
                    </a:p>
                  </a:txBody>
                  <a:tcPr anchor="ctr"/>
                </a:tc>
              </a:tr>
              <a:tr h="281201"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Concrete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0.880</a:t>
                      </a:r>
                      <a:endParaRPr lang="en-US" sz="1200"/>
                    </a:p>
                  </a:txBody>
                  <a:tcPr anchor="ctr"/>
                </a:tc>
              </a:tr>
              <a:tr h="281201"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glass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0.840</a:t>
                      </a:r>
                      <a:endParaRPr lang="en-US" sz="1200"/>
                    </a:p>
                  </a:txBody>
                  <a:tcPr anchor="ctr"/>
                </a:tc>
              </a:tr>
              <a:tr h="281201"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potassium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0.75</a:t>
                      </a:r>
                      <a:endParaRPr lang="en-US" sz="1200"/>
                    </a:p>
                  </a:txBody>
                  <a:tcPr anchor="ctr"/>
                </a:tc>
              </a:tr>
              <a:tr h="281201"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sulphur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0.73</a:t>
                      </a:r>
                      <a:endParaRPr lang="en-US" sz="1200"/>
                    </a:p>
                  </a:txBody>
                  <a:tcPr anchor="ctr"/>
                </a:tc>
              </a:tr>
              <a:tr h="281201"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calcium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0.650</a:t>
                      </a:r>
                      <a:endParaRPr lang="en-US" sz="1200"/>
                    </a:p>
                  </a:txBody>
                  <a:tcPr anchor="ctr"/>
                </a:tc>
              </a:tr>
              <a:tr h="281201"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iron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0.444</a:t>
                      </a:r>
                      <a:endParaRPr lang="en-US" sz="1200"/>
                    </a:p>
                  </a:txBody>
                  <a:tcPr anchor="ctr"/>
                </a:tc>
              </a:tr>
              <a:tr h="281201"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nickel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0.440</a:t>
                      </a:r>
                      <a:endParaRPr lang="en-US" sz="1200"/>
                    </a:p>
                  </a:txBody>
                  <a:tcPr anchor="ctr"/>
                </a:tc>
              </a:tr>
              <a:tr h="281201"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zinc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0.39</a:t>
                      </a:r>
                      <a:endParaRPr lang="en-US" sz="1200"/>
                    </a:p>
                  </a:txBody>
                  <a:tcPr anchor="ctr"/>
                </a:tc>
              </a:tr>
              <a:tr h="281201"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copper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0.385</a:t>
                      </a:r>
                      <a:endParaRPr lang="en-US" sz="1200"/>
                    </a:p>
                  </a:txBody>
                  <a:tcPr anchor="ctr"/>
                </a:tc>
              </a:tr>
              <a:tr h="281201"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brass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0.380</a:t>
                      </a:r>
                      <a:endParaRPr lang="en-US" sz="1200"/>
                    </a:p>
                  </a:txBody>
                  <a:tcPr anchor="ctr"/>
                </a:tc>
              </a:tr>
              <a:tr h="281201"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sand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0.290</a:t>
                      </a:r>
                      <a:endParaRPr lang="en-US" sz="1200"/>
                    </a:p>
                  </a:txBody>
                  <a:tcPr anchor="ctr"/>
                </a:tc>
              </a:tr>
              <a:tr h="281201"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silver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0.240</a:t>
                      </a:r>
                      <a:endParaRPr lang="en-US" sz="1200"/>
                    </a:p>
                  </a:txBody>
                  <a:tcPr anchor="ctr"/>
                </a:tc>
              </a:tr>
              <a:tr h="281201"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tin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0.21</a:t>
                      </a:r>
                      <a:endParaRPr lang="en-US" sz="1200"/>
                    </a:p>
                  </a:txBody>
                  <a:tcPr anchor="ctr"/>
                </a:tc>
              </a:tr>
              <a:tr h="281201"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lead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0.160</a:t>
                      </a:r>
                      <a:endParaRPr lang="en-US" sz="1200"/>
                    </a:p>
                  </a:txBody>
                  <a:tcPr anchor="ctr"/>
                </a:tc>
              </a:tr>
              <a:tr h="281201"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mercury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0.14</a:t>
                      </a:r>
                      <a:endParaRPr lang="en-US" sz="1200"/>
                    </a:p>
                  </a:txBody>
                  <a:tcPr anchor="ctr"/>
                </a:tc>
              </a:tr>
              <a:tr h="281201"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gold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0.129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3576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6198</TotalTime>
  <Words>107</Words>
  <Application>Microsoft Office PowerPoint</Application>
  <PresentationFormat>On-screen Show (4:3)</PresentationFormat>
  <Paragraphs>203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sundance235</dc:creator>
  <cp:lastModifiedBy>sundance235</cp:lastModifiedBy>
  <cp:revision>432</cp:revision>
  <cp:lastPrinted>2013-10-30T01:15:12Z</cp:lastPrinted>
  <dcterms:created xsi:type="dcterms:W3CDTF">2012-09-15T16:31:25Z</dcterms:created>
  <dcterms:modified xsi:type="dcterms:W3CDTF">2014-10-09T20:21:51Z</dcterms:modified>
</cp:coreProperties>
</file>