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825" r:id="rId2"/>
    <p:sldId id="779" r:id="rId3"/>
    <p:sldId id="802" r:id="rId4"/>
    <p:sldId id="803" r:id="rId5"/>
    <p:sldId id="815" r:id="rId6"/>
    <p:sldId id="826" r:id="rId7"/>
    <p:sldId id="827" r:id="rId8"/>
    <p:sldId id="814" r:id="rId9"/>
    <p:sldId id="733" r:id="rId10"/>
    <p:sldId id="816" r:id="rId11"/>
    <p:sldId id="817" r:id="rId12"/>
    <p:sldId id="818" r:id="rId13"/>
    <p:sldId id="820" r:id="rId14"/>
    <p:sldId id="819" r:id="rId15"/>
    <p:sldId id="821" r:id="rId16"/>
    <p:sldId id="822" r:id="rId17"/>
    <p:sldId id="823" r:id="rId18"/>
    <p:sldId id="777" r:id="rId19"/>
    <p:sldId id="824" r:id="rId20"/>
  </p:sldIdLst>
  <p:sldSz cx="9144000" cy="6858000" type="screen4x3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FF33"/>
    <a:srgbClr val="008A3E"/>
    <a:srgbClr val="0000FF"/>
    <a:srgbClr val="FFD1D1"/>
    <a:srgbClr val="D7F5D7"/>
    <a:srgbClr val="00E266"/>
    <a:srgbClr val="FFE499"/>
    <a:srgbClr val="E4E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199" autoAdjust="0"/>
    <p:restoredTop sz="99500" autoAdjust="0"/>
  </p:normalViewPr>
  <p:slideViewPr>
    <p:cSldViewPr snapToGrid="0">
      <p:cViewPr>
        <p:scale>
          <a:sx n="80" d="100"/>
          <a:sy n="80" d="100"/>
        </p:scale>
        <p:origin x="-10" y="-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040" cy="449619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500" y="1"/>
            <a:ext cx="3067040" cy="449619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B2BE05EE-DD1D-468D-9A8F-5F65C199C307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6275"/>
            <a:ext cx="4502150" cy="3376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15" y="4277341"/>
            <a:ext cx="5661046" cy="4051041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53193"/>
            <a:ext cx="3067040" cy="449619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500" y="8553193"/>
            <a:ext cx="3067040" cy="449619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85A83C83-814F-4BD3-8FC2-6BA303FF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F2E4FBB-45CD-467F-BF58-C63AFB8CAC46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245A5B0-7D4E-4458-A7EF-718A25E77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3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3F4479-F087-4AA8-8F35-3E89A0BDEC06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0E1A9DF-8D08-4560-8F48-6BA8C3A0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5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3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61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41B675-0EC5-4F47-AD5B-9892A09ACA8D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B0E890-5A7C-42FB-A2B4-4329902FA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3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BF3143-AA04-4600-A179-AA5251F1F7D9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A451D3-FD4E-4EFE-9E09-E5F8FBA3C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9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191CAFD-9E56-4E69-A90E-EDDFA35CC4F8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0A55A8-04F9-445F-B847-EA3256F1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0FF88D-3B31-4CEA-99D4-56D184CB3F06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CC2421-6F9F-4982-B3A3-300E40A2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2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5AD909-40AB-4C6F-92C4-246A9BA1AADA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8CE8E2-44E4-451A-97A9-48554F55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7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E82CA4-DFA5-4E7D-B29E-2FC7516F04DF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88CDD5-9159-44B0-B69C-A5ECB95AA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3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563" y="274638"/>
            <a:ext cx="87788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563" y="1296988"/>
            <a:ext cx="8778875" cy="512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Box 6"/>
          <p:cNvSpPr txBox="1">
            <a:spLocks noChangeArrowheads="1"/>
          </p:cNvSpPr>
          <p:nvPr userDrawn="1"/>
        </p:nvSpPr>
        <p:spPr bwMode="auto">
          <a:xfrm>
            <a:off x="8458200" y="6596063"/>
            <a:ext cx="685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altLang="en-US" sz="1100" smtClean="0">
                <a:latin typeface="Arial" charset="0"/>
              </a:rPr>
              <a:t>slide </a:t>
            </a:r>
            <a:fld id="{F23424E0-1781-4D89-9BBD-DB8FC2B2F9B9}" type="slidenum">
              <a:rPr lang="en-US" altLang="en-US" sz="11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en-US" sz="1100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70C0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Enrollment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969" y="1296988"/>
            <a:ext cx="7866062" cy="5129212"/>
          </a:xfrm>
        </p:spPr>
        <p:txBody>
          <a:bodyPr/>
          <a:lstStyle/>
          <a:p>
            <a:r>
              <a:rPr lang="en-US" dirty="0" smtClean="0"/>
              <a:t>Application forms in black basket</a:t>
            </a:r>
          </a:p>
          <a:p>
            <a:r>
              <a:rPr lang="en-US" dirty="0" smtClean="0"/>
              <a:t>This is a 4 credit class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Call #: 12361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Course Title:  General Chemistry I</a:t>
            </a:r>
          </a:p>
          <a:p>
            <a:r>
              <a:rPr lang="en-US" dirty="0" smtClean="0"/>
              <a:t>Application deadline is October 15</a:t>
            </a:r>
          </a:p>
          <a:p>
            <a:r>
              <a:rPr lang="en-US" dirty="0" smtClean="0"/>
              <a:t>Return application form to Mrs. </a:t>
            </a:r>
            <a:r>
              <a:rPr lang="en-US" dirty="0" err="1" smtClean="0"/>
              <a:t>Nobrega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5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Solving Heat-Temperature Problems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594" y="3295650"/>
            <a:ext cx="3960812" cy="2905126"/>
          </a:xfrm>
        </p:spPr>
        <p:txBody>
          <a:bodyPr/>
          <a:lstStyle/>
          <a:p>
            <a:r>
              <a:rPr lang="en-US" dirty="0" smtClean="0"/>
              <a:t>Find q</a:t>
            </a:r>
          </a:p>
          <a:p>
            <a:r>
              <a:rPr lang="en-US" dirty="0" smtClean="0"/>
              <a:t>Find c, m or </a:t>
            </a:r>
            <a:r>
              <a:rPr lang="el-GR" dirty="0" smtClean="0"/>
              <a:t>Δ</a:t>
            </a:r>
            <a:r>
              <a:rPr lang="en-US" dirty="0" smtClean="0"/>
              <a:t>T</a:t>
            </a:r>
          </a:p>
          <a:p>
            <a:r>
              <a:rPr lang="en-US" dirty="0" smtClean="0"/>
              <a:t>Find T</a:t>
            </a:r>
            <a:r>
              <a:rPr lang="en-US" sz="4000" baseline="-25000" dirty="0" smtClean="0"/>
              <a:t>2</a:t>
            </a:r>
            <a:r>
              <a:rPr lang="en-US" dirty="0" smtClean="0"/>
              <a:t> or T</a:t>
            </a:r>
            <a:r>
              <a:rPr lang="en-US" sz="4000" baseline="-25000" dirty="0" smtClean="0"/>
              <a:t>1</a:t>
            </a:r>
            <a:endParaRPr lang="en-US" baseline="-25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 bwMode="auto">
              <a:xfrm>
                <a:off x="182563" y="1798320"/>
                <a:ext cx="8778875" cy="897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∗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∗∆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</m:oMath>
                  </m:oMathPara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563" y="1798320"/>
                <a:ext cx="8778875" cy="89725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>
          <a:xfrm>
            <a:off x="1619250" y="335280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2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1363" y="5897880"/>
            <a:ext cx="3322637" cy="96012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6600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6600"/>
                </a:solidFill>
              </a:rPr>
              <a:t>c, m, </a:t>
            </a:r>
            <a:r>
              <a:rPr lang="el-GR" sz="2800" b="1" dirty="0" smtClean="0">
                <a:solidFill>
                  <a:srgbClr val="006600"/>
                </a:solidFill>
              </a:rPr>
              <a:t>Δ</a:t>
            </a:r>
            <a:r>
              <a:rPr lang="en-US" sz="2800" b="1" dirty="0" smtClean="0">
                <a:solidFill>
                  <a:srgbClr val="006600"/>
                </a:solidFill>
              </a:rPr>
              <a:t>T are given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6600"/>
                </a:solidFill>
              </a:rPr>
              <a:t>find q</a:t>
            </a:r>
            <a:endParaRPr lang="en-US" sz="2800" b="1" dirty="0">
              <a:solidFill>
                <a:srgbClr val="00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 bwMode="auto">
              <a:xfrm>
                <a:off x="228600" y="2171701"/>
                <a:ext cx="71151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 ∗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∗∆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2171701"/>
                <a:ext cx="7115175" cy="5714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228600" y="2986088"/>
                <a:ext cx="71151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𝟐𝟑𝟓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𝐉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/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𝐠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800" b="1" i="0">
                          <a:solidFill>
                            <a:srgbClr val="C0000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𝟏𝟖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) ∗(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𝟒𝟎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2986088"/>
                <a:ext cx="7115175" cy="5714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 bwMode="auto">
              <a:xfrm>
                <a:off x="228600" y="3800476"/>
                <a:ext cx="71151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𝟏𝟔𝟗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.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𝐉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3800476"/>
                <a:ext cx="7115175" cy="5714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2390775" y="3800476"/>
                <a:ext cx="61626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>
                          <a:solidFill>
                            <a:srgbClr val="C00000"/>
                          </a:solidFill>
                        </a:rPr>
                        <m:t>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𝟏𝟕𝟎</m:t>
                      </m:r>
                      <m:r>
                        <a:rPr lang="en-US" sz="2800" b="1" i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>
                          <a:solidFill>
                            <a:srgbClr val="C00000"/>
                          </a:solidFill>
                          <a:latin typeface="Cambria Math"/>
                        </a:rPr>
                        <m:t>𝐉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90775" y="3800476"/>
                <a:ext cx="6162675" cy="5714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82563" y="228601"/>
            <a:ext cx="8778875" cy="182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6075" indent="-346075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»"/>
              <a:defRPr sz="20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A jeweler needs to warm a silver ring by 40°C so he can reshape it.  If the ring weighs 18 g and the specific heat of silver 0.235 J/g°C, how much heat will the jeweler need to add?</a:t>
            </a:r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449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325" y="5303520"/>
            <a:ext cx="3114675" cy="155448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6600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6600"/>
                </a:solidFill>
              </a:rPr>
              <a:t>c, m, </a:t>
            </a:r>
            <a:r>
              <a:rPr lang="el-GR" sz="2400" b="1" dirty="0" smtClean="0">
                <a:solidFill>
                  <a:srgbClr val="006600"/>
                </a:solidFill>
              </a:rPr>
              <a:t>Δ</a:t>
            </a:r>
            <a:r>
              <a:rPr lang="en-US" sz="2400" b="1" dirty="0" smtClean="0">
                <a:solidFill>
                  <a:srgbClr val="006600"/>
                </a:solidFill>
              </a:rPr>
              <a:t>T are given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6600"/>
                </a:solidFill>
              </a:rPr>
              <a:t>find q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6600"/>
                </a:solidFill>
              </a:rPr>
              <a:t>must convert 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l-GR" sz="2400" b="1" dirty="0">
                <a:solidFill>
                  <a:srgbClr val="006600"/>
                </a:solidFill>
              </a:rPr>
              <a:t>Δ</a:t>
            </a:r>
            <a:r>
              <a:rPr lang="en-US" sz="2400" b="1" dirty="0">
                <a:solidFill>
                  <a:srgbClr val="006600"/>
                </a:solidFill>
              </a:rPr>
              <a:t>T is negative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b="1" dirty="0">
              <a:solidFill>
                <a:srgbClr val="00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 bwMode="auto">
              <a:xfrm>
                <a:off x="228600" y="2171701"/>
                <a:ext cx="71151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 ∗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∗∆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2171701"/>
                <a:ext cx="7115175" cy="5714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228600" y="2986088"/>
                <a:ext cx="86391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𝟖𝟒𝟎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𝐉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/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𝐠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800" b="1" i="0">
                          <a:solidFill>
                            <a:srgbClr val="C0000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𝟔𝟐𝟎𝟎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) ∗(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𝟐𝟐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𝟑𝟎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2986088"/>
                <a:ext cx="8639175" cy="5714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 bwMode="auto">
              <a:xfrm>
                <a:off x="228600" y="3800476"/>
                <a:ext cx="71151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𝟒𝟏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𝟔𝟔𝟒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𝐉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3800476"/>
                <a:ext cx="7115175" cy="5714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2962275" y="3800476"/>
                <a:ext cx="61626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 smtClean="0">
                          <a:solidFill>
                            <a:srgbClr val="C00000"/>
                          </a:solidFill>
                        </a:rPr>
                        <m:t>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   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𝟒𝟐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𝟎𝟎𝟎</m:t>
                      </m:r>
                      <m:r>
                        <a:rPr lang="en-US" sz="2800" b="1" i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>
                          <a:solidFill>
                            <a:srgbClr val="C00000"/>
                          </a:solidFill>
                          <a:latin typeface="Cambria Math"/>
                        </a:rPr>
                        <m:t>𝐉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2275" y="3800476"/>
                <a:ext cx="6162675" cy="5714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82563" y="228601"/>
            <a:ext cx="8778875" cy="182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6075" indent="-346075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»"/>
              <a:defRPr sz="20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To remove a large window from a building, it must be shrunk 1 mm by cooling from 30°C to 22°C.</a:t>
            </a:r>
            <a:r>
              <a:rPr lang="en-US" sz="2800" dirty="0"/>
              <a:t> </a:t>
            </a:r>
            <a:r>
              <a:rPr lang="en-US" sz="2800" dirty="0" smtClean="0"/>
              <a:t> If </a:t>
            </a:r>
            <a:r>
              <a:rPr lang="en-US" sz="2800" dirty="0"/>
              <a:t>the </a:t>
            </a:r>
            <a:r>
              <a:rPr lang="en-US" sz="2800" dirty="0" smtClean="0"/>
              <a:t>window </a:t>
            </a:r>
            <a:r>
              <a:rPr lang="en-US" sz="2800" dirty="0"/>
              <a:t>weighs </a:t>
            </a:r>
            <a:r>
              <a:rPr lang="en-US" sz="2800" dirty="0" smtClean="0"/>
              <a:t>6.2 kg </a:t>
            </a:r>
            <a:r>
              <a:rPr lang="en-US" sz="2800" dirty="0"/>
              <a:t>and the specific heat of </a:t>
            </a:r>
            <a:r>
              <a:rPr lang="en-US" sz="2800" dirty="0" smtClean="0"/>
              <a:t>glass is 0.840 </a:t>
            </a:r>
            <a:r>
              <a:rPr lang="en-US" sz="2800" dirty="0"/>
              <a:t>J/g°C, how much heat will </a:t>
            </a:r>
            <a:r>
              <a:rPr lang="en-US" sz="2800" dirty="0" smtClean="0"/>
              <a:t>need to be removed?</a:t>
            </a:r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551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Solving Heat-Temperature Problems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594" y="3295650"/>
            <a:ext cx="3960812" cy="2905126"/>
          </a:xfrm>
        </p:spPr>
        <p:txBody>
          <a:bodyPr/>
          <a:lstStyle/>
          <a:p>
            <a:r>
              <a:rPr lang="en-US" dirty="0" smtClean="0"/>
              <a:t>Find q</a:t>
            </a:r>
          </a:p>
          <a:p>
            <a:r>
              <a:rPr lang="en-US" dirty="0" smtClean="0"/>
              <a:t>Find c, m or </a:t>
            </a:r>
            <a:r>
              <a:rPr lang="el-GR" dirty="0" smtClean="0"/>
              <a:t>Δ</a:t>
            </a:r>
            <a:r>
              <a:rPr lang="en-US" dirty="0" smtClean="0"/>
              <a:t>T</a:t>
            </a:r>
          </a:p>
          <a:p>
            <a:r>
              <a:rPr lang="en-US" dirty="0" smtClean="0"/>
              <a:t>Find T</a:t>
            </a:r>
            <a:r>
              <a:rPr lang="en-US" sz="4000" baseline="-25000" dirty="0" smtClean="0"/>
              <a:t>2</a:t>
            </a:r>
            <a:r>
              <a:rPr lang="en-US" dirty="0" smtClean="0"/>
              <a:t> or T</a:t>
            </a:r>
            <a:r>
              <a:rPr lang="en-US" sz="4000" baseline="-25000" dirty="0" smtClean="0"/>
              <a:t>1</a:t>
            </a:r>
            <a:endParaRPr lang="en-US" baseline="-25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 bwMode="auto">
              <a:xfrm>
                <a:off x="182563" y="1798320"/>
                <a:ext cx="8778875" cy="897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∗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∗∆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</m:oMath>
                  </m:oMathPara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563" y="1798320"/>
                <a:ext cx="8778875" cy="89725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>
          <a:xfrm>
            <a:off x="1619250" y="398145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325" y="6017895"/>
            <a:ext cx="3114675" cy="840105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6600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6600"/>
                </a:solidFill>
              </a:rPr>
              <a:t>c, </a:t>
            </a:r>
            <a:r>
              <a:rPr lang="el-GR" sz="2400" b="1" dirty="0" smtClean="0">
                <a:solidFill>
                  <a:srgbClr val="006600"/>
                </a:solidFill>
              </a:rPr>
              <a:t>Δ</a:t>
            </a:r>
            <a:r>
              <a:rPr lang="en-US" sz="2400" b="1" dirty="0" smtClean="0">
                <a:solidFill>
                  <a:srgbClr val="006600"/>
                </a:solidFill>
              </a:rPr>
              <a:t>T, q are given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6600"/>
                </a:solidFill>
              </a:rPr>
              <a:t>find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 bwMode="auto">
              <a:xfrm>
                <a:off x="228600" y="2171701"/>
                <a:ext cx="71151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 ∗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∗∆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2171701"/>
                <a:ext cx="7115175" cy="5714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228600" y="2986088"/>
                <a:ext cx="86391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𝟒𝟔𝟎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𝐉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𝟎𝟐𝟎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𝐉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/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𝐠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800" b="1" i="0">
                          <a:solidFill>
                            <a:srgbClr val="C0000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𝐦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) ∗(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𝟏𝟎𝟔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𝟖𝟐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2986088"/>
                <a:ext cx="8639175" cy="5714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 bwMode="auto">
              <a:xfrm>
                <a:off x="2981325" y="4962526"/>
                <a:ext cx="22002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𝟏𝟖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𝟕𝟗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𝐠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1325" y="4962526"/>
                <a:ext cx="2200275" cy="5714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4905376" y="4962526"/>
                <a:ext cx="2781300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 smtClean="0">
                          <a:solidFill>
                            <a:srgbClr val="C00000"/>
                          </a:solidFill>
                        </a:rPr>
                        <m:t>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𝟏𝟗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𝐠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5376" y="4962526"/>
                <a:ext cx="2781300" cy="5714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82563" y="228601"/>
            <a:ext cx="8778875" cy="182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6075" indent="-346075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»"/>
              <a:defRPr sz="20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 balloon is warmed from 82°C to 106°C by the addition of 460 J of heat.  If </a:t>
            </a:r>
            <a:r>
              <a:rPr lang="en-US" sz="2800" dirty="0"/>
              <a:t>the </a:t>
            </a:r>
            <a:r>
              <a:rPr lang="en-US" sz="2800" dirty="0" smtClean="0"/>
              <a:t>specific </a:t>
            </a:r>
            <a:r>
              <a:rPr lang="en-US" sz="2800" dirty="0"/>
              <a:t>heat of </a:t>
            </a:r>
            <a:r>
              <a:rPr lang="en-US" sz="2800" dirty="0" smtClean="0"/>
              <a:t>air is 1.020 </a:t>
            </a:r>
            <a:r>
              <a:rPr lang="en-US" sz="2800" dirty="0"/>
              <a:t>J/g°C, </a:t>
            </a:r>
            <a:r>
              <a:rPr lang="en-US" sz="2800" dirty="0" smtClean="0"/>
              <a:t>what is the mass of the air in the balloon?</a:t>
            </a:r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 bwMode="auto">
              <a:xfrm>
                <a:off x="182563" y="3686177"/>
                <a:ext cx="7115175" cy="128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𝟒𝟔𝟎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𝐉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𝟎𝟐𝟎</m:t>
                          </m:r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1" i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𝐉</m:t>
                              </m:r>
                            </m:num>
                            <m:den>
                              <m:r>
                                <a:rPr lang="en-US" sz="2800" b="1" i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𝐠</m:t>
                              </m:r>
                              <m:r>
                                <m:rPr>
                                  <m:nor/>
                                </m:rPr>
                                <a:rPr lang="en-US" sz="2800" b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  <m:r>
                                <m:rPr>
                                  <m:nor/>
                                </m:rPr>
                                <a:rPr lang="en-US" sz="2800" b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den>
                          </m:f>
                          <m:r>
                            <a:rPr lang="en-US" sz="2800" b="1" i="0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2800" b="1" i="0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𝟐𝟒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800" b="1" i="0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𝐦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563" y="3686177"/>
                <a:ext cx="7115175" cy="12801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97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325" y="5303520"/>
            <a:ext cx="3114675" cy="155448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6600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6600"/>
                </a:solidFill>
              </a:rPr>
              <a:t>m, </a:t>
            </a:r>
            <a:r>
              <a:rPr lang="el-GR" sz="2400" b="1" dirty="0" smtClean="0">
                <a:solidFill>
                  <a:srgbClr val="006600"/>
                </a:solidFill>
              </a:rPr>
              <a:t>Δ</a:t>
            </a:r>
            <a:r>
              <a:rPr lang="en-US" sz="2400" b="1" dirty="0" smtClean="0">
                <a:solidFill>
                  <a:srgbClr val="006600"/>
                </a:solidFill>
              </a:rPr>
              <a:t>T, q are given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6600"/>
                </a:solidFill>
              </a:rPr>
              <a:t>find c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l-GR" sz="2400" b="1" dirty="0">
                <a:solidFill>
                  <a:srgbClr val="006600"/>
                </a:solidFill>
              </a:rPr>
              <a:t>Δ</a:t>
            </a:r>
            <a:r>
              <a:rPr lang="en-US" sz="2400" b="1" dirty="0" smtClean="0">
                <a:solidFill>
                  <a:srgbClr val="006600"/>
                </a:solidFill>
              </a:rPr>
              <a:t>T is negative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6600"/>
                </a:solidFill>
              </a:rPr>
              <a:t>q is negative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 bwMode="auto">
              <a:xfrm>
                <a:off x="228600" y="2057401"/>
                <a:ext cx="71151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 ∗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∗∆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2057401"/>
                <a:ext cx="7115175" cy="5714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228600" y="2776538"/>
                <a:ext cx="86391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𝟏𝟏𝟎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𝟖𝟖𝟎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𝐉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𝐜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800" b="1" i="0">
                          <a:solidFill>
                            <a:srgbClr val="C0000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𝟒𝟐𝟎𝟎𝐠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) ∗(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𝟖𝟒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𝟗𝟔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2776538"/>
                <a:ext cx="8639175" cy="5714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 bwMode="auto">
              <a:xfrm>
                <a:off x="2790825" y="4705351"/>
                <a:ext cx="22002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  <m:r>
                        <m:rPr>
                          <m:nor/>
                        </m:rP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90825" y="4705351"/>
                <a:ext cx="2200275" cy="5714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82563" y="228601"/>
            <a:ext cx="8778875" cy="182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6075" indent="-346075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»"/>
              <a:defRPr sz="20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 radiator circulates 4200 g of ethylene glycol to cool a diesel engine.  In one case, the radiator cools the engine from 96°C to 84°C by the removing 110,880 J of heat.  What is the specific heat of ethylene glycol?</a:t>
            </a:r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 bwMode="auto">
              <a:xfrm>
                <a:off x="182563" y="3571877"/>
                <a:ext cx="7115175" cy="128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𝟏𝟏𝟎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𝟖𝟖𝟎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𝐉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𝟒𝟐𝟎𝟎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𝐠</m:t>
                          </m:r>
                          <m:r>
                            <a:rPr lang="en-US" sz="2800" b="1" i="0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)(−</m:t>
                          </m:r>
                          <m:r>
                            <a:rPr lang="en-US" sz="2800" b="1" i="0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𝟏𝟐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800" b="1" i="0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𝐜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563" y="3571877"/>
                <a:ext cx="7115175" cy="12801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20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Solving Heat-Temperature Problems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594" y="3295650"/>
            <a:ext cx="3960812" cy="2905126"/>
          </a:xfrm>
        </p:spPr>
        <p:txBody>
          <a:bodyPr/>
          <a:lstStyle/>
          <a:p>
            <a:r>
              <a:rPr lang="en-US" dirty="0" smtClean="0"/>
              <a:t>Find q</a:t>
            </a:r>
          </a:p>
          <a:p>
            <a:r>
              <a:rPr lang="en-US" dirty="0" smtClean="0"/>
              <a:t>Find c, m or </a:t>
            </a:r>
            <a:r>
              <a:rPr lang="el-GR" dirty="0" smtClean="0"/>
              <a:t>Δ</a:t>
            </a:r>
            <a:r>
              <a:rPr lang="en-US" dirty="0" smtClean="0"/>
              <a:t>T</a:t>
            </a:r>
          </a:p>
          <a:p>
            <a:r>
              <a:rPr lang="en-US" dirty="0" smtClean="0"/>
              <a:t>Find T</a:t>
            </a:r>
            <a:r>
              <a:rPr lang="en-US" sz="4000" baseline="-25000" dirty="0" smtClean="0"/>
              <a:t>2</a:t>
            </a:r>
            <a:r>
              <a:rPr lang="en-US" dirty="0" smtClean="0"/>
              <a:t> or T</a:t>
            </a:r>
            <a:r>
              <a:rPr lang="en-US" sz="4000" baseline="-25000" dirty="0" smtClean="0"/>
              <a:t>1</a:t>
            </a:r>
            <a:endParaRPr lang="en-US" baseline="-25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 bwMode="auto">
              <a:xfrm>
                <a:off x="182563" y="1798320"/>
                <a:ext cx="8778875" cy="897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∗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∗∆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</m:oMath>
                  </m:oMathPara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563" y="1798320"/>
                <a:ext cx="8778875" cy="89725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>
          <a:xfrm>
            <a:off x="1619250" y="4619625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325" y="6035040"/>
            <a:ext cx="3114675" cy="82296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6600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6600"/>
                </a:solidFill>
              </a:rPr>
              <a:t>q, c, m T</a:t>
            </a:r>
            <a:r>
              <a:rPr lang="en-US" sz="2400" b="1" baseline="-25000" dirty="0" smtClean="0">
                <a:solidFill>
                  <a:srgbClr val="006600"/>
                </a:solidFill>
              </a:rPr>
              <a:t>1</a:t>
            </a:r>
            <a:r>
              <a:rPr lang="en-US" sz="2400" b="1" dirty="0" smtClean="0">
                <a:solidFill>
                  <a:srgbClr val="006600"/>
                </a:solidFill>
              </a:rPr>
              <a:t> are given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6600"/>
                </a:solidFill>
              </a:rPr>
              <a:t>find T</a:t>
            </a:r>
            <a:r>
              <a:rPr lang="en-US" sz="2400" b="1" baseline="-25000" dirty="0" smtClean="0">
                <a:solidFill>
                  <a:srgbClr val="0066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 bwMode="auto">
              <a:xfrm>
                <a:off x="228600" y="1952626"/>
                <a:ext cx="71151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 ∗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∗∆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952626"/>
                <a:ext cx="7115175" cy="5714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228600" y="2521745"/>
                <a:ext cx="86391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𝟑𝟓𝟎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𝟎𝟎𝟎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𝐉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𝟒𝟒𝟒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800" b="1" i="0">
                          <a:solidFill>
                            <a:srgbClr val="C0000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𝟔𝟏𝟑𝐠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) ∗(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𝐓𝟐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𝟐𝟓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2521745"/>
                <a:ext cx="8639175" cy="5714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82563" y="0"/>
            <a:ext cx="8778875" cy="201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6075" indent="-346075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»"/>
              <a:defRPr sz="20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 613 g bar of iron is transferred into a blast furnace where 350,000 J of heat is applied.  If the iron bar started at 25°C, what was the temperature after all the heat was absorbed.  The specific heat of iron is 0.444 J/g°C.</a:t>
            </a:r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 bwMode="auto">
              <a:xfrm>
                <a:off x="182563" y="4412457"/>
                <a:ext cx="7115175" cy="1076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𝟑𝟓𝟎</m:t>
                          </m:r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𝟎𝟎𝟎</m:t>
                          </m:r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𝐉</m:t>
                          </m:r>
                        </m:num>
                        <m:den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𝟒𝟒𝟒</m:t>
                          </m:r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𝟔𝟏𝟑𝐠</m:t>
                          </m:r>
                          <m: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𝟐𝟓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𝐓</m:t>
                      </m:r>
                      <m:r>
                        <a:rPr lang="en-US" sz="2800" b="1" baseline="-2500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563" y="4412457"/>
                <a:ext cx="7115175" cy="10763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182563" y="3205164"/>
                <a:ext cx="7115175" cy="1076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𝟑𝟓𝟎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𝟎𝟎𝟎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𝐉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𝟒𝟒𝟒</m:t>
                          </m:r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2800" b="1" i="0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2800" b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𝟔𝟏𝟑𝐠</m:t>
                          </m:r>
                          <m:r>
                            <a:rPr lang="en-US" sz="2800" b="1" i="0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b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𝐓𝟐</m:t>
                      </m:r>
                      <m:r>
                        <a:rPr lang="en-US" sz="2800" b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−</m:t>
                      </m:r>
                      <m:r>
                        <a:rPr lang="en-US" sz="2800" b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𝟐𝟓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563" y="3205164"/>
                <a:ext cx="7115175" cy="10763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 bwMode="auto">
              <a:xfrm>
                <a:off x="5829301" y="5467350"/>
                <a:ext cx="2781300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 smtClean="0">
                          <a:solidFill>
                            <a:srgbClr val="C00000"/>
                          </a:solidFill>
                        </a:rPr>
                        <m:t>⇒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 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𝟏𝟑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𝟎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29301" y="5467350"/>
                <a:ext cx="2781300" cy="5714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 bwMode="auto">
              <a:xfrm>
                <a:off x="3897312" y="5467350"/>
                <a:ext cx="22002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𝟏𝟑𝟏𝟏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97312" y="5467350"/>
                <a:ext cx="2200275" cy="5714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192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/>
      <p:bldP spid="9" grpId="0"/>
      <p:bldP spid="8" grpId="0"/>
      <p:bldP spid="11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Homework</a:t>
            </a:r>
            <a:endParaRPr lang="en-US" altLang="en-US" sz="3200" i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spcBef>
                <a:spcPts val="4200"/>
              </a:spcBef>
              <a:buNone/>
            </a:pPr>
            <a:r>
              <a:rPr lang="en-US" altLang="en-US" b="1" dirty="0" smtClean="0">
                <a:latin typeface="Arial" charset="0"/>
              </a:rPr>
              <a:t>Worksheet on Specific Heat</a:t>
            </a:r>
          </a:p>
          <a:p>
            <a:pPr marL="0" indent="0" eaLnBrk="1" hangingPunct="1">
              <a:spcBef>
                <a:spcPts val="4200"/>
              </a:spcBef>
              <a:buNone/>
            </a:pPr>
            <a:r>
              <a:rPr lang="en-US" altLang="en-US" i="1" dirty="0" smtClean="0">
                <a:latin typeface="Arial" charset="0"/>
              </a:rPr>
              <a:t>We will start this in class.  Anything not complete by the end of class needs to be done for homework</a:t>
            </a:r>
          </a:p>
        </p:txBody>
      </p:sp>
    </p:spTree>
    <p:extLst>
      <p:ext uri="{BB962C8B-B14F-4D97-AF65-F5344CB8AC3E}">
        <p14:creationId xmlns:p14="http://schemas.microsoft.com/office/powerpoint/2010/main" val="254108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274638"/>
            <a:ext cx="8778875" cy="1036002"/>
          </a:xfrm>
        </p:spPr>
        <p:txBody>
          <a:bodyPr/>
          <a:lstStyle/>
          <a:p>
            <a:r>
              <a:rPr lang="en-US" dirty="0" smtClean="0"/>
              <a:t>Relationship between</a:t>
            </a:r>
            <a:br>
              <a:rPr lang="en-US" dirty="0" smtClean="0"/>
            </a:br>
            <a:r>
              <a:rPr lang="en-US" dirty="0" smtClean="0"/>
              <a:t>Heat and Temperature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2563" y="1798320"/>
                <a:ext cx="8778875" cy="4627880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∗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∗∆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</m:oMath>
                  </m:oMathPara>
                </a14:m>
                <a:endParaRPr lang="en-US" b="1" dirty="0" smtClean="0"/>
              </a:p>
              <a:p>
                <a:pPr marL="403225" lvl="1" indent="0">
                  <a:spcBef>
                    <a:spcPts val="3600"/>
                  </a:spcBef>
                  <a:buNone/>
                  <a:tabLst>
                    <a:tab pos="3200400" algn="r"/>
                    <a:tab pos="3429000" algn="l"/>
                  </a:tabLst>
                </a:pPr>
                <a:r>
                  <a:rPr lang="en-US" sz="2800" dirty="0" smtClean="0"/>
                  <a:t>       Where: 	q 	= heat</a:t>
                </a:r>
              </a:p>
              <a:p>
                <a:pPr marL="403225" lvl="1" indent="0">
                  <a:buNone/>
                  <a:tabLst>
                    <a:tab pos="3200400" algn="r"/>
                    <a:tab pos="3429000" algn="l"/>
                  </a:tabLst>
                </a:pPr>
                <a:r>
                  <a:rPr lang="en-US" sz="2800" dirty="0" smtClean="0"/>
                  <a:t>	c 	= specific heat</a:t>
                </a:r>
              </a:p>
              <a:p>
                <a:pPr marL="403225" lvl="1" indent="0">
                  <a:buNone/>
                  <a:tabLst>
                    <a:tab pos="3200400" algn="r"/>
                    <a:tab pos="3429000" algn="l"/>
                  </a:tabLst>
                </a:pPr>
                <a:r>
                  <a:rPr lang="en-US" sz="2800" dirty="0" smtClean="0"/>
                  <a:t>	m 	= mass</a:t>
                </a:r>
              </a:p>
              <a:p>
                <a:pPr marL="403225" lvl="1" indent="0">
                  <a:buNone/>
                  <a:tabLst>
                    <a:tab pos="3200400" algn="r"/>
                    <a:tab pos="3429000" algn="l"/>
                  </a:tabLst>
                </a:pPr>
                <a:r>
                  <a:rPr lang="en-US" sz="2800" dirty="0" smtClean="0"/>
                  <a:t>	</a:t>
                </a:r>
                <a:r>
                  <a:rPr lang="el-GR" sz="2800" dirty="0" smtClean="0"/>
                  <a:t>Δ</a:t>
                </a:r>
                <a:r>
                  <a:rPr lang="en-US" sz="2800" dirty="0"/>
                  <a:t>T </a:t>
                </a:r>
                <a:r>
                  <a:rPr lang="en-US" sz="2800" dirty="0" smtClean="0"/>
                  <a:t>	= change in temperature</a:t>
                </a:r>
              </a:p>
              <a:p>
                <a:pPr marL="403225" lvl="1" indent="0">
                  <a:buNone/>
                  <a:tabLst>
                    <a:tab pos="3200400" algn="r"/>
                    <a:tab pos="3429000" algn="l"/>
                  </a:tabLst>
                </a:pPr>
                <a:r>
                  <a:rPr lang="en-US" sz="2800" dirty="0" smtClean="0"/>
                  <a:t>	</a:t>
                </a:r>
                <a:r>
                  <a:rPr lang="en-US" sz="2800" dirty="0"/>
                  <a:t>	</a:t>
                </a:r>
                <a:r>
                  <a:rPr lang="en-US" sz="2800" dirty="0" smtClean="0"/>
                  <a:t>= </a:t>
                </a:r>
                <a:r>
                  <a:rPr lang="en-US" sz="2800" dirty="0" err="1" smtClean="0"/>
                  <a:t>T</a:t>
                </a:r>
                <a:r>
                  <a:rPr lang="en-US" sz="3600" i="1" baseline="-25000" dirty="0" err="1" smtClean="0"/>
                  <a:t>final</a:t>
                </a:r>
                <a:r>
                  <a:rPr lang="en-US" sz="2800" dirty="0" smtClean="0"/>
                  <a:t> - </a:t>
                </a:r>
                <a:r>
                  <a:rPr lang="en-US" sz="2800" dirty="0" err="1" smtClean="0"/>
                  <a:t>T</a:t>
                </a:r>
                <a:r>
                  <a:rPr lang="en-US" sz="3600" i="1" baseline="-25000" dirty="0" err="1" smtClean="0"/>
                  <a:t>initial</a:t>
                </a:r>
                <a:r>
                  <a:rPr lang="en-US" sz="2800" dirty="0" smtClean="0"/>
                  <a:t> = T</a:t>
                </a:r>
                <a:r>
                  <a:rPr lang="en-US" sz="3600" i="1" baseline="-25000" dirty="0" smtClean="0"/>
                  <a:t>2</a:t>
                </a:r>
                <a:r>
                  <a:rPr lang="en-US" sz="2800" dirty="0" smtClean="0"/>
                  <a:t> - T</a:t>
                </a:r>
                <a:r>
                  <a:rPr lang="en-US" sz="3600" i="1" baseline="-25000" dirty="0" smtClean="0"/>
                  <a:t>1</a:t>
                </a:r>
                <a:endParaRPr lang="en-US" sz="2800" i="1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563" y="1798320"/>
                <a:ext cx="8778875" cy="462788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705726" y="0"/>
            <a:ext cx="143827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Review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Homework on Matter</a:t>
            </a:r>
            <a:endParaRPr lang="en-US" altLang="en-US" sz="3200" i="1" dirty="0" smtClean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403358"/>
              </p:ext>
            </p:extLst>
          </p:nvPr>
        </p:nvGraphicFramePr>
        <p:xfrm>
          <a:off x="182563" y="1296988"/>
          <a:ext cx="8778876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89438"/>
                <a:gridCol w="4389438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 to Matter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3: 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17, 39, 60, 62, 67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 &amp; Chemical Changes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3: 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12, 33,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34, 41, 45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Three Laws of Matter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3: 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27, 55, 71, 73, 75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53233" y="4920335"/>
            <a:ext cx="3637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Homework is due today</a:t>
            </a:r>
            <a:endParaRPr lang="en-US" sz="24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6323" y="5544300"/>
            <a:ext cx="8051355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turning in your homework, note any questions you would like to have reviewed in class</a:t>
            </a:r>
            <a:endParaRPr lang="en-US" sz="24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Last Class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576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28700"/>
            <a:ext cx="36576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36576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086100"/>
            <a:ext cx="36576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114800"/>
            <a:ext cx="36576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48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82563" y="442278"/>
            <a:ext cx="8778875" cy="73183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</a:rPr>
              <a:t>Specific Heat Calculations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31520" y="1447800"/>
            <a:ext cx="7680960" cy="4978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latin typeface="Arial" charset="0"/>
              </a:rPr>
              <a:t>SWBAT complete calculations which use specific heat to relate heat to temperature changes</a:t>
            </a:r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3199349" y="0"/>
            <a:ext cx="2745303" cy="369332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latin typeface="Arial" charset="0"/>
              </a:rPr>
              <a:t>Write this in your notes</a:t>
            </a:r>
          </a:p>
        </p:txBody>
      </p:sp>
    </p:spTree>
    <p:extLst>
      <p:ext uri="{BB962C8B-B14F-4D97-AF65-F5344CB8AC3E}">
        <p14:creationId xmlns:p14="http://schemas.microsoft.com/office/powerpoint/2010/main" val="423931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274638"/>
            <a:ext cx="8778875" cy="1036002"/>
          </a:xfrm>
        </p:spPr>
        <p:txBody>
          <a:bodyPr/>
          <a:lstStyle/>
          <a:p>
            <a:r>
              <a:rPr lang="en-US" dirty="0" smtClean="0"/>
              <a:t>Relationship between</a:t>
            </a:r>
            <a:br>
              <a:rPr lang="en-US" dirty="0" smtClean="0"/>
            </a:br>
            <a:r>
              <a:rPr lang="en-US" dirty="0" smtClean="0"/>
              <a:t>Heat and Temperature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2563" y="1798320"/>
                <a:ext cx="8778875" cy="4627880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∗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∗∆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</m:oMath>
                  </m:oMathPara>
                </a14:m>
                <a:endParaRPr lang="en-US" b="1" dirty="0" smtClean="0"/>
              </a:p>
              <a:p>
                <a:pPr marL="403225" lvl="1" indent="0">
                  <a:spcBef>
                    <a:spcPts val="3600"/>
                  </a:spcBef>
                  <a:buNone/>
                  <a:tabLst>
                    <a:tab pos="3200400" algn="r"/>
                    <a:tab pos="3429000" algn="l"/>
                  </a:tabLst>
                </a:pPr>
                <a:r>
                  <a:rPr lang="en-US" sz="2800" dirty="0" smtClean="0"/>
                  <a:t>       Where: 	q 	= heat</a:t>
                </a:r>
              </a:p>
              <a:p>
                <a:pPr marL="403225" lvl="1" indent="0">
                  <a:buNone/>
                  <a:tabLst>
                    <a:tab pos="3200400" algn="r"/>
                    <a:tab pos="3429000" algn="l"/>
                  </a:tabLst>
                </a:pPr>
                <a:r>
                  <a:rPr lang="en-US" sz="2800" dirty="0" smtClean="0"/>
                  <a:t>	c 	= specific heat</a:t>
                </a:r>
              </a:p>
              <a:p>
                <a:pPr marL="403225" lvl="1" indent="0">
                  <a:buNone/>
                  <a:tabLst>
                    <a:tab pos="3200400" algn="r"/>
                    <a:tab pos="3429000" algn="l"/>
                  </a:tabLst>
                </a:pPr>
                <a:r>
                  <a:rPr lang="en-US" sz="2800" dirty="0" smtClean="0"/>
                  <a:t>	m 	= mass</a:t>
                </a:r>
              </a:p>
              <a:p>
                <a:pPr marL="403225" lvl="1" indent="0">
                  <a:buNone/>
                  <a:tabLst>
                    <a:tab pos="3200400" algn="r"/>
                    <a:tab pos="3429000" algn="l"/>
                  </a:tabLst>
                </a:pPr>
                <a:r>
                  <a:rPr lang="en-US" sz="2800" dirty="0" smtClean="0"/>
                  <a:t>	</a:t>
                </a:r>
                <a:r>
                  <a:rPr lang="el-GR" sz="2800" dirty="0" smtClean="0"/>
                  <a:t>Δ</a:t>
                </a:r>
                <a:r>
                  <a:rPr lang="en-US" sz="2800" dirty="0"/>
                  <a:t>T </a:t>
                </a:r>
                <a:r>
                  <a:rPr lang="en-US" sz="2800" dirty="0" smtClean="0"/>
                  <a:t>	= change in temperature</a:t>
                </a:r>
              </a:p>
              <a:p>
                <a:pPr marL="403225" lvl="1" indent="0">
                  <a:buNone/>
                  <a:tabLst>
                    <a:tab pos="3200400" algn="r"/>
                    <a:tab pos="3429000" algn="l"/>
                  </a:tabLst>
                </a:pPr>
                <a:r>
                  <a:rPr lang="en-US" sz="2800" dirty="0" smtClean="0"/>
                  <a:t>	</a:t>
                </a:r>
                <a:r>
                  <a:rPr lang="en-US" sz="2800" dirty="0"/>
                  <a:t>	</a:t>
                </a:r>
                <a:r>
                  <a:rPr lang="en-US" sz="2800" dirty="0" smtClean="0"/>
                  <a:t>= </a:t>
                </a:r>
                <a:r>
                  <a:rPr lang="en-US" sz="2800" dirty="0" err="1" smtClean="0"/>
                  <a:t>T</a:t>
                </a:r>
                <a:r>
                  <a:rPr lang="en-US" sz="3600" i="1" baseline="-25000" dirty="0" err="1" smtClean="0"/>
                  <a:t>final</a:t>
                </a:r>
                <a:r>
                  <a:rPr lang="en-US" sz="2800" dirty="0" smtClean="0"/>
                  <a:t> - </a:t>
                </a:r>
                <a:r>
                  <a:rPr lang="en-US" sz="2800" dirty="0" err="1" smtClean="0"/>
                  <a:t>T</a:t>
                </a:r>
                <a:r>
                  <a:rPr lang="en-US" sz="3600" i="1" baseline="-25000" dirty="0" err="1" smtClean="0"/>
                  <a:t>initial</a:t>
                </a:r>
                <a:r>
                  <a:rPr lang="en-US" sz="2800" dirty="0" smtClean="0"/>
                  <a:t> = T</a:t>
                </a:r>
                <a:r>
                  <a:rPr lang="en-US" sz="3600" i="1" baseline="-25000" dirty="0" smtClean="0"/>
                  <a:t>2</a:t>
                </a:r>
                <a:r>
                  <a:rPr lang="en-US" sz="2800" dirty="0" smtClean="0"/>
                  <a:t> - T</a:t>
                </a:r>
                <a:r>
                  <a:rPr lang="en-US" sz="3600" i="1" baseline="-25000" dirty="0" smtClean="0"/>
                  <a:t>1</a:t>
                </a:r>
                <a:endParaRPr lang="en-US" sz="2800" i="1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563" y="1798320"/>
                <a:ext cx="8778875" cy="462788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705726" y="0"/>
            <a:ext cx="143827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Review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20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Specific Heat?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382" y="1296988"/>
            <a:ext cx="8123237" cy="5129212"/>
          </a:xfrm>
        </p:spPr>
        <p:txBody>
          <a:bodyPr/>
          <a:lstStyle/>
          <a:p>
            <a:r>
              <a:rPr lang="en-US" dirty="0" smtClean="0"/>
              <a:t>The amount of heat required to raise the temperature of one gram of substance by one degree Celsius</a:t>
            </a:r>
          </a:p>
          <a:p>
            <a:r>
              <a:rPr lang="en-US" dirty="0" smtClean="0"/>
              <a:t>Specific heat can vary dramatically between different substances</a:t>
            </a:r>
          </a:p>
          <a:p>
            <a:r>
              <a:rPr lang="en-US" dirty="0" smtClean="0"/>
              <a:t>Symbol is "c"</a:t>
            </a:r>
          </a:p>
          <a:p>
            <a:r>
              <a:rPr lang="en-US" dirty="0" smtClean="0"/>
              <a:t>Units are </a:t>
            </a:r>
            <a:r>
              <a:rPr lang="en-US" dirty="0" err="1"/>
              <a:t>cal</a:t>
            </a:r>
            <a:r>
              <a:rPr lang="en-US" dirty="0"/>
              <a:t>/g°C </a:t>
            </a:r>
            <a:r>
              <a:rPr lang="en-US" dirty="0" smtClean="0"/>
              <a:t>or J/g°C</a:t>
            </a:r>
          </a:p>
          <a:p>
            <a:r>
              <a:rPr lang="en-US" dirty="0" smtClean="0"/>
              <a:t>By definition, the specific heat of water is       1 </a:t>
            </a:r>
            <a:r>
              <a:rPr lang="en-US" dirty="0" err="1"/>
              <a:t>cal</a:t>
            </a:r>
            <a:r>
              <a:rPr lang="en-US" dirty="0"/>
              <a:t>/g°C </a:t>
            </a:r>
            <a:r>
              <a:rPr lang="en-US" dirty="0" smtClean="0"/>
              <a:t>or 4.184 </a:t>
            </a:r>
            <a:r>
              <a:rPr lang="en-US" dirty="0"/>
              <a:t>J/g°C</a:t>
            </a: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362701" y="3571875"/>
            <a:ext cx="2656385" cy="1765818"/>
            <a:chOff x="6296026" y="3571875"/>
            <a:chExt cx="2656385" cy="1765818"/>
          </a:xfrm>
        </p:grpSpPr>
        <p:sp>
          <p:nvSpPr>
            <p:cNvPr id="4" name="TextBox 3"/>
            <p:cNvSpPr txBox="1"/>
            <p:nvPr/>
          </p:nvSpPr>
          <p:spPr>
            <a:xfrm>
              <a:off x="6296026" y="3571875"/>
              <a:ext cx="2656385" cy="1765818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Correction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472712" y="3981450"/>
              <a:ext cx="2303013" cy="1241943"/>
              <a:chOff x="6649398" y="4095750"/>
              <a:chExt cx="2303013" cy="124194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6649398" y="4095750"/>
                    <a:ext cx="1055096" cy="124194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36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𝐜𝐚𝐥</m:t>
                              </m:r>
                            </m:num>
                            <m:den>
                              <m:r>
                                <a:rPr lang="en-US" sz="36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𝐠</m:t>
                              </m:r>
                              <m:r>
                                <a:rPr lang="en-US" sz="36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 ℃</m:t>
                              </m:r>
                            </m:den>
                          </m:f>
                        </m:oMath>
                      </m:oMathPara>
                    </a14:m>
                    <a:endParaRPr lang="en-US" sz="36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49398" y="4095750"/>
                    <a:ext cx="1055096" cy="1241943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7897315" y="4095750"/>
                    <a:ext cx="1055096" cy="124194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36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𝐉</m:t>
                              </m:r>
                            </m:num>
                            <m:den>
                              <m:r>
                                <a:rPr lang="en-US" sz="36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𝐠</m:t>
                              </m:r>
                              <m:r>
                                <a:rPr lang="en-US" sz="36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 ℃</m:t>
                              </m:r>
                            </m:den>
                          </m:f>
                        </m:oMath>
                      </m:oMathPara>
                    </a14:m>
                    <a:endParaRPr lang="en-US" sz="36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97315" y="4095750"/>
                    <a:ext cx="1055096" cy="1241943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9" name="TextBox 8"/>
          <p:cNvSpPr txBox="1"/>
          <p:nvPr/>
        </p:nvSpPr>
        <p:spPr>
          <a:xfrm>
            <a:off x="7705726" y="0"/>
            <a:ext cx="143827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Review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63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65125" y="1447800"/>
            <a:ext cx="65690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333399"/>
                </a:solidFill>
              </a:rPr>
              <a:t>A metal-working process needs to heat steel from room temperature (</a:t>
            </a:r>
            <a:r>
              <a:rPr lang="en-US" sz="2000" dirty="0" smtClean="0">
                <a:solidFill>
                  <a:srgbClr val="333399"/>
                </a:solidFill>
              </a:rPr>
              <a:t>22</a:t>
            </a:r>
            <a:r>
              <a:rPr lang="en-US" sz="2000" baseline="30000" dirty="0" smtClean="0">
                <a:solidFill>
                  <a:srgbClr val="333399"/>
                </a:solidFill>
              </a:rPr>
              <a:t>o</a:t>
            </a:r>
            <a:r>
              <a:rPr lang="en-US" sz="2000" dirty="0" smtClean="0">
                <a:solidFill>
                  <a:srgbClr val="333399"/>
                </a:solidFill>
              </a:rPr>
              <a:t>C</a:t>
            </a:r>
            <a:r>
              <a:rPr lang="en-US" sz="2000" dirty="0" smtClean="0">
                <a:solidFill>
                  <a:srgbClr val="333399"/>
                </a:solidFill>
              </a:rPr>
              <a:t>) to </a:t>
            </a:r>
            <a:r>
              <a:rPr lang="en-US" sz="2000" dirty="0" smtClean="0">
                <a:solidFill>
                  <a:srgbClr val="333399"/>
                </a:solidFill>
              </a:rPr>
              <a:t>2,300</a:t>
            </a:r>
            <a:r>
              <a:rPr lang="en-US" sz="2000" baseline="30000" dirty="0" smtClean="0">
                <a:solidFill>
                  <a:srgbClr val="333399"/>
                </a:solidFill>
              </a:rPr>
              <a:t>o</a:t>
            </a:r>
            <a:r>
              <a:rPr lang="en-US" sz="2000" dirty="0" smtClean="0">
                <a:solidFill>
                  <a:srgbClr val="333399"/>
                </a:solidFill>
              </a:rPr>
              <a:t>C</a:t>
            </a:r>
            <a:r>
              <a:rPr lang="en-US" sz="2000" dirty="0" smtClean="0">
                <a:solidFill>
                  <a:srgbClr val="333399"/>
                </a:solidFill>
              </a:rPr>
              <a:t>. If the mass of steel is </a:t>
            </a:r>
            <a:r>
              <a:rPr lang="en-US" sz="2000" dirty="0" smtClean="0">
                <a:solidFill>
                  <a:srgbClr val="333399"/>
                </a:solidFill>
              </a:rPr>
              <a:t>120 </a:t>
            </a:r>
            <a:r>
              <a:rPr lang="en-US" sz="2000" dirty="0" smtClean="0">
                <a:solidFill>
                  <a:srgbClr val="333399"/>
                </a:solidFill>
              </a:rPr>
              <a:t>g, how much heat is required</a:t>
            </a:r>
            <a:r>
              <a:rPr lang="en-US" sz="2000" dirty="0" smtClean="0">
                <a:solidFill>
                  <a:srgbClr val="333399"/>
                </a:solidFill>
              </a:rPr>
              <a:t>?  The specific heat of steel is 0.470 J/g</a:t>
            </a:r>
            <a:r>
              <a:rPr lang="en-US" sz="2000" dirty="0"/>
              <a:t>°</a:t>
            </a:r>
            <a:r>
              <a:rPr lang="en-US" sz="2000" dirty="0" smtClean="0">
                <a:solidFill>
                  <a:srgbClr val="333399"/>
                </a:solidFill>
              </a:rPr>
              <a:t>C</a:t>
            </a:r>
            <a:endParaRPr lang="en-US" sz="2000" dirty="0" smtClean="0">
              <a:solidFill>
                <a:srgbClr val="333399"/>
              </a:solidFill>
            </a:endParaRPr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447800"/>
            <a:ext cx="15525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Calculation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228600" y="3028951"/>
                <a:ext cx="71151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 ∗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∗∆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dirty="0"/>
              </a:p>
            </p:txBody>
          </p:sp>
        </mc:Choice>
        <mc:Fallback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3028951"/>
                <a:ext cx="7115175" cy="5714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 bwMode="auto">
              <a:xfrm>
                <a:off x="228600" y="3843338"/>
                <a:ext cx="71151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𝟒𝟕𝟎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𝐉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/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𝐠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800" b="1" i="0">
                          <a:solidFill>
                            <a:srgbClr val="C0000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𝟏𝟐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) ∗(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𝟐𝟑</m:t>
                      </m:r>
                      <m:r>
                        <m:rPr>
                          <m:nor/>
                        </m:rP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00-22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800" b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3843338"/>
                <a:ext cx="7115175" cy="5714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228600" y="4657726"/>
                <a:ext cx="711517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𝟏𝟐𝟖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𝟒𝟕𝟗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𝐉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4657726"/>
                <a:ext cx="7115175" cy="5714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 bwMode="auto">
              <a:xfrm>
                <a:off x="3248025" y="4657726"/>
                <a:ext cx="5191125" cy="57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 smtClean="0">
                          <a:solidFill>
                            <a:srgbClr val="C00000"/>
                          </a:solidFill>
                        </a:rPr>
                        <m:t>⇒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𝟏𝟑𝟎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8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𝟎𝟎𝟎</m:t>
                      </m:r>
                      <m:r>
                        <a:rPr lang="en-US" sz="2800" b="1" i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1" i="0">
                          <a:solidFill>
                            <a:srgbClr val="C00000"/>
                          </a:solidFill>
                          <a:latin typeface="Cambria Math"/>
                        </a:rPr>
                        <m:t>𝐉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buFont typeface="Arial" pitchFamily="34" charset="0"/>
                  <a:buNone/>
                </a:pPr>
                <a:endParaRPr lang="en-US" sz="2800" b="1" dirty="0"/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8025" y="4657726"/>
                <a:ext cx="5191125" cy="5714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82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274638"/>
            <a:ext cx="8778875" cy="1036002"/>
          </a:xfrm>
        </p:spPr>
        <p:txBody>
          <a:bodyPr/>
          <a:lstStyle/>
          <a:p>
            <a:r>
              <a:rPr lang="en-US" dirty="0" smtClean="0"/>
              <a:t>Solving Problems on </a:t>
            </a:r>
            <a:br>
              <a:rPr lang="en-US" dirty="0" smtClean="0"/>
            </a:br>
            <a:r>
              <a:rPr lang="en-US" dirty="0" smtClean="0"/>
              <a:t>Heat &amp; Temperature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82563" y="2943224"/>
            <a:ext cx="8778875" cy="102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6075" indent="-346075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»"/>
              <a:defRPr sz="20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When given a problem using this equation, one of the four variables will be missing.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82563" y="4124324"/>
            <a:ext cx="8778875" cy="56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6075" indent="-346075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»"/>
              <a:defRPr sz="20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To solve, we just need basic algebra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82563" y="4838700"/>
            <a:ext cx="87788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6075" indent="-346075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»"/>
              <a:defRPr sz="20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In the beginning, it is useful to methodically identify each given and follow the units to make sure nothing is missed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 bwMode="auto">
              <a:xfrm>
                <a:off x="258763" y="1798320"/>
                <a:ext cx="8778875" cy="897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∗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∗∆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</m:oMath>
                  </m:oMathPara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8763" y="1798320"/>
                <a:ext cx="8778875" cy="89725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641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Solving Heat-Temperature Problems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594" y="3295650"/>
            <a:ext cx="3960812" cy="2905126"/>
          </a:xfrm>
        </p:spPr>
        <p:txBody>
          <a:bodyPr/>
          <a:lstStyle/>
          <a:p>
            <a:r>
              <a:rPr lang="en-US" dirty="0" smtClean="0"/>
              <a:t>Find q</a:t>
            </a:r>
          </a:p>
          <a:p>
            <a:r>
              <a:rPr lang="en-US" dirty="0" smtClean="0"/>
              <a:t>Find c, m or </a:t>
            </a:r>
            <a:r>
              <a:rPr lang="el-GR" dirty="0" smtClean="0"/>
              <a:t>Δ</a:t>
            </a:r>
            <a:r>
              <a:rPr lang="en-US" dirty="0" smtClean="0"/>
              <a:t>T</a:t>
            </a:r>
          </a:p>
          <a:p>
            <a:r>
              <a:rPr lang="en-US" dirty="0" smtClean="0"/>
              <a:t>Find T</a:t>
            </a:r>
            <a:r>
              <a:rPr lang="en-US" sz="4000" baseline="-25000" dirty="0" smtClean="0"/>
              <a:t>2</a:t>
            </a:r>
            <a:r>
              <a:rPr lang="en-US" dirty="0" smtClean="0"/>
              <a:t> or T</a:t>
            </a:r>
            <a:r>
              <a:rPr lang="en-US" sz="4000" baseline="-25000" dirty="0" smtClean="0"/>
              <a:t>1</a:t>
            </a:r>
            <a:endParaRPr lang="en-US" baseline="-25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 bwMode="auto">
              <a:xfrm>
                <a:off x="182563" y="1798320"/>
                <a:ext cx="8778875" cy="897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6075" indent="-346075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630238" indent="-227013" algn="l" rtl="0" eaLnBrk="0" fontAlgn="base" hangingPunct="0">
                  <a:spcBef>
                    <a:spcPts val="3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2813" indent="-222250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254125" indent="-234950" algn="l" defTabSz="1087438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–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600200" indent="-220663" algn="l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charset="0"/>
                  <a:buChar char="»"/>
                  <a:defRPr sz="1800" i="1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∗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∗∆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</m:oMath>
                  </m:oMathPara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563" y="1798320"/>
                <a:ext cx="8778875" cy="89725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24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9017</TotalTime>
  <Words>1027</Words>
  <Application>Microsoft Office PowerPoint</Application>
  <PresentationFormat>On-screen Show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Early Enrollment Program</vt:lpstr>
      <vt:lpstr>Homework on Matter</vt:lpstr>
      <vt:lpstr>Last Class</vt:lpstr>
      <vt:lpstr>Specific Heat Calculations</vt:lpstr>
      <vt:lpstr>Relationship between Heat and Temperature</vt:lpstr>
      <vt:lpstr>What is Specific Heat?</vt:lpstr>
      <vt:lpstr>Sample Calculation</vt:lpstr>
      <vt:lpstr>Solving Problems on  Heat &amp; Temperature</vt:lpstr>
      <vt:lpstr>Solving Heat-Temperature Problems</vt:lpstr>
      <vt:lpstr>Solving Heat-Temperature Problems</vt:lpstr>
      <vt:lpstr>PowerPoint Presentation</vt:lpstr>
      <vt:lpstr>PowerPoint Presentation</vt:lpstr>
      <vt:lpstr>Solving Heat-Temperature Problems</vt:lpstr>
      <vt:lpstr>PowerPoint Presentation</vt:lpstr>
      <vt:lpstr>PowerPoint Presentation</vt:lpstr>
      <vt:lpstr>Solving Heat-Temperature Problems</vt:lpstr>
      <vt:lpstr>PowerPoint Presentation</vt:lpstr>
      <vt:lpstr>Homework</vt:lpstr>
      <vt:lpstr>Relationship between Heat and Temperature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607</cp:revision>
  <cp:lastPrinted>2014-10-03T15:48:06Z</cp:lastPrinted>
  <dcterms:created xsi:type="dcterms:W3CDTF">2012-09-15T16:31:25Z</dcterms:created>
  <dcterms:modified xsi:type="dcterms:W3CDTF">2014-10-06T15:56:39Z</dcterms:modified>
</cp:coreProperties>
</file>