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8"/>
  </p:notesMasterIdLst>
  <p:handoutMasterIdLst>
    <p:handoutMasterId r:id="rId9"/>
  </p:handoutMasterIdLst>
  <p:sldIdLst>
    <p:sldId id="392" r:id="rId3"/>
    <p:sldId id="393" r:id="rId4"/>
    <p:sldId id="394" r:id="rId5"/>
    <p:sldId id="395" r:id="rId6"/>
    <p:sldId id="391" r:id="rId7"/>
  </p:sldIdLst>
  <p:sldSz cx="9144000" cy="6858000" type="screen4x3"/>
  <p:notesSz cx="9312275" cy="7026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CC"/>
    <a:srgbClr val="663300"/>
    <a:srgbClr val="CC0000"/>
    <a:srgbClr val="FFE07D"/>
    <a:srgbClr val="C9E7E9"/>
    <a:srgbClr val="C4E4E6"/>
    <a:srgbClr val="CCFF99"/>
    <a:srgbClr val="FFCC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>
        <p:scale>
          <a:sx n="70" d="100"/>
          <a:sy n="70" d="100"/>
        </p:scale>
        <p:origin x="-1742" y="-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E3C571F-1940-4037-8165-EE3DE2050E19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25017C8B-1089-4070-8346-465A13E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4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932A4971-2819-4C66-8E47-6ED3E69662C9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11550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E0B0F9A-194D-45E4-8DDA-9768935C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4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2CF2-496B-452B-A169-6AD161B48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9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D533-96AB-40F9-8F0B-ADFEFE7EA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56CD-406E-4CDF-941A-AAF5B45C5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9F188-2C9B-43EF-97A1-E98CD16A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5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211AF-D954-47DF-9569-AA2CB5795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2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56DD-E8DC-4F09-B53A-66704320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84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4428-3C11-4243-B007-B3C92841C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1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3BD0-1666-4CC8-988A-60AD4A70F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3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5545-6D0F-4CC5-A479-4C7D96DD3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4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86023-D1A8-4D1F-AD46-BB80C53AC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311D-E6C5-4282-A918-E554F6B77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2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46442"/>
          </a:xfrm>
        </p:spPr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19200"/>
            <a:ext cx="877824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1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D715-640F-4E17-98D2-37005ABBC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43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940D5-7372-4046-B289-C5E27E793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5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9A9DB-5397-43F9-A9E0-7B7462844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24B08-1105-4281-9710-DE0CA37B5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7CAF-10EA-45C4-AA45-19B97586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7A6B-45FC-4FC5-8C60-5DFA778B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1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D28F-827F-4CA9-B422-FBD6C64C1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3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9F6F-17C2-4643-98AE-95875B66B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2B45-9E45-4188-9C8D-301AE45E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E0E2D-B697-4CF1-94EA-AEFE4D714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" y="274638"/>
            <a:ext cx="8778240" cy="74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" y="1188720"/>
            <a:ext cx="877824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504081" y="6611779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i="1" dirty="0" smtClean="0"/>
              <a:t>slide </a:t>
            </a:r>
            <a:fld id="{243568BA-2971-4540-BE0B-793FCC9B529C}" type="slidenum">
              <a:rPr lang="en-US" sz="1000" i="1" smtClean="0"/>
              <a:t>‹#›</a:t>
            </a:fld>
            <a:endParaRPr lang="en-US" sz="100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A2533A-7E23-4A0B-8B6C-608DF240A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 userDrawn="1"/>
        </p:nvGrpSpPr>
        <p:grpSpPr bwMode="auto">
          <a:xfrm>
            <a:off x="152400" y="6537325"/>
            <a:ext cx="8839200" cy="242888"/>
            <a:chOff x="96" y="4118"/>
            <a:chExt cx="5568" cy="153"/>
          </a:xfrm>
        </p:grpSpPr>
        <p:sp>
          <p:nvSpPr>
            <p:cNvPr id="2056" name="Rectangle 8"/>
            <p:cNvSpPr>
              <a:spLocks noChangeArrowheads="1"/>
            </p:cNvSpPr>
            <p:nvPr userDrawn="1"/>
          </p:nvSpPr>
          <p:spPr bwMode="auto">
            <a:xfrm>
              <a:off x="96" y="4128"/>
              <a:ext cx="120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fld id="{C5C091BB-DF80-4CA9-AC6D-E851E91FD1A5}" type="slidenum">
                <a:rPr lang="en-US" sz="1400" b="1">
                  <a:solidFill>
                    <a:srgbClr val="006600"/>
                  </a:solidFill>
                </a:rPr>
                <a:pPr/>
                <a:t>‹#›</a:t>
              </a:fld>
              <a:endParaRPr lang="en-US" sz="1400" b="1">
                <a:solidFill>
                  <a:srgbClr val="006600"/>
                </a:solidFill>
              </a:endParaRPr>
            </a:p>
          </p:txBody>
        </p:sp>
        <p:sp>
          <p:nvSpPr>
            <p:cNvPr id="79881" name="TextBox 5"/>
            <p:cNvSpPr txBox="1">
              <a:spLocks noChangeArrowheads="1"/>
            </p:cNvSpPr>
            <p:nvPr userDrawn="1"/>
          </p:nvSpPr>
          <p:spPr bwMode="auto">
            <a:xfrm>
              <a:off x="146" y="4118"/>
              <a:ext cx="546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203" tIns="22602" rIns="45203" bIns="22602">
              <a:spAutoFit/>
            </a:bodyPr>
            <a:lstStyle>
              <a:lvl1pPr defTabSz="452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26670000" indent="-26349325" defTabSz="452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36352163" indent="-35709225" defTabSz="452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36672838" indent="-35709225" defTabSz="452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6995100" indent="-35709225" defTabSz="452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374523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79095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83667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23900" indent="-35709225" defTabSz="452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en-US" sz="1300" smtClean="0">
                  <a:solidFill>
                    <a:srgbClr val="006600"/>
                  </a:solidFill>
                  <a:ea typeface="ヒラギノ角ゴ ProN W3" charset="-128"/>
                  <a:sym typeface="Arial" charset="0"/>
                </a:rPr>
                <a:t>5.1  The Atom Has a Structure</a:t>
              </a:r>
            </a:p>
          </p:txBody>
        </p:sp>
        <p:sp>
          <p:nvSpPr>
            <p:cNvPr id="2058" name="Line 10"/>
            <p:cNvSpPr>
              <a:spLocks noChangeShapeType="1"/>
            </p:cNvSpPr>
            <p:nvPr userDrawn="1"/>
          </p:nvSpPr>
          <p:spPr bwMode="auto">
            <a:xfrm>
              <a:off x="96" y="4128"/>
              <a:ext cx="5568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SWBAT to create a model of an atom given just one of the following sets of information:</a:t>
            </a:r>
          </a:p>
          <a:p>
            <a:pPr marL="1368425" indent="-514350">
              <a:buFont typeface="+mj-lt"/>
              <a:buAutoNum type="arabicParenR"/>
            </a:pPr>
            <a:r>
              <a:rPr lang="en-US" dirty="0" smtClean="0"/>
              <a:t>the atomic notation</a:t>
            </a:r>
          </a:p>
          <a:p>
            <a:pPr marL="1368425" indent="-514350">
              <a:buFont typeface="+mj-lt"/>
              <a:buAutoNum type="arabicParenR"/>
            </a:pPr>
            <a:r>
              <a:rPr lang="en-US" dirty="0" smtClean="0"/>
              <a:t>the isotope name</a:t>
            </a:r>
          </a:p>
          <a:p>
            <a:pPr marL="1368425" indent="-514350">
              <a:buFont typeface="+mj-lt"/>
              <a:buAutoNum type="arabicParenR"/>
            </a:pPr>
            <a:r>
              <a:rPr lang="en-US" dirty="0" smtClean="0"/>
              <a:t>the number of p, n &amp; e in the atom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05775" y="0"/>
            <a:ext cx="103822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44336" y="1306217"/>
            <a:ext cx="7255328" cy="2003039"/>
            <a:chOff x="185056" y="4027718"/>
            <a:chExt cx="5606142" cy="124097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801" t="8073" r="28961" b="6164"/>
            <a:stretch/>
          </p:blipFill>
          <p:spPr>
            <a:xfrm rot="5400000">
              <a:off x="2367642" y="1845132"/>
              <a:ext cx="1240970" cy="560614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534886" y="4038603"/>
              <a:ext cx="2645228" cy="5303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of Atoms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82880" y="3396343"/>
            <a:ext cx="8778240" cy="3309256"/>
          </a:xfrm>
        </p:spPr>
        <p:txBody>
          <a:bodyPr/>
          <a:lstStyle/>
          <a:p>
            <a:r>
              <a:rPr lang="en-US" dirty="0" smtClean="0"/>
              <a:t>This is a pipe cleaner with some colored beads put onto it</a:t>
            </a:r>
          </a:p>
          <a:p>
            <a:r>
              <a:rPr lang="en-US" dirty="0" smtClean="0"/>
              <a:t>It will serve as a simple model of an atom</a:t>
            </a:r>
          </a:p>
          <a:p>
            <a:pPr marL="1828800" indent="-457200">
              <a:buFont typeface="Wingdings" panose="05000000000000000000" pitchFamily="2" charset="2"/>
              <a:buChar char="Ø"/>
            </a:pPr>
            <a:r>
              <a:rPr lang="en-US" sz="3000" b="1" i="1" dirty="0" smtClean="0">
                <a:solidFill>
                  <a:srgbClr val="FF0000"/>
                </a:solidFill>
              </a:rPr>
              <a:t>Black beads represent protons</a:t>
            </a:r>
          </a:p>
          <a:p>
            <a:pPr marL="1828800" indent="-457200">
              <a:buFont typeface="Wingdings" panose="05000000000000000000" pitchFamily="2" charset="2"/>
              <a:buChar char="Ø"/>
            </a:pPr>
            <a:r>
              <a:rPr lang="en-US" sz="3000" b="1" i="1" dirty="0" smtClean="0">
                <a:solidFill>
                  <a:srgbClr val="FF0000"/>
                </a:solidFill>
              </a:rPr>
              <a:t>Green beads represent neutrons</a:t>
            </a:r>
          </a:p>
          <a:p>
            <a:pPr marL="1828800" indent="-457200">
              <a:buFont typeface="Wingdings" panose="05000000000000000000" pitchFamily="2" charset="2"/>
              <a:buChar char="Ø"/>
            </a:pPr>
            <a:r>
              <a:rPr lang="en-US" sz="3000" b="1" i="1" dirty="0" smtClean="0">
                <a:solidFill>
                  <a:srgbClr val="FF0000"/>
                </a:solidFill>
              </a:rPr>
              <a:t>Red beads represent electrons</a:t>
            </a:r>
            <a:endParaRPr lang="en-US" sz="30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098" y="5366655"/>
            <a:ext cx="1005840" cy="9541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red text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5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66" t="1852" r="17221" b="3333"/>
          <a:stretch/>
        </p:blipFill>
        <p:spPr>
          <a:xfrm rot="5400000">
            <a:off x="2623507" y="1549266"/>
            <a:ext cx="3896988" cy="61977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65192" y="3167750"/>
            <a:ext cx="2011680" cy="11865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576263" indent="-576263" algn="ctr"/>
            <a:r>
              <a:rPr lang="en-US" sz="2400" b="1" dirty="0" smtClean="0"/>
              <a:t>2) Atomic Notation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084195" y="4430494"/>
            <a:ext cx="2651760" cy="4898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1)  p, n &amp; e count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529023" y="5638805"/>
            <a:ext cx="4474029" cy="7075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3)  Isotope Name</a:t>
            </a:r>
            <a:endParaRPr lang="en-US" sz="24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a Model of an Atom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2880" y="1219200"/>
            <a:ext cx="8778240" cy="1219200"/>
          </a:xfrm>
        </p:spPr>
        <p:txBody>
          <a:bodyPr/>
          <a:lstStyle/>
          <a:p>
            <a:r>
              <a:rPr lang="en-US" dirty="0" smtClean="0"/>
              <a:t>Use what we've learned in class to write the atomic identifiers 1, 2 &amp; 3 (the blue boxes)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8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66" t="1852" r="17221" b="3333"/>
          <a:stretch/>
        </p:blipFill>
        <p:spPr>
          <a:xfrm rot="5400000">
            <a:off x="2623507" y="1549266"/>
            <a:ext cx="3896988" cy="61977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65192" y="3167750"/>
            <a:ext cx="2011680" cy="11865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576263" indent="-576263" algn="ctr"/>
            <a:r>
              <a:rPr lang="en-US" sz="2400" b="1" dirty="0" smtClean="0"/>
              <a:t>2) Atomic Notation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084195" y="4430494"/>
            <a:ext cx="2651760" cy="4898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1)  p, n &amp; e count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529023" y="5638805"/>
            <a:ext cx="4474029" cy="7075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3)  Isotope Name</a:t>
            </a:r>
            <a:endParaRPr lang="en-US" sz="24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2880" y="1219200"/>
            <a:ext cx="8778240" cy="1219200"/>
          </a:xfrm>
        </p:spPr>
        <p:txBody>
          <a:bodyPr/>
          <a:lstStyle/>
          <a:p>
            <a:r>
              <a:rPr lang="en-US" dirty="0" smtClean="0"/>
              <a:t>You will get one atomic identifier, build a model &amp; write the other two atomic identifiers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7938"/>
            <a:ext cx="8778240" cy="665162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00100"/>
            <a:ext cx="8778240" cy="5943600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800" dirty="0" smtClean="0"/>
              <a:t>Take an atom card from the black basket</a:t>
            </a:r>
            <a:endParaRPr lang="en-US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800" u="sng" dirty="0" smtClean="0"/>
              <a:t>In your notebook</a:t>
            </a:r>
            <a:r>
              <a:rPr lang="en-US" sz="2800" dirty="0" smtClean="0"/>
              <a:t>, write down the atomic notation, isotope name &amp; number of p, n &amp; e.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800" dirty="0" smtClean="0"/>
              <a:t>Return the atom card to the black basket.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800" dirty="0" smtClean="0"/>
              <a:t>Create a  model of the </a:t>
            </a:r>
            <a:r>
              <a:rPr lang="en-US" sz="2800" dirty="0" smtClean="0"/>
              <a:t>atom described on the </a:t>
            </a:r>
            <a:r>
              <a:rPr lang="en-US" sz="2800" dirty="0" smtClean="0"/>
              <a:t>card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800" dirty="0" smtClean="0"/>
              <a:t>When </a:t>
            </a:r>
            <a:r>
              <a:rPr lang="en-US" sz="2800" dirty="0" smtClean="0"/>
              <a:t>done, pair with another student and check each other's </a:t>
            </a:r>
            <a:r>
              <a:rPr lang="en-US" sz="2800" dirty="0" smtClean="0"/>
              <a:t>answers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1852" r="17222" b="3333"/>
          <a:stretch/>
        </p:blipFill>
        <p:spPr>
          <a:xfrm rot="5400000">
            <a:off x="5301939" y="3753161"/>
            <a:ext cx="2293878" cy="362675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2880" y="4930830"/>
            <a:ext cx="4302033" cy="9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spcBef>
                <a:spcPts val="1800"/>
              </a:spcBef>
              <a:buFont typeface="+mj-lt"/>
              <a:buAutoNum type="arabicParenR" startAt="6"/>
            </a:pPr>
            <a:r>
              <a:rPr lang="en-US" sz="2800" kern="0" dirty="0" smtClean="0"/>
              <a:t>Show your final model to me for credit</a:t>
            </a:r>
            <a:endParaRPr lang="en-US" sz="280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2880" y="5918426"/>
            <a:ext cx="4302033" cy="9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spcBef>
                <a:spcPts val="1800"/>
              </a:spcBef>
              <a:buFont typeface="+mj-lt"/>
              <a:buAutoNum type="arabicParenR" startAt="7"/>
            </a:pPr>
            <a:r>
              <a:rPr lang="en-US" sz="2800" kern="0" dirty="0" smtClean="0"/>
              <a:t>Disassemble your model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54726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238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Custom Design</vt:lpstr>
      <vt:lpstr>Working with Models</vt:lpstr>
      <vt:lpstr>Simple Model of Atoms</vt:lpstr>
      <vt:lpstr>Interpreting a Model of an Atom</vt:lpstr>
      <vt:lpstr>Your Task</vt:lpstr>
      <vt:lpstr>Procedure</vt:lpstr>
    </vt:vector>
  </TitlesOfParts>
  <Company>ergopedia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Manos Chaniotakis</dc:creator>
  <cp:lastModifiedBy>sundance235</cp:lastModifiedBy>
  <cp:revision>139</cp:revision>
  <cp:lastPrinted>2015-10-26T21:57:46Z</cp:lastPrinted>
  <dcterms:created xsi:type="dcterms:W3CDTF">2011-01-04T21:05:15Z</dcterms:created>
  <dcterms:modified xsi:type="dcterms:W3CDTF">2016-10-16T18:05:12Z</dcterms:modified>
</cp:coreProperties>
</file>