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800" r:id="rId2"/>
    <p:sldId id="801" r:id="rId3"/>
    <p:sldId id="802" r:id="rId4"/>
    <p:sldId id="803" r:id="rId5"/>
    <p:sldId id="805" r:id="rId6"/>
    <p:sldId id="808" r:id="rId7"/>
    <p:sldId id="809" r:id="rId8"/>
    <p:sldId id="810" r:id="rId9"/>
    <p:sldId id="812" r:id="rId10"/>
    <p:sldId id="804" r:id="rId11"/>
    <p:sldId id="813" r:id="rId12"/>
    <p:sldId id="815" r:id="rId13"/>
    <p:sldId id="818" r:id="rId14"/>
    <p:sldId id="819" r:id="rId15"/>
    <p:sldId id="817" r:id="rId16"/>
    <p:sldId id="820" r:id="rId17"/>
    <p:sldId id="814" r:id="rId18"/>
    <p:sldId id="816" r:id="rId19"/>
    <p:sldId id="838" r:id="rId20"/>
    <p:sldId id="831" r:id="rId21"/>
    <p:sldId id="836" r:id="rId22"/>
    <p:sldId id="833" r:id="rId23"/>
    <p:sldId id="832" r:id="rId24"/>
    <p:sldId id="834" r:id="rId25"/>
    <p:sldId id="822" r:id="rId26"/>
    <p:sldId id="837" r:id="rId27"/>
    <p:sldId id="825" r:id="rId28"/>
    <p:sldId id="821" r:id="rId29"/>
    <p:sldId id="839" r:id="rId30"/>
    <p:sldId id="806" r:id="rId31"/>
    <p:sldId id="840" r:id="rId32"/>
    <p:sldId id="841" r:id="rId33"/>
    <p:sldId id="842" r:id="rId34"/>
    <p:sldId id="843" r:id="rId35"/>
    <p:sldId id="844" r:id="rId36"/>
    <p:sldId id="845" r:id="rId37"/>
    <p:sldId id="846" r:id="rId38"/>
    <p:sldId id="847" r:id="rId39"/>
    <p:sldId id="870" r:id="rId40"/>
    <p:sldId id="865" r:id="rId41"/>
    <p:sldId id="848" r:id="rId42"/>
    <p:sldId id="849" r:id="rId43"/>
    <p:sldId id="850" r:id="rId44"/>
    <p:sldId id="853" r:id="rId45"/>
    <p:sldId id="851" r:id="rId46"/>
    <p:sldId id="852" r:id="rId47"/>
    <p:sldId id="868" r:id="rId48"/>
    <p:sldId id="869" r:id="rId49"/>
    <p:sldId id="871" r:id="rId50"/>
    <p:sldId id="872" r:id="rId51"/>
    <p:sldId id="859" r:id="rId52"/>
    <p:sldId id="867" r:id="rId53"/>
    <p:sldId id="857" r:id="rId54"/>
    <p:sldId id="858" r:id="rId55"/>
    <p:sldId id="860" r:id="rId56"/>
    <p:sldId id="861" r:id="rId57"/>
    <p:sldId id="862" r:id="rId58"/>
    <p:sldId id="863" r:id="rId59"/>
    <p:sldId id="864" r:id="rId6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FF"/>
    <a:srgbClr val="F7F7F7"/>
    <a:srgbClr val="66CCFF"/>
    <a:srgbClr val="FF9393"/>
    <a:srgbClr val="D60093"/>
    <a:srgbClr val="D0D8E8"/>
    <a:srgbClr val="E9EDF4"/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77" autoAdjust="0"/>
    <p:restoredTop sz="86375" autoAdjust="0"/>
  </p:normalViewPr>
  <p:slideViewPr>
    <p:cSldViewPr snapToGrid="0">
      <p:cViewPr varScale="1">
        <p:scale>
          <a:sx n="82" d="100"/>
          <a:sy n="82" d="100"/>
        </p:scale>
        <p:origin x="10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89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7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1" y="0"/>
            <a:ext cx="3169920" cy="480060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1" y="9119474"/>
            <a:ext cx="3169920" cy="480060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 baseline="0">
          <a:solidFill>
            <a:srgbClr val="0070C0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18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857" y="1297460"/>
            <a:ext cx="7244287" cy="5128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SWBAT identify atoms by their names, subatomic particles and masses by using: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element names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atomic symbols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atomic number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charge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mass number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atomic mass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standard atomic weight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164285" y="18662"/>
            <a:ext cx="961053" cy="738664"/>
          </a:xfrm>
          <a:prstGeom prst="rect">
            <a:avLst/>
          </a:prstGeom>
          <a:solidFill>
            <a:srgbClr val="FF0000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Write this in your notes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64285" y="18662"/>
            <a:ext cx="961053" cy="7386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93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Definition: a one or two letter abbreviation for the element</a:t>
            </a:r>
          </a:p>
          <a:p>
            <a:pPr algn="just"/>
            <a:r>
              <a:rPr lang="en-US" dirty="0" smtClean="0"/>
              <a:t>Capitalization counts!</a:t>
            </a:r>
          </a:p>
          <a:p>
            <a:pPr lvl="1" algn="just"/>
            <a:r>
              <a:rPr lang="en-US" dirty="0" smtClean="0"/>
              <a:t>First letter is always capitalized</a:t>
            </a:r>
          </a:p>
          <a:p>
            <a:pPr lvl="1" algn="just"/>
            <a:r>
              <a:rPr lang="en-US" dirty="0" smtClean="0"/>
              <a:t>Second letter is always lower case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82947" y="-37322"/>
            <a:ext cx="961053" cy="7386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76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 Counts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026368" y="1600200"/>
            <a:ext cx="25845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 means cobalt</a:t>
            </a:r>
          </a:p>
          <a:p>
            <a:pPr marL="0" indent="0">
              <a:spcBef>
                <a:spcPts val="14400"/>
              </a:spcBef>
              <a:buNone/>
            </a:pPr>
            <a:r>
              <a:rPr lang="en-US" sz="2400" dirty="0" smtClean="0"/>
              <a:t>Pb means lead</a:t>
            </a:r>
            <a:endParaRPr lang="en-US" sz="24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012167" y="1600200"/>
            <a:ext cx="4814595" cy="4525963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 means carbon &amp; oxygen</a:t>
            </a:r>
          </a:p>
          <a:p>
            <a:pPr marL="0" indent="0">
              <a:spcBef>
                <a:spcPts val="14400"/>
              </a:spcBef>
              <a:buNone/>
            </a:pPr>
            <a:r>
              <a:rPr lang="en-US" sz="2400" dirty="0" smtClean="0"/>
              <a:t>PB means phosphorus and boron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634" y="2222219"/>
            <a:ext cx="875813" cy="1144600"/>
          </a:xfrm>
          <a:prstGeom prst="rect">
            <a:avLst/>
          </a:prstGeom>
          <a:effectLst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408" y="2222219"/>
            <a:ext cx="875813" cy="1144600"/>
          </a:xfrm>
          <a:prstGeom prst="rect">
            <a:avLst/>
          </a:prstGeom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7868" y="2222219"/>
            <a:ext cx="875813" cy="1144600"/>
          </a:xfrm>
          <a:prstGeom prst="rect">
            <a:avLst/>
          </a:prstGeom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8634" y="4502020"/>
            <a:ext cx="875813" cy="1144600"/>
          </a:xfrm>
          <a:prstGeom prst="rect">
            <a:avLst/>
          </a:prstGeom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5408" y="4502020"/>
            <a:ext cx="875813" cy="1144600"/>
          </a:xfrm>
          <a:prstGeom prst="rect">
            <a:avLst/>
          </a:prstGeom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7868" y="4502020"/>
            <a:ext cx="875813" cy="11446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1409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634" y="2222219"/>
            <a:ext cx="875813" cy="1144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7868" y="2222219"/>
            <a:ext cx="875813" cy="114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 Counts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026368" y="1600201"/>
            <a:ext cx="2669152" cy="2020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Cl means chlorine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310749" y="1600201"/>
            <a:ext cx="3881531" cy="2020078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Cl means carbon &amp; iodine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5408" y="2222219"/>
            <a:ext cx="875813" cy="1144600"/>
          </a:xfrm>
          <a:prstGeom prst="rect">
            <a:avLst/>
          </a:prstGeom>
          <a:effectLst/>
        </p:spPr>
      </p:pic>
      <p:sp>
        <p:nvSpPr>
          <p:cNvPr id="13" name="TextBox 12"/>
          <p:cNvSpPr txBox="1"/>
          <p:nvPr/>
        </p:nvSpPr>
        <p:spPr>
          <a:xfrm>
            <a:off x="951722" y="3988837"/>
            <a:ext cx="7240555" cy="815608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this class, Cl will always mean chlorine</a:t>
            </a:r>
          </a:p>
          <a:p>
            <a:pPr algn="r">
              <a:spcBef>
                <a:spcPts val="600"/>
              </a:spcBef>
            </a:pPr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24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Definition: a one or two letter abbreviation for the element</a:t>
            </a:r>
          </a:p>
          <a:p>
            <a:pPr algn="just"/>
            <a:r>
              <a:rPr lang="en-US" dirty="0" smtClean="0"/>
              <a:t>Capitalization counts!</a:t>
            </a:r>
          </a:p>
          <a:p>
            <a:pPr lvl="1" algn="just"/>
            <a:r>
              <a:rPr lang="en-US" dirty="0" smtClean="0"/>
              <a:t>First letter is always capitalized</a:t>
            </a:r>
          </a:p>
          <a:p>
            <a:pPr lvl="1" algn="just"/>
            <a:r>
              <a:rPr lang="en-US" dirty="0" smtClean="0"/>
              <a:t>Second letter is always lower case</a:t>
            </a:r>
          </a:p>
          <a:p>
            <a:pPr algn="just"/>
            <a:r>
              <a:rPr lang="en-US" dirty="0" smtClean="0"/>
              <a:t>Most atomic symbols are based on the element’s name in English</a:t>
            </a:r>
          </a:p>
          <a:p>
            <a:pPr algn="just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182947" y="-37322"/>
            <a:ext cx="961053" cy="7386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26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based on English Names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4294967295"/>
          </p:nvPr>
        </p:nvSpPr>
        <p:spPr>
          <a:xfrm>
            <a:off x="3140066" y="2222226"/>
            <a:ext cx="2863866" cy="830997"/>
          </a:xfrm>
        </p:spPr>
        <p:txBody>
          <a:bodyPr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Symbol for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titanium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515" y="3289587"/>
            <a:ext cx="875813" cy="1144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4093" y="3289587"/>
            <a:ext cx="875813" cy="1144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672" y="3289587"/>
            <a:ext cx="875813" cy="1144600"/>
          </a:xfrm>
          <a:prstGeom prst="rect">
            <a:avLst/>
          </a:prstGeom>
        </p:spPr>
      </p:pic>
      <p:sp>
        <p:nvSpPr>
          <p:cNvPr id="16" name="Content Placeholder 8"/>
          <p:cNvSpPr txBox="1">
            <a:spLocks/>
          </p:cNvSpPr>
          <p:nvPr/>
        </p:nvSpPr>
        <p:spPr>
          <a:xfrm>
            <a:off x="253488" y="2222226"/>
            <a:ext cx="2863866" cy="83099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 smtClean="0"/>
              <a:t>Symbol for </a:t>
            </a: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uranium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7" name="Content Placeholder 8"/>
          <p:cNvSpPr txBox="1">
            <a:spLocks/>
          </p:cNvSpPr>
          <p:nvPr/>
        </p:nvSpPr>
        <p:spPr>
          <a:xfrm>
            <a:off x="6369220" y="2222226"/>
            <a:ext cx="2178715" cy="83099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Symbol for</a:t>
            </a: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magnesium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60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Definition: a one or two letter abbreviation for the element</a:t>
            </a:r>
          </a:p>
          <a:p>
            <a:pPr algn="just"/>
            <a:r>
              <a:rPr lang="en-US" dirty="0" smtClean="0"/>
              <a:t>Capitalization counts!</a:t>
            </a:r>
          </a:p>
          <a:p>
            <a:pPr lvl="1" algn="just"/>
            <a:r>
              <a:rPr lang="en-US" dirty="0" smtClean="0"/>
              <a:t>First letter is always capitalized</a:t>
            </a:r>
          </a:p>
          <a:p>
            <a:pPr lvl="1" algn="just"/>
            <a:r>
              <a:rPr lang="en-US" dirty="0" smtClean="0"/>
              <a:t>Second letter is always lower case</a:t>
            </a:r>
          </a:p>
          <a:p>
            <a:pPr algn="just"/>
            <a:r>
              <a:rPr lang="en-US" dirty="0" smtClean="0"/>
              <a:t>Most atomic symbols are based on the element’s name in English</a:t>
            </a:r>
          </a:p>
          <a:p>
            <a:pPr algn="just"/>
            <a:r>
              <a:rPr lang="en-US" dirty="0" smtClean="0"/>
              <a:t>Eleven atomic symbols are based on the element’s name in Latin</a:t>
            </a:r>
          </a:p>
          <a:p>
            <a:pPr lvl="1" algn="just"/>
            <a:r>
              <a:rPr lang="en-US" dirty="0" smtClean="0"/>
              <a:t>These symbols are shaded on the element list</a:t>
            </a:r>
          </a:p>
          <a:p>
            <a:pPr algn="just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182947" y="-37322"/>
            <a:ext cx="961053" cy="7386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57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515" y="3289587"/>
            <a:ext cx="875813" cy="1144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4093" y="3289587"/>
            <a:ext cx="875813" cy="114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672" y="3289587"/>
            <a:ext cx="875813" cy="114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based on Latin Names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4294967295"/>
          </p:nvPr>
        </p:nvSpPr>
        <p:spPr>
          <a:xfrm>
            <a:off x="3140066" y="2222226"/>
            <a:ext cx="2863866" cy="830997"/>
          </a:xfrm>
        </p:spPr>
        <p:txBody>
          <a:bodyPr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Symbol for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antimony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6" name="Content Placeholder 8"/>
          <p:cNvSpPr txBox="1">
            <a:spLocks/>
          </p:cNvSpPr>
          <p:nvPr/>
        </p:nvSpPr>
        <p:spPr>
          <a:xfrm>
            <a:off x="253488" y="2222226"/>
            <a:ext cx="2863866" cy="83099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 smtClean="0"/>
              <a:t>Symbol for </a:t>
            </a: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gold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7" name="Content Placeholder 8"/>
          <p:cNvSpPr txBox="1">
            <a:spLocks/>
          </p:cNvSpPr>
          <p:nvPr/>
        </p:nvSpPr>
        <p:spPr>
          <a:xfrm>
            <a:off x="6369220" y="2222226"/>
            <a:ext cx="2178715" cy="83099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Symbol for</a:t>
            </a: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tungsten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3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157952"/>
              </p:ext>
            </p:extLst>
          </p:nvPr>
        </p:nvGraphicFramePr>
        <p:xfrm>
          <a:off x="1005840" y="365760"/>
          <a:ext cx="7132320" cy="612648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377440"/>
                <a:gridCol w="2377440"/>
                <a:gridCol w="2377440"/>
              </a:tblGrid>
              <a:tr h="5105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 Name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Symbol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 Name</a:t>
                      </a:r>
                    </a:p>
                  </a:txBody>
                  <a:tcPr marL="76200" marR="76200" marT="76200" marB="76200" anchor="ctr">
                    <a:solidFill>
                      <a:schemeClr val="tx1"/>
                    </a:solid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Antimony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Stibium</a:t>
                      </a:r>
                    </a:p>
                  </a:txBody>
                  <a:tcPr marL="76200" marR="76200" marT="76200" marB="76200" anchor="ctr"/>
                </a:tc>
              </a:tr>
              <a:tr h="5105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Copper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Cuprum</a:t>
                      </a:r>
                    </a:p>
                  </a:txBody>
                  <a:tcPr marL="76200" marR="76200" marT="76200" marB="76200" anchor="ctr"/>
                </a:tc>
              </a:tr>
              <a:tr h="5105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Gold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Aurum</a:t>
                      </a:r>
                    </a:p>
                  </a:txBody>
                  <a:tcPr marL="76200" marR="76200" marT="76200" marB="76200" anchor="ctr"/>
                </a:tc>
              </a:tr>
              <a:tr h="5105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Ferrum</a:t>
                      </a:r>
                    </a:p>
                  </a:txBody>
                  <a:tcPr marL="76200" marR="76200" marT="76200" marB="76200" anchor="ctr"/>
                </a:tc>
              </a:tr>
              <a:tr h="5105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Plumbum</a:t>
                      </a:r>
                    </a:p>
                  </a:txBody>
                  <a:tcPr marL="76200" marR="76200" marT="76200" marB="76200" anchor="ctr"/>
                </a:tc>
              </a:tr>
              <a:tr h="5105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Mercury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Hg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Hydragyrum</a:t>
                      </a:r>
                    </a:p>
                  </a:txBody>
                  <a:tcPr marL="76200" marR="76200" marT="76200" marB="76200" anchor="ctr"/>
                </a:tc>
              </a:tr>
              <a:tr h="5105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Potassium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Kalium</a:t>
                      </a:r>
                    </a:p>
                  </a:txBody>
                  <a:tcPr marL="76200" marR="76200" marT="76200" marB="76200" anchor="ctr"/>
                </a:tc>
              </a:tr>
              <a:tr h="5105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Silver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Argentum</a:t>
                      </a:r>
                    </a:p>
                  </a:txBody>
                  <a:tcPr marL="76200" marR="76200" marT="76200" marB="76200" anchor="ctr"/>
                </a:tc>
              </a:tr>
              <a:tr h="5105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Sodium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Natrium</a:t>
                      </a:r>
                    </a:p>
                  </a:txBody>
                  <a:tcPr marL="76200" marR="76200" marT="76200" marB="76200" anchor="ctr"/>
                </a:tc>
              </a:tr>
              <a:tr h="5105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Stannum</a:t>
                      </a:r>
                    </a:p>
                  </a:txBody>
                  <a:tcPr marL="76200" marR="76200" marT="76200" marB="76200" anchor="ctr"/>
                </a:tc>
              </a:tr>
              <a:tr h="5105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Tungsten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Wolfram</a:t>
                      </a:r>
                    </a:p>
                  </a:txBody>
                  <a:tcPr marL="76200" marR="76200" marT="76200" marB="762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9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1967" y="1250302"/>
            <a:ext cx="653143" cy="33590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1967" y="5323424"/>
            <a:ext cx="653143" cy="33590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46649" y="5134948"/>
            <a:ext cx="653143" cy="33590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46649" y="4353668"/>
            <a:ext cx="653143" cy="33590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46649" y="2615682"/>
            <a:ext cx="653143" cy="33590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99992" y="877076"/>
            <a:ext cx="653143" cy="33590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99992" y="4549612"/>
            <a:ext cx="653143" cy="33590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39340" y="4743060"/>
            <a:ext cx="653143" cy="33590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39340" y="4353670"/>
            <a:ext cx="653143" cy="33590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/>
          </p:cNvSpPr>
          <p:nvPr/>
        </p:nvSpPr>
        <p:spPr>
          <a:xfrm>
            <a:off x="6708711" y="2027853"/>
            <a:ext cx="914400" cy="56605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11967" y="6494108"/>
            <a:ext cx="2155372" cy="26375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49" y="137466"/>
            <a:ext cx="8771101" cy="65830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41821" y="6150114"/>
            <a:ext cx="667512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with atomic symbols based on Latin names are shaded on the alphabetical list of elements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50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15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5CAB8"/>
                </a:solidFill>
              </a:rPr>
              <a:t>Latin Live On</a:t>
            </a:r>
            <a:endParaRPr lang="en-US" dirty="0">
              <a:solidFill>
                <a:srgbClr val="D5CA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6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learned . . 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258091"/>
            <a:ext cx="4572638" cy="3429479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8482" y="3120616"/>
            <a:ext cx="4572638" cy="3429479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09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48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93095" y="2269798"/>
            <a:ext cx="3474720" cy="23184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00" b="1" dirty="0" smtClean="0">
                <a:solidFill>
                  <a:srgbClr val="AFCCD4"/>
                </a:solidFill>
              </a:rPr>
              <a:t>The late 1400’s and early 1500’s was marked by European exploration of the New World</a:t>
            </a:r>
          </a:p>
          <a:p>
            <a:pPr marL="0" indent="0" algn="just">
              <a:buNone/>
            </a:pPr>
            <a:r>
              <a:rPr lang="en-US" sz="2200" b="1" dirty="0" smtClean="0">
                <a:solidFill>
                  <a:srgbClr val="AFCCD4"/>
                </a:solidFill>
              </a:rPr>
              <a:t>This became known as the “Age of Exploration”</a:t>
            </a:r>
            <a:endParaRPr lang="en-US" sz="2200" b="1" dirty="0">
              <a:solidFill>
                <a:srgbClr val="AFCCD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1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68680" y="1047491"/>
            <a:ext cx="7406640" cy="15930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00" b="1" dirty="0" smtClean="0">
                <a:solidFill>
                  <a:srgbClr val="D4E6D0"/>
                </a:solidFill>
              </a:rPr>
              <a:t>Sea travel across the Atlantic ocean was extremely dangerous and many were lost</a:t>
            </a:r>
          </a:p>
          <a:p>
            <a:pPr marL="0" indent="0" algn="just">
              <a:buNone/>
            </a:pPr>
            <a:r>
              <a:rPr lang="en-US" sz="2200" b="1" dirty="0" smtClean="0">
                <a:solidFill>
                  <a:srgbClr val="D4E6D0"/>
                </a:solidFill>
              </a:rPr>
              <a:t>Explorers could only be recruited for such voyages with the promise of huge fortune</a:t>
            </a:r>
          </a:p>
        </p:txBody>
      </p:sp>
    </p:spTree>
    <p:extLst>
      <p:ext uri="{BB962C8B-B14F-4D97-AF65-F5344CB8AC3E}">
        <p14:creationId xmlns:p14="http://schemas.microsoft.com/office/powerpoint/2010/main" val="261391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ACCC"/>
            </a:gs>
            <a:gs pos="35000">
              <a:schemeClr val="accent1">
                <a:lumMod val="45000"/>
                <a:lumOff val="55000"/>
              </a:schemeClr>
            </a:gs>
            <a:gs pos="80000">
              <a:srgbClr val="C6B6A6"/>
            </a:gs>
            <a:gs pos="56000">
              <a:srgbClr val="D4E4E6"/>
            </a:gs>
            <a:gs pos="100000">
              <a:srgbClr val="C6B6A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 txBox="1">
            <a:spLocks/>
          </p:cNvSpPr>
          <p:nvPr/>
        </p:nvSpPr>
        <p:spPr>
          <a:xfrm>
            <a:off x="960120" y="179745"/>
            <a:ext cx="7223760" cy="13131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301013"/>
                </a:solidFill>
              </a:rPr>
              <a:t>The New World natives were generally friendly and willing to barter with food and common items</a:t>
            </a:r>
          </a:p>
          <a:p>
            <a:pPr marL="0" indent="0" algn="just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301013"/>
                </a:solidFill>
              </a:rPr>
              <a:t>This, however, was not what interested the explorers</a:t>
            </a:r>
          </a:p>
        </p:txBody>
      </p:sp>
    </p:spTree>
    <p:extLst>
      <p:ext uri="{BB962C8B-B14F-4D97-AF65-F5344CB8AC3E}">
        <p14:creationId xmlns:p14="http://schemas.microsoft.com/office/powerpoint/2010/main" val="41165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 txBox="1">
            <a:spLocks/>
          </p:cNvSpPr>
          <p:nvPr/>
        </p:nvSpPr>
        <p:spPr>
          <a:xfrm>
            <a:off x="4739952" y="2296560"/>
            <a:ext cx="4404048" cy="226488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F54C38"/>
                </a:solidFill>
              </a:rPr>
              <a:t>The explorers were captivated by the silver and gold jewelry worn by the natives</a:t>
            </a:r>
          </a:p>
          <a:p>
            <a:pPr marL="0" indent="0" algn="just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F54C38"/>
                </a:solidFill>
              </a:rPr>
              <a:t>The explorers asked where so much silver and gold was found</a:t>
            </a:r>
            <a:endParaRPr lang="en-US" sz="2200" b="1" dirty="0">
              <a:solidFill>
                <a:srgbClr val="F54C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3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7"/>
          <p:cNvSpPr txBox="1">
            <a:spLocks/>
          </p:cNvSpPr>
          <p:nvPr/>
        </p:nvSpPr>
        <p:spPr>
          <a:xfrm>
            <a:off x="323265" y="251927"/>
            <a:ext cx="8540817" cy="1371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CC00CC"/>
                </a:solidFill>
              </a:rPr>
              <a:t>The natives spoke of an Incan land where silver nuggets lay all over a huge mountain</a:t>
            </a:r>
          </a:p>
          <a:p>
            <a:pPr marL="0" indent="0" algn="just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CC00CC"/>
                </a:solidFill>
              </a:rPr>
              <a:t>They showed the explorers silver nuggets size of plums</a:t>
            </a:r>
            <a:endParaRPr lang="en-US" sz="2200" b="1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03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 txBox="1">
            <a:spLocks/>
          </p:cNvSpPr>
          <p:nvPr/>
        </p:nvSpPr>
        <p:spPr>
          <a:xfrm>
            <a:off x="1783080" y="2916565"/>
            <a:ext cx="5577840" cy="18459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This legendary place became known as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Script MT Bold" panose="03040602040607080904" pitchFamily="66" charset="0"/>
              </a:rPr>
              <a:t>Sierra de la Plata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1800" b="1" i="1" dirty="0" smtClean="0">
                <a:solidFill>
                  <a:schemeClr val="accent6">
                    <a:lumMod val="50000"/>
                  </a:schemeClr>
                </a:solidFill>
              </a:rPr>
              <a:t>(silver mountain)</a:t>
            </a:r>
            <a:endParaRPr lang="en-US" sz="1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9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2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 txBox="1">
            <a:spLocks/>
          </p:cNvSpPr>
          <p:nvPr/>
        </p:nvSpPr>
        <p:spPr>
          <a:xfrm>
            <a:off x="247261" y="47268"/>
            <a:ext cx="8649478" cy="676346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4F463D"/>
                </a:solidFill>
              </a:rPr>
              <a:t>Explorers carried out extensive searches throughout Patagonia</a:t>
            </a:r>
          </a:p>
          <a:p>
            <a:pPr marL="0" indent="0" algn="just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4F463D"/>
                </a:solidFill>
              </a:rPr>
              <a:t>Unimaginable quantities of silver were found, and explorers got their fortunes</a:t>
            </a:r>
          </a:p>
          <a:p>
            <a:pPr marL="0" indent="0" algn="just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4F463D"/>
                </a:solidFill>
              </a:rPr>
              <a:t>But Sierra de la Plata was never found.</a:t>
            </a:r>
          </a:p>
          <a:p>
            <a:pPr marL="0" indent="0" algn="just">
              <a:spcBef>
                <a:spcPts val="31800"/>
              </a:spcBef>
              <a:buNone/>
            </a:pPr>
            <a:r>
              <a:rPr lang="en-US" sz="2200" b="1" dirty="0" smtClean="0">
                <a:solidFill>
                  <a:srgbClr val="4F463D"/>
                </a:solidFill>
              </a:rPr>
              <a:t>Historians now believe the legend has its origins in the abundant silver mines in Cerro Rico de Potos</a:t>
            </a:r>
            <a:r>
              <a:rPr lang="en-US" sz="2200" b="1" dirty="0">
                <a:solidFill>
                  <a:srgbClr val="4F463D"/>
                </a:solidFill>
              </a:rPr>
              <a:t>í</a:t>
            </a:r>
            <a:r>
              <a:rPr lang="en-US" sz="2200" b="1" dirty="0" smtClean="0">
                <a:solidFill>
                  <a:srgbClr val="4F463D"/>
                </a:solidFill>
              </a:rPr>
              <a:t>, shown here in 1715 lithograph</a:t>
            </a:r>
            <a:endParaRPr lang="en-US" sz="2200" b="1" dirty="0">
              <a:solidFill>
                <a:srgbClr val="4F4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52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2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7"/>
          <p:cNvSpPr txBox="1">
            <a:spLocks/>
          </p:cNvSpPr>
          <p:nvPr/>
        </p:nvSpPr>
        <p:spPr>
          <a:xfrm>
            <a:off x="214606" y="1405369"/>
            <a:ext cx="4404048" cy="40472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E0D4BE"/>
                </a:solidFill>
              </a:rPr>
              <a:t>Yet the myth of a land rich with silver lives on</a:t>
            </a:r>
          </a:p>
          <a:p>
            <a:pPr marL="0" indent="0" algn="just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E0D4BE"/>
                </a:solidFill>
              </a:rPr>
              <a:t>The South American country that was later formed was called “silver land”, but by using  argentum, the Latin name for silver</a:t>
            </a:r>
          </a:p>
          <a:p>
            <a:pPr marL="0" indent="0" algn="just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E0D4BE"/>
                </a:solidFill>
              </a:rPr>
              <a:t>What country is this?</a:t>
            </a:r>
          </a:p>
          <a:p>
            <a:pPr marL="0" indent="0" algn="ctr">
              <a:spcBef>
                <a:spcPts val="3000"/>
              </a:spcBef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ARGENTINA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0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900"/>
              </a:spcBef>
              <a:buNone/>
              <a:tabLst>
                <a:tab pos="690563" algn="l"/>
              </a:tabLst>
            </a:pPr>
            <a:r>
              <a:rPr lang="en-US" sz="2200" dirty="0" smtClean="0"/>
              <a:t>1)	</a:t>
            </a:r>
            <a:r>
              <a:rPr lang="en-US" sz="2400" dirty="0" smtClean="0"/>
              <a:t>What is the difference between In and IN?</a:t>
            </a:r>
          </a:p>
          <a:p>
            <a:pPr marL="457200" indent="-457200">
              <a:spcBef>
                <a:spcPts val="900"/>
              </a:spcBef>
              <a:buNone/>
              <a:tabLst>
                <a:tab pos="690563" algn="l"/>
              </a:tabLst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In = indium, IN = iodine &amp; nitrogen</a:t>
            </a:r>
          </a:p>
          <a:p>
            <a:pPr marL="457200" indent="-457200">
              <a:spcBef>
                <a:spcPts val="900"/>
              </a:spcBef>
              <a:buNone/>
              <a:tabLst>
                <a:tab pos="690563" algn="l"/>
              </a:tabLst>
            </a:pPr>
            <a:r>
              <a:rPr lang="en-US" sz="2400" dirty="0" smtClean="0"/>
              <a:t>2)	</a:t>
            </a:r>
            <a:r>
              <a:rPr lang="en-US" sz="2400" dirty="0" err="1" smtClean="0"/>
              <a:t>Rf</a:t>
            </a:r>
            <a:r>
              <a:rPr lang="en-US" sz="2400" dirty="0" smtClean="0"/>
              <a:t> is the atomic symbol for what element?</a:t>
            </a:r>
          </a:p>
          <a:p>
            <a:pPr marL="457200" indent="-457200">
              <a:spcBef>
                <a:spcPts val="900"/>
              </a:spcBef>
              <a:buNone/>
              <a:tabLst>
                <a:tab pos="69056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b="1" dirty="0" err="1" smtClean="0">
                <a:solidFill>
                  <a:srgbClr val="FF0000"/>
                </a:solidFill>
              </a:rPr>
              <a:t>rutherfordium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457200" indent="-457200">
              <a:spcBef>
                <a:spcPts val="900"/>
              </a:spcBef>
              <a:buNone/>
              <a:tabLst>
                <a:tab pos="690563" algn="l"/>
              </a:tabLst>
            </a:pPr>
            <a:r>
              <a:rPr lang="en-US" sz="2400" dirty="0" smtClean="0"/>
              <a:t>3)	</a:t>
            </a:r>
            <a:r>
              <a:rPr lang="en-US" sz="2400" dirty="0" err="1" smtClean="0"/>
              <a:t>Rf</a:t>
            </a:r>
            <a:r>
              <a:rPr lang="en-US" sz="2400" dirty="0" smtClean="0"/>
              <a:t> is named after a famous scientist.  Describe the experiment this scientist conducted.</a:t>
            </a:r>
          </a:p>
          <a:p>
            <a:pPr marL="690563" indent="-690563">
              <a:spcBef>
                <a:spcPts val="900"/>
              </a:spcBef>
              <a:buNone/>
            </a:pPr>
            <a:r>
              <a:rPr lang="en-US" sz="2400" dirty="0"/>
              <a:t>	</a:t>
            </a:r>
            <a:r>
              <a:rPr lang="en-US" sz="2200" b="1" dirty="0" smtClean="0">
                <a:solidFill>
                  <a:srgbClr val="FF0000"/>
                </a:solidFill>
              </a:rPr>
              <a:t>Rutherford discovered the nucleus and proton by showing that </a:t>
            </a:r>
            <a:r>
              <a:rPr lang="en-US" sz="22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en-US" sz="2200" b="1" dirty="0" smtClean="0">
                <a:solidFill>
                  <a:srgbClr val="FF0000"/>
                </a:solidFill>
              </a:rPr>
              <a:t>-particles rarely bounced off a thin gold foil</a:t>
            </a:r>
          </a:p>
          <a:p>
            <a:pPr marL="457200" indent="-457200">
              <a:spcBef>
                <a:spcPts val="900"/>
              </a:spcBef>
              <a:buNone/>
              <a:tabLst>
                <a:tab pos="690563" algn="l"/>
              </a:tabLst>
            </a:pPr>
            <a:r>
              <a:rPr lang="en-US" sz="2400" dirty="0" smtClean="0"/>
              <a:t>4)	In ancient Rome, those who worked on water pipes became known as “plumbers” because of the low melting metal they used in their trade.  What is this element?</a:t>
            </a:r>
          </a:p>
          <a:p>
            <a:pPr marL="457200" indent="-457200">
              <a:spcBef>
                <a:spcPts val="900"/>
              </a:spcBef>
              <a:buNone/>
              <a:tabLst>
                <a:tab pos="69056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lead (</a:t>
            </a:r>
            <a:r>
              <a:rPr lang="en-US" sz="2400" b="1" dirty="0" err="1" smtClean="0">
                <a:solidFill>
                  <a:srgbClr val="FF0000"/>
                </a:solidFill>
              </a:rPr>
              <a:t>plumbum</a:t>
            </a:r>
            <a:r>
              <a:rPr lang="en-US" sz="2400" b="1" dirty="0" smtClean="0">
                <a:solidFill>
                  <a:srgbClr val="FF0000"/>
                </a:solidFill>
              </a:rPr>
              <a:t> in Latin)</a:t>
            </a:r>
          </a:p>
        </p:txBody>
      </p:sp>
    </p:spTree>
    <p:extLst>
      <p:ext uri="{BB962C8B-B14F-4D97-AF65-F5344CB8AC3E}">
        <p14:creationId xmlns:p14="http://schemas.microsoft.com/office/powerpoint/2010/main" val="256231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857" y="1297460"/>
            <a:ext cx="7244287" cy="5128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SWBAT identify atoms by their names, subatomic particles and masses by using: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element names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atomic symbols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atomic number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charge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mass number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atomic mass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standard atomic weight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9087" t="26022" r="32327" b="15964"/>
          <a:stretch/>
        </p:blipFill>
        <p:spPr>
          <a:xfrm>
            <a:off x="5645021" y="2192694"/>
            <a:ext cx="457200" cy="4758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9087" t="26022" r="32327" b="15964"/>
          <a:stretch/>
        </p:blipFill>
        <p:spPr>
          <a:xfrm>
            <a:off x="5645021" y="2721926"/>
            <a:ext cx="457200" cy="47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2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582" y="1297460"/>
            <a:ext cx="8100837" cy="5128054"/>
          </a:xfrm>
        </p:spPr>
        <p:txBody>
          <a:bodyPr/>
          <a:lstStyle/>
          <a:p>
            <a:pPr algn="just"/>
            <a:r>
              <a:rPr lang="en-US" dirty="0" smtClean="0"/>
              <a:t>How to find and use the names &amp; symbols for different elements</a:t>
            </a:r>
          </a:p>
          <a:p>
            <a:pPr algn="just"/>
            <a:r>
              <a:rPr lang="en-US" dirty="0" smtClean="0"/>
              <a:t>How an atom’s composition is indicated by the measured quantities of atomic number, charge, and mass</a:t>
            </a:r>
          </a:p>
          <a:p>
            <a:pPr algn="just"/>
            <a:r>
              <a:rPr lang="en-US" dirty="0" smtClean="0"/>
              <a:t>The various ways an atom’s mass is quantified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8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245" y="1202736"/>
            <a:ext cx="8537510" cy="12045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sz="1400" i="1" dirty="0" smtClean="0">
                <a:solidFill>
                  <a:srgbClr val="FF0000"/>
                </a:solidFill>
              </a:rPr>
              <a:t>Write this in your notes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35" y="1297460"/>
            <a:ext cx="8241730" cy="260273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Atomic number: the number of protons in an atom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The number of protons is what defines elements</a:t>
            </a:r>
          </a:p>
          <a:p>
            <a:r>
              <a:rPr lang="en-US" dirty="0" smtClean="0"/>
              <a:t>As a result, the atomic number is a unique identifier for each element.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498" y="4170791"/>
            <a:ext cx="4318979" cy="248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75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245" y="1212067"/>
            <a:ext cx="8537510" cy="12045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sz="1400" i="1" dirty="0" smtClean="0">
                <a:solidFill>
                  <a:srgbClr val="FF0000"/>
                </a:solidFill>
              </a:rPr>
              <a:t>Write this in your notes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97460"/>
            <a:ext cx="8412480" cy="222951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Charge: the number that indicates the balance (or imbalance) of protons &amp; electrons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The charge provides insight into an atom’s stability and reactivity</a:t>
            </a:r>
          </a:p>
          <a:p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68722" y="3724390"/>
            <a:ext cx="4443800" cy="1889581"/>
            <a:chOff x="0" y="4610799"/>
            <a:chExt cx="4443800" cy="1889581"/>
          </a:xfrm>
        </p:grpSpPr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1508318" y="4610799"/>
              <a:ext cx="1427163" cy="823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4800" dirty="0"/>
                <a:t>Na</a:t>
              </a:r>
              <a:r>
                <a:rPr lang="en-US" sz="4800" baseline="30000" dirty="0"/>
                <a:t>1+</a:t>
              </a:r>
            </a:p>
          </p:txBody>
        </p:sp>
        <p:pic>
          <p:nvPicPr>
            <p:cNvPr id="13" name="Picture 7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08" t="68224" r="16502"/>
            <a:stretch/>
          </p:blipFill>
          <p:spPr bwMode="auto">
            <a:xfrm>
              <a:off x="0" y="5770289"/>
              <a:ext cx="4443800" cy="730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5" name="Group 24"/>
          <p:cNvGrpSpPr/>
          <p:nvPr/>
        </p:nvGrpSpPr>
        <p:grpSpPr>
          <a:xfrm>
            <a:off x="4589607" y="3724390"/>
            <a:ext cx="4285671" cy="1929401"/>
            <a:chOff x="4675449" y="4610799"/>
            <a:chExt cx="4285671" cy="1929401"/>
          </a:xfrm>
        </p:grpSpPr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6308696" y="4610799"/>
              <a:ext cx="1019175" cy="823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4800" dirty="0"/>
                <a:t>O</a:t>
              </a:r>
              <a:r>
                <a:rPr lang="en-US" sz="4800" baseline="30000" dirty="0"/>
                <a:t>2-</a:t>
              </a:r>
            </a:p>
          </p:txBody>
        </p:sp>
        <p:pic>
          <p:nvPicPr>
            <p:cNvPr id="2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81" t="66667" r="26199"/>
            <a:stretch>
              <a:fillRect/>
            </a:stretch>
          </p:blipFill>
          <p:spPr bwMode="auto">
            <a:xfrm>
              <a:off x="4675449" y="5730470"/>
              <a:ext cx="4285671" cy="809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427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165413"/>
            <a:ext cx="7772400" cy="12045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sz="1400" i="1" dirty="0" smtClean="0">
                <a:solidFill>
                  <a:srgbClr val="FF0000"/>
                </a:solidFill>
              </a:rPr>
              <a:t>Write this in your notes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297460"/>
            <a:ext cx="7680960" cy="2554545"/>
          </a:xfr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Mass Number: the number of protons and neutrons in an atom</a:t>
            </a:r>
          </a:p>
          <a:p>
            <a:pPr algn="just">
              <a:spcBef>
                <a:spcPts val="2400"/>
              </a:spcBef>
            </a:pPr>
            <a:r>
              <a:rPr lang="en-US" dirty="0" smtClean="0"/>
              <a:t>Since 99.9% of an atom’s mass is from the protons and neutrons, the mass number is a quick approximation of an atom’s mass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19942" y="4028492"/>
            <a:ext cx="7104117" cy="1616530"/>
            <a:chOff x="970383" y="4243094"/>
            <a:chExt cx="7104117" cy="161653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31998" t="23370"/>
            <a:stretch/>
          </p:blipFill>
          <p:spPr>
            <a:xfrm>
              <a:off x="970383" y="4310741"/>
              <a:ext cx="7104117" cy="15488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</p:pic>
        <p:grpSp>
          <p:nvGrpSpPr>
            <p:cNvPr id="7" name="Group 6"/>
            <p:cNvGrpSpPr/>
            <p:nvPr/>
          </p:nvGrpSpPr>
          <p:grpSpPr>
            <a:xfrm>
              <a:off x="6235958" y="4243094"/>
              <a:ext cx="401216" cy="1024035"/>
              <a:chOff x="1057470" y="4243094"/>
              <a:chExt cx="401216" cy="1024035"/>
            </a:xfrm>
            <a:solidFill>
              <a:schemeClr val="bg1"/>
            </a:solidFill>
          </p:grpSpPr>
          <p:sp>
            <p:nvSpPr>
              <p:cNvPr id="6" name="Rectangle 5"/>
              <p:cNvSpPr/>
              <p:nvPr/>
            </p:nvSpPr>
            <p:spPr>
              <a:xfrm>
                <a:off x="1057470" y="4243094"/>
                <a:ext cx="401216" cy="363894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057470" y="4903235"/>
                <a:ext cx="401216" cy="363894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642050" y="4243094"/>
              <a:ext cx="401216" cy="1024035"/>
              <a:chOff x="1057470" y="4243094"/>
              <a:chExt cx="401216" cy="1024035"/>
            </a:xfrm>
            <a:solidFill>
              <a:schemeClr val="bg1"/>
            </a:solidFill>
          </p:grpSpPr>
          <p:sp>
            <p:nvSpPr>
              <p:cNvPr id="16" name="Rectangle 15"/>
              <p:cNvSpPr/>
              <p:nvPr/>
            </p:nvSpPr>
            <p:spPr>
              <a:xfrm>
                <a:off x="1057470" y="4243094"/>
                <a:ext cx="401216" cy="363894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057470" y="4903235"/>
                <a:ext cx="401216" cy="363894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057470" y="4243094"/>
              <a:ext cx="401216" cy="1024035"/>
              <a:chOff x="1057470" y="4243094"/>
              <a:chExt cx="401216" cy="1024035"/>
            </a:xfrm>
            <a:solidFill>
              <a:schemeClr val="bg1"/>
            </a:solidFill>
          </p:grpSpPr>
          <p:sp>
            <p:nvSpPr>
              <p:cNvPr id="20" name="Rectangle 19"/>
              <p:cNvSpPr/>
              <p:nvPr/>
            </p:nvSpPr>
            <p:spPr>
              <a:xfrm>
                <a:off x="1057470" y="4243094"/>
                <a:ext cx="401216" cy="363894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057470" y="4903235"/>
                <a:ext cx="401216" cy="363894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787506" y="5712669"/>
            <a:ext cx="1981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C00000"/>
                </a:solidFill>
              </a:rPr>
              <a:t>mass  number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12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2382" y="5712669"/>
            <a:ext cx="1981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C00000"/>
                </a:solidFill>
              </a:rPr>
              <a:t>mass  number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46589" y="5712669"/>
            <a:ext cx="1981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C00000"/>
                </a:solidFill>
              </a:rPr>
              <a:t>mass  number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14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14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  <p:bldP spid="9" grpId="0"/>
      <p:bldP spid="23" grpId="0"/>
      <p:bldP spid="2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&amp; Equations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084467"/>
              </p:ext>
            </p:extLst>
          </p:nvPr>
        </p:nvGraphicFramePr>
        <p:xfrm>
          <a:off x="411480" y="1474272"/>
          <a:ext cx="832104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/>
                <a:gridCol w="2103120"/>
                <a:gridCol w="2834640"/>
              </a:tblGrid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equation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number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= p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= p – e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number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= p + n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82947" y="-37322"/>
            <a:ext cx="961053" cy="7386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7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between ZCA &amp; </a:t>
            </a:r>
            <a:r>
              <a:rPr lang="en-US" dirty="0" err="1" smtClean="0"/>
              <a:t>pne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97460"/>
            <a:ext cx="8869680" cy="5128054"/>
          </a:xfrm>
        </p:spPr>
        <p:txBody>
          <a:bodyPr/>
          <a:lstStyle/>
          <a:p>
            <a:r>
              <a:rPr lang="en-US" dirty="0" smtClean="0"/>
              <a:t>If we know the atomic number (Z), the charge (C), and the mass number (A), we can calculate the number of protons (p), neutrons (n) and electrons (e)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4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ZCA to pen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0156" y="2543891"/>
            <a:ext cx="12939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= 28</a:t>
            </a:r>
          </a:p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= +2</a:t>
            </a:r>
          </a:p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59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8021" y="1407966"/>
            <a:ext cx="1032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= 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7735" y="1407966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 = 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94252" y="2979444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 = p – 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18371" y="4484273"/>
            <a:ext cx="1687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= p + 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4734" y="2979444"/>
            <a:ext cx="2353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2 	= 28 – e</a:t>
            </a:r>
          </a:p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-26 	= - e</a:t>
            </a:r>
          </a:p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 	= 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80979" y="2549392"/>
            <a:ext cx="12137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28</a:t>
            </a:r>
          </a:p>
          <a:p>
            <a:pPr algn="ctr"/>
            <a:r>
              <a:rPr lang="en-US" sz="2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= 26</a:t>
            </a:r>
          </a:p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31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16" y="4484273"/>
            <a:ext cx="2353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59 	= 28 + n</a:t>
            </a:r>
          </a:p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31 	= 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886357" y="3882122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549256" y="3882122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9256" y="3236389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084887" y="1668840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86357" y="3236389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084887" y="4766614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084887" y="3236389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886357" y="1922696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549256" y="1922696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182947" y="-37322"/>
            <a:ext cx="961053" cy="7386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31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Going the Other Way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231" y="2543891"/>
            <a:ext cx="12137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16</a:t>
            </a:r>
          </a:p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= 18</a:t>
            </a:r>
          </a:p>
          <a:p>
            <a:pPr algn="ctr"/>
            <a:r>
              <a:rPr lang="en-US" sz="2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</a:t>
            </a:r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n-US" sz="28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8021" y="1407966"/>
            <a:ext cx="1032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= 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7735" y="1407966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= 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94252" y="2979444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 = p – 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18371" y="4484273"/>
            <a:ext cx="1687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= p + 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58126" y="2979444"/>
            <a:ext cx="2377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C 	= 16 – 18</a:t>
            </a:r>
          </a:p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C	= –2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60942" y="2549392"/>
            <a:ext cx="12538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= 16</a:t>
            </a:r>
          </a:p>
          <a:p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= –2</a:t>
            </a:r>
          </a:p>
          <a:p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33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70930" y="4484273"/>
            <a:ext cx="2468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A 	= 16 + 17</a:t>
            </a:r>
          </a:p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A 	= 33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886357" y="3882122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549256" y="3882122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9256" y="3236389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084887" y="1668840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86357" y="3236389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084887" y="4766614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084887" y="3236389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886357" y="1922696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549256" y="1922696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182947" y="-37322"/>
            <a:ext cx="961053" cy="7386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79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231" y="2543891"/>
            <a:ext cx="12137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19</a:t>
            </a:r>
          </a:p>
          <a:p>
            <a:pPr algn="ctr"/>
            <a:r>
              <a:rPr lang="en-US" sz="2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= 18</a:t>
            </a:r>
          </a:p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8021" y="1407966"/>
            <a:ext cx="1032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= 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7735" y="1407966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= 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94252" y="2979444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 = p – 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18371" y="4484273"/>
            <a:ext cx="1687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= p + 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58126" y="2979444"/>
            <a:ext cx="2377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C 	= 19 – 18</a:t>
            </a:r>
          </a:p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C	=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60942" y="2549392"/>
            <a:ext cx="12538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= 19</a:t>
            </a:r>
          </a:p>
          <a:p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=  1</a:t>
            </a:r>
          </a:p>
          <a:p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39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70930" y="4484273"/>
            <a:ext cx="2468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A 	= 19 + 20</a:t>
            </a:r>
          </a:p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A 	= 39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886357" y="3882122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549256" y="3882122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9256" y="3236389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084887" y="1668840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86357" y="3236389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084887" y="4766614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084887" y="3236389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886357" y="1922696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549256" y="1922696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48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156" y="2543891"/>
            <a:ext cx="12939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= 22</a:t>
            </a:r>
          </a:p>
          <a:p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=   4</a:t>
            </a:r>
          </a:p>
          <a:p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48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8021" y="1407966"/>
            <a:ext cx="1032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= 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7735" y="1407966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 = 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94252" y="2979444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 = p – 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18371" y="4484273"/>
            <a:ext cx="1687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= p + 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4734" y="2979444"/>
            <a:ext cx="2353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4 	= 22 – e</a:t>
            </a:r>
          </a:p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-18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=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e</a:t>
            </a:r>
          </a:p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18 	= 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76170" y="2549392"/>
            <a:ext cx="12137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22</a:t>
            </a:r>
          </a:p>
          <a:p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= 18</a:t>
            </a:r>
          </a:p>
          <a:p>
            <a:r>
              <a:rPr lang="en-US" sz="2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</a:t>
            </a:r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en-US" sz="28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16" y="4484273"/>
            <a:ext cx="2353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48 	= 22 + n</a:t>
            </a:r>
          </a:p>
          <a:p>
            <a:pPr>
              <a:tabLst>
                <a:tab pos="569913" algn="r"/>
                <a:tab pos="690563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26 	= 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886357" y="3882122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549256" y="3882122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9256" y="3236389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084887" y="1668840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86357" y="3236389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084887" y="4766614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084887" y="3236389"/>
            <a:ext cx="671430" cy="9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886357" y="1922696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549256" y="1922696"/>
            <a:ext cx="671430" cy="626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13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1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&amp; Equations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11480" y="1474272"/>
          <a:ext cx="832104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/>
                <a:gridCol w="2103120"/>
                <a:gridCol w="2834640"/>
              </a:tblGrid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equation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number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= p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= p – e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number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= p + n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82947" y="-37322"/>
            <a:ext cx="961053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REVIEW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1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5128054"/>
          </a:xfrm>
        </p:spPr>
        <p:txBody>
          <a:bodyPr/>
          <a:lstStyle/>
          <a:p>
            <a:pPr algn="just"/>
            <a:r>
              <a:rPr lang="en-US" dirty="0" smtClean="0"/>
              <a:t>Elements are atoms with the same number of protons.</a:t>
            </a:r>
          </a:p>
          <a:p>
            <a:pPr algn="just"/>
            <a:r>
              <a:rPr lang="en-US" dirty="0"/>
              <a:t>Some of these elements have been known since antiquity, long before the concept of atoms existed.</a:t>
            </a:r>
          </a:p>
          <a:p>
            <a:pPr algn="just"/>
            <a:r>
              <a:rPr lang="en-US" dirty="0"/>
              <a:t>During the Age of Enlightenment (1700’s), discovery of new elements accelerated as the foundations of the atomic theory were being established</a:t>
            </a:r>
          </a:p>
          <a:p>
            <a:pPr algn="just"/>
            <a:r>
              <a:rPr lang="en-US" dirty="0"/>
              <a:t>This continues today.  Five new elements have been discovered since </a:t>
            </a:r>
            <a:r>
              <a:rPr lang="en-US" dirty="0" smtClean="0"/>
              <a:t>2000.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7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D60093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 Now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Find the number of protons, neutrons &amp; electrons:</a:t>
            </a:r>
          </a:p>
          <a:p>
            <a:pPr marL="403225" lvl="1" indent="0">
              <a:spcBef>
                <a:spcPts val="600"/>
              </a:spcBef>
              <a:buNone/>
              <a:tabLst>
                <a:tab pos="3890963" algn="r"/>
                <a:tab pos="5486400" algn="l"/>
              </a:tabLst>
            </a:pPr>
            <a:r>
              <a:rPr lang="en-US" sz="2800" b="1" dirty="0" smtClean="0"/>
              <a:t>	atomic number = 8	p =</a:t>
            </a:r>
          </a:p>
          <a:p>
            <a:pPr marL="403225" lvl="1" indent="0">
              <a:spcBef>
                <a:spcPts val="600"/>
              </a:spcBef>
              <a:buNone/>
              <a:tabLst>
                <a:tab pos="3890963" algn="r"/>
                <a:tab pos="5486400" algn="l"/>
              </a:tabLst>
            </a:pPr>
            <a:r>
              <a:rPr lang="en-US" sz="2800" b="1" dirty="0" smtClean="0"/>
              <a:t>	charge = –2	n =</a:t>
            </a:r>
          </a:p>
          <a:p>
            <a:pPr marL="403225" lvl="1" indent="0">
              <a:spcBef>
                <a:spcPts val="600"/>
              </a:spcBef>
              <a:buNone/>
              <a:tabLst>
                <a:tab pos="3890963" algn="r"/>
                <a:tab pos="5486400" algn="l"/>
              </a:tabLst>
            </a:pPr>
            <a:r>
              <a:rPr lang="en-US" sz="2800" b="1" dirty="0" smtClean="0"/>
              <a:t>	mass number = 19	e =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Find Z, C and A:</a:t>
            </a:r>
          </a:p>
          <a:p>
            <a:pPr marL="403225" lvl="1" indent="0">
              <a:spcBef>
                <a:spcPts val="600"/>
              </a:spcBef>
              <a:buNone/>
              <a:tabLst>
                <a:tab pos="3890963" algn="r"/>
                <a:tab pos="5486400" algn="l"/>
              </a:tabLst>
            </a:pPr>
            <a:r>
              <a:rPr lang="en-US" sz="2800" b="1" dirty="0" smtClean="0"/>
              <a:t>	p = 26	Z =</a:t>
            </a:r>
          </a:p>
          <a:p>
            <a:pPr marL="403225" lvl="1" indent="0">
              <a:spcBef>
                <a:spcPts val="600"/>
              </a:spcBef>
              <a:buNone/>
              <a:tabLst>
                <a:tab pos="3890963" algn="r"/>
                <a:tab pos="5486400" algn="l"/>
              </a:tabLst>
            </a:pPr>
            <a:r>
              <a:rPr lang="en-US" sz="2800" b="1" dirty="0" smtClean="0"/>
              <a:t>	n = 29	C =</a:t>
            </a:r>
          </a:p>
          <a:p>
            <a:pPr marL="403225" lvl="1" indent="0">
              <a:spcBef>
                <a:spcPts val="600"/>
              </a:spcBef>
              <a:buNone/>
              <a:tabLst>
                <a:tab pos="3890963" algn="r"/>
                <a:tab pos="5486400" algn="l"/>
              </a:tabLst>
            </a:pPr>
            <a:r>
              <a:rPr lang="en-US" sz="2800" b="1" dirty="0" smtClean="0"/>
              <a:t>	e = 23	A =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arenR"/>
              <a:tabLst>
                <a:tab pos="3890963" algn="r"/>
                <a:tab pos="5486400" algn="l"/>
              </a:tabLst>
            </a:pPr>
            <a:r>
              <a:rPr lang="en-US" b="1" dirty="0" smtClean="0"/>
              <a:t>What are these two elements?</a:t>
            </a:r>
            <a:endParaRPr lang="en-US" b="1" dirty="0"/>
          </a:p>
          <a:p>
            <a:pPr marL="1433512" lvl="1" indent="0">
              <a:spcBef>
                <a:spcPts val="600"/>
              </a:spcBef>
              <a:buNone/>
              <a:tabLst>
                <a:tab pos="3890963" algn="r"/>
                <a:tab pos="548640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oxygen and iron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55380" y="224867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55380" y="274333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4818" y="3237996"/>
            <a:ext cx="565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4810" y="4314885"/>
            <a:ext cx="585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5192" y="4820889"/>
            <a:ext cx="595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44810" y="5326892"/>
            <a:ext cx="585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3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857" y="1297460"/>
            <a:ext cx="7244287" cy="5128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SWBAT identify atoms by their names, subatomic particles and masses by using: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element names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atomic symbols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atomic number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charge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mass number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atomic mass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standard atomic weight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9087" t="26022" r="32327" b="15964"/>
          <a:stretch/>
        </p:blipFill>
        <p:spPr>
          <a:xfrm>
            <a:off x="5797421" y="2192694"/>
            <a:ext cx="457200" cy="4758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9087" t="26022" r="32327" b="15964"/>
          <a:stretch/>
        </p:blipFill>
        <p:spPr>
          <a:xfrm>
            <a:off x="5797421" y="2698224"/>
            <a:ext cx="457200" cy="4758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9087" t="26022" r="32327" b="15964"/>
          <a:stretch/>
        </p:blipFill>
        <p:spPr>
          <a:xfrm>
            <a:off x="5797421" y="3203754"/>
            <a:ext cx="457200" cy="4758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9087" t="26022" r="32327" b="15964"/>
          <a:stretch/>
        </p:blipFill>
        <p:spPr>
          <a:xfrm>
            <a:off x="5797421" y="3709284"/>
            <a:ext cx="457200" cy="4758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9087" t="26022" r="32327" b="15964"/>
          <a:stretch/>
        </p:blipFill>
        <p:spPr>
          <a:xfrm>
            <a:off x="5797421" y="4214813"/>
            <a:ext cx="457200" cy="47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53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of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mass number is a quick approximation of the mass of an atom</a:t>
            </a:r>
          </a:p>
          <a:p>
            <a:pPr algn="just"/>
            <a:r>
              <a:rPr lang="en-US" dirty="0" smtClean="0"/>
              <a:t>However, we know this is not exact for two reasons:</a:t>
            </a:r>
          </a:p>
          <a:p>
            <a:pPr lvl="1"/>
            <a:r>
              <a:rPr lang="en-US" dirty="0" smtClean="0"/>
              <a:t>electrons have a small, but significant, mass (0.03%)</a:t>
            </a:r>
          </a:p>
          <a:p>
            <a:pPr lvl="1"/>
            <a:r>
              <a:rPr lang="en-US" dirty="0" smtClean="0"/>
              <a:t>mass defect (1.1%)</a:t>
            </a:r>
          </a:p>
          <a:p>
            <a:r>
              <a:rPr lang="en-US" dirty="0" smtClean="0"/>
              <a:t>We also have to consider different isotopes</a:t>
            </a:r>
          </a:p>
          <a:p>
            <a:pPr lvl="1" algn="just"/>
            <a:r>
              <a:rPr lang="en-US" dirty="0" smtClean="0"/>
              <a:t>a sample of carbon will contain atoms with 6, 7 or 8 neutrons</a:t>
            </a:r>
          </a:p>
          <a:p>
            <a:pPr lvl="1" algn="just"/>
            <a:r>
              <a:rPr lang="en-US" dirty="0" smtClean="0"/>
              <a:t>the natural abundance of isotopes will impact the mass of any 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4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" y="797152"/>
            <a:ext cx="9052560" cy="731520"/>
          </a:xfrm>
        </p:spPr>
        <p:txBody>
          <a:bodyPr/>
          <a:lstStyle/>
          <a:p>
            <a:r>
              <a:rPr lang="en-US" dirty="0" smtClean="0"/>
              <a:t>Components of Mass Measurements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77516"/>
              </p:ext>
            </p:extLst>
          </p:nvPr>
        </p:nvGraphicFramePr>
        <p:xfrm>
          <a:off x="982980" y="1928842"/>
          <a:ext cx="717804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1691640"/>
                <a:gridCol w="1691640"/>
                <a:gridCol w="16916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number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mass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atomic weight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protons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defect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82947" y="0"/>
            <a:ext cx="961053" cy="7386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8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80796"/>
            <a:ext cx="8778240" cy="512805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Unit of mass used to measure particles or atoms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Approximately the same as the mass of one proton or one neutron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Abbreviation is Da</a:t>
            </a:r>
          </a:p>
          <a:p>
            <a:r>
              <a:rPr lang="en-US" dirty="0" smtClean="0"/>
              <a:t>Definition: 1/12</a:t>
            </a:r>
            <a:r>
              <a:rPr lang="en-US" baseline="30000" dirty="0" smtClean="0"/>
              <a:t>th</a:t>
            </a:r>
            <a:r>
              <a:rPr lang="en-US" dirty="0" smtClean="0"/>
              <a:t> of the mass of carbon-12</a:t>
            </a:r>
          </a:p>
          <a:p>
            <a:r>
              <a:rPr lang="en-US" dirty="0" smtClean="0"/>
              <a:t>Also called a unified atomic mass unit which is abbreviated by u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36295" y="0"/>
            <a:ext cx="1007706" cy="7386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the RED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3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297460"/>
            <a:ext cx="8961120" cy="5128054"/>
          </a:xfrm>
        </p:spPr>
        <p:txBody>
          <a:bodyPr/>
          <a:lstStyle/>
          <a:p>
            <a:r>
              <a:rPr lang="en-US" dirty="0" smtClean="0"/>
              <a:t>Definition: the mass of one atom measured in </a:t>
            </a:r>
            <a:r>
              <a:rPr lang="en-US" dirty="0" err="1" smtClean="0"/>
              <a:t>daltons</a:t>
            </a:r>
            <a:endParaRPr lang="en-US" dirty="0" smtClean="0"/>
          </a:p>
          <a:p>
            <a:r>
              <a:rPr lang="en-US" dirty="0" smtClean="0"/>
              <a:t>This provides the mass of </a:t>
            </a:r>
          </a:p>
          <a:p>
            <a:pPr marL="1941513" lvl="1" indent="-514350">
              <a:buFont typeface="+mj-lt"/>
              <a:buAutoNum type="arabicParenR"/>
            </a:pPr>
            <a:r>
              <a:rPr lang="en-US" sz="2800" dirty="0" smtClean="0"/>
              <a:t>a single atom</a:t>
            </a:r>
          </a:p>
          <a:p>
            <a:pPr marL="1941513" lvl="1" indent="-514350">
              <a:buFont typeface="+mj-lt"/>
              <a:buAutoNum type="arabicParenR"/>
            </a:pPr>
            <a:r>
              <a:rPr lang="en-US" sz="2800" dirty="0" smtClean="0"/>
              <a:t>a group of atoms with the exact same numbers of p, n &amp; 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82947" y="0"/>
            <a:ext cx="961053" cy="7386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Atomic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Definition: the average mass of all isotopes of an element weighted according to their natural abundance</a:t>
            </a:r>
          </a:p>
          <a:p>
            <a:r>
              <a:rPr lang="en-US" dirty="0" smtClean="0"/>
              <a:t>Although technically incorrect, </a:t>
            </a:r>
            <a:r>
              <a:rPr lang="en-US" dirty="0" err="1" smtClean="0"/>
              <a:t>daltons</a:t>
            </a:r>
            <a:r>
              <a:rPr lang="en-US" dirty="0" smtClean="0"/>
              <a:t> can be used as units</a:t>
            </a:r>
          </a:p>
          <a:p>
            <a:r>
              <a:rPr lang="en-US" dirty="0" smtClean="0"/>
              <a:t>Also, this really measures mass, not weight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Standard atomic weights are used for measuring chemicals &amp; are shown on the periodic table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36295" y="0"/>
            <a:ext cx="1007706" cy="7386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the RED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CCFF"/>
                </a:solidFill>
              </a:rPr>
              <a:t>Calculate Standard Atomic Weight</a:t>
            </a:r>
            <a:endParaRPr lang="en-US" dirty="0">
              <a:solidFill>
                <a:srgbClr val="66CCFF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846846" y="2139357"/>
            <a:ext cx="2084832" cy="2692192"/>
            <a:chOff x="856177" y="2149151"/>
            <a:chExt cx="2084832" cy="2692192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1715713" y="2149151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100000">
                  <a:srgbClr val="FF939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856177" y="2730759"/>
              <a:ext cx="2084832" cy="2110584"/>
              <a:chOff x="856177" y="2730759"/>
              <a:chExt cx="2084832" cy="2110584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856177" y="2730759"/>
                <a:ext cx="2084832" cy="365760"/>
                <a:chOff x="0" y="2680996"/>
                <a:chExt cx="2084832" cy="365760"/>
              </a:xfrm>
            </p:grpSpPr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0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" name="Oval 25"/>
                <p:cNvSpPr>
                  <a:spLocks noChangeAspect="1"/>
                </p:cNvSpPr>
                <p:nvPr/>
              </p:nvSpPr>
              <p:spPr>
                <a:xfrm>
                  <a:off x="573024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" name="Oval 26"/>
                <p:cNvSpPr>
                  <a:spLocks noChangeAspect="1"/>
                </p:cNvSpPr>
                <p:nvPr/>
              </p:nvSpPr>
              <p:spPr>
                <a:xfrm>
                  <a:off x="1146048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" name="Oval 27"/>
                <p:cNvSpPr>
                  <a:spLocks noChangeAspect="1"/>
                </p:cNvSpPr>
                <p:nvPr/>
              </p:nvSpPr>
              <p:spPr>
                <a:xfrm>
                  <a:off x="1719072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856177" y="3312367"/>
                <a:ext cx="2084832" cy="365760"/>
                <a:chOff x="0" y="2680996"/>
                <a:chExt cx="2084832" cy="365760"/>
              </a:xfrm>
            </p:grpSpPr>
            <p:sp>
              <p:nvSpPr>
                <p:cNvPr id="30" name="Oval 29"/>
                <p:cNvSpPr>
                  <a:spLocks noChangeAspect="1"/>
                </p:cNvSpPr>
                <p:nvPr/>
              </p:nvSpPr>
              <p:spPr>
                <a:xfrm>
                  <a:off x="0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" name="Oval 30"/>
                <p:cNvSpPr>
                  <a:spLocks noChangeAspect="1"/>
                </p:cNvSpPr>
                <p:nvPr/>
              </p:nvSpPr>
              <p:spPr>
                <a:xfrm>
                  <a:off x="573024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" name="Oval 31"/>
                <p:cNvSpPr>
                  <a:spLocks noChangeAspect="1"/>
                </p:cNvSpPr>
                <p:nvPr/>
              </p:nvSpPr>
              <p:spPr>
                <a:xfrm>
                  <a:off x="1146048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" name="Oval 32"/>
                <p:cNvSpPr>
                  <a:spLocks noChangeAspect="1"/>
                </p:cNvSpPr>
                <p:nvPr/>
              </p:nvSpPr>
              <p:spPr>
                <a:xfrm>
                  <a:off x="1719072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856177" y="3893975"/>
                <a:ext cx="2084832" cy="365760"/>
                <a:chOff x="0" y="2680996"/>
                <a:chExt cx="2084832" cy="365760"/>
              </a:xfrm>
            </p:grpSpPr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0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" name="Oval 35"/>
                <p:cNvSpPr>
                  <a:spLocks noChangeAspect="1"/>
                </p:cNvSpPr>
                <p:nvPr/>
              </p:nvSpPr>
              <p:spPr>
                <a:xfrm>
                  <a:off x="573024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>
                  <a:off x="1146048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" name="Oval 37"/>
                <p:cNvSpPr>
                  <a:spLocks noChangeAspect="1"/>
                </p:cNvSpPr>
                <p:nvPr/>
              </p:nvSpPr>
              <p:spPr>
                <a:xfrm>
                  <a:off x="1719072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856177" y="4475583"/>
                <a:ext cx="2084832" cy="365760"/>
                <a:chOff x="0" y="2680996"/>
                <a:chExt cx="2084832" cy="365760"/>
              </a:xfrm>
            </p:grpSpPr>
            <p:sp>
              <p:nvSpPr>
                <p:cNvPr id="40" name="Oval 39"/>
                <p:cNvSpPr>
                  <a:spLocks noChangeAspect="1"/>
                </p:cNvSpPr>
                <p:nvPr/>
              </p:nvSpPr>
              <p:spPr>
                <a:xfrm>
                  <a:off x="0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1" name="Oval 40"/>
                <p:cNvSpPr>
                  <a:spLocks noChangeAspect="1"/>
                </p:cNvSpPr>
                <p:nvPr/>
              </p:nvSpPr>
              <p:spPr>
                <a:xfrm>
                  <a:off x="573024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" name="Oval 41"/>
                <p:cNvSpPr>
                  <a:spLocks noChangeAspect="1"/>
                </p:cNvSpPr>
                <p:nvPr/>
              </p:nvSpPr>
              <p:spPr>
                <a:xfrm>
                  <a:off x="1146048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" name="Oval 42"/>
                <p:cNvSpPr>
                  <a:spLocks noChangeAspect="1"/>
                </p:cNvSpPr>
                <p:nvPr/>
              </p:nvSpPr>
              <p:spPr>
                <a:xfrm>
                  <a:off x="1719072" y="2680996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C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  <a:endPara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662477"/>
              </p:ext>
            </p:extLst>
          </p:nvPr>
        </p:nvGraphicFramePr>
        <p:xfrm>
          <a:off x="4046372" y="2442292"/>
          <a:ext cx="454761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896"/>
                <a:gridCol w="3474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939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FF939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93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FF939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100 =   5.8824%</a:t>
                      </a:r>
                      <a:endParaRPr lang="en-US" sz="2800" b="1" dirty="0">
                        <a:solidFill>
                          <a:srgbClr val="FF939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939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2800" b="1" dirty="0">
                        <a:solidFill>
                          <a:srgbClr val="FF939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mpd="sng">
                      <a:noFill/>
                    </a:lnR>
                    <a:lnT w="38100" cap="flat" cmpd="sng" algn="ctr">
                      <a:solidFill>
                        <a:srgbClr val="FF93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78614"/>
              </p:ext>
            </p:extLst>
          </p:nvPr>
        </p:nvGraphicFramePr>
        <p:xfrm>
          <a:off x="4046372" y="3770806"/>
          <a:ext cx="454761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896"/>
                <a:gridCol w="3474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2800" b="1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100 = 94.1176%</a:t>
                      </a:r>
                      <a:endParaRPr lang="en-US" sz="2800" b="1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2800" b="1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mpd="sng"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482704" y="1369535"/>
            <a:ext cx="3020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lithium atoms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57645" y="5374433"/>
            <a:ext cx="7228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9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(0.058824)(6) 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800" b="1" dirty="0" smtClean="0">
                <a:solidFill>
                  <a:srgbClr val="FF9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(0.941176)(7) 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6.941176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855893" y="6055567"/>
            <a:ext cx="2651760" cy="707886"/>
          </a:xfrm>
          <a:prstGeom prst="rect">
            <a:avLst/>
          </a:prstGeom>
          <a:solidFill>
            <a:srgbClr val="0000FF"/>
          </a:solidFill>
          <a:ln w="28575">
            <a:solidFill>
              <a:srgbClr val="000099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value on the periodic table?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14169" y="6055567"/>
            <a:ext cx="1645920" cy="457200"/>
          </a:xfrm>
          <a:prstGeom prst="rect">
            <a:avLst/>
          </a:prstGeom>
          <a:solidFill>
            <a:srgbClr val="0000FF"/>
          </a:solidFill>
          <a:ln w="28575">
            <a:solidFill>
              <a:srgbClr val="000099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6.941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39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3" grpId="0"/>
      <p:bldP spid="54" grpId="0"/>
      <p:bldP spid="55" grpId="0" animBg="1"/>
      <p:bldP spid="5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for </a:t>
            </a:r>
            <a:br>
              <a:rPr lang="en-US" dirty="0" smtClean="0"/>
            </a:br>
            <a:r>
              <a:rPr lang="en-US" dirty="0" smtClean="0"/>
              <a:t>Standard Atomic Weight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40216"/>
              </p:ext>
            </p:extLst>
          </p:nvPr>
        </p:nvGraphicFramePr>
        <p:xfrm>
          <a:off x="1225420" y="1742235"/>
          <a:ext cx="485648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1554480"/>
                <a:gridCol w="208280"/>
                <a:gridCol w="208280"/>
                <a:gridCol w="1737360"/>
                <a:gridCol w="208280"/>
                <a:gridCol w="73152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abundance 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  A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mass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 A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142191"/>
              </p:ext>
            </p:extLst>
          </p:nvPr>
        </p:nvGraphicFramePr>
        <p:xfrm>
          <a:off x="1225420" y="2742703"/>
          <a:ext cx="485648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1554480"/>
                <a:gridCol w="208280"/>
                <a:gridCol w="208280"/>
                <a:gridCol w="1737360"/>
                <a:gridCol w="208280"/>
                <a:gridCol w="73152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abundance 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  B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mass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 B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064565"/>
              </p:ext>
            </p:extLst>
          </p:nvPr>
        </p:nvGraphicFramePr>
        <p:xfrm>
          <a:off x="1225420" y="3743171"/>
          <a:ext cx="485648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1554480"/>
                <a:gridCol w="208280"/>
                <a:gridCol w="208280"/>
                <a:gridCol w="1737360"/>
                <a:gridCol w="208280"/>
                <a:gridCol w="73152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abundance 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  C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mass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 C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11504" y="4743639"/>
            <a:ext cx="1807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so 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82947" y="0"/>
            <a:ext cx="961053" cy="7386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8735" y="5443178"/>
            <a:ext cx="3909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standard atomic weight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11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23184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/>
              <a:t>Two isotopes of chlorine are found on Earth.  Chlorine-35 has a natural abundance of 75.77% and an atomic mass of 34.96885 Da.  Chlorine-37 has a natural abundance of 24.23% and an atomic mass of 36.96590 Da.  Calculate the standard atomic weight of chlorine and compare it to the value on the periodic table.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294842"/>
              </p:ext>
            </p:extLst>
          </p:nvPr>
        </p:nvGraphicFramePr>
        <p:xfrm>
          <a:off x="668070" y="4110460"/>
          <a:ext cx="46736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1554480"/>
                <a:gridCol w="208280"/>
                <a:gridCol w="208280"/>
                <a:gridCol w="1737360"/>
                <a:gridCol w="208280"/>
                <a:gridCol w="54864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abundance 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  A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mass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 A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001622"/>
              </p:ext>
            </p:extLst>
          </p:nvPr>
        </p:nvGraphicFramePr>
        <p:xfrm>
          <a:off x="668070" y="4884899"/>
          <a:ext cx="412496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1554480"/>
                <a:gridCol w="208280"/>
                <a:gridCol w="208280"/>
                <a:gridCol w="173736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abundance 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  B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mass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 B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02302" y="5004586"/>
            <a:ext cx="390952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atomic weight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4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0066"/>
            </a:gs>
            <a:gs pos="20000">
              <a:srgbClr val="660066"/>
            </a:gs>
            <a:gs pos="40000">
              <a:srgbClr val="000066"/>
            </a:gs>
            <a:gs pos="80365">
              <a:srgbClr val="003300"/>
            </a:gs>
            <a:gs pos="60000">
              <a:srgbClr val="003366"/>
            </a:gs>
            <a:gs pos="100000">
              <a:srgbClr val="0099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4991"/>
            <a:ext cx="7772400" cy="1470025"/>
          </a:xfrm>
        </p:spPr>
        <p:txBody>
          <a:bodyPr/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Periodic Tables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85457"/>
            <a:ext cx="6400800" cy="2253343"/>
          </a:xfrm>
        </p:spPr>
        <p:txBody>
          <a:bodyPr/>
          <a:lstStyle/>
          <a:p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Save your periodic tables</a:t>
            </a:r>
          </a:p>
          <a:p>
            <a:r>
              <a:rPr lang="en-US" b="1" i="1" dirty="0" smtClean="0">
                <a:solidFill>
                  <a:schemeClr val="bg1"/>
                </a:solidFill>
              </a:rPr>
              <a:t>You will need them for tests</a:t>
            </a:r>
          </a:p>
          <a:p>
            <a:r>
              <a:rPr lang="en-US" b="1" i="1" dirty="0" smtClean="0">
                <a:solidFill>
                  <a:schemeClr val="bg1"/>
                </a:solidFill>
              </a:rPr>
              <a:t>Do not write anything on them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7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23184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/>
              <a:t>Two isotopes of chlorine are found on Earth.  Chlorine-35 has a natural abundance of 75.77% and an atomic mass of 34.96885 Da.  Chlorine-37 has a natural abundance of 24.23% and an atomic mass of 36.96590 Da.  Calculate the standard atomic weight of chlorine and compare it to the value on the periodic table.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101161"/>
              </p:ext>
            </p:extLst>
          </p:nvPr>
        </p:nvGraphicFramePr>
        <p:xfrm>
          <a:off x="668070" y="4110460"/>
          <a:ext cx="4673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1554480"/>
                <a:gridCol w="208280"/>
                <a:gridCol w="208280"/>
                <a:gridCol w="1737360"/>
                <a:gridCol w="208280"/>
                <a:gridCol w="54864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0.7577</a:t>
                      </a:r>
                      <a:endParaRPr lang="en-US" sz="28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34.96885</a:t>
                      </a:r>
                      <a:endParaRPr lang="en-US" sz="28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581022"/>
              </p:ext>
            </p:extLst>
          </p:nvPr>
        </p:nvGraphicFramePr>
        <p:xfrm>
          <a:off x="668070" y="4884899"/>
          <a:ext cx="41249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1554480"/>
                <a:gridCol w="208280"/>
                <a:gridCol w="208280"/>
                <a:gridCol w="173736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0.2423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36.96590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02302" y="5004586"/>
            <a:ext cx="390952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35.45274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8990" y="5814214"/>
            <a:ext cx="2651760" cy="707886"/>
          </a:xfrm>
          <a:prstGeom prst="rect">
            <a:avLst/>
          </a:prstGeom>
          <a:solidFill>
            <a:srgbClr val="7030A0"/>
          </a:solidFill>
          <a:ln w="28575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value on the periodic table?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41670" y="5939557"/>
            <a:ext cx="1645920" cy="457200"/>
          </a:xfrm>
          <a:prstGeom prst="rect">
            <a:avLst/>
          </a:prstGeom>
          <a:solidFill>
            <a:srgbClr val="7030A0"/>
          </a:solidFill>
          <a:ln w="28575">
            <a:solidFill>
              <a:srgbClr val="FF0000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35.453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91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857" y="1297460"/>
            <a:ext cx="7244287" cy="5128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SWBAT identify atoms by their names, subatomic particles and masses by using: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element names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atomic symbols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atomic number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charge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mass number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atomic mass</a:t>
            </a:r>
          </a:p>
          <a:p>
            <a:pPr marL="2117725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standard atomic weight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9087" t="26022" r="32327" b="15964"/>
          <a:stretch/>
        </p:blipFill>
        <p:spPr>
          <a:xfrm>
            <a:off x="5797421" y="2192694"/>
            <a:ext cx="457200" cy="4758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9087" t="26022" r="32327" b="15964"/>
          <a:stretch/>
        </p:blipFill>
        <p:spPr>
          <a:xfrm>
            <a:off x="5797421" y="2702434"/>
            <a:ext cx="457200" cy="4758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9087" t="26022" r="32327" b="15964"/>
          <a:stretch/>
        </p:blipFill>
        <p:spPr>
          <a:xfrm>
            <a:off x="5797421" y="3212174"/>
            <a:ext cx="457200" cy="4758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9087" t="26022" r="32327" b="15964"/>
          <a:stretch/>
        </p:blipFill>
        <p:spPr>
          <a:xfrm>
            <a:off x="5797421" y="3721914"/>
            <a:ext cx="457200" cy="4758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9087" t="26022" r="32327" b="15964"/>
          <a:stretch/>
        </p:blipFill>
        <p:spPr>
          <a:xfrm>
            <a:off x="5797421" y="4231654"/>
            <a:ext cx="457200" cy="4758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9087" t="26022" r="32327" b="15964"/>
          <a:stretch/>
        </p:blipFill>
        <p:spPr>
          <a:xfrm>
            <a:off x="5797421" y="4741394"/>
            <a:ext cx="457200" cy="4758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9087" t="26022" r="32327" b="15964"/>
          <a:stretch/>
        </p:blipFill>
        <p:spPr>
          <a:xfrm>
            <a:off x="7077581" y="5251133"/>
            <a:ext cx="457200" cy="47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4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5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723164"/>
              </p:ext>
            </p:extLst>
          </p:nvPr>
        </p:nvGraphicFramePr>
        <p:xfrm>
          <a:off x="214293" y="1349215"/>
          <a:ext cx="8686800" cy="512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51760"/>
                <a:gridCol w="3017520"/>
                <a:gridCol w="301752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chlorine-35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chlorine-37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protons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neutrons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number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mass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34.96885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36.96590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natural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abundance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75.77%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24.23%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atomic weight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7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5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689167"/>
              </p:ext>
            </p:extLst>
          </p:nvPr>
        </p:nvGraphicFramePr>
        <p:xfrm>
          <a:off x="214293" y="1349215"/>
          <a:ext cx="8686800" cy="5181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51760"/>
                <a:gridCol w="3017520"/>
                <a:gridCol w="301752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chlorine-35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chlorine-37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protons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neutrons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number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mass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34.96885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36.96590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natural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abundance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75.77%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24.23%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atomic weight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(0.7577)(34.96885) + (0.2423)(36.96590)</a:t>
                      </a:r>
                    </a:p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35.45274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59745" y="6092891"/>
            <a:ext cx="2651760" cy="707886"/>
          </a:xfrm>
          <a:prstGeom prst="rect">
            <a:avLst/>
          </a:prstGeom>
          <a:solidFill>
            <a:srgbClr val="7030A0"/>
          </a:solidFill>
          <a:ln w="28575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value on the periodic table?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18021" y="6092891"/>
            <a:ext cx="1645920" cy="457200"/>
          </a:xfrm>
          <a:prstGeom prst="rect">
            <a:avLst/>
          </a:prstGeom>
          <a:solidFill>
            <a:srgbClr val="7030A0"/>
          </a:solidFill>
          <a:ln w="28575">
            <a:solidFill>
              <a:srgbClr val="FF0000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35.453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06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Standard Atomic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32" y="1297460"/>
            <a:ext cx="7332736" cy="145826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Three different carbon isotopes are found on Earth.  These are listed below.  Calculate the standard atomic weight of carbon.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305310"/>
              </p:ext>
            </p:extLst>
          </p:nvPr>
        </p:nvGraphicFramePr>
        <p:xfrm>
          <a:off x="182880" y="3151919"/>
          <a:ext cx="877824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377440"/>
                <a:gridCol w="2377440"/>
                <a:gridCol w="2377440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carbon-12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carbon-13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carbon-14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mass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(exactly)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13.00335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14.00324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natural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abundance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98.93%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0.00000001%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16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Standard Atomic Weight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672096"/>
              </p:ext>
            </p:extLst>
          </p:nvPr>
        </p:nvGraphicFramePr>
        <p:xfrm>
          <a:off x="214293" y="1273015"/>
          <a:ext cx="877824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377440"/>
                <a:gridCol w="2377440"/>
                <a:gridCol w="2377440"/>
              </a:tblGrid>
              <a:tr h="18288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number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mass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(exactly)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13.00336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14.00324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r="79081"/>
          <a:stretch/>
        </p:blipFill>
        <p:spPr>
          <a:xfrm>
            <a:off x="2197638" y="1273015"/>
            <a:ext cx="1492136" cy="16399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35994" r="38841"/>
          <a:stretch/>
        </p:blipFill>
        <p:spPr>
          <a:xfrm>
            <a:off x="4507653" y="1246331"/>
            <a:ext cx="1794933" cy="163996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72553"/>
          <a:stretch/>
        </p:blipFill>
        <p:spPr>
          <a:xfrm>
            <a:off x="6873240" y="1273015"/>
            <a:ext cx="1957802" cy="16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7711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Standard Atomic Weight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707249"/>
              </p:ext>
            </p:extLst>
          </p:nvPr>
        </p:nvGraphicFramePr>
        <p:xfrm>
          <a:off x="214293" y="1273015"/>
          <a:ext cx="877824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377440"/>
                <a:gridCol w="2377440"/>
                <a:gridCol w="2377440"/>
              </a:tblGrid>
              <a:tr h="18288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number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mass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(exactly)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13.00335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14.00324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natural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abundance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98.93%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1.07%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0.00000001%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r="79081"/>
          <a:stretch/>
        </p:blipFill>
        <p:spPr>
          <a:xfrm>
            <a:off x="2197638" y="1273015"/>
            <a:ext cx="1492136" cy="16399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35994" r="38841"/>
          <a:stretch/>
        </p:blipFill>
        <p:spPr>
          <a:xfrm>
            <a:off x="4507653" y="1246331"/>
            <a:ext cx="1794933" cy="163996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72553"/>
          <a:stretch/>
        </p:blipFill>
        <p:spPr>
          <a:xfrm>
            <a:off x="6873240" y="1273015"/>
            <a:ext cx="1957802" cy="16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730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Standard Atomic Weight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95314"/>
              </p:ext>
            </p:extLst>
          </p:nvPr>
        </p:nvGraphicFramePr>
        <p:xfrm>
          <a:off x="214293" y="1273015"/>
          <a:ext cx="877824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377440"/>
                <a:gridCol w="2377440"/>
                <a:gridCol w="2377440"/>
              </a:tblGrid>
              <a:tr h="18288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number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mass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(exactly)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13.00335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14.00324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natural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abundance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98.93%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0.00000001%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atomic weight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(0.9893)(12) +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(0.0107)(13.00335) + (0.0000000001)(14.00324)</a:t>
                      </a:r>
                    </a:p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400" b="1" baseline="0" dirty="0" smtClean="0">
                          <a:solidFill>
                            <a:srgbClr val="E9EDF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12.01074</a:t>
                      </a:r>
                      <a:endParaRPr lang="en-US" sz="2400" b="1" dirty="0">
                        <a:solidFill>
                          <a:srgbClr val="E9EDF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r="79081"/>
          <a:stretch/>
        </p:blipFill>
        <p:spPr>
          <a:xfrm>
            <a:off x="2197638" y="1273015"/>
            <a:ext cx="1492136" cy="16399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35994" r="38841"/>
          <a:stretch/>
        </p:blipFill>
        <p:spPr>
          <a:xfrm>
            <a:off x="4507653" y="1246331"/>
            <a:ext cx="1794933" cy="163996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72553"/>
          <a:stretch/>
        </p:blipFill>
        <p:spPr>
          <a:xfrm>
            <a:off x="6873240" y="1273015"/>
            <a:ext cx="1957802" cy="16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24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Standard Atomic Weight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23442"/>
              </p:ext>
            </p:extLst>
          </p:nvPr>
        </p:nvGraphicFramePr>
        <p:xfrm>
          <a:off x="214293" y="1273015"/>
          <a:ext cx="877824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377440"/>
                <a:gridCol w="2377440"/>
                <a:gridCol w="2377440"/>
              </a:tblGrid>
              <a:tr h="18288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number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mass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(exactly)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13.00335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14.00324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natural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abundance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98.93%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0.00000001%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atomic weight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(0.9893)(12) +</a:t>
                      </a:r>
                      <a:r>
                        <a:rPr lang="en-US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(0.0107)(13.00335) + (0.0000000001)(14.00324)</a:t>
                      </a:r>
                    </a:p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12.01076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r="79081"/>
          <a:stretch/>
        </p:blipFill>
        <p:spPr>
          <a:xfrm>
            <a:off x="2197638" y="1273015"/>
            <a:ext cx="1492136" cy="16399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35994" r="38841"/>
          <a:stretch/>
        </p:blipFill>
        <p:spPr>
          <a:xfrm>
            <a:off x="4507653" y="1246331"/>
            <a:ext cx="1794933" cy="163996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72553"/>
          <a:stretch/>
        </p:blipFill>
        <p:spPr>
          <a:xfrm>
            <a:off x="6873240" y="1273015"/>
            <a:ext cx="1957802" cy="16399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55893" y="6055567"/>
            <a:ext cx="2651760" cy="707886"/>
          </a:xfrm>
          <a:prstGeom prst="rect">
            <a:avLst/>
          </a:prstGeom>
          <a:solidFill>
            <a:srgbClr val="0000FF"/>
          </a:solidFill>
          <a:ln w="28575">
            <a:solidFill>
              <a:srgbClr val="000099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value on the periodic table?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4169" y="6055567"/>
            <a:ext cx="1645920" cy="457200"/>
          </a:xfrm>
          <a:prstGeom prst="rect">
            <a:avLst/>
          </a:prstGeom>
          <a:solidFill>
            <a:srgbClr val="0000FF"/>
          </a:solidFill>
          <a:ln w="28575">
            <a:solidFill>
              <a:srgbClr val="000099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12.011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83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427715"/>
            <a:ext cx="8778240" cy="60025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78089" y="1268963"/>
            <a:ext cx="3536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tile provides information on a single element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69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146" y="1576879"/>
            <a:ext cx="3362703" cy="4394716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795934" y="1212980"/>
            <a:ext cx="4012163" cy="774441"/>
          </a:xfrm>
          <a:prstGeom prst="wedgeRectCallout">
            <a:avLst>
              <a:gd name="adj1" fmla="val -101061"/>
              <a:gd name="adj2" fmla="val 68524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 Number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795934" y="2413518"/>
            <a:ext cx="4012163" cy="774441"/>
          </a:xfrm>
          <a:prstGeom prst="wedgeRectCallout">
            <a:avLst>
              <a:gd name="adj1" fmla="val -96410"/>
              <a:gd name="adj2" fmla="val 74548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 Symbol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795934" y="3614056"/>
            <a:ext cx="4012163" cy="774441"/>
          </a:xfrm>
          <a:prstGeom prst="wedgeRectCallout">
            <a:avLst>
              <a:gd name="adj1" fmla="val -89666"/>
              <a:gd name="adj2" fmla="val 68524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 Name</a:t>
            </a:r>
          </a:p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 not capitalize)</a:t>
            </a:r>
            <a:endParaRPr lang="en-US" sz="1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795934" y="4814595"/>
            <a:ext cx="4012163" cy="774441"/>
          </a:xfrm>
          <a:prstGeom prst="wedgeRectCallout">
            <a:avLst>
              <a:gd name="adj1" fmla="val -85945"/>
              <a:gd name="adj2" fmla="val 42018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Atomic Weight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82947" y="0"/>
            <a:ext cx="961053" cy="73866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49" y="137466"/>
            <a:ext cx="8771101" cy="6583068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4571999" y="3226835"/>
            <a:ext cx="4012163" cy="774441"/>
          </a:xfrm>
          <a:prstGeom prst="wedgeRectCallout">
            <a:avLst>
              <a:gd name="adj1" fmla="val -111526"/>
              <a:gd name="adj2" fmla="val 6972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 Number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59836" y="1294930"/>
            <a:ext cx="4012163" cy="774441"/>
          </a:xfrm>
          <a:prstGeom prst="wedgeRectCallout">
            <a:avLst>
              <a:gd name="adj1" fmla="val -50596"/>
              <a:gd name="adj2" fmla="val 309488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 Symbol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565917" y="2260882"/>
            <a:ext cx="4012163" cy="774441"/>
          </a:xfrm>
          <a:prstGeom prst="wedgeRectCallout">
            <a:avLst>
              <a:gd name="adj1" fmla="val -77806"/>
              <a:gd name="adj2" fmla="val 18780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 Name</a:t>
            </a:r>
          </a:p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 not capitalize)</a:t>
            </a:r>
            <a:endParaRPr lang="en-US" sz="1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2359" y="0"/>
            <a:ext cx="1231641" cy="52322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59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706" y="1297460"/>
            <a:ext cx="8494589" cy="5128054"/>
          </a:xfrm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buNone/>
              <a:tabLst>
                <a:tab pos="2743200" algn="l"/>
              </a:tabLst>
            </a:pPr>
            <a:r>
              <a:rPr lang="en-US" dirty="0" smtClean="0"/>
              <a:t>1)	What element has the atomic number of 33?</a:t>
            </a:r>
          </a:p>
          <a:p>
            <a:pPr marL="457200" indent="-457200">
              <a:spcBef>
                <a:spcPts val="600"/>
              </a:spcBef>
              <a:buNone/>
              <a:tabLst>
                <a:tab pos="2743200" algn="l"/>
              </a:tabLst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arsenic</a:t>
            </a:r>
          </a:p>
          <a:p>
            <a:pPr marL="457200" indent="-457200">
              <a:spcBef>
                <a:spcPts val="600"/>
              </a:spcBef>
              <a:buNone/>
              <a:tabLst>
                <a:tab pos="2743200" algn="l"/>
              </a:tabLst>
            </a:pPr>
            <a:r>
              <a:rPr lang="en-US" dirty="0" smtClean="0"/>
              <a:t>2)	What is the atomic number of uranium?</a:t>
            </a:r>
          </a:p>
          <a:p>
            <a:pPr marL="457200" indent="-457200">
              <a:spcBef>
                <a:spcPts val="600"/>
              </a:spcBef>
              <a:buNone/>
              <a:tabLst>
                <a:tab pos="2743200" algn="l"/>
              </a:tabLst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92</a:t>
            </a:r>
          </a:p>
          <a:p>
            <a:pPr marL="457200" indent="-457200">
              <a:spcBef>
                <a:spcPts val="600"/>
              </a:spcBef>
              <a:buNone/>
              <a:tabLst>
                <a:tab pos="2743200" algn="l"/>
              </a:tabLst>
            </a:pPr>
            <a:r>
              <a:rPr lang="en-US" dirty="0" smtClean="0"/>
              <a:t>3)	What is the standard atomic weight of zirconium?</a:t>
            </a:r>
          </a:p>
          <a:p>
            <a:pPr marL="457200" indent="-457200">
              <a:spcBef>
                <a:spcPts val="600"/>
              </a:spcBef>
              <a:buNone/>
              <a:tabLst>
                <a:tab pos="2743200" algn="l"/>
              </a:tabLst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91.224</a:t>
            </a:r>
          </a:p>
          <a:p>
            <a:pPr marL="457200" indent="-457200">
              <a:spcBef>
                <a:spcPts val="600"/>
              </a:spcBef>
              <a:buNone/>
              <a:tabLst>
                <a:tab pos="2743200" algn="l"/>
              </a:tabLst>
            </a:pPr>
            <a:r>
              <a:rPr lang="en-US" dirty="0" smtClean="0"/>
              <a:t>4)	What element has the atomic symbol of </a:t>
            </a:r>
            <a:r>
              <a:rPr lang="en-US" dirty="0" err="1" smtClean="0"/>
              <a:t>Os</a:t>
            </a:r>
            <a:r>
              <a:rPr lang="en-US" dirty="0" smtClean="0"/>
              <a:t>?</a:t>
            </a:r>
          </a:p>
          <a:p>
            <a:pPr marL="457200" indent="-457200">
              <a:spcBef>
                <a:spcPts val="600"/>
              </a:spcBef>
              <a:buNone/>
              <a:tabLst>
                <a:tab pos="2743200" algn="l"/>
              </a:tabLst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osmium</a:t>
            </a:r>
          </a:p>
          <a:p>
            <a:pPr marL="457200" indent="-457200">
              <a:spcBef>
                <a:spcPts val="600"/>
              </a:spcBef>
              <a:buNone/>
              <a:tabLst>
                <a:tab pos="2743200" algn="l"/>
              </a:tabLst>
            </a:pPr>
            <a:r>
              <a:rPr lang="en-US" dirty="0" smtClean="0"/>
              <a:t>5)	What is the atomic number for Db?</a:t>
            </a:r>
          </a:p>
          <a:p>
            <a:pPr marL="457200" indent="-457200">
              <a:spcBef>
                <a:spcPts val="600"/>
              </a:spcBef>
              <a:buNone/>
              <a:tabLst>
                <a:tab pos="2743200" algn="l"/>
              </a:tabLst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105</a:t>
            </a:r>
          </a:p>
        </p:txBody>
      </p:sp>
    </p:spTree>
    <p:extLst>
      <p:ext uri="{BB962C8B-B14F-4D97-AF65-F5344CB8AC3E}">
        <p14:creationId xmlns:p14="http://schemas.microsoft.com/office/powerpoint/2010/main" val="322329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10881</TotalTime>
  <Words>2067</Words>
  <Application>Microsoft Office PowerPoint</Application>
  <PresentationFormat>On-screen Show (4:3)</PresentationFormat>
  <Paragraphs>582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</vt:lpstr>
      <vt:lpstr>Calibri</vt:lpstr>
      <vt:lpstr>Script MT Bold</vt:lpstr>
      <vt:lpstr>Symbol</vt:lpstr>
      <vt:lpstr>Wingdings</vt:lpstr>
      <vt:lpstr>Office Theme</vt:lpstr>
      <vt:lpstr>Identifying Atoms</vt:lpstr>
      <vt:lpstr>We have learned . . .</vt:lpstr>
      <vt:lpstr>What we will learn . . .</vt:lpstr>
      <vt:lpstr>Elements</vt:lpstr>
      <vt:lpstr>Periodic Tables</vt:lpstr>
      <vt:lpstr>PowerPoint Presentation</vt:lpstr>
      <vt:lpstr>PowerPoint Presentation</vt:lpstr>
      <vt:lpstr>PowerPoint Presentation</vt:lpstr>
      <vt:lpstr>Check for Understanding 1</vt:lpstr>
      <vt:lpstr>Atomic Symbols</vt:lpstr>
      <vt:lpstr>Capitalization Counts</vt:lpstr>
      <vt:lpstr>Capitalization Counts</vt:lpstr>
      <vt:lpstr>Atomic Symbols</vt:lpstr>
      <vt:lpstr>Symbols based on English Names</vt:lpstr>
      <vt:lpstr>Atomic Symbols</vt:lpstr>
      <vt:lpstr>Symbols based on Latin Names</vt:lpstr>
      <vt:lpstr>PowerPoint Presentation</vt:lpstr>
      <vt:lpstr>PowerPoint Presentation</vt:lpstr>
      <vt:lpstr>Latin Live 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Check for Understanding 2</vt:lpstr>
      <vt:lpstr>Identifying Atoms</vt:lpstr>
      <vt:lpstr>Atomic Number</vt:lpstr>
      <vt:lpstr>Charge</vt:lpstr>
      <vt:lpstr>Mass Number</vt:lpstr>
      <vt:lpstr>Symbols &amp; Equations</vt:lpstr>
      <vt:lpstr>Converting between ZCA &amp; pne</vt:lpstr>
      <vt:lpstr>Convert ZCA to pen</vt:lpstr>
      <vt:lpstr>Going the Other Way</vt:lpstr>
      <vt:lpstr>Check for Understanding 3</vt:lpstr>
      <vt:lpstr>Check for Understanding 4</vt:lpstr>
      <vt:lpstr>Symbols &amp; Equations</vt:lpstr>
      <vt:lpstr>Do Now</vt:lpstr>
      <vt:lpstr>Identifying Atoms</vt:lpstr>
      <vt:lpstr>Mass of Atoms</vt:lpstr>
      <vt:lpstr>Components of Mass Measurements</vt:lpstr>
      <vt:lpstr>Daltons</vt:lpstr>
      <vt:lpstr>Atomic Mass</vt:lpstr>
      <vt:lpstr>Standard Atomic Weight</vt:lpstr>
      <vt:lpstr>Calculate Standard Atomic Weight</vt:lpstr>
      <vt:lpstr>Formula for  Standard Atomic Weight</vt:lpstr>
      <vt:lpstr>Check for Understanding 5</vt:lpstr>
      <vt:lpstr>Check for Understanding 5</vt:lpstr>
      <vt:lpstr>Identifying Atoms</vt:lpstr>
      <vt:lpstr>Backup Slides</vt:lpstr>
      <vt:lpstr>Check for Understanding 5</vt:lpstr>
      <vt:lpstr>Check for Understanding 5</vt:lpstr>
      <vt:lpstr>Calculate Standard Atomic Weight</vt:lpstr>
      <vt:lpstr>Calculate Standard Atomic Weight</vt:lpstr>
      <vt:lpstr>Calculate Standard Atomic Weight</vt:lpstr>
      <vt:lpstr>Calculate Standard Atomic Weight</vt:lpstr>
      <vt:lpstr>Calculate Standard Atomic Weight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743</cp:revision>
  <cp:lastPrinted>2013-10-25T13:03:56Z</cp:lastPrinted>
  <dcterms:created xsi:type="dcterms:W3CDTF">2012-09-15T16:31:25Z</dcterms:created>
  <dcterms:modified xsi:type="dcterms:W3CDTF">2019-11-12T14:19:30Z</dcterms:modified>
</cp:coreProperties>
</file>