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56" r:id="rId3"/>
    <p:sldId id="272" r:id="rId4"/>
    <p:sldId id="257" r:id="rId5"/>
    <p:sldId id="271" r:id="rId6"/>
    <p:sldId id="258" r:id="rId7"/>
    <p:sldId id="259" r:id="rId8"/>
    <p:sldId id="260" r:id="rId9"/>
    <p:sldId id="261" r:id="rId10"/>
    <p:sldId id="262" r:id="rId11"/>
    <p:sldId id="263" r:id="rId12"/>
    <p:sldId id="269" r:id="rId13"/>
    <p:sldId id="264" r:id="rId14"/>
    <p:sldId id="270" r:id="rId15"/>
    <p:sldId id="265" r:id="rId16"/>
    <p:sldId id="266" r:id="rId17"/>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cCarthy" initials="PM" lastIdx="1" clrIdx="0">
    <p:extLst>
      <p:ext uri="{19B8F6BF-5375-455C-9EA6-DF929625EA0E}">
        <p15:presenceInfo xmlns:p15="http://schemas.microsoft.com/office/powerpoint/2012/main" userId="e768483be53520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D1"/>
    <a:srgbClr val="000000"/>
    <a:srgbClr val="0000FF"/>
    <a:srgbClr val="00CC99"/>
    <a:srgbClr val="008000"/>
    <a:srgbClr val="CC0099"/>
    <a:srgbClr val="FFD5D5"/>
    <a:srgbClr val="DFDFDF"/>
    <a:srgbClr val="CCB299"/>
    <a:srgbClr val="DFDC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9625" autoAdjust="0"/>
  </p:normalViewPr>
  <p:slideViewPr>
    <p:cSldViewPr snapToGrid="0">
      <p:cViewPr varScale="1">
        <p:scale>
          <a:sx n="82" d="100"/>
          <a:sy n="82" d="100"/>
        </p:scale>
        <p:origin x="1430" y="7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p:cViewPr varScale="1">
        <p:scale>
          <a:sx n="57" d="100"/>
          <a:sy n="57" d="100"/>
        </p:scale>
        <p:origin x="658"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8" cy="468803"/>
          </a:xfrm>
          <a:prstGeom prst="rect">
            <a:avLst/>
          </a:prstGeom>
        </p:spPr>
        <p:txBody>
          <a:bodyPr vert="horz" lIns="94200" tIns="47099" rIns="94200" bIns="4709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22886" y="0"/>
            <a:ext cx="3078048" cy="468803"/>
          </a:xfrm>
          <a:prstGeom prst="rect">
            <a:avLst/>
          </a:prstGeom>
        </p:spPr>
        <p:txBody>
          <a:bodyPr vert="horz" lIns="94200" tIns="47099" rIns="94200" bIns="47099" rtlCol="0"/>
          <a:lstStyle>
            <a:lvl1pPr algn="r" fontAlgn="auto">
              <a:spcBef>
                <a:spcPts val="0"/>
              </a:spcBef>
              <a:spcAft>
                <a:spcPts val="0"/>
              </a:spcAft>
              <a:defRPr sz="1200">
                <a:latin typeface="+mn-lt"/>
                <a:cs typeface="+mn-cs"/>
              </a:defRPr>
            </a:lvl1pPr>
          </a:lstStyle>
          <a:p>
            <a:pPr>
              <a:defRPr/>
            </a:pPr>
            <a:fld id="{B2BE05EE-DD1D-468D-9A8F-5F65C199C307}" type="datetimeFigureOut">
              <a:rPr lang="en-US"/>
              <a:pPr>
                <a:defRPr/>
              </a:pPr>
              <a:t>10/8/2019</a:t>
            </a:fld>
            <a:endParaRPr lang="en-US"/>
          </a:p>
        </p:txBody>
      </p:sp>
      <p:sp>
        <p:nvSpPr>
          <p:cNvPr id="4" name="Slide Image Placeholder 3"/>
          <p:cNvSpPr>
            <a:spLocks noGrp="1" noRot="1" noChangeAspect="1"/>
          </p:cNvSpPr>
          <p:nvPr>
            <p:ph type="sldImg" idx="2"/>
          </p:nvPr>
        </p:nvSpPr>
        <p:spPr>
          <a:xfrm>
            <a:off x="1204913" y="704850"/>
            <a:ext cx="4692650" cy="3521075"/>
          </a:xfrm>
          <a:prstGeom prst="rect">
            <a:avLst/>
          </a:prstGeom>
          <a:noFill/>
          <a:ln w="12700">
            <a:solidFill>
              <a:prstClr val="black"/>
            </a:solidFill>
          </a:ln>
        </p:spPr>
        <p:txBody>
          <a:bodyPr vert="horz" lIns="94200" tIns="47099" rIns="94200" bIns="47099" rtlCol="0" anchor="ctr"/>
          <a:lstStyle/>
          <a:p>
            <a:pPr lvl="0"/>
            <a:endParaRPr lang="en-US" noProof="0"/>
          </a:p>
        </p:txBody>
      </p:sp>
      <p:sp>
        <p:nvSpPr>
          <p:cNvPr id="5" name="Notes Placeholder 4"/>
          <p:cNvSpPr>
            <a:spLocks noGrp="1"/>
          </p:cNvSpPr>
          <p:nvPr>
            <p:ph type="body" sz="quarter" idx="3"/>
          </p:nvPr>
        </p:nvSpPr>
        <p:spPr>
          <a:xfrm>
            <a:off x="710557" y="4459837"/>
            <a:ext cx="5681363" cy="4223882"/>
          </a:xfrm>
          <a:prstGeom prst="rect">
            <a:avLst/>
          </a:prstGeom>
        </p:spPr>
        <p:txBody>
          <a:bodyPr vert="horz" lIns="94200" tIns="47099" rIns="94200" bIns="4709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8121"/>
            <a:ext cx="3078048" cy="468803"/>
          </a:xfrm>
          <a:prstGeom prst="rect">
            <a:avLst/>
          </a:prstGeom>
        </p:spPr>
        <p:txBody>
          <a:bodyPr vert="horz" lIns="94200" tIns="47099" rIns="94200" bIns="4709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886" y="8918121"/>
            <a:ext cx="3078048" cy="468803"/>
          </a:xfrm>
          <a:prstGeom prst="rect">
            <a:avLst/>
          </a:prstGeom>
        </p:spPr>
        <p:txBody>
          <a:bodyPr vert="horz" lIns="94200" tIns="47099" rIns="94200" bIns="47099" rtlCol="0" anchor="b"/>
          <a:lstStyle>
            <a:lvl1pPr algn="r" fontAlgn="auto">
              <a:spcBef>
                <a:spcPts val="0"/>
              </a:spcBef>
              <a:spcAft>
                <a:spcPts val="0"/>
              </a:spcAft>
              <a:defRPr sz="1200">
                <a:latin typeface="+mn-lt"/>
                <a:cs typeface="+mn-cs"/>
              </a:defRPr>
            </a:lvl1pPr>
          </a:lstStyle>
          <a:p>
            <a:pPr>
              <a:defRPr/>
            </a:pPr>
            <a:fld id="{85A83C83-814F-4BD3-8FC2-6BA303FF7140}" type="slidenum">
              <a:rPr lang="en-US"/>
              <a:pPr>
                <a:defRPr/>
              </a:pPr>
              <a:t>‹#›</a:t>
            </a:fld>
            <a:endParaRPr lang="en-US"/>
          </a:p>
        </p:txBody>
      </p:sp>
    </p:spTree>
    <p:extLst>
      <p:ext uri="{BB962C8B-B14F-4D97-AF65-F5344CB8AC3E}">
        <p14:creationId xmlns:p14="http://schemas.microsoft.com/office/powerpoint/2010/main" val="3289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842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F2E4FBB-45CD-467F-BF58-C63AFB8CAC46}" type="datetimeFigureOut">
              <a:rPr lang="en-US"/>
              <a:pPr>
                <a:defRPr/>
              </a:pPr>
              <a:t>10/8/2019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245A5B0-7D4E-4458-A7EF-718A25E77E15}" type="slidenum">
              <a:rPr lang="en-US"/>
              <a:pPr>
                <a:defRPr/>
              </a:pPr>
              <a:t>‹#›</a:t>
            </a:fld>
            <a:endParaRPr lang="en-US"/>
          </a:p>
        </p:txBody>
      </p:sp>
    </p:spTree>
    <p:extLst>
      <p:ext uri="{BB962C8B-B14F-4D97-AF65-F5344CB8AC3E}">
        <p14:creationId xmlns:p14="http://schemas.microsoft.com/office/powerpoint/2010/main" val="383433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73F4479-F087-4AA8-8F35-3E89A0BDEC06}" type="datetimeFigureOut">
              <a:rPr lang="en-US"/>
              <a:pPr>
                <a:defRPr/>
              </a:pPr>
              <a:t>10/8/2019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0E1A9DF-8D08-4560-8F48-6BA8C3A0844B}" type="slidenum">
              <a:rPr lang="en-US"/>
              <a:pPr>
                <a:defRPr/>
              </a:pPr>
              <a:t>‹#›</a:t>
            </a:fld>
            <a:endParaRPr lang="en-US"/>
          </a:p>
        </p:txBody>
      </p:sp>
    </p:spTree>
    <p:extLst>
      <p:ext uri="{BB962C8B-B14F-4D97-AF65-F5344CB8AC3E}">
        <p14:creationId xmlns:p14="http://schemas.microsoft.com/office/powerpoint/2010/main" val="175125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2800">
                <a:solidFill>
                  <a:schemeClr val="tx1"/>
                </a:solidFill>
              </a:defRPr>
            </a:lvl1pPr>
            <a:lvl2pPr marL="630238" indent="-227013">
              <a:spcBef>
                <a:spcPts val="300"/>
              </a:spcBef>
              <a:defRPr sz="2400">
                <a:solidFill>
                  <a:schemeClr val="tx1"/>
                </a:solidFill>
              </a:defRPr>
            </a:lvl2pPr>
            <a:lvl3pPr marL="912813" indent="-222250">
              <a:spcBef>
                <a:spcPts val="0"/>
              </a:spcBef>
              <a:buFont typeface="Arial" pitchFamily="34" charset="0"/>
              <a:buChar char="»"/>
              <a:defRPr sz="2000" i="1">
                <a:solidFill>
                  <a:schemeClr val="tx1"/>
                </a:solidFill>
              </a:defRPr>
            </a:lvl3pPr>
            <a:lvl4pPr marL="1254125" indent="-234950" defTabSz="1087438">
              <a:spcBef>
                <a:spcPts val="0"/>
              </a:spcBef>
              <a:defRPr sz="1800">
                <a:solidFill>
                  <a:schemeClr val="tx1"/>
                </a:solidFill>
              </a:defRPr>
            </a:lvl4pPr>
            <a:lvl5pPr marL="1600200" indent="-220663">
              <a:spcBef>
                <a:spcPts val="0"/>
              </a:spcBef>
              <a:defRPr sz="1800" i="1">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43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696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D41B675-0EC5-4F47-AD5B-9892A09ACA8D}" type="datetimeFigureOut">
              <a:rPr lang="en-US"/>
              <a:pPr>
                <a:defRPr/>
              </a:pPr>
              <a:t>10/8/2019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6B0E890-5A7C-42FB-A2B4-4329902FAE83}" type="slidenum">
              <a:rPr lang="en-US"/>
              <a:pPr>
                <a:defRPr/>
              </a:pPr>
              <a:t>‹#›</a:t>
            </a:fld>
            <a:endParaRPr lang="en-US"/>
          </a:p>
        </p:txBody>
      </p:sp>
    </p:spTree>
    <p:extLst>
      <p:ext uri="{BB962C8B-B14F-4D97-AF65-F5344CB8AC3E}">
        <p14:creationId xmlns:p14="http://schemas.microsoft.com/office/powerpoint/2010/main" val="28036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6BF3143-AA04-4600-A179-AA5251F1F7D9}" type="datetimeFigureOut">
              <a:rPr lang="en-US"/>
              <a:pPr>
                <a:defRPr/>
              </a:pPr>
              <a:t>10/8/2019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FA451D3-FD4E-4EFE-9E09-E5F8FBA3CCB3}" type="slidenum">
              <a:rPr lang="en-US"/>
              <a:pPr>
                <a:defRPr/>
              </a:pPr>
              <a:t>‹#›</a:t>
            </a:fld>
            <a:endParaRPr lang="en-US"/>
          </a:p>
        </p:txBody>
      </p:sp>
    </p:spTree>
    <p:extLst>
      <p:ext uri="{BB962C8B-B14F-4D97-AF65-F5344CB8AC3E}">
        <p14:creationId xmlns:p14="http://schemas.microsoft.com/office/powerpoint/2010/main" val="381629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191CAFD-9E56-4E69-A90E-EDDFA35CC4F8}" type="datetimeFigureOut">
              <a:rPr lang="en-US"/>
              <a:pPr>
                <a:defRPr/>
              </a:pPr>
              <a:t>10/8/2019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B0A55A8-04F9-445F-B847-EA3256F1F66E}" type="slidenum">
              <a:rPr lang="en-US"/>
              <a:pPr>
                <a:defRPr/>
              </a:pPr>
              <a:t>‹#›</a:t>
            </a:fld>
            <a:endParaRPr lang="en-US"/>
          </a:p>
        </p:txBody>
      </p:sp>
    </p:spTree>
    <p:extLst>
      <p:ext uri="{BB962C8B-B14F-4D97-AF65-F5344CB8AC3E}">
        <p14:creationId xmlns:p14="http://schemas.microsoft.com/office/powerpoint/2010/main" val="18727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0FF88D-3B31-4CEA-99D4-56D184CB3F06}" type="datetimeFigureOut">
              <a:rPr lang="en-US"/>
              <a:pPr>
                <a:defRPr/>
              </a:pPr>
              <a:t>10/8/2019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4CC2421-6F9F-4982-B3A3-300E40A203A5}" type="slidenum">
              <a:rPr lang="en-US"/>
              <a:pPr>
                <a:defRPr/>
              </a:pPr>
              <a:t>‹#›</a:t>
            </a:fld>
            <a:endParaRPr lang="en-US"/>
          </a:p>
        </p:txBody>
      </p:sp>
    </p:spTree>
    <p:extLst>
      <p:ext uri="{BB962C8B-B14F-4D97-AF65-F5344CB8AC3E}">
        <p14:creationId xmlns:p14="http://schemas.microsoft.com/office/powerpoint/2010/main" val="407682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A5AD909-40AB-4C6F-92C4-246A9BA1AADA}" type="datetimeFigureOut">
              <a:rPr lang="en-US"/>
              <a:pPr>
                <a:defRPr/>
              </a:pPr>
              <a:t>10/8/2019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58CE8E2-44E4-451A-97A9-48554F5520E2}" type="slidenum">
              <a:rPr lang="en-US"/>
              <a:pPr>
                <a:defRPr/>
              </a:pPr>
              <a:t>‹#›</a:t>
            </a:fld>
            <a:endParaRPr lang="en-US"/>
          </a:p>
        </p:txBody>
      </p:sp>
    </p:spTree>
    <p:extLst>
      <p:ext uri="{BB962C8B-B14F-4D97-AF65-F5344CB8AC3E}">
        <p14:creationId xmlns:p14="http://schemas.microsoft.com/office/powerpoint/2010/main" val="403757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6E82CA4-DFA5-4E7D-B29E-2FC7516F04DF}" type="datetimeFigureOut">
              <a:rPr lang="en-US"/>
              <a:pPr>
                <a:defRPr/>
              </a:pPr>
              <a:t>10/8/2019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188CDD5-9159-44B0-B69C-A5ECB95AA9A8}" type="slidenum">
              <a:rPr lang="en-US"/>
              <a:pPr>
                <a:defRPr/>
              </a:pPr>
              <a:t>‹#›</a:t>
            </a:fld>
            <a:endParaRPr lang="en-US"/>
          </a:p>
        </p:txBody>
      </p:sp>
    </p:spTree>
    <p:extLst>
      <p:ext uri="{BB962C8B-B14F-4D97-AF65-F5344CB8AC3E}">
        <p14:creationId xmlns:p14="http://schemas.microsoft.com/office/powerpoint/2010/main" val="79903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563" y="274638"/>
            <a:ext cx="87788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82563" y="1296988"/>
            <a:ext cx="8778875" cy="512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000" b="1" kern="1200">
          <a:solidFill>
            <a:srgbClr val="0070C0"/>
          </a:solidFill>
          <a:latin typeface="Arial" pitchFamily="34"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ts val="1200"/>
        </a:spcBef>
        <a:spcAft>
          <a:spcPct val="0"/>
        </a:spcAft>
        <a:buFont typeface="Wingdings" pitchFamily="2" charset="2"/>
        <a:buChar char="Ø"/>
        <a:defRPr sz="2800" kern="1200">
          <a:solidFill>
            <a:schemeClr val="tx1"/>
          </a:solidFill>
          <a:latin typeface="Arial" pitchFamily="34" charset="0"/>
          <a:ea typeface="+mn-ea"/>
          <a:cs typeface="+mn-cs"/>
        </a:defRPr>
      </a:lvl1pPr>
      <a:lvl2pPr marL="631825" indent="-228600" algn="l" rtl="0" eaLnBrk="0" fontAlgn="base" hangingPunct="0">
        <a:spcBef>
          <a:spcPct val="0"/>
        </a:spcBef>
        <a:spcAft>
          <a:spcPct val="0"/>
        </a:spcAft>
        <a:buFont typeface="Arial" charset="0"/>
        <a:buChar char="–"/>
        <a:defRPr sz="2600" kern="1200">
          <a:solidFill>
            <a:schemeClr val="tx1"/>
          </a:solidFill>
          <a:latin typeface="Arial" pitchFamily="34" charset="0"/>
          <a:ea typeface="+mn-ea"/>
          <a:cs typeface="+mn-cs"/>
        </a:defRPr>
      </a:lvl2pPr>
      <a:lvl3pPr marL="914400" indent="-228600" algn="l" rtl="0" eaLnBrk="0" fontAlgn="base" hangingPunct="0">
        <a:spcBef>
          <a:spcPct val="0"/>
        </a:spcBef>
        <a:spcAft>
          <a:spcPct val="0"/>
        </a:spcAft>
        <a:buFont typeface="Arial" charset="0"/>
        <a:buChar char="•"/>
        <a:defRPr sz="2400" i="1" kern="1200">
          <a:solidFill>
            <a:schemeClr val="tx1"/>
          </a:solidFill>
          <a:latin typeface="Arial" pitchFamily="34" charset="0"/>
          <a:ea typeface="+mn-ea"/>
          <a:cs typeface="+mn-cs"/>
        </a:defRPr>
      </a:lvl3pPr>
      <a:lvl4pPr marL="1257300" indent="-228600" algn="l" rtl="0" eaLnBrk="0" fontAlgn="base" hangingPunct="0">
        <a:spcBef>
          <a:spcPct val="0"/>
        </a:spcBef>
        <a:spcAft>
          <a:spcPct val="0"/>
        </a:spcAft>
        <a:buFont typeface="Arial" charset="0"/>
        <a:buChar char="–"/>
        <a:defRPr sz="2000" kern="1200">
          <a:solidFill>
            <a:schemeClr val="tx1"/>
          </a:solidFill>
          <a:latin typeface="Arial" pitchFamily="34" charset="0"/>
          <a:ea typeface="+mn-ea"/>
          <a:cs typeface="+mn-cs"/>
        </a:defRPr>
      </a:lvl4pPr>
      <a:lvl5pPr marL="1600200" indent="-228600" algn="l" rtl="0" eaLnBrk="0" fontAlgn="base" hangingPunct="0">
        <a:spcBef>
          <a:spcPct val="0"/>
        </a:spcBef>
        <a:spcAft>
          <a:spcPct val="0"/>
        </a:spcAft>
        <a:buFont typeface="Arial" charset="0"/>
        <a:buChar char="»"/>
        <a:defRPr sz="2000" i="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ivescience.com/32401-whats-a-penny-made-of.html" TargetMode="External"/><Relationship Id="rId2" Type="http://schemas.openxmlformats.org/officeDocument/2006/relationships/hyperlink" Target="https://www.usmint.gov/learn/history/coin-production" TargetMode="External"/><Relationship Id="rId1" Type="http://schemas.openxmlformats.org/officeDocument/2006/relationships/slideLayout" Target="../slideLayouts/slideLayout2.xml"/><Relationship Id="rId4" Type="http://schemas.openxmlformats.org/officeDocument/2006/relationships/hyperlink" Target="https://www.usmint.gov/learn/kids/coins/fun-facts/category/penny/page/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ivescience.com/32401-whats-a-penny-made-of.html" TargetMode="External"/><Relationship Id="rId2" Type="http://schemas.openxmlformats.org/officeDocument/2006/relationships/hyperlink" Target="https://www.usmint.gov/learn/history/coin-production" TargetMode="External"/><Relationship Id="rId1" Type="http://schemas.openxmlformats.org/officeDocument/2006/relationships/slideLayout" Target="../slideLayouts/slideLayout2.xml"/><Relationship Id="rId4" Type="http://schemas.openxmlformats.org/officeDocument/2006/relationships/hyperlink" Target="https://www.usmint.gov/learn/kids/coins/fun-facts/category/penny/page/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Enrollment Forms</a:t>
            </a:r>
            <a:endParaRPr lang="en-US" dirty="0"/>
          </a:p>
        </p:txBody>
      </p:sp>
      <p:sp>
        <p:nvSpPr>
          <p:cNvPr id="3" name="Content Placeholder 2"/>
          <p:cNvSpPr>
            <a:spLocks noGrp="1"/>
          </p:cNvSpPr>
          <p:nvPr>
            <p:ph idx="1"/>
          </p:nvPr>
        </p:nvSpPr>
        <p:spPr>
          <a:xfrm>
            <a:off x="2008723" y="1296988"/>
            <a:ext cx="5126555" cy="5129212"/>
          </a:xfrm>
        </p:spPr>
        <p:txBody>
          <a:bodyPr/>
          <a:lstStyle/>
          <a:p>
            <a:r>
              <a:rPr lang="en-US" dirty="0" smtClean="0"/>
              <a:t>Due on Thursday</a:t>
            </a:r>
          </a:p>
          <a:p>
            <a:r>
              <a:rPr lang="en-US" dirty="0" smtClean="0"/>
              <a:t>RIC is strict about deadlines</a:t>
            </a:r>
            <a:endParaRPr lang="en-US" dirty="0"/>
          </a:p>
        </p:txBody>
      </p:sp>
    </p:spTree>
    <p:extLst>
      <p:ext uri="{BB962C8B-B14F-4D97-AF65-F5344CB8AC3E}">
        <p14:creationId xmlns:p14="http://schemas.microsoft.com/office/powerpoint/2010/main" val="1003303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a:t>
            </a:r>
            <a:endParaRPr lang="en-US" dirty="0"/>
          </a:p>
        </p:txBody>
      </p:sp>
      <p:sp>
        <p:nvSpPr>
          <p:cNvPr id="3" name="Content Placeholder 2"/>
          <p:cNvSpPr>
            <a:spLocks noGrp="1"/>
          </p:cNvSpPr>
          <p:nvPr>
            <p:ph idx="1"/>
          </p:nvPr>
        </p:nvSpPr>
        <p:spPr>
          <a:xfrm>
            <a:off x="182564" y="1296988"/>
            <a:ext cx="3829600" cy="5129212"/>
          </a:xfrm>
        </p:spPr>
        <p:txBody>
          <a:bodyPr>
            <a:normAutofit/>
          </a:bodyPr>
          <a:lstStyle/>
          <a:p>
            <a:r>
              <a:rPr lang="en-US" sz="2000" dirty="0" smtClean="0"/>
              <a:t>“Materials” is a list of equipment and chemicals used in conducting the experiment.</a:t>
            </a:r>
          </a:p>
          <a:p>
            <a:r>
              <a:rPr lang="en-US" sz="2000" dirty="0" smtClean="0"/>
              <a:t>“Methods” is a numbered list of steps used to conduct the experiment.  </a:t>
            </a:r>
          </a:p>
          <a:p>
            <a:r>
              <a:rPr lang="en-US" sz="2000" dirty="0" smtClean="0"/>
              <a:t>If a procedure is provided, simply paste it into your document.</a:t>
            </a:r>
          </a:p>
          <a:p>
            <a:r>
              <a:rPr lang="en-US" sz="2000" dirty="0" smtClean="0"/>
              <a:t>This section will be more important when you are designing your own procedure.</a:t>
            </a:r>
            <a:endParaRPr lang="en-US" sz="20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r>
              <a:rPr lang="en-US" sz="900" b="1" u="sng" dirty="0" smtClean="0">
                <a:latin typeface="Arial" panose="020B0604020202020204" pitchFamily="34" charset="0"/>
                <a:cs typeface="Arial" panose="020B0604020202020204" pitchFamily="34" charset="0"/>
              </a:rPr>
              <a:t>Materials and Methods</a:t>
            </a:r>
          </a:p>
          <a:p>
            <a:pPr marL="233363" algn="just"/>
            <a:endParaRPr lang="en-US" sz="900" b="1" u="sng" dirty="0">
              <a:latin typeface="Arial" panose="020B0604020202020204" pitchFamily="34" charset="0"/>
              <a:cs typeface="Arial" panose="020B0604020202020204" pitchFamily="34" charset="0"/>
            </a:endParaRP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5 copper bars (99.95% pure)</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5 zinc bars (99.97% pure)</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electronic scale, 0.01 gram resolution</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graduated cylinder, 100 mL</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water</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25 pre-1982 pennies</a:t>
            </a:r>
          </a:p>
          <a:p>
            <a:pPr marL="404813" indent="-171450" algn="just">
              <a:lnSpc>
                <a:spcPts val="1300"/>
              </a:lnSpc>
              <a:buFont typeface="Wingdings" panose="05000000000000000000" pitchFamily="2" charset="2"/>
              <a:buChar char="Ø"/>
            </a:pPr>
            <a:r>
              <a:rPr lang="en-US" sz="900" dirty="0" smtClean="0">
                <a:latin typeface="Arial" panose="020B0604020202020204" pitchFamily="34" charset="0"/>
                <a:cs typeface="Arial" panose="020B0604020202020204" pitchFamily="34" charset="0"/>
              </a:rPr>
              <a:t>25 post-1983 pennies</a:t>
            </a:r>
          </a:p>
          <a:p>
            <a:pPr marL="233363" algn="just"/>
            <a:endParaRPr lang="en-US" sz="900" dirty="0" smtClean="0">
              <a:latin typeface="Arial" panose="020B0604020202020204" pitchFamily="34" charset="0"/>
              <a:cs typeface="Arial" panose="020B0604020202020204" pitchFamily="34" charset="0"/>
            </a:endParaRPr>
          </a:p>
          <a:p>
            <a:pPr marL="514350" indent="-285750">
              <a:lnSpc>
                <a:spcPts val="1300"/>
              </a:lnSpc>
              <a:buNone/>
            </a:pPr>
            <a:r>
              <a:rPr lang="en-US" sz="900" u="sng" dirty="0">
                <a:latin typeface="Arial" panose="020B0604020202020204" pitchFamily="34" charset="0"/>
                <a:cs typeface="Arial" panose="020B0604020202020204" pitchFamily="34" charset="0"/>
              </a:rPr>
              <a:t>Part 1 – Get Data for Density-Composition Graph</a:t>
            </a:r>
            <a:endParaRPr lang="en-US" sz="900" dirty="0">
              <a:latin typeface="Arial" panose="020B0604020202020204" pitchFamily="34" charset="0"/>
              <a:cs typeface="Arial" panose="020B0604020202020204" pitchFamily="34" charset="0"/>
            </a:endParaRPr>
          </a:p>
          <a:p>
            <a:pPr marL="514350" indent="-285750">
              <a:lnSpc>
                <a:spcPts val="1300"/>
              </a:lnSpc>
              <a:spcBef>
                <a:spcPts val="300"/>
              </a:spcBef>
              <a:buNone/>
            </a:pPr>
            <a:r>
              <a:rPr lang="en-US" sz="900" dirty="0">
                <a:latin typeface="Arial" panose="020B0604020202020204" pitchFamily="34" charset="0"/>
                <a:cs typeface="Arial" panose="020B0604020202020204" pitchFamily="34" charset="0"/>
              </a:rPr>
              <a:t>1)	Get a copy of the data table.</a:t>
            </a:r>
          </a:p>
          <a:p>
            <a:pPr marL="514350" indent="-285750">
              <a:lnSpc>
                <a:spcPts val="1300"/>
              </a:lnSpc>
              <a:buNone/>
            </a:pPr>
            <a:r>
              <a:rPr lang="en-US" sz="900" dirty="0">
                <a:latin typeface="Arial" panose="020B0604020202020204" pitchFamily="34" charset="0"/>
                <a:cs typeface="Arial" panose="020B0604020202020204" pitchFamily="34" charset="0"/>
              </a:rPr>
              <a:t>2)	Gather the copper (Cu) and zinc (Zn) bars for a trial.  Make sure the bars are dry.</a:t>
            </a:r>
          </a:p>
          <a:p>
            <a:pPr marL="514350" indent="-285750">
              <a:lnSpc>
                <a:spcPts val="1300"/>
              </a:lnSpc>
              <a:buNone/>
            </a:pPr>
            <a:r>
              <a:rPr lang="en-US" sz="900" dirty="0">
                <a:latin typeface="Arial" panose="020B0604020202020204" pitchFamily="34" charset="0"/>
                <a:cs typeface="Arial" panose="020B0604020202020204" pitchFamily="34" charset="0"/>
              </a:rPr>
              <a:t>3)	Go to an electronic scale and determine the mass of all of the bars together.</a:t>
            </a:r>
          </a:p>
          <a:p>
            <a:pPr marL="514350" indent="-285750">
              <a:lnSpc>
                <a:spcPts val="1300"/>
              </a:lnSpc>
              <a:buNone/>
            </a:pPr>
            <a:r>
              <a:rPr lang="en-US" sz="900" dirty="0">
                <a:latin typeface="Arial" panose="020B0604020202020204" pitchFamily="34" charset="0"/>
                <a:cs typeface="Arial" panose="020B0604020202020204" pitchFamily="34" charset="0"/>
              </a:rPr>
              <a:t>4)	Record the mass under “Cu + Zn mass (g)” on your data table.</a:t>
            </a:r>
          </a:p>
          <a:p>
            <a:pPr marL="514350" indent="-285750">
              <a:lnSpc>
                <a:spcPts val="1300"/>
              </a:lnSpc>
              <a:buNone/>
            </a:pPr>
            <a:r>
              <a:rPr lang="en-US" sz="900" dirty="0">
                <a:latin typeface="Arial" panose="020B0604020202020204" pitchFamily="34" charset="0"/>
                <a:cs typeface="Arial" panose="020B0604020202020204" pitchFamily="34" charset="0"/>
              </a:rPr>
              <a:t>5)	Go to a 100 mL graduated cylinder.  Fill the graduated cylinder with 60-70 mL of water.</a:t>
            </a:r>
          </a:p>
          <a:p>
            <a:pPr marL="514350" indent="-285750">
              <a:lnSpc>
                <a:spcPts val="1300"/>
              </a:lnSpc>
              <a:buNone/>
            </a:pPr>
            <a:r>
              <a:rPr lang="en-US" sz="900" dirty="0">
                <a:latin typeface="Arial" panose="020B0604020202020204" pitchFamily="34" charset="0"/>
                <a:cs typeface="Arial" panose="020B0604020202020204" pitchFamily="34" charset="0"/>
              </a:rPr>
              <a:t>6)	Record the volume under “H</a:t>
            </a:r>
            <a:r>
              <a:rPr lang="en-US" sz="900" baseline="-25000" dirty="0">
                <a:latin typeface="Arial" panose="020B0604020202020204" pitchFamily="34" charset="0"/>
                <a:cs typeface="Arial" panose="020B0604020202020204" pitchFamily="34" charset="0"/>
              </a:rPr>
              <a:t>2</a:t>
            </a:r>
            <a:r>
              <a:rPr lang="en-US" sz="900" dirty="0">
                <a:latin typeface="Arial" panose="020B0604020202020204" pitchFamily="34" charset="0"/>
                <a:cs typeface="Arial" panose="020B0604020202020204" pitchFamily="34" charset="0"/>
              </a:rPr>
              <a:t>O volume (mL)”.</a:t>
            </a:r>
          </a:p>
          <a:p>
            <a:pPr marL="514350" indent="-285750">
              <a:lnSpc>
                <a:spcPts val="1300"/>
              </a:lnSpc>
              <a:buNone/>
            </a:pPr>
            <a:r>
              <a:rPr lang="en-US" sz="900" dirty="0">
                <a:latin typeface="Arial" panose="020B0604020202020204" pitchFamily="34" charset="0"/>
                <a:cs typeface="Arial" panose="020B0604020202020204" pitchFamily="34" charset="0"/>
              </a:rPr>
              <a:t>7)	Carefully tip the graduated cylinder and slide </a:t>
            </a:r>
            <a:r>
              <a:rPr lang="en-US" sz="900" u="sng" dirty="0">
                <a:latin typeface="Arial" panose="020B0604020202020204" pitchFamily="34" charset="0"/>
                <a:cs typeface="Arial" panose="020B0604020202020204" pitchFamily="34" charset="0"/>
              </a:rPr>
              <a:t>just the Cu</a:t>
            </a:r>
            <a:r>
              <a:rPr lang="en-US" sz="900" dirty="0">
                <a:latin typeface="Arial" panose="020B0604020202020204" pitchFamily="34" charset="0"/>
                <a:cs typeface="Arial" panose="020B0604020202020204" pitchFamily="34" charset="0"/>
              </a:rPr>
              <a:t> bars into the water.  Gently shake and tap the graduated cylinder to get all bubbles out.</a:t>
            </a:r>
          </a:p>
          <a:p>
            <a:pPr marL="514350" indent="-285750">
              <a:lnSpc>
                <a:spcPts val="1300"/>
              </a:lnSpc>
              <a:buNone/>
            </a:pPr>
            <a:r>
              <a:rPr lang="en-US" sz="900" dirty="0">
                <a:latin typeface="Arial" panose="020B0604020202020204" pitchFamily="34" charset="0"/>
                <a:cs typeface="Arial" panose="020B0604020202020204" pitchFamily="34" charset="0"/>
              </a:rPr>
              <a:t>8)	Record the volume under “H</a:t>
            </a:r>
            <a:r>
              <a:rPr lang="en-US" sz="900" baseline="-25000" dirty="0">
                <a:latin typeface="Arial" panose="020B0604020202020204" pitchFamily="34" charset="0"/>
                <a:cs typeface="Arial" panose="020B0604020202020204" pitchFamily="34" charset="0"/>
              </a:rPr>
              <a:t>2</a:t>
            </a:r>
            <a:r>
              <a:rPr lang="en-US" sz="900" dirty="0">
                <a:latin typeface="Arial" panose="020B0604020202020204" pitchFamily="34" charset="0"/>
                <a:cs typeface="Arial" panose="020B0604020202020204" pitchFamily="34" charset="0"/>
              </a:rPr>
              <a:t>O + Cu volume (mL)”.</a:t>
            </a:r>
          </a:p>
          <a:p>
            <a:pPr marL="514350" indent="-285750">
              <a:lnSpc>
                <a:spcPts val="1300"/>
              </a:lnSpc>
              <a:buNone/>
            </a:pPr>
            <a:r>
              <a:rPr lang="en-US" sz="900" dirty="0">
                <a:latin typeface="Arial" panose="020B0604020202020204" pitchFamily="34" charset="0"/>
                <a:cs typeface="Arial" panose="020B0604020202020204" pitchFamily="34" charset="0"/>
              </a:rPr>
              <a:t>9)	Carefully tip the graduated cylinder and slide </a:t>
            </a:r>
            <a:r>
              <a:rPr lang="en-US" sz="900" u="sng" dirty="0">
                <a:latin typeface="Arial" panose="020B0604020202020204" pitchFamily="34" charset="0"/>
                <a:cs typeface="Arial" panose="020B0604020202020204" pitchFamily="34" charset="0"/>
              </a:rPr>
              <a:t>just the Zn</a:t>
            </a:r>
            <a:r>
              <a:rPr lang="en-US" sz="900" dirty="0">
                <a:latin typeface="Arial" panose="020B0604020202020204" pitchFamily="34" charset="0"/>
                <a:cs typeface="Arial" panose="020B0604020202020204" pitchFamily="34" charset="0"/>
              </a:rPr>
              <a:t> bars into the water.  Gently shake and tap the graduated cylinder to get all bubbles out.</a:t>
            </a:r>
          </a:p>
          <a:p>
            <a:pPr marL="514350" indent="-285750">
              <a:lnSpc>
                <a:spcPts val="1300"/>
              </a:lnSpc>
              <a:buNone/>
            </a:pPr>
            <a:r>
              <a:rPr lang="en-US" sz="900" dirty="0">
                <a:latin typeface="Arial" panose="020B0604020202020204" pitchFamily="34" charset="0"/>
                <a:cs typeface="Arial" panose="020B0604020202020204" pitchFamily="34" charset="0"/>
              </a:rPr>
              <a:t>10)	Record the volume under “H</a:t>
            </a:r>
            <a:r>
              <a:rPr lang="en-US" sz="900" baseline="-25000" dirty="0">
                <a:latin typeface="Arial" panose="020B0604020202020204" pitchFamily="34" charset="0"/>
                <a:cs typeface="Arial" panose="020B0604020202020204" pitchFamily="34" charset="0"/>
              </a:rPr>
              <a:t>2</a:t>
            </a:r>
            <a:r>
              <a:rPr lang="en-US" sz="900" dirty="0">
                <a:latin typeface="Arial" panose="020B0604020202020204" pitchFamily="34" charset="0"/>
                <a:cs typeface="Arial" panose="020B0604020202020204" pitchFamily="34" charset="0"/>
              </a:rPr>
              <a:t>O + Cu + Zn volume (mL</a:t>
            </a:r>
            <a:r>
              <a:rPr lang="en-US" sz="900" dirty="0" smtClean="0">
                <a:latin typeface="Arial" panose="020B0604020202020204" pitchFamily="34" charset="0"/>
                <a:cs typeface="Arial" panose="020B0604020202020204" pitchFamily="34" charset="0"/>
              </a:rPr>
              <a:t>)”.</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62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182564" y="1296988"/>
            <a:ext cx="4303712" cy="5129212"/>
          </a:xfrm>
        </p:spPr>
        <p:txBody>
          <a:bodyPr>
            <a:normAutofit/>
          </a:bodyPr>
          <a:lstStyle/>
          <a:p>
            <a:r>
              <a:rPr lang="en-US" sz="2000" dirty="0" smtClean="0"/>
              <a:t>This section includes only what you observed or measured during the experiment</a:t>
            </a:r>
          </a:p>
          <a:p>
            <a:r>
              <a:rPr lang="en-US" sz="2000" dirty="0" smtClean="0"/>
              <a:t>This typically includes all data tables and graphs</a:t>
            </a:r>
          </a:p>
          <a:p>
            <a:r>
              <a:rPr lang="en-US" sz="2000" dirty="0" smtClean="0"/>
              <a:t>These must be imbedded into your document</a:t>
            </a:r>
          </a:p>
          <a:p>
            <a:r>
              <a:rPr lang="en-US" sz="2000" dirty="0" smtClean="0"/>
              <a:t>These also must have titles</a:t>
            </a:r>
          </a:p>
          <a:p>
            <a:endParaRPr lang="en-US" sz="20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r>
              <a:rPr lang="en-US" sz="900" b="1" u="sng" dirty="0" smtClean="0">
                <a:latin typeface="Arial" panose="020B0604020202020204" pitchFamily="34" charset="0"/>
                <a:cs typeface="Arial" panose="020B0604020202020204" pitchFamily="34" charset="0"/>
              </a:rPr>
              <a:t>Results</a:t>
            </a:r>
          </a:p>
          <a:p>
            <a:pPr marL="233363" algn="just"/>
            <a:endParaRPr lang="en-US" sz="900" b="1" u="sng" dirty="0" smtClean="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Table 1 shows the measured data from the different combinations of Cu and Zn bars.  These correlate the composition to the density.  Table 2 shows the computed data generated from the data in Table 1.  The columns in red are the data used to generate the Cu/Zn composition/density graph (Graph 1) </a:t>
            </a:r>
          </a:p>
          <a:p>
            <a:pPr marL="233363" algn="just"/>
            <a:endParaRPr lang="en-US" sz="9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06238862"/>
              </p:ext>
            </p:extLst>
          </p:nvPr>
        </p:nvGraphicFramePr>
        <p:xfrm>
          <a:off x="4907099" y="2835705"/>
          <a:ext cx="3474720" cy="1722120"/>
        </p:xfrm>
        <a:graphic>
          <a:graphicData uri="http://schemas.openxmlformats.org/drawingml/2006/table">
            <a:tbl>
              <a:tblPr/>
              <a:tblGrid>
                <a:gridCol w="274320"/>
                <a:gridCol w="274320"/>
                <a:gridCol w="731520"/>
                <a:gridCol w="731520"/>
                <a:gridCol w="731520"/>
                <a:gridCol w="731520"/>
              </a:tblGrid>
              <a:tr h="274320">
                <a:tc gridSpan="6">
                  <a:txBody>
                    <a:bodyPr/>
                    <a:lstStyle/>
                    <a:p>
                      <a:pPr algn="l" rtl="0" fontAlgn="b"/>
                      <a:r>
                        <a:rPr lang="en-US" sz="900" u="sng" dirty="0" smtClean="0">
                          <a:effectLst/>
                          <a:latin typeface="Arial" panose="020B0604020202020204" pitchFamily="34" charset="0"/>
                          <a:cs typeface="Arial" panose="020B0604020202020204" pitchFamily="34" charset="0"/>
                        </a:rPr>
                        <a:t>Table 1 – Measured Data on Cu/Zn Composition</a:t>
                      </a:r>
                      <a:r>
                        <a:rPr lang="en-US" sz="900" u="sng" baseline="0" dirty="0" smtClean="0">
                          <a:effectLst/>
                          <a:latin typeface="Arial" panose="020B0604020202020204" pitchFamily="34" charset="0"/>
                          <a:cs typeface="Arial" panose="020B0604020202020204" pitchFamily="34" charset="0"/>
                        </a:rPr>
                        <a:t> &amp; Density</a:t>
                      </a:r>
                      <a:endParaRPr lang="en-US" sz="900" u="sng" dirty="0">
                        <a:effectLst/>
                        <a:latin typeface="Arial" panose="020B0604020202020204" pitchFamily="34" charset="0"/>
                        <a:cs typeface="Arial" panose="020B0604020202020204" pitchFamily="34" charset="0"/>
                      </a:endParaRPr>
                    </a:p>
                  </a:txBody>
                  <a:tcPr marL="22860" marR="22860" marT="15240" marB="152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2860" marR="22860" marT="15240" marB="152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2860" marR="22860" marT="15240" marB="152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2860" marR="22860" marT="15240" marB="152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2860" marR="22860" marT="15240" marB="152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pt-BR" sz="900" dirty="0">
                        <a:effectLst/>
                        <a:latin typeface="Arial" panose="020B0604020202020204" pitchFamily="34" charset="0"/>
                        <a:cs typeface="Arial" panose="020B0604020202020204" pitchFamily="34" charset="0"/>
                      </a:endParaRPr>
                    </a:p>
                  </a:txBody>
                  <a:tcPr marL="22860" marR="22860" marT="15240" marB="152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0020">
                <a:tc>
                  <a:txBody>
                    <a:bodyPr/>
                    <a:lstStyle/>
                    <a:p>
                      <a:pPr algn="ctr" rtl="0" fontAlgn="b"/>
                      <a:r>
                        <a:rPr lang="en-US" sz="900" dirty="0">
                          <a:effectLst/>
                          <a:latin typeface="Arial" panose="020B0604020202020204" pitchFamily="34" charset="0"/>
                          <a:cs typeface="Arial" panose="020B0604020202020204" pitchFamily="34" charset="0"/>
                        </a:rPr>
                        <a:t>Cu bars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Zn bars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Cu + Zn mass (g)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H</a:t>
                      </a:r>
                      <a:r>
                        <a:rPr lang="en-US" sz="900" baseline="-25000" dirty="0">
                          <a:effectLst/>
                          <a:latin typeface="Arial" panose="020B0604020202020204" pitchFamily="34" charset="0"/>
                          <a:cs typeface="Arial" panose="020B0604020202020204" pitchFamily="34" charset="0"/>
                        </a:rPr>
                        <a:t>2</a:t>
                      </a:r>
                      <a:r>
                        <a:rPr lang="en-US" sz="900" dirty="0">
                          <a:effectLst/>
                          <a:latin typeface="Arial" panose="020B0604020202020204" pitchFamily="34" charset="0"/>
                          <a:cs typeface="Arial" panose="020B0604020202020204" pitchFamily="34" charset="0"/>
                        </a:rPr>
                        <a:t>O </a:t>
                      </a:r>
                      <a:br>
                        <a:rPr lang="en-US" sz="900" dirty="0">
                          <a:effectLst/>
                          <a:latin typeface="Arial" panose="020B0604020202020204" pitchFamily="34" charset="0"/>
                          <a:cs typeface="Arial" panose="020B0604020202020204" pitchFamily="34" charset="0"/>
                        </a:rPr>
                      </a:br>
                      <a:r>
                        <a:rPr lang="en-US" sz="900" dirty="0">
                          <a:effectLst/>
                          <a:latin typeface="Arial" panose="020B0604020202020204" pitchFamily="34" charset="0"/>
                          <a:cs typeface="Arial" panose="020B0604020202020204" pitchFamily="34" charset="0"/>
                        </a:rPr>
                        <a:t>volume (mL)</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H</a:t>
                      </a:r>
                      <a:r>
                        <a:rPr lang="en-US" sz="900" baseline="-25000" dirty="0">
                          <a:effectLst/>
                          <a:latin typeface="Arial" panose="020B0604020202020204" pitchFamily="34" charset="0"/>
                          <a:cs typeface="Arial" panose="020B0604020202020204" pitchFamily="34" charset="0"/>
                        </a:rPr>
                        <a:t>2</a:t>
                      </a:r>
                      <a:r>
                        <a:rPr lang="en-US" sz="900" dirty="0">
                          <a:effectLst/>
                          <a:latin typeface="Arial" panose="020B0604020202020204" pitchFamily="34" charset="0"/>
                          <a:cs typeface="Arial" panose="020B0604020202020204" pitchFamily="34" charset="0"/>
                        </a:rPr>
                        <a:t>O + Cu volume (mL)</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pt-BR" sz="900" dirty="0">
                          <a:effectLst/>
                          <a:latin typeface="Arial" panose="020B0604020202020204" pitchFamily="34" charset="0"/>
                          <a:cs typeface="Arial" panose="020B0604020202020204" pitchFamily="34" charset="0"/>
                        </a:rPr>
                        <a:t>H</a:t>
                      </a:r>
                      <a:r>
                        <a:rPr lang="pt-BR" sz="900" baseline="-25000" dirty="0">
                          <a:effectLst/>
                          <a:latin typeface="Arial" panose="020B0604020202020204" pitchFamily="34" charset="0"/>
                          <a:cs typeface="Arial" panose="020B0604020202020204" pitchFamily="34" charset="0"/>
                        </a:rPr>
                        <a:t>2</a:t>
                      </a:r>
                      <a:r>
                        <a:rPr lang="pt-BR" sz="900" dirty="0">
                          <a:effectLst/>
                          <a:latin typeface="Arial" panose="020B0604020202020204" pitchFamily="34" charset="0"/>
                          <a:cs typeface="Arial" panose="020B0604020202020204" pitchFamily="34" charset="0"/>
                        </a:rPr>
                        <a:t>O + Cu + Zn volume (mL)</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020">
                <a:tc>
                  <a:txBody>
                    <a:bodyPr/>
                    <a:lstStyle/>
                    <a:p>
                      <a:pPr algn="ctr" rtl="0" fontAlgn="b"/>
                      <a:r>
                        <a:rPr lang="en-US" sz="900">
                          <a:effectLst/>
                          <a:latin typeface="Arial" panose="020B0604020202020204" pitchFamily="34" charset="0"/>
                          <a:cs typeface="Arial" panose="020B0604020202020204" pitchFamily="34" charset="0"/>
                        </a:rPr>
                        <a:t>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87.90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54.2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64.1</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64.1</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020">
                <a:tc>
                  <a:txBody>
                    <a:bodyPr/>
                    <a:lstStyle/>
                    <a:p>
                      <a:pPr algn="ctr" rtl="0" fontAlgn="b"/>
                      <a:r>
                        <a:rPr lang="en-US" sz="900">
                          <a:effectLst/>
                          <a:latin typeface="Arial" panose="020B0604020202020204" pitchFamily="34" charset="0"/>
                          <a:cs typeface="Arial" panose="020B0604020202020204" pitchFamily="34" charset="0"/>
                        </a:rPr>
                        <a:t>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1</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83.82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60.0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67.9</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70.0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020">
                <a:tc>
                  <a:txBody>
                    <a:bodyPr/>
                    <a:lstStyle/>
                    <a:p>
                      <a:pPr algn="ctr" rtl="0" fontAlgn="b"/>
                      <a:r>
                        <a:rPr lang="en-US" sz="900">
                          <a:effectLst/>
                          <a:latin typeface="Arial" panose="020B0604020202020204" pitchFamily="34" charset="0"/>
                          <a:cs typeface="Arial" panose="020B0604020202020204" pitchFamily="34" charset="0"/>
                        </a:rPr>
                        <a:t>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78.06</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62.8</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68.5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72.0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020">
                <a:tc>
                  <a:txBody>
                    <a:bodyPr/>
                    <a:lstStyle/>
                    <a:p>
                      <a:pPr algn="ctr" rtl="0" fontAlgn="b"/>
                      <a:r>
                        <a:rPr lang="en-US" sz="900">
                          <a:effectLst/>
                          <a:latin typeface="Arial" panose="020B0604020202020204" pitchFamily="34" charset="0"/>
                          <a:cs typeface="Arial" panose="020B0604020202020204" pitchFamily="34" charset="0"/>
                        </a:rPr>
                        <a:t>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74.19</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63.7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67.1</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72.9</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020">
                <a:tc>
                  <a:txBody>
                    <a:bodyPr/>
                    <a:lstStyle/>
                    <a:p>
                      <a:pPr algn="ctr" rtl="0" fontAlgn="b"/>
                      <a:r>
                        <a:rPr lang="en-US" sz="900">
                          <a:effectLst/>
                          <a:latin typeface="Arial" panose="020B0604020202020204" pitchFamily="34" charset="0"/>
                          <a:cs typeface="Arial" panose="020B0604020202020204" pitchFamily="34" charset="0"/>
                        </a:rPr>
                        <a:t>1</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72.66</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63.2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65.0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73.0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020">
                <a:tc>
                  <a:txBody>
                    <a:bodyPr/>
                    <a:lstStyle/>
                    <a:p>
                      <a:pPr algn="ctr" rtl="0" fontAlgn="b"/>
                      <a:r>
                        <a:rPr lang="en-US" sz="900">
                          <a:effectLst/>
                          <a:latin typeface="Arial" panose="020B0604020202020204" pitchFamily="34" charset="0"/>
                          <a:cs typeface="Arial" panose="020B0604020202020204" pitchFamily="34" charset="0"/>
                        </a:rPr>
                        <a:t>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69.20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64.2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64.2</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74.0</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47406451"/>
              </p:ext>
            </p:extLst>
          </p:nvPr>
        </p:nvGraphicFramePr>
        <p:xfrm>
          <a:off x="4907099" y="4703081"/>
          <a:ext cx="3566160" cy="1713594"/>
        </p:xfrm>
        <a:graphic>
          <a:graphicData uri="http://schemas.openxmlformats.org/drawingml/2006/table">
            <a:tbl>
              <a:tblPr/>
              <a:tblGrid>
                <a:gridCol w="274320"/>
                <a:gridCol w="274320"/>
                <a:gridCol w="502920"/>
                <a:gridCol w="502920"/>
                <a:gridCol w="502920"/>
                <a:gridCol w="502920"/>
                <a:gridCol w="502920"/>
                <a:gridCol w="502920"/>
              </a:tblGrid>
              <a:tr h="274320">
                <a:tc gridSpan="8">
                  <a:txBody>
                    <a:bodyPr/>
                    <a:lstStyle/>
                    <a:p>
                      <a:pPr algn="l" rtl="0" fontAlgn="b"/>
                      <a:r>
                        <a:rPr lang="en-US" sz="900" u="sng" dirty="0" smtClean="0">
                          <a:effectLst/>
                          <a:latin typeface="Arial" panose="020B0604020202020204" pitchFamily="34" charset="0"/>
                          <a:cs typeface="Arial" panose="020B0604020202020204" pitchFamily="34" charset="0"/>
                        </a:rPr>
                        <a:t>Table 2 – Computed Data for Cu/Zn Composition-Density</a:t>
                      </a:r>
                      <a:r>
                        <a:rPr lang="en-US" sz="900" u="sng" baseline="0" dirty="0" smtClean="0">
                          <a:effectLst/>
                          <a:latin typeface="Arial" panose="020B0604020202020204" pitchFamily="34" charset="0"/>
                          <a:cs typeface="Arial" panose="020B0604020202020204" pitchFamily="34" charset="0"/>
                        </a:rPr>
                        <a:t> Graph</a:t>
                      </a:r>
                      <a:endParaRPr lang="en-US" sz="900" u="sng" dirty="0">
                        <a:effectLst/>
                        <a:latin typeface="Arial" panose="020B0604020202020204" pitchFamily="34" charset="0"/>
                        <a:cs typeface="Arial" panose="020B0604020202020204" pitchFamily="34" charset="0"/>
                      </a:endParaRPr>
                    </a:p>
                  </a:txBody>
                  <a:tcPr marL="21947" marR="21947" marT="14631" marB="1463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solidFill>
                          <a:srgbClr val="FF0000"/>
                        </a:solidFill>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b"/>
                      <a:endParaRPr lang="en-US" sz="900" dirty="0">
                        <a:solidFill>
                          <a:srgbClr val="FF0000"/>
                        </a:solidFill>
                        <a:effectLst/>
                        <a:latin typeface="Arial" panose="020B0604020202020204" pitchFamily="34" charset="0"/>
                        <a:cs typeface="Arial" panose="020B0604020202020204" pitchFamily="34" charset="0"/>
                      </a:endParaRP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912">
                <a:tc>
                  <a:txBody>
                    <a:bodyPr/>
                    <a:lstStyle/>
                    <a:p>
                      <a:pPr algn="ctr" rtl="0" fontAlgn="b"/>
                      <a:r>
                        <a:rPr lang="en-US" sz="900" dirty="0">
                          <a:effectLst/>
                          <a:latin typeface="Arial" panose="020B0604020202020204" pitchFamily="34" charset="0"/>
                          <a:cs typeface="Arial" panose="020B0604020202020204" pitchFamily="34" charset="0"/>
                        </a:rPr>
                        <a:t>Cu bars</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Zn bars</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Cu </a:t>
                      </a:r>
                      <a:br>
                        <a:rPr lang="en-US" sz="900" dirty="0">
                          <a:effectLst/>
                          <a:latin typeface="Arial" panose="020B0604020202020204" pitchFamily="34" charset="0"/>
                          <a:cs typeface="Arial" panose="020B0604020202020204" pitchFamily="34" charset="0"/>
                        </a:rPr>
                      </a:br>
                      <a:r>
                        <a:rPr lang="en-US" sz="900" dirty="0">
                          <a:effectLst/>
                          <a:latin typeface="Arial" panose="020B0604020202020204" pitchFamily="34" charset="0"/>
                          <a:cs typeface="Arial" panose="020B0604020202020204" pitchFamily="34" charset="0"/>
                        </a:rPr>
                        <a:t>volume (mL)</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Zn </a:t>
                      </a:r>
                      <a:br>
                        <a:rPr lang="en-US" sz="900" dirty="0">
                          <a:effectLst/>
                          <a:latin typeface="Arial" panose="020B0604020202020204" pitchFamily="34" charset="0"/>
                          <a:cs typeface="Arial" panose="020B0604020202020204" pitchFamily="34" charset="0"/>
                        </a:rPr>
                      </a:br>
                      <a:r>
                        <a:rPr lang="en-US" sz="900" dirty="0">
                          <a:effectLst/>
                          <a:latin typeface="Arial" panose="020B0604020202020204" pitchFamily="34" charset="0"/>
                          <a:cs typeface="Arial" panose="020B0604020202020204" pitchFamily="34" charset="0"/>
                        </a:rPr>
                        <a:t>volume (mL)</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Cu + Zn</a:t>
                      </a:r>
                      <a:br>
                        <a:rPr lang="en-US" sz="900" dirty="0">
                          <a:effectLst/>
                          <a:latin typeface="Arial" panose="020B0604020202020204" pitchFamily="34" charset="0"/>
                          <a:cs typeface="Arial" panose="020B0604020202020204" pitchFamily="34" charset="0"/>
                        </a:rPr>
                      </a:br>
                      <a:r>
                        <a:rPr lang="en-US" sz="900" dirty="0">
                          <a:effectLst/>
                          <a:latin typeface="Arial" panose="020B0604020202020204" pitchFamily="34" charset="0"/>
                          <a:cs typeface="Arial" panose="020B0604020202020204" pitchFamily="34" charset="0"/>
                        </a:rPr>
                        <a:t>volume (mL)</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 Cu</a:t>
                      </a:r>
                      <a:br>
                        <a:rPr lang="en-US" sz="900" dirty="0">
                          <a:solidFill>
                            <a:srgbClr val="FF0000"/>
                          </a:solidFill>
                          <a:effectLst/>
                          <a:latin typeface="Arial" panose="020B0604020202020204" pitchFamily="34" charset="0"/>
                          <a:cs typeface="Arial" panose="020B0604020202020204" pitchFamily="34" charset="0"/>
                        </a:rPr>
                      </a:br>
                      <a:r>
                        <a:rPr lang="en-US" sz="900" dirty="0">
                          <a:solidFill>
                            <a:srgbClr val="FF0000"/>
                          </a:solidFill>
                          <a:effectLst/>
                          <a:latin typeface="Arial" panose="020B0604020202020204" pitchFamily="34" charset="0"/>
                          <a:cs typeface="Arial" panose="020B0604020202020204" pitchFamily="34" charset="0"/>
                        </a:rPr>
                        <a:t>by volume</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 Zn</a:t>
                      </a:r>
                      <a:br>
                        <a:rPr lang="en-US" sz="900" dirty="0">
                          <a:effectLst/>
                          <a:latin typeface="Arial" panose="020B0604020202020204" pitchFamily="34" charset="0"/>
                          <a:cs typeface="Arial" panose="020B0604020202020204" pitchFamily="34" charset="0"/>
                        </a:rPr>
                      </a:br>
                      <a:r>
                        <a:rPr lang="en-US" sz="900" dirty="0">
                          <a:effectLst/>
                          <a:latin typeface="Arial" panose="020B0604020202020204" pitchFamily="34" charset="0"/>
                          <a:cs typeface="Arial" panose="020B0604020202020204" pitchFamily="34" charset="0"/>
                        </a:rPr>
                        <a:t>by volume</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Density</a:t>
                      </a:r>
                      <a:br>
                        <a:rPr lang="en-US" sz="900" dirty="0">
                          <a:solidFill>
                            <a:srgbClr val="FF0000"/>
                          </a:solidFill>
                          <a:effectLst/>
                          <a:latin typeface="Arial" panose="020B0604020202020204" pitchFamily="34" charset="0"/>
                          <a:cs typeface="Arial" panose="020B0604020202020204" pitchFamily="34" charset="0"/>
                        </a:rPr>
                      </a:br>
                      <a:r>
                        <a:rPr lang="en-US" sz="900" dirty="0">
                          <a:solidFill>
                            <a:srgbClr val="FF0000"/>
                          </a:solidFill>
                          <a:effectLst/>
                          <a:latin typeface="Arial" panose="020B0604020202020204" pitchFamily="34" charset="0"/>
                          <a:cs typeface="Arial" panose="020B0604020202020204" pitchFamily="34" charset="0"/>
                        </a:rPr>
                        <a:t>(g/mL)</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dirty="0">
                          <a:effectLst/>
                          <a:latin typeface="Arial" panose="020B0604020202020204" pitchFamily="34" charset="0"/>
                          <a:cs typeface="Arial" panose="020B0604020202020204" pitchFamily="34" charset="0"/>
                        </a:rPr>
                        <a:t>5</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9.9</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0.0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9.9</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100%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8.88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a:effectLst/>
                          <a:latin typeface="Arial" panose="020B0604020202020204" pitchFamily="34" charset="0"/>
                          <a:cs typeface="Arial" panose="020B0604020202020204" pitchFamily="34" charset="0"/>
                        </a:rPr>
                        <a:t>4</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1</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7.9</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2.1</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10.0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79%</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21%</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8.38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a:effectLst/>
                          <a:latin typeface="Arial" panose="020B0604020202020204" pitchFamily="34" charset="0"/>
                          <a:cs typeface="Arial" panose="020B0604020202020204" pitchFamily="34" charset="0"/>
                        </a:rPr>
                        <a:t>3</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5.7</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3.5</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9.2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62%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38%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8.48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a:effectLst/>
                          <a:latin typeface="Arial" panose="020B0604020202020204" pitchFamily="34" charset="0"/>
                          <a:cs typeface="Arial" panose="020B0604020202020204" pitchFamily="34" charset="0"/>
                        </a:rPr>
                        <a:t>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3</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3.4</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5.8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9.2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37%</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63%</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8.06</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a:effectLst/>
                          <a:latin typeface="Arial" panose="020B0604020202020204" pitchFamily="34" charset="0"/>
                          <a:cs typeface="Arial" panose="020B0604020202020204" pitchFamily="34" charset="0"/>
                        </a:rPr>
                        <a:t>1</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4</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1.8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8.0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9.8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18%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effectLst/>
                          <a:latin typeface="Arial" panose="020B0604020202020204" pitchFamily="34" charset="0"/>
                          <a:cs typeface="Arial" panose="020B0604020202020204" pitchFamily="34" charset="0"/>
                        </a:rPr>
                        <a:t>82%</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7.41</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92">
                <a:tc>
                  <a:txBody>
                    <a:bodyPr/>
                    <a:lstStyle/>
                    <a:p>
                      <a:pPr algn="ctr" rtl="0" fontAlgn="b"/>
                      <a:r>
                        <a:rPr lang="en-US" sz="900">
                          <a:effectLst/>
                          <a:latin typeface="Arial" panose="020B0604020202020204" pitchFamily="34" charset="0"/>
                          <a:cs typeface="Arial" panose="020B0604020202020204" pitchFamily="34" charset="0"/>
                        </a:rPr>
                        <a:t>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dirty="0">
                          <a:effectLst/>
                          <a:latin typeface="Arial" panose="020B0604020202020204" pitchFamily="34" charset="0"/>
                          <a:cs typeface="Arial" panose="020B0604020202020204" pitchFamily="34" charset="0"/>
                        </a:rPr>
                        <a:t>5</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900">
                          <a:effectLst/>
                          <a:latin typeface="Arial" panose="020B0604020202020204" pitchFamily="34" charset="0"/>
                          <a:cs typeface="Arial" panose="020B0604020202020204" pitchFamily="34" charset="0"/>
                        </a:rPr>
                        <a:t>0.0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9.8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9.8</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a:effectLst/>
                          <a:latin typeface="Arial" panose="020B0604020202020204" pitchFamily="34" charset="0"/>
                          <a:cs typeface="Arial" panose="020B0604020202020204" pitchFamily="34" charset="0"/>
                        </a:rPr>
                        <a:t>100%</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900" dirty="0">
                          <a:solidFill>
                            <a:srgbClr val="FF0000"/>
                          </a:solidFill>
                          <a:effectLst/>
                          <a:latin typeface="Arial" panose="020B0604020202020204" pitchFamily="34" charset="0"/>
                          <a:cs typeface="Arial" panose="020B0604020202020204" pitchFamily="34" charset="0"/>
                        </a:rPr>
                        <a:t>7.06</a:t>
                      </a:r>
                    </a:p>
                  </a:txBody>
                  <a:tcPr marL="21947" marR="21947" marT="14631" marB="146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8699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(continued)</a:t>
            </a:r>
            <a:endParaRPr lang="en-US" dirty="0"/>
          </a:p>
        </p:txBody>
      </p:sp>
      <p:sp>
        <p:nvSpPr>
          <p:cNvPr id="3" name="Content Placeholder 2"/>
          <p:cNvSpPr>
            <a:spLocks noGrp="1"/>
          </p:cNvSpPr>
          <p:nvPr>
            <p:ph idx="1"/>
          </p:nvPr>
        </p:nvSpPr>
        <p:spPr>
          <a:xfrm>
            <a:off x="182564" y="1296988"/>
            <a:ext cx="4303712" cy="5129212"/>
          </a:xfrm>
        </p:spPr>
        <p:txBody>
          <a:bodyPr>
            <a:normAutofit/>
          </a:bodyPr>
          <a:lstStyle/>
          <a:p>
            <a:r>
              <a:rPr lang="en-US" sz="2000" dirty="0" smtClean="0"/>
              <a:t>If you work entirely within Google software, then imbedding tables and graphs is fairly simple.</a:t>
            </a:r>
          </a:p>
          <a:p>
            <a:r>
              <a:rPr lang="en-US" sz="2000" dirty="0" smtClean="0"/>
              <a:t>If you encounter any problems then use YouTube to look up solutions.</a:t>
            </a:r>
          </a:p>
          <a:p>
            <a:endParaRPr lang="en-US" sz="2000" dirty="0"/>
          </a:p>
        </p:txBody>
      </p:sp>
      <p:sp>
        <p:nvSpPr>
          <p:cNvPr id="4" name="TextBox 3"/>
          <p:cNvSpPr txBox="1"/>
          <p:nvPr/>
        </p:nvSpPr>
        <p:spPr>
          <a:xfrm>
            <a:off x="4572000" y="1296988"/>
            <a:ext cx="4144919" cy="5351649"/>
          </a:xfrm>
          <a:prstGeom prst="rect">
            <a:avLst/>
          </a:prstGeom>
          <a:solidFill>
            <a:srgbClr val="FFF3D1">
              <a:alpha val="94902"/>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r>
              <a:rPr lang="en-US" sz="900" b="1" u="sng" dirty="0" smtClean="0">
                <a:latin typeface="Arial" panose="020B0604020202020204" pitchFamily="34" charset="0"/>
                <a:cs typeface="Arial" panose="020B0604020202020204" pitchFamily="34" charset="0"/>
              </a:rPr>
              <a:t>Results</a:t>
            </a:r>
          </a:p>
          <a:p>
            <a:pPr marL="233363" algn="just"/>
            <a:endParaRPr lang="en-US" sz="900" b="1" u="sng" dirty="0" smtClean="0">
              <a:latin typeface="Arial" panose="020B0604020202020204" pitchFamily="34" charset="0"/>
              <a:cs typeface="Arial" panose="020B0604020202020204" pitchFamily="34" charset="0"/>
            </a:endParaRPr>
          </a:p>
          <a:p>
            <a:pPr marL="233363" algn="just"/>
            <a:r>
              <a:rPr lang="en-US" sz="900" dirty="0" smtClean="0">
                <a:latin typeface="Arial" panose="020B0604020202020204" pitchFamily="34" charset="0"/>
                <a:cs typeface="Arial" panose="020B0604020202020204" pitchFamily="34" charset="0"/>
              </a:rPr>
              <a:t>Graph 1</a:t>
            </a: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Graph 1 shows the relationship between the percent copper in a copper/zinc combination and the density of the combination.  The raw data shows a generally linear and positive relationship.  The major exception is the point a 80% copper.  A linear best fit line was generated by regression analysis and is shown on Graph 1.  The goodness of fit (R</a:t>
            </a:r>
            <a:r>
              <a:rPr lang="en-US" sz="900" baseline="30000" dirty="0" smtClean="0">
                <a:latin typeface="Arial" panose="020B0604020202020204" pitchFamily="34" charset="0"/>
                <a:cs typeface="Arial" panose="020B0604020202020204" pitchFamily="34" charset="0"/>
              </a:rPr>
              <a:t>2</a:t>
            </a:r>
            <a:r>
              <a:rPr lang="en-US" sz="900" dirty="0" smtClean="0">
                <a:latin typeface="Arial" panose="020B0604020202020204" pitchFamily="34" charset="0"/>
                <a:cs typeface="Arial" panose="020B0604020202020204" pitchFamily="34" charset="0"/>
              </a:rPr>
              <a:t>) value is passable but not great.  Again, this undoubtedly reflects the point at 80% copper, however it must be said that other points do not fall perfectly into a line.</a:t>
            </a:r>
            <a:endParaRPr lang="en-US" sz="9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3290" y="2099664"/>
            <a:ext cx="3462337" cy="2834285"/>
          </a:xfrm>
          <a:prstGeom prst="rect">
            <a:avLst/>
          </a:prstGeom>
        </p:spPr>
      </p:pic>
    </p:spTree>
    <p:extLst>
      <p:ext uri="{BB962C8B-B14F-4D97-AF65-F5344CB8AC3E}">
        <p14:creationId xmlns:p14="http://schemas.microsoft.com/office/powerpoint/2010/main" val="339354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182564" y="1296988"/>
            <a:ext cx="4132262" cy="5129212"/>
          </a:xfrm>
        </p:spPr>
        <p:txBody>
          <a:bodyPr>
            <a:normAutofit/>
          </a:bodyPr>
          <a:lstStyle/>
          <a:p>
            <a:r>
              <a:rPr lang="en-US" sz="2000" dirty="0" smtClean="0"/>
              <a:t>In this section, you should show any analysis of your results</a:t>
            </a:r>
          </a:p>
          <a:p>
            <a:r>
              <a:rPr lang="en-US" sz="2000" dirty="0" smtClean="0"/>
              <a:t>You should also provide a sample calculation if one was used</a:t>
            </a:r>
          </a:p>
          <a:p>
            <a:r>
              <a:rPr lang="en-US" sz="2000" dirty="0" smtClean="0"/>
              <a:t>Again, these need to be imbedded into the document</a:t>
            </a:r>
            <a:endParaRPr lang="en-US" sz="20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r>
              <a:rPr lang="en-US" sz="900" b="1" u="sng" dirty="0" smtClean="0">
                <a:latin typeface="Arial" panose="020B0604020202020204" pitchFamily="34" charset="0"/>
                <a:cs typeface="Arial" panose="020B0604020202020204" pitchFamily="34" charset="0"/>
              </a:rPr>
              <a:t>Discussion</a:t>
            </a:r>
          </a:p>
          <a:p>
            <a:pPr marL="233363" algn="just"/>
            <a:endParaRPr lang="en-US" sz="900" b="1" dirty="0" smtClean="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This is an explanation of the calculations used to determine the metal content of the old and new pennies.  The best fit line equation from Graph 1 gives a quantitative relationship between percent copper and density.  This relationship is as follows:</a:t>
            </a:r>
          </a:p>
          <a:p>
            <a:pPr marL="233363" algn="just">
              <a:lnSpc>
                <a:spcPts val="1300"/>
              </a:lnSpc>
              <a:spcBef>
                <a:spcPts val="1200"/>
              </a:spcBef>
              <a:tabLst>
                <a:tab pos="628650" algn="l"/>
                <a:tab pos="1885950" algn="l"/>
                <a:tab pos="2343150" algn="l"/>
              </a:tabLst>
            </a:pPr>
            <a:r>
              <a:rPr lang="en-US" sz="900" dirty="0" smtClean="0">
                <a:latin typeface="Arial" panose="020B0604020202020204" pitchFamily="34" charset="0"/>
                <a:cs typeface="Arial" panose="020B0604020202020204" pitchFamily="34" charset="0"/>
              </a:rPr>
              <a:t>	</a:t>
            </a:r>
            <a:r>
              <a:rPr lang="en-US" sz="1000" b="1" dirty="0" smtClean="0">
                <a:latin typeface="Arial" panose="020B0604020202020204" pitchFamily="34" charset="0"/>
                <a:cs typeface="Arial" panose="020B0604020202020204" pitchFamily="34" charset="0"/>
              </a:rPr>
              <a:t>y = 1.76x + 7.18	where:	x = percent copper</a:t>
            </a:r>
          </a:p>
          <a:p>
            <a:pPr marL="233363" algn="just">
              <a:lnSpc>
                <a:spcPts val="1300"/>
              </a:lnSpc>
              <a:tabLst>
                <a:tab pos="628650" algn="l"/>
                <a:tab pos="1885950" algn="l"/>
                <a:tab pos="2343150" algn="l"/>
              </a:tabLst>
            </a:pPr>
            <a:r>
              <a:rPr lang="en-US" sz="1000" b="1" dirty="0">
                <a:latin typeface="Arial" panose="020B0604020202020204" pitchFamily="34" charset="0"/>
                <a:cs typeface="Arial" panose="020B0604020202020204" pitchFamily="34" charset="0"/>
              </a:rPr>
              <a:t>	</a:t>
            </a:r>
            <a:r>
              <a:rPr lang="en-US" sz="1000" b="1" dirty="0" smtClean="0">
                <a:latin typeface="Arial" panose="020B0604020202020204" pitchFamily="34" charset="0"/>
                <a:cs typeface="Arial" panose="020B0604020202020204" pitchFamily="34" charset="0"/>
              </a:rPr>
              <a:t>		y = density</a:t>
            </a:r>
          </a:p>
          <a:p>
            <a:pPr marL="233363" algn="just">
              <a:lnSpc>
                <a:spcPts val="1300"/>
              </a:lnSpc>
              <a:spcBef>
                <a:spcPts val="600"/>
              </a:spcBef>
            </a:pPr>
            <a:r>
              <a:rPr lang="en-US" sz="900" dirty="0" smtClean="0">
                <a:latin typeface="Arial" panose="020B0604020202020204" pitchFamily="34" charset="0"/>
                <a:cs typeface="Arial" panose="020B0604020202020204" pitchFamily="34" charset="0"/>
              </a:rPr>
              <a:t>Algebraic rearrangement of this equations allows us to solve for x with a measured value for y.</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Using this equation, we can compute the percent copper for the old pennies which were found to have a density of 8.9 g/mL</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Since the remaining material was zinc, the zinc content is 3%.  For the new pennies, the copper content comes out to –4% and the zinc content comes out to 104%.</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endParaRPr lang="en-US" sz="900" b="1" dirty="0">
              <a:latin typeface="Arial" panose="020B0604020202020204" pitchFamily="34" charset="0"/>
              <a:cs typeface="Arial" panose="020B0604020202020204" pitchFamily="34" charset="0"/>
            </a:endParaRPr>
          </a:p>
          <a:p>
            <a:pPr marL="233363" algn="just"/>
            <a:endParaRPr lang="en-US" sz="900" b="1" dirty="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18877414"/>
              </p:ext>
            </p:extLst>
          </p:nvPr>
        </p:nvGraphicFramePr>
        <p:xfrm>
          <a:off x="6000751" y="4304282"/>
          <a:ext cx="1287417" cy="487680"/>
        </p:xfrm>
        <a:graphic>
          <a:graphicData uri="http://schemas.openxmlformats.org/drawingml/2006/table">
            <a:tbl>
              <a:tblPr firstRow="1" bandRow="1">
                <a:tableStyleId>{5C22544A-7EE6-4342-B048-85BDC9FD1C3A}</a:tableStyleId>
              </a:tblPr>
              <a:tblGrid>
                <a:gridCol w="208280"/>
                <a:gridCol w="208280"/>
                <a:gridCol w="870857"/>
              </a:tblGrid>
              <a:tr h="182880">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x</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(8.9 – 7.18)</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1.76</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00998623"/>
              </p:ext>
            </p:extLst>
          </p:nvPr>
        </p:nvGraphicFramePr>
        <p:xfrm>
          <a:off x="6000751" y="3427982"/>
          <a:ext cx="1287417" cy="487680"/>
        </p:xfrm>
        <a:graphic>
          <a:graphicData uri="http://schemas.openxmlformats.org/drawingml/2006/table">
            <a:tbl>
              <a:tblPr firstRow="1" bandRow="1">
                <a:tableStyleId>{5C22544A-7EE6-4342-B048-85BDC9FD1C3A}</a:tableStyleId>
              </a:tblPr>
              <a:tblGrid>
                <a:gridCol w="208280"/>
                <a:gridCol w="208280"/>
                <a:gridCol w="870857"/>
              </a:tblGrid>
              <a:tr h="182880">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x</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(y – 7.18)</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1.76</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56077645"/>
              </p:ext>
            </p:extLst>
          </p:nvPr>
        </p:nvGraphicFramePr>
        <p:xfrm>
          <a:off x="6000751" y="4774642"/>
          <a:ext cx="1287417" cy="487680"/>
        </p:xfrm>
        <a:graphic>
          <a:graphicData uri="http://schemas.openxmlformats.org/drawingml/2006/table">
            <a:tbl>
              <a:tblPr firstRow="1" bandRow="1">
                <a:tableStyleId>{5C22544A-7EE6-4342-B048-85BDC9FD1C3A}</a:tableStyleId>
              </a:tblPr>
              <a:tblGrid>
                <a:gridCol w="208280"/>
                <a:gridCol w="208280"/>
                <a:gridCol w="870857"/>
              </a:tblGrid>
              <a:tr h="182880">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x</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000" b="1" dirty="0" smtClean="0">
                          <a:solidFill>
                            <a:schemeClr val="tx1"/>
                          </a:solidFill>
                          <a:latin typeface="Arial" panose="020B0604020202020204" pitchFamily="34" charset="0"/>
                          <a:cs typeface="Arial" panose="020B0604020202020204" pitchFamily="34" charset="0"/>
                        </a:rPr>
                        <a:t>=</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1.7</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1.76</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90272004"/>
              </p:ext>
            </p:extLst>
          </p:nvPr>
        </p:nvGraphicFramePr>
        <p:xfrm>
          <a:off x="6000751" y="5245002"/>
          <a:ext cx="1287417" cy="243840"/>
        </p:xfrm>
        <a:graphic>
          <a:graphicData uri="http://schemas.openxmlformats.org/drawingml/2006/table">
            <a:tbl>
              <a:tblPr firstRow="1" bandRow="1">
                <a:tableStyleId>{5C22544A-7EE6-4342-B048-85BDC9FD1C3A}</a:tableStyleId>
              </a:tblPr>
              <a:tblGrid>
                <a:gridCol w="208280"/>
                <a:gridCol w="208280"/>
                <a:gridCol w="870857"/>
              </a:tblGrid>
              <a:tr h="182880">
                <a:tc>
                  <a:txBody>
                    <a:bodyPr/>
                    <a:lstStyle/>
                    <a:p>
                      <a:pPr algn="ctr"/>
                      <a:r>
                        <a:rPr lang="en-US" sz="1000" b="1" dirty="0" smtClean="0">
                          <a:solidFill>
                            <a:schemeClr val="tx1"/>
                          </a:solidFill>
                          <a:latin typeface="Arial" panose="020B0604020202020204" pitchFamily="34" charset="0"/>
                          <a:cs typeface="Arial" panose="020B0604020202020204" pitchFamily="34" charset="0"/>
                        </a:rPr>
                        <a:t>x</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smtClean="0">
                          <a:solidFill>
                            <a:schemeClr val="tx1"/>
                          </a:solidFill>
                          <a:latin typeface="Arial" panose="020B0604020202020204" pitchFamily="34" charset="0"/>
                          <a:cs typeface="Arial" panose="020B0604020202020204" pitchFamily="34" charset="0"/>
                        </a:rPr>
                        <a:t>97%</a:t>
                      </a:r>
                      <a:endParaRPr lang="en-US" sz="10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80380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(continued)</a:t>
            </a:r>
            <a:endParaRPr lang="en-US" dirty="0"/>
          </a:p>
        </p:txBody>
      </p:sp>
      <p:sp>
        <p:nvSpPr>
          <p:cNvPr id="3" name="Content Placeholder 2"/>
          <p:cNvSpPr>
            <a:spLocks noGrp="1"/>
          </p:cNvSpPr>
          <p:nvPr>
            <p:ph idx="1"/>
          </p:nvPr>
        </p:nvSpPr>
        <p:spPr>
          <a:xfrm>
            <a:off x="182564" y="1296988"/>
            <a:ext cx="4132262" cy="5129212"/>
          </a:xfrm>
        </p:spPr>
        <p:txBody>
          <a:bodyPr>
            <a:normAutofit/>
          </a:bodyPr>
          <a:lstStyle/>
          <a:p>
            <a:r>
              <a:rPr lang="en-US" sz="2400" dirty="0" smtClean="0"/>
              <a:t>Your discussion section should review the data you obtained and provide any comments. </a:t>
            </a:r>
          </a:p>
          <a:p>
            <a:r>
              <a:rPr lang="en-US" sz="2400" dirty="0" smtClean="0"/>
              <a:t>If your data is really “bad”, see if you can provide or reasonably speculate on a reason.</a:t>
            </a:r>
          </a:p>
          <a:p>
            <a:r>
              <a:rPr lang="en-US" sz="2400" dirty="0" smtClean="0"/>
              <a:t>If you have no idea, say so.  Don’t bother with a laundry list of possible sources of errors.  Be honest.</a:t>
            </a:r>
            <a:endParaRPr lang="en-US" sz="24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Our computed </a:t>
            </a:r>
            <a:r>
              <a:rPr lang="en-US" sz="900" dirty="0" err="1" smtClean="0">
                <a:latin typeface="Arial" panose="020B0604020202020204" pitchFamily="34" charset="0"/>
                <a:cs typeface="Arial" panose="020B0604020202020204" pitchFamily="34" charset="0"/>
              </a:rPr>
              <a:t>Cu:Zn</a:t>
            </a:r>
            <a:r>
              <a:rPr lang="en-US" sz="900" dirty="0" smtClean="0">
                <a:latin typeface="Arial" panose="020B0604020202020204" pitchFamily="34" charset="0"/>
                <a:cs typeface="Arial" panose="020B0604020202020204" pitchFamily="34" charset="0"/>
              </a:rPr>
              <a:t> content ratio for the old pennies was quite close to the actual value.  We obtained a 97:3 ratio, while the actual ratio is 95:5.  For the new pennies, we obtained a </a:t>
            </a:r>
            <a:r>
              <a:rPr lang="en-US" sz="900" dirty="0">
                <a:latin typeface="Arial" panose="020B0604020202020204" pitchFamily="34" charset="0"/>
                <a:cs typeface="Arial" panose="020B0604020202020204" pitchFamily="34" charset="0"/>
              </a:rPr>
              <a:t>–</a:t>
            </a:r>
            <a:r>
              <a:rPr lang="en-US" sz="900" dirty="0" smtClean="0">
                <a:latin typeface="Arial" panose="020B0604020202020204" pitchFamily="34" charset="0"/>
                <a:cs typeface="Arial" panose="020B0604020202020204" pitchFamily="34" charset="0"/>
              </a:rPr>
              <a:t>4:104 ratio while the actual ratio is 2.5:97.5.  Clearly it is not possible to have a negative percentage of copper, so our result is manifestly wrong.  That being said, the numbers of our ratio are actually not that far from those of the actual ratio.</a:t>
            </a: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We do not know the cause of our error on the new pennies.  We only observed one unusual situation during the experiment.  When measuring the volume of the 5 zinc bars, I slide the bars into the graduate cylinder too fast and some water splash out.  It was only a few drops so we decided not to repeat the process.  It is possible, however, that those few drops were enough to lead to this small numerical difference in our ratio.</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endParaRPr lang="en-US" sz="900" dirty="0" smtClean="0">
              <a:latin typeface="Arial" panose="020B0604020202020204" pitchFamily="34" charset="0"/>
              <a:cs typeface="Arial" panose="020B0604020202020204" pitchFamily="34" charset="0"/>
            </a:endParaRPr>
          </a:p>
          <a:p>
            <a:pPr marL="233363" algn="just"/>
            <a:endParaRPr lang="en-US" sz="900" b="1" dirty="0">
              <a:latin typeface="Arial" panose="020B0604020202020204" pitchFamily="34" charset="0"/>
              <a:cs typeface="Arial" panose="020B0604020202020204" pitchFamily="34" charset="0"/>
            </a:endParaRPr>
          </a:p>
          <a:p>
            <a:pPr marL="233363" algn="just"/>
            <a:endParaRPr lang="en-US" sz="9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0182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82564" y="1296988"/>
            <a:ext cx="3979862" cy="5129212"/>
          </a:xfrm>
        </p:spPr>
        <p:txBody>
          <a:bodyPr>
            <a:normAutofit/>
          </a:bodyPr>
          <a:lstStyle/>
          <a:p>
            <a:r>
              <a:rPr lang="en-US" sz="2400" dirty="0" smtClean="0"/>
              <a:t>Your conclusion should be short.  No more than a couple sentences should be used.</a:t>
            </a:r>
          </a:p>
          <a:p>
            <a:r>
              <a:rPr lang="en-US" sz="2400" dirty="0" smtClean="0"/>
              <a:t>Restate your overall findings and any key comments.</a:t>
            </a:r>
            <a:endParaRPr lang="en-US" sz="24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lnSpc>
                <a:spcPts val="1300"/>
              </a:lnSpc>
            </a:pPr>
            <a:r>
              <a:rPr lang="en-US" sz="900" b="1" dirty="0" smtClean="0">
                <a:latin typeface="Arial" panose="020B0604020202020204" pitchFamily="34" charset="0"/>
                <a:cs typeface="Arial" panose="020B0604020202020204" pitchFamily="34" charset="0"/>
              </a:rPr>
              <a:t>Conclusion</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Our results were excellent for the old pennies, while only satisfactory for the new pennies.  We can only speculate about the cause of the new penny result, but the overall results are good.  We can definitely see how small errors in measurements, sig figs, and graphing can add up to a larger error.</a:t>
            </a:r>
            <a:endParaRPr lang="en-US" sz="900" b="1" dirty="0" smtClean="0">
              <a:latin typeface="Arial" panose="020B0604020202020204" pitchFamily="34" charset="0"/>
              <a:cs typeface="Arial" panose="020B0604020202020204" pitchFamily="34" charset="0"/>
            </a:endParaRPr>
          </a:p>
          <a:p>
            <a:pPr marL="233363" algn="just"/>
            <a:endParaRPr lang="en-US" sz="9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8358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grpSp>
        <p:nvGrpSpPr>
          <p:cNvPr id="11" name="Group 10"/>
          <p:cNvGrpSpPr/>
          <p:nvPr/>
        </p:nvGrpSpPr>
        <p:grpSpPr>
          <a:xfrm>
            <a:off x="4295775" y="1296988"/>
            <a:ext cx="4657524" cy="5351649"/>
            <a:chOff x="4295775" y="1296988"/>
            <a:chExt cx="4657524" cy="5351649"/>
          </a:xfrm>
        </p:grpSpPr>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algn="just"/>
              <a:endParaRPr lang="en-US" sz="900" dirty="0">
                <a:latin typeface="Arial" panose="020B0604020202020204" pitchFamily="34" charset="0"/>
                <a:cs typeface="Arial" panose="020B0604020202020204" pitchFamily="34" charset="0"/>
              </a:endParaRPr>
            </a:p>
            <a:p>
              <a:pPr marL="233363" algn="ctr"/>
              <a:r>
                <a:rPr lang="en-US" sz="900" b="1" i="1" dirty="0" smtClean="0">
                  <a:latin typeface="Arial" panose="020B0604020202020204" pitchFamily="34" charset="0"/>
                  <a:cs typeface="Arial" panose="020B0604020202020204" pitchFamily="34" charset="0"/>
                </a:rPr>
                <a:t>Section of text</a:t>
              </a:r>
            </a:p>
            <a:p>
              <a:pPr marL="233363" algn="just"/>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The US penny has long been the smallest denomination of currency.  Originally made of pure copper, the penny composition was changed to alloys to make them more durable </a:t>
              </a:r>
              <a:r>
                <a:rPr lang="en-US" sz="900" b="1" dirty="0" smtClean="0">
                  <a:solidFill>
                    <a:srgbClr val="FF0000"/>
                  </a:solidFill>
                  <a:latin typeface="Arial" panose="020B0604020202020204" pitchFamily="34" charset="0"/>
                  <a:cs typeface="Arial" panose="020B0604020202020204" pitchFamily="34" charset="0"/>
                </a:rPr>
                <a:t>(Coin Production, n.d.).  </a:t>
              </a:r>
              <a:r>
                <a:rPr lang="en-US" sz="900" dirty="0" smtClean="0">
                  <a:latin typeface="Arial" panose="020B0604020202020204" pitchFamily="34" charset="0"/>
                  <a:cs typeface="Arial" panose="020B0604020202020204" pitchFamily="34" charset="0"/>
                </a:rPr>
                <a:t>After several years of rising copper costs, the US Mint decided to reduce the amount of copper in pennies </a:t>
              </a:r>
              <a:r>
                <a:rPr lang="en-US" sz="900" b="1" dirty="0" smtClean="0">
                  <a:solidFill>
                    <a:srgbClr val="FF0000"/>
                  </a:solidFill>
                  <a:latin typeface="Arial" panose="020B0604020202020204" pitchFamily="34" charset="0"/>
                  <a:cs typeface="Arial" panose="020B0604020202020204" pitchFamily="34" charset="0"/>
                </a:rPr>
                <a:t>(class notes, 2019)</a:t>
              </a:r>
              <a:r>
                <a:rPr lang="en-US" sz="900" dirty="0" smtClean="0">
                  <a:latin typeface="Arial" panose="020B0604020202020204" pitchFamily="34" charset="0"/>
                  <a:cs typeface="Arial" panose="020B0604020202020204" pitchFamily="34" charset="0"/>
                </a:rPr>
                <a:t>.  Up to 1982, pennies were made of 95% copper and 5% zinc, but from 1983 onward the composition was 2.5% copper and 97.5% zinc </a:t>
              </a:r>
              <a:r>
                <a:rPr lang="en-US" sz="900" b="1" dirty="0" smtClean="0">
                  <a:solidFill>
                    <a:srgbClr val="FF0000"/>
                  </a:solidFill>
                  <a:latin typeface="Arial" panose="020B0604020202020204" pitchFamily="34" charset="0"/>
                  <a:cs typeface="Arial" panose="020B0604020202020204" pitchFamily="34" charset="0"/>
                </a:rPr>
                <a:t>(</a:t>
              </a:r>
              <a:r>
                <a:rPr lang="en-US" sz="900" b="1" dirty="0">
                  <a:solidFill>
                    <a:srgbClr val="FF0000"/>
                  </a:solidFill>
                  <a:latin typeface="Arial" panose="020B0604020202020204" pitchFamily="34" charset="0"/>
                  <a:cs typeface="Arial" panose="020B0604020202020204" pitchFamily="34" charset="0"/>
                </a:rPr>
                <a:t>What's a Penny Made </a:t>
              </a:r>
              <a:r>
                <a:rPr lang="en-US" sz="900" b="1" dirty="0" smtClean="0">
                  <a:solidFill>
                    <a:srgbClr val="FF0000"/>
                  </a:solidFill>
                  <a:latin typeface="Arial" panose="020B0604020202020204" pitchFamily="34" charset="0"/>
                  <a:cs typeface="Arial" panose="020B0604020202020204" pitchFamily="34" charset="0"/>
                </a:rPr>
                <a:t>Of, n.d.).  </a:t>
              </a:r>
              <a:r>
                <a:rPr lang="en-US" sz="900" dirty="0" smtClean="0">
                  <a:latin typeface="Arial" panose="020B0604020202020204" pitchFamily="34" charset="0"/>
                  <a:cs typeface="Arial" panose="020B0604020202020204" pitchFamily="34" charset="0"/>
                </a:rPr>
                <a:t>In fact, the penny construction was changed such that it was a zinc core coated with a thin layer of copper </a:t>
              </a:r>
              <a:r>
                <a:rPr lang="en-US" sz="900" b="1" dirty="0" smtClean="0">
                  <a:solidFill>
                    <a:srgbClr val="FF0000"/>
                  </a:solidFill>
                  <a:latin typeface="Arial" panose="020B0604020202020204" pitchFamily="34" charset="0"/>
                  <a:cs typeface="Arial" panose="020B0604020202020204" pitchFamily="34" charset="0"/>
                </a:rPr>
                <a:t>(Fun Facts related to the Penny, n.d.). </a:t>
              </a:r>
              <a:r>
                <a:rPr lang="en-US" sz="900" dirty="0" smtClean="0">
                  <a:solidFill>
                    <a:srgbClr val="FF0000"/>
                  </a:solidFill>
                  <a:latin typeface="Arial" panose="020B0604020202020204" pitchFamily="34" charset="0"/>
                  <a:cs typeface="Arial" panose="020B0604020202020204" pitchFamily="34" charset="0"/>
                </a:rPr>
                <a:t> </a:t>
              </a:r>
              <a:r>
                <a:rPr lang="en-US" sz="900" dirty="0" smtClean="0">
                  <a:latin typeface="Arial" panose="020B0604020202020204" pitchFamily="34" charset="0"/>
                  <a:cs typeface="Arial" panose="020B0604020202020204" pitchFamily="34" charset="0"/>
                </a:rPr>
                <a:t>For this experiment, pennies with mint dates of 1982 or earlier will be called “old” pennies, while pennies with mint dates of 1983 or later will be called “new” pennies.</a:t>
              </a: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lnSpc>
                  <a:spcPts val="1300"/>
                </a:lnSpc>
              </a:pPr>
              <a:r>
                <a:rPr lang="en-US" sz="900" b="1" u="sng" dirty="0" smtClean="0">
                  <a:latin typeface="Arial" panose="020B0604020202020204" pitchFamily="34" charset="0"/>
                  <a:cs typeface="Arial" panose="020B0604020202020204" pitchFamily="34" charset="0"/>
                </a:rPr>
                <a:t>Citations</a:t>
              </a:r>
            </a:p>
            <a:p>
              <a:pPr marL="233363" algn="just">
                <a:lnSpc>
                  <a:spcPts val="1300"/>
                </a:lnSpc>
              </a:pPr>
              <a:endParaRPr lang="en-US" sz="900" dirty="0">
                <a:latin typeface="Arial" panose="020B0604020202020204" pitchFamily="34" charset="0"/>
                <a:cs typeface="Arial" panose="020B0604020202020204" pitchFamily="34" charset="0"/>
              </a:endParaRPr>
            </a:p>
            <a:p>
              <a:pPr marL="690563" indent="-457200">
                <a:lnSpc>
                  <a:spcPts val="1300"/>
                </a:lnSpc>
              </a:pPr>
              <a:r>
                <a:rPr lang="en-US" sz="900" dirty="0">
                  <a:latin typeface="Arial" panose="020B0604020202020204" pitchFamily="34" charset="0"/>
                  <a:cs typeface="Arial" panose="020B0604020202020204" pitchFamily="34" charset="0"/>
                </a:rPr>
                <a:t>Coin Production. (n.d.). Retrieved from </a:t>
              </a:r>
              <a:r>
                <a:rPr lang="en-US" sz="900" dirty="0">
                  <a:latin typeface="Arial" panose="020B0604020202020204" pitchFamily="34" charset="0"/>
                  <a:cs typeface="Arial" panose="020B0604020202020204" pitchFamily="34" charset="0"/>
                  <a:hlinkClick r:id="rId2"/>
                </a:rPr>
                <a:t>https://</a:t>
              </a:r>
              <a:r>
                <a:rPr lang="en-US" sz="900" dirty="0" smtClean="0">
                  <a:latin typeface="Arial" panose="020B0604020202020204" pitchFamily="34" charset="0"/>
                  <a:cs typeface="Arial" panose="020B0604020202020204" pitchFamily="34" charset="0"/>
                  <a:hlinkClick r:id="rId2"/>
                </a:rPr>
                <a:t>www.usmint.gov/learn/ history/coin-production</a:t>
              </a:r>
              <a:r>
                <a:rPr lang="en-US" sz="900" dirty="0" smtClean="0">
                  <a:latin typeface="Arial" panose="020B0604020202020204" pitchFamily="34" charset="0"/>
                  <a:cs typeface="Arial" panose="020B0604020202020204" pitchFamily="34" charset="0"/>
                </a:rPr>
                <a:t>.</a:t>
              </a:r>
            </a:p>
            <a:p>
              <a:pPr marL="690563" indent="-457200">
                <a:lnSpc>
                  <a:spcPts val="1300"/>
                </a:lnSpc>
              </a:pPr>
              <a:endParaRPr lang="en-US" sz="900" dirty="0">
                <a:latin typeface="Arial" panose="020B0604020202020204" pitchFamily="34" charset="0"/>
                <a:cs typeface="Arial" panose="020B0604020202020204" pitchFamily="34" charset="0"/>
              </a:endParaRPr>
            </a:p>
            <a:p>
              <a:pPr marL="690563" indent="-457200">
                <a:lnSpc>
                  <a:spcPts val="1300"/>
                </a:lnSpc>
              </a:pPr>
              <a:r>
                <a:rPr lang="en-US" sz="900" dirty="0">
                  <a:latin typeface="Arial" panose="020B0604020202020204" pitchFamily="34" charset="0"/>
                  <a:cs typeface="Arial" panose="020B0604020202020204" pitchFamily="34" charset="0"/>
                </a:rPr>
                <a:t>What's a Penny Made Of? (n.d.). Retrieved </a:t>
              </a:r>
              <a:r>
                <a:rPr lang="en-US" sz="900" dirty="0" smtClean="0">
                  <a:latin typeface="Arial" panose="020B0604020202020204" pitchFamily="34" charset="0"/>
                  <a:cs typeface="Arial" panose="020B0604020202020204" pitchFamily="34" charset="0"/>
                </a:rPr>
                <a:t>from </a:t>
              </a:r>
              <a:r>
                <a:rPr lang="en-US" sz="900" dirty="0" smtClean="0">
                  <a:latin typeface="Arial" panose="020B0604020202020204" pitchFamily="34" charset="0"/>
                  <a:cs typeface="Arial" panose="020B0604020202020204" pitchFamily="34" charset="0"/>
                  <a:hlinkClick r:id="rId3"/>
                </a:rPr>
                <a:t>https:// www.livescience.com/32401-whats-a-penny-made-of.html</a:t>
              </a:r>
              <a:r>
                <a:rPr lang="en-US" sz="900" dirty="0" smtClean="0">
                  <a:latin typeface="Arial" panose="020B0604020202020204" pitchFamily="34" charset="0"/>
                  <a:cs typeface="Arial" panose="020B0604020202020204" pitchFamily="34" charset="0"/>
                </a:rPr>
                <a:t>.</a:t>
              </a:r>
            </a:p>
            <a:p>
              <a:pPr marL="690563" indent="-457200">
                <a:lnSpc>
                  <a:spcPts val="1300"/>
                </a:lnSpc>
              </a:pPr>
              <a:endParaRPr lang="en-US" sz="900" dirty="0" smtClean="0">
                <a:latin typeface="Arial" panose="020B0604020202020204" pitchFamily="34" charset="0"/>
                <a:cs typeface="Arial" panose="020B0604020202020204" pitchFamily="34" charset="0"/>
              </a:endParaRPr>
            </a:p>
            <a:p>
              <a:pPr marL="690563" indent="-457200">
                <a:lnSpc>
                  <a:spcPts val="1300"/>
                </a:lnSpc>
              </a:pPr>
              <a:r>
                <a:rPr lang="en-US" sz="900" dirty="0">
                  <a:latin typeface="Arial" panose="020B0604020202020204" pitchFamily="34" charset="0"/>
                  <a:cs typeface="Arial" panose="020B0604020202020204" pitchFamily="34" charset="0"/>
                </a:rPr>
                <a:t>Fun Facts related to the Penny. (n.d.). Retrieved from </a:t>
              </a:r>
              <a:r>
                <a:rPr lang="en-US" sz="900" dirty="0">
                  <a:latin typeface="Arial" panose="020B0604020202020204" pitchFamily="34" charset="0"/>
                  <a:cs typeface="Arial" panose="020B0604020202020204" pitchFamily="34" charset="0"/>
                  <a:hlinkClick r:id="rId4"/>
                </a:rPr>
                <a:t>https://www</a:t>
              </a:r>
              <a:r>
                <a:rPr lang="en-US" sz="900" dirty="0" smtClean="0">
                  <a:latin typeface="Arial" panose="020B0604020202020204" pitchFamily="34" charset="0"/>
                  <a:cs typeface="Arial" panose="020B0604020202020204" pitchFamily="34" charset="0"/>
                  <a:hlinkClick r:id="rId4"/>
                </a:rPr>
                <a:t>. usmint.gov/learn/kids/coins/fun-facts/category/penny/page/2</a:t>
              </a:r>
              <a:r>
                <a:rPr lang="en-US" sz="900" dirty="0" smtClean="0">
                  <a:latin typeface="Arial" panose="020B0604020202020204" pitchFamily="34" charset="0"/>
                  <a:cs typeface="Arial" panose="020B0604020202020204" pitchFamily="34" charset="0"/>
                </a:rPr>
                <a:t>.</a:t>
              </a:r>
            </a:p>
            <a:p>
              <a:pPr marL="233363"/>
              <a:endParaRPr lang="en-US" sz="900" dirty="0">
                <a:latin typeface="Arial" panose="020B0604020202020204" pitchFamily="34" charset="0"/>
                <a:cs typeface="Arial" panose="020B0604020202020204" pitchFamily="34" charset="0"/>
              </a:endParaRPr>
            </a:p>
          </p:txBody>
        </p:sp>
        <p:grpSp>
          <p:nvGrpSpPr>
            <p:cNvPr id="10" name="Group 9"/>
            <p:cNvGrpSpPr/>
            <p:nvPr/>
          </p:nvGrpSpPr>
          <p:grpSpPr>
            <a:xfrm>
              <a:off x="4295775" y="4029075"/>
              <a:ext cx="4657524" cy="428625"/>
              <a:chOff x="4295775" y="4095750"/>
              <a:chExt cx="4657524" cy="428625"/>
            </a:xfrm>
          </p:grpSpPr>
          <p:sp>
            <p:nvSpPr>
              <p:cNvPr id="5" name="Rectangle 4"/>
              <p:cNvSpPr/>
              <p:nvPr/>
            </p:nvSpPr>
            <p:spPr>
              <a:xfrm rot="21190913">
                <a:off x="4295775" y="4095750"/>
                <a:ext cx="99060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190913">
                <a:off x="5212506" y="4095750"/>
                <a:ext cx="99060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1190913">
                <a:off x="6129237" y="4095750"/>
                <a:ext cx="99060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21190913">
                <a:off x="7045968" y="4095750"/>
                <a:ext cx="99060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21190913">
                <a:off x="7962699" y="4095750"/>
                <a:ext cx="99060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Content Placeholder 2"/>
          <p:cNvSpPr>
            <a:spLocks noGrp="1"/>
          </p:cNvSpPr>
          <p:nvPr>
            <p:ph idx="1"/>
          </p:nvPr>
        </p:nvSpPr>
        <p:spPr>
          <a:xfrm>
            <a:off x="182563" y="1296988"/>
            <a:ext cx="4349591" cy="5129212"/>
          </a:xfrm>
        </p:spPr>
        <p:txBody>
          <a:bodyPr>
            <a:noAutofit/>
          </a:bodyPr>
          <a:lstStyle/>
          <a:p>
            <a:pPr marL="228600" indent="-228600">
              <a:spcBef>
                <a:spcPts val="600"/>
              </a:spcBef>
            </a:pPr>
            <a:r>
              <a:rPr lang="en-US" sz="2000" dirty="0" smtClean="0"/>
              <a:t>In science, citation formatting is done according to the American Psychological Association (APA) style.</a:t>
            </a:r>
          </a:p>
          <a:p>
            <a:pPr marL="228600" indent="-228600">
              <a:spcBef>
                <a:spcPts val="600"/>
              </a:spcBef>
            </a:pPr>
            <a:r>
              <a:rPr lang="en-US" sz="2000" dirty="0" smtClean="0"/>
              <a:t>Citations are given at the end of the lab report.</a:t>
            </a:r>
          </a:p>
          <a:p>
            <a:pPr marL="228600" indent="-228600">
              <a:spcBef>
                <a:spcPts val="600"/>
              </a:spcBef>
            </a:pPr>
            <a:r>
              <a:rPr lang="en-US" sz="2000" dirty="0" smtClean="0"/>
              <a:t>These are also cited in the text as shown in this example.</a:t>
            </a:r>
          </a:p>
          <a:p>
            <a:pPr marL="228600" indent="-228600">
              <a:spcBef>
                <a:spcPts val="600"/>
              </a:spcBef>
            </a:pPr>
            <a:r>
              <a:rPr lang="en-US" sz="2000" b="1" cap="small" dirty="0" smtClean="0">
                <a:solidFill>
                  <a:srgbClr val="FF0000"/>
                </a:solidFill>
              </a:rPr>
              <a:t>You must provide a citation for any fact that is not common knowledge</a:t>
            </a:r>
          </a:p>
          <a:p>
            <a:pPr marL="228600" indent="-228600">
              <a:spcBef>
                <a:spcPts val="600"/>
              </a:spcBef>
            </a:pPr>
            <a:r>
              <a:rPr lang="en-US" sz="2000" dirty="0" smtClean="0"/>
              <a:t>I suggest using an online APA citation generator like </a:t>
            </a:r>
            <a:r>
              <a:rPr lang="en-US" sz="2000" dirty="0" err="1" smtClean="0"/>
              <a:t>EasyBib</a:t>
            </a:r>
            <a:r>
              <a:rPr lang="en-US" sz="2000" dirty="0" smtClean="0"/>
              <a:t> or </a:t>
            </a:r>
            <a:r>
              <a:rPr lang="en-US" sz="2000" dirty="0" err="1" smtClean="0"/>
              <a:t>BibMe</a:t>
            </a:r>
            <a:endParaRPr lang="en-US" sz="2000" dirty="0" smtClean="0"/>
          </a:p>
          <a:p>
            <a:pPr marL="228600" indent="-228600">
              <a:spcBef>
                <a:spcPts val="600"/>
              </a:spcBef>
            </a:pPr>
            <a:r>
              <a:rPr lang="en-US" sz="2000" dirty="0" smtClean="0"/>
              <a:t>Note that is okay to cite our class notes as shown here.</a:t>
            </a:r>
            <a:endParaRPr lang="en-US" sz="2000" dirty="0"/>
          </a:p>
        </p:txBody>
      </p:sp>
    </p:spTree>
    <p:extLst>
      <p:ext uri="{BB962C8B-B14F-4D97-AF65-F5344CB8AC3E}">
        <p14:creationId xmlns:p14="http://schemas.microsoft.com/office/powerpoint/2010/main" val="3164265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Sections</a:t>
            </a:r>
            <a:endParaRPr lang="en-US" dirty="0"/>
          </a:p>
        </p:txBody>
      </p:sp>
      <p:sp>
        <p:nvSpPr>
          <p:cNvPr id="3" name="Content Placeholder 2"/>
          <p:cNvSpPr>
            <a:spLocks noGrp="1"/>
          </p:cNvSpPr>
          <p:nvPr>
            <p:ph idx="1"/>
          </p:nvPr>
        </p:nvSpPr>
        <p:spPr>
          <a:xfrm>
            <a:off x="1047670" y="1296988"/>
            <a:ext cx="7048661" cy="5129212"/>
          </a:xfrm>
        </p:spPr>
        <p:txBody>
          <a:bodyPr>
            <a:normAutofit/>
          </a:bodyPr>
          <a:lstStyle/>
          <a:p>
            <a:pPr marL="0" indent="0">
              <a:spcBef>
                <a:spcPts val="600"/>
              </a:spcBef>
              <a:buNone/>
            </a:pPr>
            <a:r>
              <a:rPr lang="en-US" sz="2400" dirty="0" smtClean="0"/>
              <a:t>Chemistry lab reports need the following sections</a:t>
            </a:r>
          </a:p>
          <a:p>
            <a:pPr marL="1828800" indent="-514350">
              <a:buFont typeface="+mj-lt"/>
              <a:buAutoNum type="arabicParenR"/>
            </a:pPr>
            <a:r>
              <a:rPr lang="en-US" sz="2400" dirty="0" smtClean="0"/>
              <a:t>Title page</a:t>
            </a:r>
          </a:p>
          <a:p>
            <a:pPr marL="1828800" indent="-514350">
              <a:buFont typeface="+mj-lt"/>
              <a:buAutoNum type="arabicParenR"/>
            </a:pPr>
            <a:r>
              <a:rPr lang="en-US" sz="2400" dirty="0" smtClean="0"/>
              <a:t>One page outline</a:t>
            </a:r>
          </a:p>
          <a:p>
            <a:pPr marL="1828800" indent="-514350">
              <a:buFont typeface="+mj-lt"/>
              <a:buAutoNum type="arabicParenR"/>
            </a:pPr>
            <a:r>
              <a:rPr lang="en-US" sz="2400" dirty="0" smtClean="0"/>
              <a:t>Introduction</a:t>
            </a:r>
          </a:p>
          <a:p>
            <a:pPr marL="1828800" indent="-514350">
              <a:buFont typeface="+mj-lt"/>
              <a:buAutoNum type="arabicParenR"/>
            </a:pPr>
            <a:r>
              <a:rPr lang="en-US" sz="2400" dirty="0" smtClean="0"/>
              <a:t>Purpose, Problem or Hypothesis</a:t>
            </a:r>
          </a:p>
          <a:p>
            <a:pPr marL="1828800" indent="-514350">
              <a:buFont typeface="+mj-lt"/>
              <a:buAutoNum type="arabicParenR"/>
            </a:pPr>
            <a:r>
              <a:rPr lang="en-US" sz="2400" dirty="0" smtClean="0"/>
              <a:t>Materials and Methods</a:t>
            </a:r>
          </a:p>
          <a:p>
            <a:pPr marL="1828800" indent="-514350">
              <a:buFont typeface="+mj-lt"/>
              <a:buAutoNum type="arabicParenR"/>
            </a:pPr>
            <a:r>
              <a:rPr lang="en-US" sz="2400" dirty="0" smtClean="0"/>
              <a:t>Results</a:t>
            </a:r>
          </a:p>
          <a:p>
            <a:pPr marL="1828800" indent="-514350">
              <a:buFont typeface="+mj-lt"/>
              <a:buAutoNum type="arabicParenR"/>
            </a:pPr>
            <a:r>
              <a:rPr lang="en-US" sz="2400" dirty="0" smtClean="0"/>
              <a:t>Discussion</a:t>
            </a:r>
          </a:p>
          <a:p>
            <a:pPr marL="1828800" indent="-514350">
              <a:buFont typeface="+mj-lt"/>
              <a:buAutoNum type="arabicParenR"/>
            </a:pPr>
            <a:r>
              <a:rPr lang="en-US" sz="2400" dirty="0" smtClean="0"/>
              <a:t>Conclusion</a:t>
            </a:r>
          </a:p>
          <a:p>
            <a:pPr marL="1828800" indent="-514350">
              <a:buFont typeface="+mj-lt"/>
              <a:buAutoNum type="arabicParenR"/>
            </a:pPr>
            <a:r>
              <a:rPr lang="en-US" sz="2400" dirty="0" smtClean="0"/>
              <a:t>Citations</a:t>
            </a:r>
            <a:endParaRPr lang="en-US" sz="2400" dirty="0"/>
          </a:p>
        </p:txBody>
      </p:sp>
    </p:spTree>
    <p:extLst>
      <p:ext uri="{BB962C8B-B14F-4D97-AF65-F5344CB8AC3E}">
        <p14:creationId xmlns:p14="http://schemas.microsoft.com/office/powerpoint/2010/main" val="184142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a:t>
            </a:r>
            <a:endParaRPr lang="en-US" dirty="0"/>
          </a:p>
        </p:txBody>
      </p:sp>
      <p:sp>
        <p:nvSpPr>
          <p:cNvPr id="3" name="Content Placeholder 2"/>
          <p:cNvSpPr>
            <a:spLocks noGrp="1"/>
          </p:cNvSpPr>
          <p:nvPr>
            <p:ph idx="1"/>
          </p:nvPr>
        </p:nvSpPr>
        <p:spPr>
          <a:xfrm>
            <a:off x="137160" y="1296988"/>
            <a:ext cx="8869680" cy="5129212"/>
          </a:xfrm>
        </p:spPr>
        <p:txBody>
          <a:bodyPr/>
          <a:lstStyle/>
          <a:p>
            <a:r>
              <a:rPr lang="en-US" dirty="0" smtClean="0"/>
              <a:t>Lab reports must be submitted to Google Classroom by 11:59 PM on Monday, October 14</a:t>
            </a:r>
            <a:r>
              <a:rPr lang="en-US" baseline="30000" dirty="0" smtClean="0"/>
              <a:t>th</a:t>
            </a:r>
            <a:r>
              <a:rPr lang="en-US" dirty="0" smtClean="0"/>
              <a:t> </a:t>
            </a:r>
          </a:p>
          <a:p>
            <a:pPr marL="1258888">
              <a:spcBef>
                <a:spcPts val="600"/>
              </a:spcBef>
              <a:buFont typeface="Wingdings" panose="05000000000000000000" pitchFamily="2" charset="2"/>
              <a:buChar char="Ø"/>
            </a:pPr>
            <a:r>
              <a:rPr lang="en-US" sz="2400" dirty="0"/>
              <a:t>Be sure to grant me rights to view you document</a:t>
            </a:r>
          </a:p>
          <a:p>
            <a:pPr marL="1258888">
              <a:spcBef>
                <a:spcPts val="600"/>
              </a:spcBef>
              <a:buFont typeface="Wingdings" panose="05000000000000000000" pitchFamily="2" charset="2"/>
              <a:buChar char="Ø"/>
            </a:pPr>
            <a:r>
              <a:rPr lang="en-US" sz="2400" dirty="0"/>
              <a:t>Paper versions or shared documents will not be accepted</a:t>
            </a:r>
            <a:r>
              <a:rPr lang="en-US" sz="2400" dirty="0" smtClean="0"/>
              <a:t>.</a:t>
            </a:r>
          </a:p>
          <a:p>
            <a:r>
              <a:rPr lang="en-US" dirty="0" smtClean="0"/>
              <a:t>If you are late, you lose 10% per day</a:t>
            </a:r>
          </a:p>
          <a:p>
            <a:pPr marL="0" indent="0" algn="ctr">
              <a:spcBef>
                <a:spcPts val="2400"/>
              </a:spcBef>
              <a:buNone/>
            </a:pPr>
            <a:r>
              <a:rPr lang="en-US" sz="3200" b="1" dirty="0" smtClean="0">
                <a:solidFill>
                  <a:srgbClr val="FF0000"/>
                </a:solidFill>
              </a:rPr>
              <a:t>NO EXCUSES ACCEPTED</a:t>
            </a:r>
          </a:p>
          <a:p>
            <a:endParaRPr lang="en-US" dirty="0"/>
          </a:p>
        </p:txBody>
      </p:sp>
    </p:spTree>
    <p:extLst>
      <p:ext uri="{BB962C8B-B14F-4D97-AF65-F5344CB8AC3E}">
        <p14:creationId xmlns:p14="http://schemas.microsoft.com/office/powerpoint/2010/main" val="241781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Lab Reports</a:t>
            </a:r>
            <a:endParaRPr lang="en-US" dirty="0"/>
          </a:p>
        </p:txBody>
      </p:sp>
      <p:sp>
        <p:nvSpPr>
          <p:cNvPr id="3" name="Content Placeholder 2"/>
          <p:cNvSpPr>
            <a:spLocks noGrp="1"/>
          </p:cNvSpPr>
          <p:nvPr>
            <p:ph idx="1"/>
          </p:nvPr>
        </p:nvSpPr>
        <p:spPr/>
        <p:txBody>
          <a:bodyPr>
            <a:normAutofit/>
          </a:bodyPr>
          <a:lstStyle/>
          <a:p>
            <a:r>
              <a:rPr lang="en-US" dirty="0" smtClean="0"/>
              <a:t>One lab report for each team</a:t>
            </a:r>
          </a:p>
          <a:p>
            <a:r>
              <a:rPr lang="en-US" dirty="0" smtClean="0"/>
              <a:t>Every </a:t>
            </a:r>
            <a:r>
              <a:rPr lang="en-US" dirty="0" smtClean="0"/>
              <a:t>team member submits the same lab report via Google Classroom. </a:t>
            </a:r>
          </a:p>
        </p:txBody>
      </p:sp>
    </p:spTree>
    <p:extLst>
      <p:ext uri="{BB962C8B-B14F-4D97-AF65-F5344CB8AC3E}">
        <p14:creationId xmlns:p14="http://schemas.microsoft.com/office/powerpoint/2010/main" val="635144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Logistics &amp; Format</a:t>
            </a:r>
            <a:endParaRPr lang="en-US" dirty="0"/>
          </a:p>
        </p:txBody>
      </p:sp>
      <p:sp>
        <p:nvSpPr>
          <p:cNvPr id="3" name="Content Placeholder 2"/>
          <p:cNvSpPr>
            <a:spLocks noGrp="1"/>
          </p:cNvSpPr>
          <p:nvPr>
            <p:ph idx="1"/>
          </p:nvPr>
        </p:nvSpPr>
        <p:spPr/>
        <p:txBody>
          <a:bodyPr>
            <a:normAutofit/>
          </a:bodyPr>
          <a:lstStyle/>
          <a:p>
            <a:r>
              <a:rPr lang="en-US" dirty="0" smtClean="0"/>
              <a:t>Use </a:t>
            </a:r>
            <a:r>
              <a:rPr lang="en-US" dirty="0" smtClean="0"/>
              <a:t>an easy to read font.  Arial, Calibri and Times New Roman are all fine</a:t>
            </a:r>
          </a:p>
          <a:p>
            <a:r>
              <a:rPr lang="en-US" dirty="0" smtClean="0"/>
              <a:t>Use 12 point </a:t>
            </a:r>
            <a:r>
              <a:rPr lang="en-US" dirty="0" smtClean="0"/>
              <a:t>font</a:t>
            </a:r>
          </a:p>
          <a:p>
            <a:r>
              <a:rPr lang="en-US" dirty="0"/>
              <a:t>D</a:t>
            </a:r>
            <a:r>
              <a:rPr lang="en-US" dirty="0" smtClean="0"/>
              <a:t>ouble </a:t>
            </a:r>
            <a:r>
              <a:rPr lang="en-US" dirty="0" smtClean="0"/>
              <a:t>spacing</a:t>
            </a:r>
          </a:p>
          <a:p>
            <a:r>
              <a:rPr lang="en-US" dirty="0" smtClean="0"/>
              <a:t>Label the beginning of each section</a:t>
            </a:r>
          </a:p>
          <a:p>
            <a:r>
              <a:rPr lang="en-US" dirty="0" smtClean="0"/>
              <a:t>Tables and graphs have to be imbedded and </a:t>
            </a:r>
            <a:r>
              <a:rPr lang="en-US" dirty="0" smtClean="0"/>
              <a:t>titled</a:t>
            </a:r>
          </a:p>
          <a:p>
            <a:r>
              <a:rPr lang="en-US" dirty="0" smtClean="0"/>
              <a:t>Usually easier using </a:t>
            </a:r>
            <a:r>
              <a:rPr lang="en-US" dirty="0"/>
              <a:t>Google Docs for your text and Google Sheets for your data tables and graphs.</a:t>
            </a:r>
          </a:p>
          <a:p>
            <a:endParaRPr lang="en-US" dirty="0"/>
          </a:p>
        </p:txBody>
      </p:sp>
    </p:spTree>
    <p:extLst>
      <p:ext uri="{BB962C8B-B14F-4D97-AF65-F5344CB8AC3E}">
        <p14:creationId xmlns:p14="http://schemas.microsoft.com/office/powerpoint/2010/main" val="342541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Page</a:t>
            </a:r>
            <a:endParaRPr lang="en-US" dirty="0"/>
          </a:p>
        </p:txBody>
      </p:sp>
      <p:sp>
        <p:nvSpPr>
          <p:cNvPr id="3" name="Content Placeholder 2"/>
          <p:cNvSpPr>
            <a:spLocks noGrp="1"/>
          </p:cNvSpPr>
          <p:nvPr>
            <p:ph idx="1"/>
          </p:nvPr>
        </p:nvSpPr>
        <p:spPr>
          <a:xfrm>
            <a:off x="182563" y="1296988"/>
            <a:ext cx="4240147" cy="5129212"/>
          </a:xfrm>
        </p:spPr>
        <p:txBody>
          <a:bodyPr>
            <a:normAutofit/>
          </a:bodyPr>
          <a:lstStyle/>
          <a:p>
            <a:pPr marL="0" indent="0">
              <a:buNone/>
            </a:pPr>
            <a:r>
              <a:rPr lang="en-US" sz="2400" dirty="0" smtClean="0"/>
              <a:t>Must contain</a:t>
            </a:r>
          </a:p>
          <a:p>
            <a:pPr marL="569913" lvl="1" indent="-336550">
              <a:spcBef>
                <a:spcPts val="600"/>
              </a:spcBef>
              <a:buFont typeface="+mj-lt"/>
              <a:buAutoNum type="arabicParenR"/>
            </a:pPr>
            <a:r>
              <a:rPr lang="en-US" sz="2000" dirty="0" smtClean="0"/>
              <a:t>Title (try to make it funny)</a:t>
            </a:r>
          </a:p>
          <a:p>
            <a:pPr marL="569913" lvl="1" indent="-336550">
              <a:spcBef>
                <a:spcPts val="600"/>
              </a:spcBef>
              <a:buFont typeface="+mj-lt"/>
              <a:buAutoNum type="arabicParenR"/>
            </a:pPr>
            <a:r>
              <a:rPr lang="en-US" sz="2000" dirty="0" smtClean="0"/>
              <a:t>Names of all team members</a:t>
            </a:r>
          </a:p>
          <a:p>
            <a:pPr marL="569913" lvl="1" indent="-336550">
              <a:spcBef>
                <a:spcPts val="600"/>
              </a:spcBef>
              <a:buFont typeface="+mj-lt"/>
              <a:buAutoNum type="arabicParenR"/>
            </a:pPr>
            <a:r>
              <a:rPr lang="en-US" sz="2000" dirty="0" smtClean="0"/>
              <a:t>Date</a:t>
            </a:r>
          </a:p>
        </p:txBody>
      </p:sp>
      <p:sp>
        <p:nvSpPr>
          <p:cNvPr id="5" name="TextBox 4"/>
          <p:cNvSpPr txBox="1"/>
          <p:nvPr/>
        </p:nvSpPr>
        <p:spPr>
          <a:xfrm>
            <a:off x="4572000" y="1296988"/>
            <a:ext cx="4144919" cy="5351649"/>
          </a:xfrm>
          <a:prstGeom prst="rect">
            <a:avLst/>
          </a:prstGeom>
          <a:solidFill>
            <a:schemeClr val="tx1"/>
          </a:solidFill>
          <a:ln w="19050">
            <a:solidFill>
              <a:schemeClr val="tx1"/>
            </a:solidFill>
          </a:ln>
          <a:effectLst>
            <a:outerShdw blurRad="50800" dist="38100" dir="2700000" algn="tl" rotWithShape="0">
              <a:prstClr val="black">
                <a:alpha val="40000"/>
              </a:prstClr>
            </a:outerShdw>
          </a:effectLst>
        </p:spPr>
        <p:txBody>
          <a:bodyPr wrap="none" rtlCol="0">
            <a:noAutofit/>
          </a:bodyPr>
          <a:lstStyle/>
          <a:p>
            <a:pPr algn="ctr"/>
            <a:endParaRPr lang="en-US" b="1" dirty="0" smtClean="0">
              <a:solidFill>
                <a:schemeClr val="bg1"/>
              </a:solidFill>
            </a:endParaRPr>
          </a:p>
          <a:p>
            <a:pPr algn="ctr"/>
            <a:endParaRPr lang="en-US" b="1" dirty="0">
              <a:solidFill>
                <a:schemeClr val="bg1"/>
              </a:solidFill>
            </a:endParaRPr>
          </a:p>
          <a:p>
            <a:pPr algn="ctr"/>
            <a:r>
              <a:rPr lang="en-US" b="1" dirty="0" smtClean="0">
                <a:solidFill>
                  <a:schemeClr val="bg1"/>
                </a:solidFill>
              </a:rPr>
              <a:t>Becoming Wise about Pennies</a:t>
            </a: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a:solidFill>
                <a:schemeClr val="bg1"/>
              </a:solidFill>
            </a:endParaRPr>
          </a:p>
          <a:p>
            <a:pPr algn="ctr"/>
            <a:r>
              <a:rPr lang="en-US" sz="1400" b="1" dirty="0" smtClean="0">
                <a:solidFill>
                  <a:schemeClr val="bg1"/>
                </a:solidFill>
              </a:rPr>
              <a:t>by</a:t>
            </a:r>
          </a:p>
          <a:p>
            <a:pPr algn="ctr"/>
            <a:r>
              <a:rPr lang="en-US" sz="1400" b="1" dirty="0" smtClean="0">
                <a:solidFill>
                  <a:schemeClr val="bg1"/>
                </a:solidFill>
              </a:rPr>
              <a:t>Stephen King</a:t>
            </a:r>
          </a:p>
          <a:p>
            <a:pPr algn="ctr"/>
            <a:r>
              <a:rPr lang="en-US" sz="1400" b="1" dirty="0" smtClean="0">
                <a:solidFill>
                  <a:schemeClr val="bg1"/>
                </a:solidFill>
              </a:rPr>
              <a:t>&amp;</a:t>
            </a:r>
          </a:p>
          <a:p>
            <a:pPr algn="ctr"/>
            <a:r>
              <a:rPr lang="en-US" sz="1400" b="1" dirty="0" smtClean="0">
                <a:solidFill>
                  <a:schemeClr val="bg1"/>
                </a:solidFill>
              </a:rPr>
              <a:t>Georgie </a:t>
            </a:r>
            <a:r>
              <a:rPr lang="en-US" sz="1400" b="1" dirty="0" err="1" smtClean="0">
                <a:solidFill>
                  <a:schemeClr val="bg1"/>
                </a:solidFill>
              </a:rPr>
              <a:t>Denbrough</a:t>
            </a:r>
            <a:endParaRPr lang="en-US" sz="1400" b="1" dirty="0" smtClean="0">
              <a:solidFill>
                <a:schemeClr val="bg1"/>
              </a:solidFill>
            </a:endParaRPr>
          </a:p>
          <a:p>
            <a:pPr algn="ctr"/>
            <a:endParaRPr lang="en-US" sz="1400" b="1" dirty="0">
              <a:solidFill>
                <a:schemeClr val="bg1"/>
              </a:solidFill>
            </a:endParaRPr>
          </a:p>
          <a:p>
            <a:pPr algn="ctr"/>
            <a:r>
              <a:rPr lang="en-US" sz="1400" b="1" dirty="0" smtClean="0">
                <a:solidFill>
                  <a:schemeClr val="bg1"/>
                </a:solidFill>
              </a:rPr>
              <a:t>October 31, 2017</a:t>
            </a:r>
            <a:endParaRPr lang="en-US" sz="1100" dirty="0">
              <a:solidFill>
                <a:schemeClr val="bg1"/>
              </a:solidFill>
            </a:endParaRPr>
          </a:p>
        </p:txBody>
      </p:sp>
      <p:pic>
        <p:nvPicPr>
          <p:cNvPr id="6" name="Picture 5"/>
          <p:cNvPicPr>
            <a:picLocks noChangeAspect="1"/>
          </p:cNvPicPr>
          <p:nvPr/>
        </p:nvPicPr>
        <p:blipFill>
          <a:blip r:embed="rId2"/>
          <a:stretch>
            <a:fillRect/>
          </a:stretch>
        </p:blipFill>
        <p:spPr>
          <a:xfrm>
            <a:off x="5422149" y="2343065"/>
            <a:ext cx="2444620" cy="1629747"/>
          </a:xfrm>
          <a:prstGeom prst="rect">
            <a:avLst/>
          </a:prstGeom>
        </p:spPr>
      </p:pic>
    </p:spTree>
    <p:extLst>
      <p:ext uri="{BB962C8B-B14F-4D97-AF65-F5344CB8AC3E}">
        <p14:creationId xmlns:p14="http://schemas.microsoft.com/office/powerpoint/2010/main" val="3053420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Page Outline</a:t>
            </a:r>
            <a:endParaRPr lang="en-US" dirty="0"/>
          </a:p>
        </p:txBody>
      </p:sp>
      <p:sp>
        <p:nvSpPr>
          <p:cNvPr id="3" name="Content Placeholder 2"/>
          <p:cNvSpPr>
            <a:spLocks noGrp="1"/>
          </p:cNvSpPr>
          <p:nvPr>
            <p:ph idx="1"/>
          </p:nvPr>
        </p:nvSpPr>
        <p:spPr>
          <a:xfrm>
            <a:off x="182563" y="1296988"/>
            <a:ext cx="3969559" cy="5129212"/>
          </a:xfrm>
        </p:spPr>
        <p:txBody>
          <a:bodyPr>
            <a:normAutofit/>
          </a:bodyPr>
          <a:lstStyle/>
          <a:p>
            <a:r>
              <a:rPr lang="en-US" sz="2000" dirty="0" smtClean="0"/>
              <a:t>Outline of entire lab report shown on one page</a:t>
            </a:r>
          </a:p>
          <a:p>
            <a:r>
              <a:rPr lang="en-US" sz="2000" dirty="0" smtClean="0"/>
              <a:t>Make this a separate page immediately after your title.</a:t>
            </a:r>
          </a:p>
          <a:p>
            <a:r>
              <a:rPr lang="en-US" sz="2000" dirty="0" smtClean="0"/>
              <a:t>Purpose is to organize your thoughts before writing</a:t>
            </a:r>
          </a:p>
          <a:p>
            <a:r>
              <a:rPr lang="en-US" sz="2000" dirty="0" smtClean="0"/>
              <a:t>Not normally included in lab reports, but I’m requiring them to ensure you plan before you write.</a:t>
            </a:r>
            <a:endParaRPr lang="en-US" sz="2000" dirty="0"/>
          </a:p>
        </p:txBody>
      </p:sp>
      <p:sp>
        <p:nvSpPr>
          <p:cNvPr id="4" name="TextBox 3"/>
          <p:cNvSpPr txBox="1"/>
          <p:nvPr/>
        </p:nvSpPr>
        <p:spPr>
          <a:xfrm>
            <a:off x="4674637" y="1401123"/>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91440" rtlCol="0">
            <a:noAutofit/>
          </a:bodyPr>
          <a:lstStyle/>
          <a:p>
            <a:pPr algn="ctr"/>
            <a:endParaRPr lang="en-US" sz="1100" b="1" dirty="0">
              <a:latin typeface="Arial" panose="020B0604020202020204" pitchFamily="34" charset="0"/>
              <a:cs typeface="Arial" panose="020B0604020202020204" pitchFamily="34" charset="0"/>
            </a:endParaRPr>
          </a:p>
          <a:p>
            <a:pPr algn="ctr"/>
            <a:endParaRPr lang="en-US" sz="1100" b="1" dirty="0" smtClean="0">
              <a:latin typeface="Arial" panose="020B0604020202020204" pitchFamily="34" charset="0"/>
              <a:cs typeface="Arial" panose="020B0604020202020204" pitchFamily="34" charset="0"/>
            </a:endParaRPr>
          </a:p>
          <a:p>
            <a:pPr marL="233363">
              <a:spcBef>
                <a:spcPts val="300"/>
              </a:spcBef>
            </a:pPr>
            <a:r>
              <a:rPr lang="en-US" sz="900" b="1" u="sng" dirty="0" smtClean="0">
                <a:latin typeface="Arial" panose="020B0604020202020204" pitchFamily="34" charset="0"/>
                <a:cs typeface="Arial" panose="020B0604020202020204" pitchFamily="34" charset="0"/>
              </a:rPr>
              <a:t>Outline</a:t>
            </a:r>
          </a:p>
          <a:p>
            <a:pPr algn="ctr">
              <a:spcBef>
                <a:spcPts val="300"/>
              </a:spcBef>
            </a:pPr>
            <a:endParaRPr lang="en-US" sz="1100" b="1" dirty="0">
              <a:latin typeface="Arial" panose="020B0604020202020204" pitchFamily="34" charset="0"/>
              <a:cs typeface="Arial" panose="020B0604020202020204" pitchFamily="34" charset="0"/>
            </a:endParaRP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Introduction</a:t>
            </a:r>
          </a:p>
          <a:p>
            <a:pPr marL="690563"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Objective with mention of science skills</a:t>
            </a:r>
          </a:p>
          <a:p>
            <a:pPr marL="690563" lvl="1" indent="-228600">
              <a:spcBef>
                <a:spcPts val="300"/>
              </a:spcBef>
              <a:buFont typeface="+mj-lt"/>
              <a:buAutoNum type="alphaLcParenR"/>
            </a:pPr>
            <a:r>
              <a:rPr lang="en-US" sz="900" dirty="0">
                <a:latin typeface="Arial" panose="020B0604020202020204" pitchFamily="34" charset="0"/>
                <a:cs typeface="Arial" panose="020B0604020202020204" pitchFamily="34" charset="0"/>
              </a:rPr>
              <a:t>History of penny composition</a:t>
            </a:r>
          </a:p>
          <a:p>
            <a:pPr marL="690563"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Overview of theory behind experiment</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Purpose</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Materials and Methods</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Results</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Data table for density-composition graph</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Density-composition graph</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Equation &amp; R2 for best fit line</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Data table for penny density</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Discussion</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Calculation to determine penny composition</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Comparison with actual values for penny composition</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Why the difference?</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Conclusion</a:t>
            </a:r>
          </a:p>
          <a:p>
            <a:pPr marL="685800" lvl="1" indent="-228600">
              <a:spcBef>
                <a:spcPts val="300"/>
              </a:spcBef>
              <a:buFont typeface="+mj-lt"/>
              <a:buAutoNum type="alphaLcParenR"/>
            </a:pPr>
            <a:r>
              <a:rPr lang="en-US" sz="900" dirty="0" smtClean="0">
                <a:latin typeface="Arial" panose="020B0604020202020204" pitchFamily="34" charset="0"/>
                <a:cs typeface="Arial" panose="020B0604020202020204" pitchFamily="34" charset="0"/>
              </a:rPr>
              <a:t>How did our data match up?</a:t>
            </a:r>
          </a:p>
          <a:p>
            <a:pPr marL="457200" indent="-228600">
              <a:spcBef>
                <a:spcPts val="300"/>
              </a:spcBef>
              <a:buFont typeface="+mj-lt"/>
              <a:buAutoNum type="arabicParenR"/>
            </a:pPr>
            <a:r>
              <a:rPr lang="en-US" sz="900" dirty="0" smtClean="0">
                <a:latin typeface="Arial" panose="020B0604020202020204" pitchFamily="34" charset="0"/>
                <a:cs typeface="Arial" panose="020B0604020202020204" pitchFamily="34" charset="0"/>
              </a:rPr>
              <a:t>Citations</a:t>
            </a:r>
          </a:p>
        </p:txBody>
      </p:sp>
    </p:spTree>
    <p:extLst>
      <p:ext uri="{BB962C8B-B14F-4D97-AF65-F5344CB8AC3E}">
        <p14:creationId xmlns:p14="http://schemas.microsoft.com/office/powerpoint/2010/main" val="17252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82564" y="1296988"/>
            <a:ext cx="4333452" cy="5129212"/>
          </a:xfrm>
        </p:spPr>
        <p:txBody>
          <a:bodyPr>
            <a:normAutofit/>
          </a:bodyPr>
          <a:lstStyle/>
          <a:p>
            <a:pPr marL="0" indent="0">
              <a:buNone/>
            </a:pPr>
            <a:r>
              <a:rPr lang="en-US" sz="2400" dirty="0" smtClean="0"/>
              <a:t>Must contain</a:t>
            </a:r>
          </a:p>
          <a:p>
            <a:pPr marL="512763" lvl="1" indent="-287338">
              <a:spcBef>
                <a:spcPts val="1200"/>
              </a:spcBef>
              <a:buFont typeface="+mj-lt"/>
              <a:buAutoNum type="arabicParenR"/>
            </a:pPr>
            <a:r>
              <a:rPr lang="en-US" sz="2000" dirty="0" smtClean="0"/>
              <a:t>A one paragraph description of the objective of your experiment</a:t>
            </a:r>
          </a:p>
          <a:p>
            <a:pPr marL="512763" lvl="1" indent="-287338">
              <a:spcBef>
                <a:spcPts val="1200"/>
              </a:spcBef>
              <a:buFont typeface="+mj-lt"/>
              <a:buAutoNum type="arabicParenR"/>
            </a:pPr>
            <a:r>
              <a:rPr lang="en-US" sz="2000" dirty="0" smtClean="0"/>
              <a:t>General background information on topic</a:t>
            </a:r>
          </a:p>
          <a:p>
            <a:pPr marL="512763" lvl="1" indent="-287338">
              <a:spcBef>
                <a:spcPts val="1200"/>
              </a:spcBef>
              <a:buFont typeface="+mj-lt"/>
              <a:buAutoNum type="arabicParenR"/>
            </a:pPr>
            <a:r>
              <a:rPr lang="en-US" sz="2000" dirty="0" smtClean="0"/>
              <a:t>A one paragraph description of how the experiment will be conducted</a:t>
            </a:r>
          </a:p>
          <a:p>
            <a:pPr marL="0" indent="0">
              <a:buNone/>
            </a:pPr>
            <a:r>
              <a:rPr lang="en-US" sz="2000" dirty="0" smtClean="0"/>
              <a:t>Think back to what you knew at the beginning of this school year.  Your introduction should provide enough information that your beginning-of-year-self could understand the experiment.</a:t>
            </a:r>
            <a:endParaRPr lang="en-US" sz="2000" dirty="0"/>
          </a:p>
        </p:txBody>
      </p:sp>
      <p:sp>
        <p:nvSpPr>
          <p:cNvPr id="4" name="TextBox 3"/>
          <p:cNvSpPr txBox="1"/>
          <p:nvPr/>
        </p:nvSpPr>
        <p:spPr>
          <a:xfrm>
            <a:off x="4572000" y="1296988"/>
            <a:ext cx="4144919" cy="5351649"/>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indent="223838" algn="just"/>
            <a:endParaRPr lang="en-US" sz="900" dirty="0" smtClean="0">
              <a:latin typeface="Arial" panose="020B0604020202020204" pitchFamily="34" charset="0"/>
              <a:cs typeface="Arial" panose="020B0604020202020204" pitchFamily="34" charset="0"/>
            </a:endParaRPr>
          </a:p>
          <a:p>
            <a:pPr marL="233363" indent="223838" algn="just"/>
            <a:endParaRPr lang="en-US" sz="900" dirty="0">
              <a:latin typeface="Arial" panose="020B0604020202020204" pitchFamily="34" charset="0"/>
              <a:cs typeface="Arial" panose="020B0604020202020204" pitchFamily="34" charset="0"/>
            </a:endParaRPr>
          </a:p>
          <a:p>
            <a:pPr marL="233363" algn="just"/>
            <a:r>
              <a:rPr lang="en-US" sz="900" b="1" u="sng" dirty="0" smtClean="0">
                <a:latin typeface="Arial" panose="020B0604020202020204" pitchFamily="34" charset="0"/>
                <a:cs typeface="Arial" panose="020B0604020202020204" pitchFamily="34" charset="0"/>
              </a:rPr>
              <a:t>Introduction</a:t>
            </a:r>
          </a:p>
          <a:p>
            <a:pPr marL="233363" algn="just"/>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The objective of this experiment is to determine the copper and zinc composition of old and new US pennies.  To succeed at this objective, we must correctly utilize the science skills learned in chemistry thus far.  These skills include measurement, significant digits, units, dimensional analysis, scientific notation, and graphing.</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The US penny has long been the smallest denomination of currency.  Originally made of pure copper, the penny composition was changed to alloys to make them more durable (Coin Production, n.d.).  After several years of rising copper costs, the US Mint decided to reduce the amount of copper in pennies (class notes, 2019).  Up to 1982, pennies were made of 95% copper and 5% zinc, but from 1983 onward the composition was 2.5% copper and 97.5% zinc (</a:t>
            </a:r>
            <a:r>
              <a:rPr lang="en-US" sz="900" dirty="0">
                <a:latin typeface="Arial" panose="020B0604020202020204" pitchFamily="34" charset="0"/>
                <a:cs typeface="Arial" panose="020B0604020202020204" pitchFamily="34" charset="0"/>
              </a:rPr>
              <a:t>What's a Penny Made </a:t>
            </a:r>
            <a:r>
              <a:rPr lang="en-US" sz="900" dirty="0" smtClean="0">
                <a:latin typeface="Arial" panose="020B0604020202020204" pitchFamily="34" charset="0"/>
                <a:cs typeface="Arial" panose="020B0604020202020204" pitchFamily="34" charset="0"/>
              </a:rPr>
              <a:t>Of, n.d.).  In fact, the penny construction was changed such that it was a zinc core coated with a thin layer of copper (Fun Facts related to the Penny, n.d.).  For this experiment, pennies with mint dates of 1982 or earlier will be called “old” pennies, while pennies with mint dates of 1983 or later will be called “new” pennies.</a:t>
            </a:r>
          </a:p>
          <a:p>
            <a:pPr marL="233363" algn="just">
              <a:lnSpc>
                <a:spcPts val="1300"/>
              </a:lnSpc>
            </a:pPr>
            <a:endParaRPr lang="en-US" sz="900" dirty="0">
              <a:latin typeface="Arial" panose="020B0604020202020204" pitchFamily="34" charset="0"/>
              <a:cs typeface="Arial" panose="020B0604020202020204" pitchFamily="34" charset="0"/>
            </a:endParaRPr>
          </a:p>
          <a:p>
            <a:pPr marL="233363" algn="just">
              <a:lnSpc>
                <a:spcPts val="1300"/>
              </a:lnSpc>
            </a:pPr>
            <a:r>
              <a:rPr lang="en-US" sz="900" dirty="0" smtClean="0">
                <a:latin typeface="Arial" panose="020B0604020202020204" pitchFamily="34" charset="0"/>
                <a:cs typeface="Arial" panose="020B0604020202020204" pitchFamily="34" charset="0"/>
              </a:rPr>
              <a:t>To achieve our objective, we will first generate a graph that will establish the relationship between copper and zinc composition and density.  This will be accomplished by determining the density of different copper/zinc mixtures created with pure metal bars.  Once the data is generated, we will create a graph and do a regression analysis to generate a best fit line.  We will then determine the density of old and new pennies, and use the best fit line equation to back calculated the penny composition.</a:t>
            </a: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lgn="just"/>
            <a:endParaRPr lang="en-US" sz="900" dirty="0" smtClean="0">
              <a:latin typeface="Arial" panose="020B0604020202020204" pitchFamily="34" charset="0"/>
              <a:cs typeface="Arial" panose="020B0604020202020204" pitchFamily="34" charset="0"/>
            </a:endParaRPr>
          </a:p>
          <a:p>
            <a:pPr marL="233363" algn="just"/>
            <a:endParaRPr lang="en-US" sz="900" dirty="0">
              <a:latin typeface="Arial" panose="020B0604020202020204" pitchFamily="34" charset="0"/>
              <a:cs typeface="Arial" panose="020B0604020202020204" pitchFamily="34" charset="0"/>
            </a:endParaRPr>
          </a:p>
          <a:p>
            <a:pPr marL="233363"/>
            <a:r>
              <a:rPr lang="en-US" sz="900" dirty="0">
                <a:latin typeface="Arial" panose="020B0604020202020204" pitchFamily="34" charset="0"/>
                <a:cs typeface="Arial" panose="020B0604020202020204" pitchFamily="34" charset="0"/>
              </a:rPr>
              <a:t>Coin Production. (n.d.). Retrieved from </a:t>
            </a:r>
            <a:r>
              <a:rPr lang="en-US" sz="900" dirty="0">
                <a:latin typeface="Arial" panose="020B0604020202020204" pitchFamily="34" charset="0"/>
                <a:cs typeface="Arial" panose="020B0604020202020204" pitchFamily="34" charset="0"/>
                <a:hlinkClick r:id="rId2"/>
              </a:rPr>
              <a:t>https://www.usmint.gov/learn/history/coin-production</a:t>
            </a:r>
            <a:r>
              <a:rPr lang="en-US" sz="900" dirty="0" smtClean="0">
                <a:latin typeface="Arial" panose="020B0604020202020204" pitchFamily="34" charset="0"/>
                <a:cs typeface="Arial" panose="020B0604020202020204" pitchFamily="34" charset="0"/>
              </a:rPr>
              <a:t>.</a:t>
            </a:r>
          </a:p>
          <a:p>
            <a:pPr marL="233363"/>
            <a:endParaRPr lang="en-US" sz="900" dirty="0" smtClean="0">
              <a:latin typeface="Arial" panose="020B0604020202020204" pitchFamily="34" charset="0"/>
              <a:cs typeface="Arial" panose="020B0604020202020204" pitchFamily="34" charset="0"/>
            </a:endParaRPr>
          </a:p>
          <a:p>
            <a:pPr marL="233363"/>
            <a:endParaRPr lang="en-US" sz="900" dirty="0">
              <a:latin typeface="Arial" panose="020B0604020202020204" pitchFamily="34" charset="0"/>
              <a:cs typeface="Arial" panose="020B0604020202020204" pitchFamily="34" charset="0"/>
            </a:endParaRPr>
          </a:p>
          <a:p>
            <a:pPr marL="233363"/>
            <a:r>
              <a:rPr lang="en-US" sz="900" dirty="0">
                <a:latin typeface="Arial" panose="020B0604020202020204" pitchFamily="34" charset="0"/>
                <a:cs typeface="Arial" panose="020B0604020202020204" pitchFamily="34" charset="0"/>
              </a:rPr>
              <a:t>What's a Penny Made Of? (n.d.). Retrieved from </a:t>
            </a:r>
            <a:r>
              <a:rPr lang="en-US" sz="900" dirty="0">
                <a:latin typeface="Arial" panose="020B0604020202020204" pitchFamily="34" charset="0"/>
                <a:cs typeface="Arial" panose="020B0604020202020204" pitchFamily="34" charset="0"/>
                <a:hlinkClick r:id="rId3"/>
              </a:rPr>
              <a:t>https://www.livescience.com/32401-whats-a-penny-made-of.html</a:t>
            </a:r>
            <a:r>
              <a:rPr lang="en-US" sz="900" dirty="0" smtClean="0">
                <a:latin typeface="Arial" panose="020B0604020202020204" pitchFamily="34" charset="0"/>
                <a:cs typeface="Arial" panose="020B0604020202020204" pitchFamily="34" charset="0"/>
              </a:rPr>
              <a:t>.</a:t>
            </a:r>
          </a:p>
          <a:p>
            <a:pPr marL="233363"/>
            <a:endParaRPr lang="en-US" sz="900" dirty="0" smtClean="0">
              <a:latin typeface="Arial" panose="020B0604020202020204" pitchFamily="34" charset="0"/>
              <a:cs typeface="Arial" panose="020B0604020202020204" pitchFamily="34" charset="0"/>
            </a:endParaRPr>
          </a:p>
          <a:p>
            <a:pPr marL="233363"/>
            <a:r>
              <a:rPr lang="en-US" sz="900" dirty="0"/>
              <a:t>Fun Facts related to the Penny. (n.d.). Retrieved from </a:t>
            </a:r>
            <a:r>
              <a:rPr lang="en-US" sz="900" dirty="0">
                <a:hlinkClick r:id="rId4"/>
              </a:rPr>
              <a:t>https://www.usmint.gov/learn/kids/coins/fun-facts/category/penny/page/2</a:t>
            </a:r>
            <a:r>
              <a:rPr lang="en-US" sz="900" dirty="0" smtClean="0"/>
              <a:t>.</a:t>
            </a:r>
          </a:p>
          <a:p>
            <a:pPr marL="233363"/>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8260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Problem or Hypothesis</a:t>
            </a:r>
            <a:endParaRPr lang="en-US" dirty="0"/>
          </a:p>
        </p:txBody>
      </p:sp>
      <p:sp>
        <p:nvSpPr>
          <p:cNvPr id="3" name="Content Placeholder 2"/>
          <p:cNvSpPr>
            <a:spLocks noGrp="1"/>
          </p:cNvSpPr>
          <p:nvPr>
            <p:ph idx="1"/>
          </p:nvPr>
        </p:nvSpPr>
        <p:spPr/>
        <p:txBody>
          <a:bodyPr>
            <a:normAutofit/>
          </a:bodyPr>
          <a:lstStyle/>
          <a:p>
            <a:r>
              <a:rPr lang="en-US" sz="2400" dirty="0" smtClean="0"/>
              <a:t>A one sentence description of the purpose, problem or hypothesis</a:t>
            </a:r>
            <a:endParaRPr lang="en-US" sz="2400" dirty="0"/>
          </a:p>
        </p:txBody>
      </p:sp>
      <p:sp>
        <p:nvSpPr>
          <p:cNvPr id="4" name="TextBox 3"/>
          <p:cNvSpPr txBox="1"/>
          <p:nvPr/>
        </p:nvSpPr>
        <p:spPr>
          <a:xfrm>
            <a:off x="732453" y="2491273"/>
            <a:ext cx="7679094" cy="2175977"/>
          </a:xfrm>
          <a:prstGeom prst="rect">
            <a:avLst/>
          </a:prstGeom>
          <a:solidFill>
            <a:srgbClr val="FFF3D1">
              <a:alpha val="95000"/>
            </a:srgbClr>
          </a:solidFill>
          <a:ln w="19050">
            <a:solidFill>
              <a:schemeClr val="tx1"/>
            </a:solidFill>
          </a:ln>
          <a:effectLst>
            <a:outerShdw blurRad="50800" dist="38100" dir="2700000" algn="tl" rotWithShape="0">
              <a:prstClr val="black">
                <a:alpha val="40000"/>
              </a:prstClr>
            </a:outerShdw>
          </a:effectLst>
        </p:spPr>
        <p:txBody>
          <a:bodyPr wrap="square" rIns="274320" rtlCol="0">
            <a:noAutofit/>
          </a:bodyPr>
          <a:lstStyle/>
          <a:p>
            <a:pPr marL="233363" algn="just"/>
            <a:endParaRPr lang="en-US" dirty="0">
              <a:latin typeface="Arial" panose="020B0604020202020204" pitchFamily="34" charset="0"/>
              <a:cs typeface="Arial" panose="020B0604020202020204" pitchFamily="34" charset="0"/>
            </a:endParaRPr>
          </a:p>
          <a:p>
            <a:pPr marL="233363" algn="just"/>
            <a:r>
              <a:rPr lang="en-US" b="1" u="sng" dirty="0" smtClean="0">
                <a:latin typeface="Arial" panose="020B0604020202020204" pitchFamily="34" charset="0"/>
                <a:cs typeface="Arial" panose="020B0604020202020204" pitchFamily="34" charset="0"/>
              </a:rPr>
              <a:t>Purpose</a:t>
            </a:r>
          </a:p>
          <a:p>
            <a:pPr marL="233363" algn="just"/>
            <a:endParaRPr lang="en-US" dirty="0">
              <a:latin typeface="Arial" panose="020B0604020202020204" pitchFamily="34" charset="0"/>
              <a:cs typeface="Arial" panose="020B0604020202020204" pitchFamily="34" charset="0"/>
            </a:endParaRPr>
          </a:p>
          <a:p>
            <a:pPr marL="233363" algn="just">
              <a:lnSpc>
                <a:spcPts val="2600"/>
              </a:lnSpc>
            </a:pPr>
            <a:r>
              <a:rPr lang="en-US" dirty="0" smtClean="0">
                <a:latin typeface="Arial" panose="020B0604020202020204" pitchFamily="34" charset="0"/>
                <a:cs typeface="Arial" panose="020B0604020202020204" pitchFamily="34" charset="0"/>
              </a:rPr>
              <a:t>The purpose of this experiment is to determine the copper and zinc composition of old and new US pennies by making use of the science skills we’ve learned in class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796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14069</TotalTime>
  <Words>2011</Words>
  <Application>Microsoft Office PowerPoint</Application>
  <PresentationFormat>On-screen Show (4:3)</PresentationFormat>
  <Paragraphs>370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Early Enrollment Forms</vt:lpstr>
      <vt:lpstr>Lab Report Sections</vt:lpstr>
      <vt:lpstr>Deadline</vt:lpstr>
      <vt:lpstr>Team Lab Reports</vt:lpstr>
      <vt:lpstr>Lab Report Logistics &amp; Format</vt:lpstr>
      <vt:lpstr>Title Page</vt:lpstr>
      <vt:lpstr>One Page Outline</vt:lpstr>
      <vt:lpstr>Introduction</vt:lpstr>
      <vt:lpstr>Purpose, Problem or Hypothesis</vt:lpstr>
      <vt:lpstr>Materials and Methods</vt:lpstr>
      <vt:lpstr>Results</vt:lpstr>
      <vt:lpstr>Results (continued)</vt:lpstr>
      <vt:lpstr>Discussion</vt:lpstr>
      <vt:lpstr>Discussion (continued)</vt:lpstr>
      <vt:lpstr>Conclusion</vt:lpstr>
      <vt:lpstr>Citations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Staff Peter McCarthy</cp:lastModifiedBy>
  <cp:revision>937</cp:revision>
  <cp:lastPrinted>2018-10-14T12:47:57Z</cp:lastPrinted>
  <dcterms:created xsi:type="dcterms:W3CDTF">2012-09-15T16:31:25Z</dcterms:created>
  <dcterms:modified xsi:type="dcterms:W3CDTF">2019-10-08T16:16:19Z</dcterms:modified>
</cp:coreProperties>
</file>