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609" r:id="rId2"/>
    <p:sldId id="613" r:id="rId3"/>
    <p:sldId id="614" r:id="rId4"/>
    <p:sldId id="615" r:id="rId5"/>
    <p:sldId id="612" r:id="rId6"/>
  </p:sldIdLst>
  <p:sldSz cx="6858000" cy="9144000" type="screen4x3"/>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006600"/>
    <a:srgbClr val="FFD1D1"/>
    <a:srgbClr val="D7F5D7"/>
    <a:srgbClr val="00E266"/>
    <a:srgbClr val="66FF33"/>
    <a:srgbClr val="FFE499"/>
    <a:srgbClr val="E4E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01" autoAdjust="0"/>
    <p:restoredTop sz="99500" autoAdjust="0"/>
  </p:normalViewPr>
  <p:slideViewPr>
    <p:cSldViewPr snapToGrid="0">
      <p:cViewPr varScale="1">
        <p:scale>
          <a:sx n="62" d="100"/>
          <a:sy n="62" d="100"/>
        </p:scale>
        <p:origin x="2544" y="72"/>
      </p:cViewPr>
      <p:guideLst>
        <p:guide orient="horz" pos="2880"/>
        <p:guide pos="2160"/>
      </p:guideLst>
    </p:cSldViewPr>
  </p:slideViewPr>
  <p:notesTextViewPr>
    <p:cViewPr>
      <p:scale>
        <a:sx n="1" d="1"/>
        <a:sy n="1" d="1"/>
      </p:scale>
      <p:origin x="0" y="0"/>
    </p:cViewPr>
  </p:notesTextViewPr>
  <p:sorterViewPr>
    <p:cViewPr>
      <p:scale>
        <a:sx n="146" d="100"/>
        <a:sy n="14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9" cy="468803"/>
          </a:xfrm>
          <a:prstGeom prst="rect">
            <a:avLst/>
          </a:prstGeom>
        </p:spPr>
        <p:txBody>
          <a:bodyPr vert="horz" lIns="95701" tIns="47850" rIns="95701" bIns="4785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22887" y="0"/>
            <a:ext cx="3078049" cy="468803"/>
          </a:xfrm>
          <a:prstGeom prst="rect">
            <a:avLst/>
          </a:prstGeom>
        </p:spPr>
        <p:txBody>
          <a:bodyPr vert="horz" lIns="95701" tIns="47850" rIns="95701" bIns="47850" rtlCol="0"/>
          <a:lstStyle>
            <a:lvl1pPr algn="r" fontAlgn="auto">
              <a:spcBef>
                <a:spcPts val="0"/>
              </a:spcBef>
              <a:spcAft>
                <a:spcPts val="0"/>
              </a:spcAft>
              <a:defRPr sz="1200">
                <a:latin typeface="+mn-lt"/>
                <a:cs typeface="+mn-cs"/>
              </a:defRPr>
            </a:lvl1pPr>
          </a:lstStyle>
          <a:p>
            <a:pPr>
              <a:defRPr/>
            </a:pPr>
            <a:fld id="{B2BE05EE-DD1D-468D-9A8F-5F65C199C307}" type="datetimeFigureOut">
              <a:rPr lang="en-US"/>
              <a:pPr>
                <a:defRPr/>
              </a:pPr>
              <a:t>8/16/2019</a:t>
            </a:fld>
            <a:endParaRPr lang="en-US"/>
          </a:p>
        </p:txBody>
      </p:sp>
      <p:sp>
        <p:nvSpPr>
          <p:cNvPr id="4" name="Slide Image Placeholder 3"/>
          <p:cNvSpPr>
            <a:spLocks noGrp="1" noRot="1" noChangeAspect="1"/>
          </p:cNvSpPr>
          <p:nvPr>
            <p:ph type="sldImg" idx="2"/>
          </p:nvPr>
        </p:nvSpPr>
        <p:spPr>
          <a:xfrm>
            <a:off x="2230438" y="703263"/>
            <a:ext cx="2641600" cy="3522662"/>
          </a:xfrm>
          <a:prstGeom prst="rect">
            <a:avLst/>
          </a:prstGeom>
          <a:noFill/>
          <a:ln w="12700">
            <a:solidFill>
              <a:prstClr val="black"/>
            </a:solidFill>
          </a:ln>
        </p:spPr>
        <p:txBody>
          <a:bodyPr vert="horz" lIns="95701" tIns="47850" rIns="95701" bIns="47850" rtlCol="0" anchor="ctr"/>
          <a:lstStyle/>
          <a:p>
            <a:pPr lvl="0"/>
            <a:endParaRPr lang="en-US" noProof="0"/>
          </a:p>
        </p:txBody>
      </p:sp>
      <p:sp>
        <p:nvSpPr>
          <p:cNvPr id="5" name="Notes Placeholder 4"/>
          <p:cNvSpPr>
            <a:spLocks noGrp="1"/>
          </p:cNvSpPr>
          <p:nvPr>
            <p:ph type="body" sz="quarter" idx="3"/>
          </p:nvPr>
        </p:nvSpPr>
        <p:spPr>
          <a:xfrm>
            <a:off x="710556" y="4459838"/>
            <a:ext cx="5681364" cy="4223882"/>
          </a:xfrm>
          <a:prstGeom prst="rect">
            <a:avLst/>
          </a:prstGeom>
        </p:spPr>
        <p:txBody>
          <a:bodyPr vert="horz" lIns="95701" tIns="47850" rIns="95701" bIns="4785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8120"/>
            <a:ext cx="3078049" cy="468803"/>
          </a:xfrm>
          <a:prstGeom prst="rect">
            <a:avLst/>
          </a:prstGeom>
        </p:spPr>
        <p:txBody>
          <a:bodyPr vert="horz" lIns="95701" tIns="47850" rIns="95701" bIns="4785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887" y="8918120"/>
            <a:ext cx="3078049" cy="468803"/>
          </a:xfrm>
          <a:prstGeom prst="rect">
            <a:avLst/>
          </a:prstGeom>
        </p:spPr>
        <p:txBody>
          <a:bodyPr vert="horz" lIns="95701" tIns="47850" rIns="95701" bIns="47850" rtlCol="0" anchor="b"/>
          <a:lstStyle>
            <a:lvl1pPr algn="r" fontAlgn="auto">
              <a:spcBef>
                <a:spcPts val="0"/>
              </a:spcBef>
              <a:spcAft>
                <a:spcPts val="0"/>
              </a:spcAft>
              <a:defRPr sz="1200">
                <a:latin typeface="+mn-lt"/>
                <a:cs typeface="+mn-cs"/>
              </a:defRPr>
            </a:lvl1pPr>
          </a:lstStyle>
          <a:p>
            <a:pPr>
              <a:defRPr/>
            </a:pPr>
            <a:fld id="{85A83C83-814F-4BD3-8FC2-6BA303FF7140}" type="slidenum">
              <a:rPr lang="en-US"/>
              <a:pPr>
                <a:defRPr/>
              </a:pPr>
              <a:t>‹#›</a:t>
            </a:fld>
            <a:endParaRPr lang="en-US"/>
          </a:p>
        </p:txBody>
      </p:sp>
    </p:spTree>
    <p:extLst>
      <p:ext uri="{BB962C8B-B14F-4D97-AF65-F5344CB8AC3E}">
        <p14:creationId xmlns:p14="http://schemas.microsoft.com/office/powerpoint/2010/main" val="32897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9842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F2E4FBB-45CD-467F-BF58-C63AFB8CAC46}" type="datetimeFigureOut">
              <a:rPr lang="en-US"/>
              <a:pPr>
                <a:defRPr/>
              </a:pPr>
              <a:t>8/16/2019</a:t>
            </a:fld>
            <a:endParaRPr lang="en-US"/>
          </a:p>
        </p:txBody>
      </p:sp>
      <p:sp>
        <p:nvSpPr>
          <p:cNvPr id="5" name="Footer Placeholder 4"/>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8245A5B0-7D4E-4458-A7EF-718A25E77E15}" type="slidenum">
              <a:rPr lang="en-US"/>
              <a:pPr>
                <a:defRPr/>
              </a:pPr>
              <a:t>‹#›</a:t>
            </a:fld>
            <a:endParaRPr lang="en-US"/>
          </a:p>
        </p:txBody>
      </p:sp>
    </p:spTree>
    <p:extLst>
      <p:ext uri="{BB962C8B-B14F-4D97-AF65-F5344CB8AC3E}">
        <p14:creationId xmlns:p14="http://schemas.microsoft.com/office/powerpoint/2010/main" val="383433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973F4479-F087-4AA8-8F35-3E89A0BDEC06}" type="datetimeFigureOut">
              <a:rPr lang="en-US"/>
              <a:pPr>
                <a:defRPr/>
              </a:pPr>
              <a:t>8/16/2019</a:t>
            </a:fld>
            <a:endParaRPr lang="en-US"/>
          </a:p>
        </p:txBody>
      </p:sp>
      <p:sp>
        <p:nvSpPr>
          <p:cNvPr id="5" name="Footer Placeholder 4"/>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60E1A9DF-8D08-4560-8F48-6BA8C3A0844B}" type="slidenum">
              <a:rPr lang="en-US"/>
              <a:pPr>
                <a:defRPr/>
              </a:pPr>
              <a:t>‹#›</a:t>
            </a:fld>
            <a:endParaRPr lang="en-US"/>
          </a:p>
        </p:txBody>
      </p:sp>
    </p:spTree>
    <p:extLst>
      <p:ext uri="{BB962C8B-B14F-4D97-AF65-F5344CB8AC3E}">
        <p14:creationId xmlns:p14="http://schemas.microsoft.com/office/powerpoint/2010/main" val="175125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tx1"/>
                </a:solidFill>
              </a:defRPr>
            </a:lvl1pPr>
            <a:lvl2pPr marL="630238" indent="-227013">
              <a:spcBef>
                <a:spcPts val="300"/>
              </a:spcBef>
              <a:defRPr sz="2400">
                <a:solidFill>
                  <a:schemeClr val="tx1"/>
                </a:solidFill>
              </a:defRPr>
            </a:lvl2pPr>
            <a:lvl3pPr marL="912813" indent="-222250">
              <a:spcBef>
                <a:spcPts val="0"/>
              </a:spcBef>
              <a:buFont typeface="Arial" pitchFamily="34" charset="0"/>
              <a:buChar char="»"/>
              <a:defRPr sz="2000" i="1">
                <a:solidFill>
                  <a:schemeClr val="tx1"/>
                </a:solidFill>
              </a:defRPr>
            </a:lvl3pPr>
            <a:lvl4pPr marL="1254125" indent="-234950" defTabSz="1087438">
              <a:spcBef>
                <a:spcPts val="0"/>
              </a:spcBef>
              <a:defRPr sz="1800">
                <a:solidFill>
                  <a:schemeClr val="tx1"/>
                </a:solidFill>
              </a:defRPr>
            </a:lvl4pPr>
            <a:lvl5pPr marL="1600200" indent="-220663">
              <a:spcBef>
                <a:spcPts val="0"/>
              </a:spcBef>
              <a:defRPr sz="1800" i="1">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43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6961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D41B675-0EC5-4F47-AD5B-9892A09ACA8D}" type="datetimeFigureOut">
              <a:rPr lang="en-US"/>
              <a:pPr>
                <a:defRPr/>
              </a:pPr>
              <a:t>8/16/2019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6B0E890-5A7C-42FB-A2B4-4329902FAE83}" type="slidenum">
              <a:rPr lang="en-US"/>
              <a:pPr>
                <a:defRPr/>
              </a:pPr>
              <a:t>‹#›</a:t>
            </a:fld>
            <a:endParaRPr lang="en-US"/>
          </a:p>
        </p:txBody>
      </p:sp>
    </p:spTree>
    <p:extLst>
      <p:ext uri="{BB962C8B-B14F-4D97-AF65-F5344CB8AC3E}">
        <p14:creationId xmlns:p14="http://schemas.microsoft.com/office/powerpoint/2010/main" val="280363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06BF3143-AA04-4600-A179-AA5251F1F7D9}" type="datetimeFigureOut">
              <a:rPr lang="en-US"/>
              <a:pPr>
                <a:defRPr/>
              </a:pPr>
              <a:t>8/16/2019</a:t>
            </a:fld>
            <a:endParaRPr lang="en-US"/>
          </a:p>
        </p:txBody>
      </p:sp>
      <p:sp>
        <p:nvSpPr>
          <p:cNvPr id="8" name="Footer Placeholder 7"/>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EFA451D3-FD4E-4EFE-9E09-E5F8FBA3CCB3}" type="slidenum">
              <a:rPr lang="en-US"/>
              <a:pPr>
                <a:defRPr/>
              </a:pPr>
              <a:t>‹#›</a:t>
            </a:fld>
            <a:endParaRPr lang="en-US"/>
          </a:p>
        </p:txBody>
      </p:sp>
    </p:spTree>
    <p:extLst>
      <p:ext uri="{BB962C8B-B14F-4D97-AF65-F5344CB8AC3E}">
        <p14:creationId xmlns:p14="http://schemas.microsoft.com/office/powerpoint/2010/main" val="381629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E191CAFD-9E56-4E69-A90E-EDDFA35CC4F8}" type="datetimeFigureOut">
              <a:rPr lang="en-US"/>
              <a:pPr>
                <a:defRPr/>
              </a:pPr>
              <a:t>8/16/2019</a:t>
            </a:fld>
            <a:endParaRPr lang="en-US"/>
          </a:p>
        </p:txBody>
      </p:sp>
      <p:sp>
        <p:nvSpPr>
          <p:cNvPr id="4" name="Footer Placeholder 3"/>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BB0A55A8-04F9-445F-B847-EA3256F1F66E}" type="slidenum">
              <a:rPr lang="en-US"/>
              <a:pPr>
                <a:defRPr/>
              </a:pPr>
              <a:t>‹#›</a:t>
            </a:fld>
            <a:endParaRPr lang="en-US"/>
          </a:p>
        </p:txBody>
      </p:sp>
    </p:spTree>
    <p:extLst>
      <p:ext uri="{BB962C8B-B14F-4D97-AF65-F5344CB8AC3E}">
        <p14:creationId xmlns:p14="http://schemas.microsoft.com/office/powerpoint/2010/main" val="187278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6E0FF88D-3B31-4CEA-99D4-56D184CB3F06}" type="datetimeFigureOut">
              <a:rPr lang="en-US"/>
              <a:pPr>
                <a:defRPr/>
              </a:pPr>
              <a:t>8/16/2019</a:t>
            </a:fld>
            <a:endParaRPr lang="en-US"/>
          </a:p>
        </p:txBody>
      </p:sp>
      <p:sp>
        <p:nvSpPr>
          <p:cNvPr id="3" name="Footer Placeholder 2"/>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A4CC2421-6F9F-4982-B3A3-300E40A203A5}" type="slidenum">
              <a:rPr lang="en-US"/>
              <a:pPr>
                <a:defRPr/>
              </a:pPr>
              <a:t>‹#›</a:t>
            </a:fld>
            <a:endParaRPr lang="en-US"/>
          </a:p>
        </p:txBody>
      </p:sp>
    </p:spTree>
    <p:extLst>
      <p:ext uri="{BB962C8B-B14F-4D97-AF65-F5344CB8AC3E}">
        <p14:creationId xmlns:p14="http://schemas.microsoft.com/office/powerpoint/2010/main" val="407682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A5AD909-40AB-4C6F-92C4-246A9BA1AADA}" type="datetimeFigureOut">
              <a:rPr lang="en-US"/>
              <a:pPr>
                <a:defRPr/>
              </a:pPr>
              <a:t>8/16/2019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58CE8E2-44E4-451A-97A9-48554F5520E2}" type="slidenum">
              <a:rPr lang="en-US"/>
              <a:pPr>
                <a:defRPr/>
              </a:pPr>
              <a:t>‹#›</a:t>
            </a:fld>
            <a:endParaRPr lang="en-US"/>
          </a:p>
        </p:txBody>
      </p:sp>
    </p:spTree>
    <p:extLst>
      <p:ext uri="{BB962C8B-B14F-4D97-AF65-F5344CB8AC3E}">
        <p14:creationId xmlns:p14="http://schemas.microsoft.com/office/powerpoint/2010/main" val="403757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6E82CA4-DFA5-4E7D-B29E-2FC7516F04DF}" type="datetimeFigureOut">
              <a:rPr lang="en-US"/>
              <a:pPr>
                <a:defRPr/>
              </a:pPr>
              <a:t>8/16/2019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188CDD5-9159-44B0-B69C-A5ECB95AA9A8}" type="slidenum">
              <a:rPr lang="en-US"/>
              <a:pPr>
                <a:defRPr/>
              </a:pPr>
              <a:t>‹#›</a:t>
            </a:fld>
            <a:endParaRPr lang="en-US"/>
          </a:p>
        </p:txBody>
      </p:sp>
    </p:spTree>
    <p:extLst>
      <p:ext uri="{BB962C8B-B14F-4D97-AF65-F5344CB8AC3E}">
        <p14:creationId xmlns:p14="http://schemas.microsoft.com/office/powerpoint/2010/main" val="79903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6924" y="366187"/>
            <a:ext cx="6584156"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36924" y="1729320"/>
            <a:ext cx="6584156" cy="683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1"/>
          </a:solidFill>
          <a:latin typeface="Arial" pitchFamily="34"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ts val="1200"/>
        </a:spcBef>
        <a:spcAft>
          <a:spcPct val="0"/>
        </a:spcAft>
        <a:buFont typeface="Wingdings" pitchFamily="2" charset="2"/>
        <a:buChar char="Ø"/>
        <a:defRPr sz="3200" kern="1200">
          <a:solidFill>
            <a:schemeClr val="tx1"/>
          </a:solidFill>
          <a:latin typeface="Arial" pitchFamily="34" charset="0"/>
          <a:ea typeface="+mn-ea"/>
          <a:cs typeface="+mn-cs"/>
        </a:defRPr>
      </a:lvl1pPr>
      <a:lvl2pPr marL="631825" indent="-228600" algn="l" rtl="0" eaLnBrk="0" fontAlgn="base" hangingPunct="0">
        <a:spcBef>
          <a:spcPct val="0"/>
        </a:spcBef>
        <a:spcAft>
          <a:spcPct val="0"/>
        </a:spcAft>
        <a:buFont typeface="Arial" charset="0"/>
        <a:buChar char="–"/>
        <a:defRPr sz="2800" kern="1200">
          <a:solidFill>
            <a:schemeClr val="tx1"/>
          </a:solidFill>
          <a:latin typeface="Arial" pitchFamily="34" charset="0"/>
          <a:ea typeface="+mn-ea"/>
          <a:cs typeface="+mn-cs"/>
        </a:defRPr>
      </a:lvl2pPr>
      <a:lvl3pPr marL="914400" indent="-228600" algn="l" rtl="0" eaLnBrk="0" fontAlgn="base" hangingPunct="0">
        <a:spcBef>
          <a:spcPct val="0"/>
        </a:spcBef>
        <a:spcAft>
          <a:spcPct val="0"/>
        </a:spcAft>
        <a:buFont typeface="Arial" charset="0"/>
        <a:buChar char="•"/>
        <a:defRPr sz="2400" i="1" kern="1200">
          <a:solidFill>
            <a:schemeClr val="tx1"/>
          </a:solidFill>
          <a:latin typeface="Arial" pitchFamily="34" charset="0"/>
          <a:ea typeface="+mn-ea"/>
          <a:cs typeface="+mn-cs"/>
        </a:defRPr>
      </a:lvl3pPr>
      <a:lvl4pPr marL="1257300" indent="-228600" algn="l" rtl="0" eaLnBrk="0" fontAlgn="base" hangingPunct="0">
        <a:spcBef>
          <a:spcPct val="0"/>
        </a:spcBef>
        <a:spcAft>
          <a:spcPct val="0"/>
        </a:spcAft>
        <a:buFont typeface="Arial" charset="0"/>
        <a:buChar char="–"/>
        <a:defRPr sz="2000" kern="1200">
          <a:solidFill>
            <a:schemeClr val="tx1"/>
          </a:solidFill>
          <a:latin typeface="Arial" pitchFamily="34" charset="0"/>
          <a:ea typeface="+mn-ea"/>
          <a:cs typeface="+mn-cs"/>
        </a:defRPr>
      </a:lvl4pPr>
      <a:lvl5pPr marL="1600200" indent="-228600" algn="l" rtl="0" eaLnBrk="0" fontAlgn="base" hangingPunct="0">
        <a:spcBef>
          <a:spcPct val="0"/>
        </a:spcBef>
        <a:spcAft>
          <a:spcPct val="0"/>
        </a:spcAft>
        <a:buFont typeface="Arial" charset="0"/>
        <a:buChar char="»"/>
        <a:defRPr sz="2000" i="1"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1"/>
          <p:cNvSpPr txBox="1">
            <a:spLocks/>
          </p:cNvSpPr>
          <p:nvPr/>
        </p:nvSpPr>
        <p:spPr>
          <a:xfrm>
            <a:off x="0" y="0"/>
            <a:ext cx="4303060" cy="58477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a:solidFill>
                  <a:schemeClr val="tx1"/>
                </a:solidFill>
                <a:ea typeface="Cambria Math" pitchFamily="18" charset="0"/>
                <a:cs typeface="Arial" panose="020B0604020202020204" pitchFamily="34" charset="0"/>
              </a:rPr>
              <a:t>0131 – Practice</a:t>
            </a:r>
          </a:p>
          <a:p>
            <a:pPr algn="l"/>
            <a:r>
              <a:rPr lang="en-US" sz="1600" dirty="0">
                <a:solidFill>
                  <a:schemeClr val="tx1"/>
                </a:solidFill>
                <a:ea typeface="Cambria Math" pitchFamily="18" charset="0"/>
                <a:cs typeface="Arial" panose="020B0604020202020204" pitchFamily="34" charset="0"/>
              </a:rPr>
              <a:t>Graphing Part 1</a:t>
            </a:r>
          </a:p>
        </p:txBody>
      </p:sp>
      <p:sp>
        <p:nvSpPr>
          <p:cNvPr id="7" name="Content Placeholder 6"/>
          <p:cNvSpPr>
            <a:spLocks noGrp="1"/>
          </p:cNvSpPr>
          <p:nvPr>
            <p:ph idx="1"/>
          </p:nvPr>
        </p:nvSpPr>
        <p:spPr>
          <a:xfrm>
            <a:off x="0" y="840259"/>
            <a:ext cx="6858000" cy="8303741"/>
          </a:xfrm>
        </p:spPr>
        <p:txBody>
          <a:bodyPr>
            <a:normAutofit/>
          </a:bodyPr>
          <a:lstStyle/>
          <a:p>
            <a:pPr marL="0" indent="0">
              <a:spcAft>
                <a:spcPts val="0"/>
              </a:spcAft>
              <a:buNone/>
            </a:pPr>
            <a:r>
              <a:rPr lang="en-US" sz="1100" b="1" dirty="0"/>
              <a:t>Chris love mountaineering and hopes to one day climb Mt. Everest.  Although physical fitness and technical expertise are crucial, climbers must also contend with the reduced levels of oxygen in the air at high altitudes.  The reduced levels of oxygen can lead to altitude sickness which can be debilitating or even fatal.  For this reason, Chris wants to get a better understanding of the relationship between elevation and effective oxygen levels.</a:t>
            </a:r>
          </a:p>
          <a:p>
            <a:pPr marL="0" indent="0">
              <a:spcAft>
                <a:spcPts val="0"/>
              </a:spcAft>
              <a:buNone/>
            </a:pPr>
            <a:r>
              <a:rPr lang="en-US" sz="1100" b="1" dirty="0"/>
              <a:t>Chris knows that oxygen levels drop fairly linearly with altitude, so he assembled some measurements from some of the mountains he has climbed as well as place where he has lived.  This data is shown in the table below: </a:t>
            </a:r>
          </a:p>
          <a:p>
            <a:pPr marL="228600" indent="-228600">
              <a:spcBef>
                <a:spcPts val="15000"/>
              </a:spcBef>
              <a:spcAft>
                <a:spcPts val="0"/>
              </a:spcAft>
              <a:buFont typeface="+mj-lt"/>
              <a:buAutoNum type="arabicParenR"/>
            </a:pPr>
            <a:r>
              <a:rPr lang="en-US" sz="1100" b="1" dirty="0"/>
              <a:t>On the reverse side, graph the data using the axes provided.  For elevation, each grid should be 1000 feet.  For effective O</a:t>
            </a:r>
            <a:r>
              <a:rPr lang="en-US" sz="1400" b="1" baseline="-25000" dirty="0"/>
              <a:t>2</a:t>
            </a:r>
            <a:r>
              <a:rPr lang="en-US" sz="1100" b="1" dirty="0"/>
              <a:t>, each grid should be 1%.  On each axis, add a scale (numbers on the axis), a label (what parameter the axis shows), and units.  Mark each point with a visible dot. </a:t>
            </a:r>
          </a:p>
          <a:p>
            <a:pPr marL="228600" indent="-228600">
              <a:spcAft>
                <a:spcPts val="0"/>
              </a:spcAft>
              <a:buFont typeface="+mj-lt"/>
              <a:buAutoNum type="arabicParenR"/>
            </a:pPr>
            <a:r>
              <a:rPr lang="en-US" sz="1100" b="1" dirty="0"/>
              <a:t>What kind of graph is this?</a:t>
            </a:r>
          </a:p>
          <a:p>
            <a:pPr marL="284163" lvl="1" indent="0">
              <a:spcAft>
                <a:spcPts val="0"/>
              </a:spcAft>
              <a:buNone/>
            </a:pPr>
            <a:endParaRPr lang="en-US" sz="1200" b="1" dirty="0">
              <a:solidFill>
                <a:srgbClr val="FF0000"/>
              </a:solidFill>
            </a:endParaRP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Describe the relationship and line shape for this graph?  </a:t>
            </a:r>
          </a:p>
          <a:p>
            <a:pPr marL="284163" lvl="1" indent="0">
              <a:spcAft>
                <a:spcPts val="0"/>
              </a:spcAft>
              <a:buNone/>
            </a:pPr>
            <a:endParaRPr lang="en-US" sz="1200" b="1" dirty="0">
              <a:solidFill>
                <a:srgbClr val="FF0000"/>
              </a:solidFill>
            </a:endParaRP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Add a title to your graph</a:t>
            </a:r>
          </a:p>
          <a:p>
            <a:pPr marL="228600" indent="-228600">
              <a:spcAft>
                <a:spcPts val="4800"/>
              </a:spcAft>
              <a:buFont typeface="+mj-lt"/>
              <a:buAutoNum type="arabicParenR"/>
            </a:pPr>
            <a:r>
              <a:rPr lang="en-US" sz="1100" b="1" dirty="0"/>
              <a:t>Using a ruler, draw a best fit line.  Using the data from Narragansett Beach and Aconcagua, calculate the slope of the line.  Your answer need units and significant digits.</a:t>
            </a:r>
          </a:p>
          <a:p>
            <a:pPr marL="228600" indent="-228600">
              <a:spcAft>
                <a:spcPts val="0"/>
              </a:spcAft>
              <a:buFont typeface="+mj-lt"/>
              <a:buAutoNum type="arabicParenR"/>
            </a:pPr>
            <a:r>
              <a:rPr lang="en-US" sz="1100" b="1" dirty="0"/>
              <a:t>Determine the y-intercept and write the equation to describe the line.</a:t>
            </a:r>
          </a:p>
          <a:p>
            <a:pPr marL="284163" lvl="1" indent="0">
              <a:spcAft>
                <a:spcPts val="0"/>
              </a:spcAft>
              <a:buNone/>
            </a:pPr>
            <a:endParaRPr lang="en-US" sz="1200" b="1" dirty="0">
              <a:solidFill>
                <a:srgbClr val="FF0000"/>
              </a:solidFill>
            </a:endParaRPr>
          </a:p>
          <a:p>
            <a:pPr marL="284163" lvl="1" indent="0">
              <a:spcAft>
                <a:spcPts val="0"/>
              </a:spcAft>
              <a:buNone/>
            </a:pPr>
            <a:r>
              <a:rPr lang="en-US" sz="1100" b="1" dirty="0">
                <a:solidFill>
                  <a:srgbClr val="FF0000"/>
                </a:solidFill>
              </a:rPr>
              <a:t> </a:t>
            </a:r>
          </a:p>
          <a:p>
            <a:pPr marL="228600" indent="-228600">
              <a:spcAft>
                <a:spcPts val="0"/>
              </a:spcAft>
              <a:buFont typeface="+mj-lt"/>
              <a:buAutoNum type="arabicParenR"/>
            </a:pPr>
            <a:r>
              <a:rPr lang="en-US" sz="1100" b="1" dirty="0"/>
              <a:t>Using the equation, complete the table on the opposite side.  In the column titled Type of Prediction, put an “E” if it is an extrapolation or an “I” if it is an interpolation.</a:t>
            </a:r>
          </a:p>
        </p:txBody>
      </p:sp>
      <p:grpSp>
        <p:nvGrpSpPr>
          <p:cNvPr id="2" name="Group 1"/>
          <p:cNvGrpSpPr/>
          <p:nvPr/>
        </p:nvGrpSpPr>
        <p:grpSpPr>
          <a:xfrm>
            <a:off x="4419600" y="0"/>
            <a:ext cx="2438400" cy="729557"/>
            <a:chOff x="4419600" y="0"/>
            <a:chExt cx="2438400" cy="729557"/>
          </a:xfrm>
        </p:grpSpPr>
        <p:sp>
          <p:nvSpPr>
            <p:cNvPr id="71" name="TextBox 70"/>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Name</a:t>
              </a:r>
            </a:p>
          </p:txBody>
        </p:sp>
        <p:sp>
          <p:nvSpPr>
            <p:cNvPr id="72" name="TextBox 71"/>
            <p:cNvSpPr txBox="1"/>
            <p:nvPr/>
          </p:nvSpPr>
          <p:spPr>
            <a:xfrm>
              <a:off x="5638800" y="363797"/>
              <a:ext cx="12192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Date</a:t>
              </a:r>
            </a:p>
          </p:txBody>
        </p:sp>
        <p:sp>
          <p:nvSpPr>
            <p:cNvPr id="8" name="TextBox 7"/>
            <p:cNvSpPr txBox="1"/>
            <p:nvPr/>
          </p:nvSpPr>
          <p:spPr>
            <a:xfrm>
              <a:off x="4419600" y="363797"/>
              <a:ext cx="12192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Period</a:t>
              </a:r>
            </a:p>
          </p:txBody>
        </p:sp>
      </p:grpSp>
      <p:graphicFrame>
        <p:nvGraphicFramePr>
          <p:cNvPr id="3" name="Table 2">
            <a:extLst>
              <a:ext uri="{FF2B5EF4-FFF2-40B4-BE49-F238E27FC236}">
                <a16:creationId xmlns:a16="http://schemas.microsoft.com/office/drawing/2014/main" id="{E7D6C4C6-A338-48D3-A1A4-57C5A66D4E1B}"/>
              </a:ext>
            </a:extLst>
          </p:cNvPr>
          <p:cNvGraphicFramePr>
            <a:graphicFrameLocks noGrp="1"/>
          </p:cNvGraphicFramePr>
          <p:nvPr>
            <p:extLst>
              <p:ext uri="{D42A27DB-BD31-4B8C-83A1-F6EECF244321}">
                <p14:modId xmlns:p14="http://schemas.microsoft.com/office/powerpoint/2010/main" val="87642526"/>
              </p:ext>
            </p:extLst>
          </p:nvPr>
        </p:nvGraphicFramePr>
        <p:xfrm>
          <a:off x="868680" y="2528396"/>
          <a:ext cx="5120640" cy="155448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195895962"/>
                    </a:ext>
                  </a:extLst>
                </a:gridCol>
                <a:gridCol w="1280160">
                  <a:extLst>
                    <a:ext uri="{9D8B030D-6E8A-4147-A177-3AD203B41FA5}">
                      <a16:colId xmlns:a16="http://schemas.microsoft.com/office/drawing/2014/main" val="502794030"/>
                    </a:ext>
                  </a:extLst>
                </a:gridCol>
                <a:gridCol w="1280160">
                  <a:extLst>
                    <a:ext uri="{9D8B030D-6E8A-4147-A177-3AD203B41FA5}">
                      <a16:colId xmlns:a16="http://schemas.microsoft.com/office/drawing/2014/main" val="1181657929"/>
                    </a:ext>
                  </a:extLst>
                </a:gridCol>
              </a:tblGrid>
              <a:tr h="259080">
                <a:tc>
                  <a:txBody>
                    <a:bodyPr/>
                    <a:lstStyle/>
                    <a:p>
                      <a:pPr algn="ctr"/>
                      <a:r>
                        <a:rPr lang="en-US" sz="1100" b="1" dirty="0">
                          <a:solidFill>
                            <a:schemeClr val="tx1"/>
                          </a:solidFill>
                          <a:latin typeface="Arial" panose="020B0604020202020204" pitchFamily="34" charset="0"/>
                          <a:cs typeface="Arial" panose="020B0604020202020204" pitchFamily="34" charset="0"/>
                        </a:rPr>
                        <a:t>Location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Elevation (ft)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Effective O</a:t>
                      </a:r>
                      <a:r>
                        <a:rPr lang="en-US" sz="1400" b="1" baseline="-25000" dirty="0">
                          <a:solidFill>
                            <a:schemeClr val="tx1"/>
                          </a:solidFill>
                          <a:latin typeface="Arial" panose="020B0604020202020204" pitchFamily="34" charset="0"/>
                          <a:cs typeface="Arial" panose="020B0604020202020204" pitchFamily="34" charset="0"/>
                        </a:rPr>
                        <a:t>2</a:t>
                      </a:r>
                      <a:r>
                        <a:rPr lang="en-US" sz="1100" b="1" dirty="0">
                          <a:solidFill>
                            <a:schemeClr val="tx1"/>
                          </a:solidFill>
                          <a:latin typeface="Arial" panose="020B0604020202020204" pitchFamily="34" charset="0"/>
                          <a:cs typeface="Arial" panose="020B0604020202020204" pitchFamily="34" charset="0"/>
                        </a:rPr>
                        <a:t>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1611496"/>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Narragansett Beach, Rhode Island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0 (sea level)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20.9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5589185"/>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Boulder, Colorado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5,328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17.3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048002"/>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Half Dome, California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8,839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14.8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1462020"/>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Longs Peak, Colorado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14,259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12.3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4703943"/>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Aconcagua, Argentina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22,837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8.7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9513327"/>
                  </a:ext>
                </a:extLst>
              </a:tr>
            </a:tbl>
          </a:graphicData>
        </a:graphic>
      </p:graphicFrame>
    </p:spTree>
    <p:extLst>
      <p:ext uri="{BB962C8B-B14F-4D97-AF65-F5344CB8AC3E}">
        <p14:creationId xmlns:p14="http://schemas.microsoft.com/office/powerpoint/2010/main" val="373048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0">
            <a:extLst>
              <a:ext uri="{FF2B5EF4-FFF2-40B4-BE49-F238E27FC236}">
                <a16:creationId xmlns:a16="http://schemas.microsoft.com/office/drawing/2014/main" id="{D4C21D7F-784D-491D-8B17-EF2118F62796}"/>
              </a:ext>
            </a:extLst>
          </p:cNvPr>
          <p:cNvGrpSpPr/>
          <p:nvPr/>
        </p:nvGrpSpPr>
        <p:grpSpPr>
          <a:xfrm>
            <a:off x="-1" y="0"/>
            <a:ext cx="6858001" cy="9144000"/>
            <a:chOff x="-1" y="0"/>
            <a:chExt cx="6858001" cy="9144000"/>
          </a:xfrm>
        </p:grpSpPr>
        <p:cxnSp>
          <p:nvCxnSpPr>
            <p:cNvPr id="64" name="Straight Connector 63">
              <a:extLst>
                <a:ext uri="{FF2B5EF4-FFF2-40B4-BE49-F238E27FC236}">
                  <a16:creationId xmlns:a16="http://schemas.microsoft.com/office/drawing/2014/main" id="{BB6509E8-49A5-4E06-940B-F57F3055BEBB}"/>
                </a:ext>
              </a:extLst>
            </p:cNvPr>
            <p:cNvCxnSpPr/>
            <p:nvPr/>
          </p:nvCxnSpPr>
          <p:spPr>
            <a:xfrm>
              <a:off x="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E590B1-6BC3-42EB-A39A-EE8EC4FFA571}"/>
                </a:ext>
              </a:extLst>
            </p:cNvPr>
            <p:cNvCxnSpPr/>
            <p:nvPr/>
          </p:nvCxnSpPr>
          <p:spPr>
            <a:xfrm>
              <a:off x="228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11E3ED1-3A7B-4C73-8135-EEFA374B1437}"/>
                </a:ext>
              </a:extLst>
            </p:cNvPr>
            <p:cNvCxnSpPr/>
            <p:nvPr/>
          </p:nvCxnSpPr>
          <p:spPr>
            <a:xfrm>
              <a:off x="457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448EBC-3346-471E-A8FE-D20707AA0810}"/>
                </a:ext>
              </a:extLst>
            </p:cNvPr>
            <p:cNvCxnSpPr/>
            <p:nvPr/>
          </p:nvCxnSpPr>
          <p:spPr>
            <a:xfrm>
              <a:off x="685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3902912-616A-457D-BB23-EAA48F33AB55}"/>
                </a:ext>
              </a:extLst>
            </p:cNvPr>
            <p:cNvCxnSpPr/>
            <p:nvPr/>
          </p:nvCxnSpPr>
          <p:spPr>
            <a:xfrm>
              <a:off x="914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61ED9F1-8BC7-4654-AC2F-EFE4E92AE5FD}"/>
                </a:ext>
              </a:extLst>
            </p:cNvPr>
            <p:cNvCxnSpPr/>
            <p:nvPr/>
          </p:nvCxnSpPr>
          <p:spPr>
            <a:xfrm>
              <a:off x="1143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AA1B0BC-B107-49A6-8E4C-2D3AAB668E6E}"/>
                </a:ext>
              </a:extLst>
            </p:cNvPr>
            <p:cNvCxnSpPr/>
            <p:nvPr/>
          </p:nvCxnSpPr>
          <p:spPr>
            <a:xfrm>
              <a:off x="1371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4B71517-8297-4EA2-B6B7-9A9C72881A8C}"/>
                </a:ext>
              </a:extLst>
            </p:cNvPr>
            <p:cNvCxnSpPr/>
            <p:nvPr/>
          </p:nvCxnSpPr>
          <p:spPr>
            <a:xfrm>
              <a:off x="1600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40A5F38-81B0-4F40-B66A-46D70EE8646B}"/>
                </a:ext>
              </a:extLst>
            </p:cNvPr>
            <p:cNvCxnSpPr/>
            <p:nvPr/>
          </p:nvCxnSpPr>
          <p:spPr>
            <a:xfrm>
              <a:off x="1828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41D1504-3B29-4774-BB02-C788AE674ADB}"/>
                </a:ext>
              </a:extLst>
            </p:cNvPr>
            <p:cNvCxnSpPr/>
            <p:nvPr/>
          </p:nvCxnSpPr>
          <p:spPr>
            <a:xfrm>
              <a:off x="2057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D71F8B5-6AEE-4834-B373-091B498D89B7}"/>
                </a:ext>
              </a:extLst>
            </p:cNvPr>
            <p:cNvCxnSpPr/>
            <p:nvPr/>
          </p:nvCxnSpPr>
          <p:spPr>
            <a:xfrm>
              <a:off x="2286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09FC340-A0B4-42AE-A121-AE160012ECF8}"/>
                </a:ext>
              </a:extLst>
            </p:cNvPr>
            <p:cNvCxnSpPr/>
            <p:nvPr/>
          </p:nvCxnSpPr>
          <p:spPr>
            <a:xfrm>
              <a:off x="2514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AA95D27-061A-4D4E-84F1-A9D3A70675E6}"/>
                </a:ext>
              </a:extLst>
            </p:cNvPr>
            <p:cNvCxnSpPr/>
            <p:nvPr/>
          </p:nvCxnSpPr>
          <p:spPr>
            <a:xfrm>
              <a:off x="2743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26D2A0F-5C23-4ED0-B6E7-4E32E5CAE11A}"/>
                </a:ext>
              </a:extLst>
            </p:cNvPr>
            <p:cNvCxnSpPr/>
            <p:nvPr/>
          </p:nvCxnSpPr>
          <p:spPr>
            <a:xfrm>
              <a:off x="2971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522B941-9389-4747-9FC7-6ADEA83CEB0F}"/>
                </a:ext>
              </a:extLst>
            </p:cNvPr>
            <p:cNvCxnSpPr/>
            <p:nvPr/>
          </p:nvCxnSpPr>
          <p:spPr>
            <a:xfrm>
              <a:off x="3200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6ECB111-308C-4FAB-ADB1-8CADFD1218C4}"/>
                </a:ext>
              </a:extLst>
            </p:cNvPr>
            <p:cNvCxnSpPr/>
            <p:nvPr/>
          </p:nvCxnSpPr>
          <p:spPr>
            <a:xfrm>
              <a:off x="3429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3C1DF587-AAF5-4CA7-9D43-7259FB1FF1D9}"/>
                </a:ext>
              </a:extLst>
            </p:cNvPr>
            <p:cNvCxnSpPr/>
            <p:nvPr/>
          </p:nvCxnSpPr>
          <p:spPr>
            <a:xfrm>
              <a:off x="3657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9F0079B-D473-44C4-9C94-4538228993CF}"/>
                </a:ext>
              </a:extLst>
            </p:cNvPr>
            <p:cNvCxnSpPr/>
            <p:nvPr/>
          </p:nvCxnSpPr>
          <p:spPr>
            <a:xfrm>
              <a:off x="3886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CC446F4-76E1-4D68-AA5F-B49629225A76}"/>
                </a:ext>
              </a:extLst>
            </p:cNvPr>
            <p:cNvCxnSpPr/>
            <p:nvPr/>
          </p:nvCxnSpPr>
          <p:spPr>
            <a:xfrm>
              <a:off x="4114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9648A0E-3888-46D7-8C30-DA77F39A83FA}"/>
                </a:ext>
              </a:extLst>
            </p:cNvPr>
            <p:cNvCxnSpPr/>
            <p:nvPr/>
          </p:nvCxnSpPr>
          <p:spPr>
            <a:xfrm>
              <a:off x="4343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EAA3A02-F055-4FE6-BD24-7E94B3520D8E}"/>
                </a:ext>
              </a:extLst>
            </p:cNvPr>
            <p:cNvCxnSpPr/>
            <p:nvPr/>
          </p:nvCxnSpPr>
          <p:spPr>
            <a:xfrm>
              <a:off x="4572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1C2EC3A-DA6F-4ABE-B107-7DF46EED5510}"/>
                </a:ext>
              </a:extLst>
            </p:cNvPr>
            <p:cNvCxnSpPr/>
            <p:nvPr/>
          </p:nvCxnSpPr>
          <p:spPr>
            <a:xfrm>
              <a:off x="4800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F31CE84-E2C3-4B1F-9437-2B0FD28911CE}"/>
                </a:ext>
              </a:extLst>
            </p:cNvPr>
            <p:cNvCxnSpPr/>
            <p:nvPr/>
          </p:nvCxnSpPr>
          <p:spPr>
            <a:xfrm>
              <a:off x="5029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E7778BC-9A06-4D44-BDDB-4E771C7DA9EA}"/>
                </a:ext>
              </a:extLst>
            </p:cNvPr>
            <p:cNvCxnSpPr/>
            <p:nvPr/>
          </p:nvCxnSpPr>
          <p:spPr>
            <a:xfrm>
              <a:off x="5257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A748D7E-A9D8-4780-B8BA-F4A437A50934}"/>
                </a:ext>
              </a:extLst>
            </p:cNvPr>
            <p:cNvCxnSpPr/>
            <p:nvPr/>
          </p:nvCxnSpPr>
          <p:spPr>
            <a:xfrm>
              <a:off x="5715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46C7343-CAD2-4CD0-B8D2-DBC3DDE651F6}"/>
                </a:ext>
              </a:extLst>
            </p:cNvPr>
            <p:cNvCxnSpPr/>
            <p:nvPr/>
          </p:nvCxnSpPr>
          <p:spPr>
            <a:xfrm>
              <a:off x="5943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5E8ACB4-D8A3-4141-B888-4DEAAC3F1192}"/>
                </a:ext>
              </a:extLst>
            </p:cNvPr>
            <p:cNvCxnSpPr/>
            <p:nvPr/>
          </p:nvCxnSpPr>
          <p:spPr>
            <a:xfrm>
              <a:off x="6400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B35884-1B2C-4CD6-8D20-7DC06FC6D774}"/>
                </a:ext>
              </a:extLst>
            </p:cNvPr>
            <p:cNvCxnSpPr/>
            <p:nvPr/>
          </p:nvCxnSpPr>
          <p:spPr>
            <a:xfrm>
              <a:off x="6858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C878C744-0AC2-49C0-B8B2-1B7C66460422}"/>
                </a:ext>
              </a:extLst>
            </p:cNvPr>
            <p:cNvCxnSpPr/>
            <p:nvPr/>
          </p:nvCxnSpPr>
          <p:spPr>
            <a:xfrm>
              <a:off x="6629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BE6B149-B64C-4EEF-B86D-F9FAAF8ED30A}"/>
                </a:ext>
              </a:extLst>
            </p:cNvPr>
            <p:cNvCxnSpPr/>
            <p:nvPr/>
          </p:nvCxnSpPr>
          <p:spPr>
            <a:xfrm>
              <a:off x="6172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CC06C3BD-3505-4BD6-BA13-577F37FE1A2A}"/>
                </a:ext>
              </a:extLst>
            </p:cNvPr>
            <p:cNvCxnSpPr/>
            <p:nvPr/>
          </p:nvCxnSpPr>
          <p:spPr>
            <a:xfrm>
              <a:off x="5486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5A2BACA-BE3A-4834-BD16-352DBF95365D}"/>
                </a:ext>
              </a:extLst>
            </p:cNvPr>
            <p:cNvCxnSpPr/>
            <p:nvPr/>
          </p:nvCxnSpPr>
          <p:spPr>
            <a:xfrm rot="16200000">
              <a:off x="3429000" y="527956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72ABA2-C29D-4729-8766-BB6B911E4E21}"/>
                </a:ext>
              </a:extLst>
            </p:cNvPr>
            <p:cNvCxnSpPr/>
            <p:nvPr/>
          </p:nvCxnSpPr>
          <p:spPr>
            <a:xfrm rot="16200000">
              <a:off x="3429000" y="506184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F69C871-C35F-42E3-86DD-0048A142C706}"/>
                </a:ext>
              </a:extLst>
            </p:cNvPr>
            <p:cNvCxnSpPr/>
            <p:nvPr/>
          </p:nvCxnSpPr>
          <p:spPr>
            <a:xfrm rot="16200000">
              <a:off x="3428999" y="462641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646B13E-0ECF-4899-8CBA-0BD6615090C7}"/>
                </a:ext>
              </a:extLst>
            </p:cNvPr>
            <p:cNvCxnSpPr/>
            <p:nvPr/>
          </p:nvCxnSpPr>
          <p:spPr>
            <a:xfrm rot="16200000">
              <a:off x="3428999" y="440870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9DDCC08-9A1D-44A0-8755-99CC1982E81C}"/>
                </a:ext>
              </a:extLst>
            </p:cNvPr>
            <p:cNvCxnSpPr/>
            <p:nvPr/>
          </p:nvCxnSpPr>
          <p:spPr>
            <a:xfrm rot="16200000">
              <a:off x="3428999" y="419099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D4FFA3C-DBBE-477F-B9D2-79328D1C40B8}"/>
                </a:ext>
              </a:extLst>
            </p:cNvPr>
            <p:cNvCxnSpPr/>
            <p:nvPr/>
          </p:nvCxnSpPr>
          <p:spPr>
            <a:xfrm rot="16200000">
              <a:off x="3428999" y="397327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52D9D72-BA57-4A8E-A2DB-EE8FF3350961}"/>
                </a:ext>
              </a:extLst>
            </p:cNvPr>
            <p:cNvCxnSpPr/>
            <p:nvPr/>
          </p:nvCxnSpPr>
          <p:spPr>
            <a:xfrm rot="16200000">
              <a:off x="3428999" y="375556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3419D5B-FA03-4822-872D-A7FB1BF5B73E}"/>
                </a:ext>
              </a:extLst>
            </p:cNvPr>
            <p:cNvCxnSpPr/>
            <p:nvPr/>
          </p:nvCxnSpPr>
          <p:spPr>
            <a:xfrm rot="16200000">
              <a:off x="3428999" y="353784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8346440-E690-4520-BEF4-8F6CC31FABFC}"/>
                </a:ext>
              </a:extLst>
            </p:cNvPr>
            <p:cNvCxnSpPr/>
            <p:nvPr/>
          </p:nvCxnSpPr>
          <p:spPr>
            <a:xfrm rot="16200000">
              <a:off x="3428999" y="332013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BA94833-C73A-4D72-A3FE-E4236BA0A0F1}"/>
                </a:ext>
              </a:extLst>
            </p:cNvPr>
            <p:cNvCxnSpPr/>
            <p:nvPr/>
          </p:nvCxnSpPr>
          <p:spPr>
            <a:xfrm rot="16200000">
              <a:off x="3428999" y="310242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D03D6A-1B77-437E-B07C-8D9E5B3AE8C6}"/>
                </a:ext>
              </a:extLst>
            </p:cNvPr>
            <p:cNvCxnSpPr/>
            <p:nvPr/>
          </p:nvCxnSpPr>
          <p:spPr>
            <a:xfrm rot="16200000">
              <a:off x="3428999" y="288470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BDE81B8-1697-49C2-9525-6819240AE08E}"/>
                </a:ext>
              </a:extLst>
            </p:cNvPr>
            <p:cNvCxnSpPr/>
            <p:nvPr/>
          </p:nvCxnSpPr>
          <p:spPr>
            <a:xfrm rot="16200000">
              <a:off x="3428999" y="266699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1E75A40-7333-430B-B05E-F2AB59AE7E70}"/>
                </a:ext>
              </a:extLst>
            </p:cNvPr>
            <p:cNvCxnSpPr/>
            <p:nvPr/>
          </p:nvCxnSpPr>
          <p:spPr>
            <a:xfrm rot="16200000">
              <a:off x="3428999" y="244927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19C38CD-5696-4C4D-A7DE-78922B7FF510}"/>
                </a:ext>
              </a:extLst>
            </p:cNvPr>
            <p:cNvCxnSpPr/>
            <p:nvPr/>
          </p:nvCxnSpPr>
          <p:spPr>
            <a:xfrm rot="16200000">
              <a:off x="3428999" y="223156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D6C4C0-5182-4744-8C97-A4C55908CD8C}"/>
                </a:ext>
              </a:extLst>
            </p:cNvPr>
            <p:cNvCxnSpPr/>
            <p:nvPr/>
          </p:nvCxnSpPr>
          <p:spPr>
            <a:xfrm rot="16200000">
              <a:off x="3428999" y="201385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2BB71DB-EBE8-403C-8834-6241EEB7BE5D}"/>
                </a:ext>
              </a:extLst>
            </p:cNvPr>
            <p:cNvCxnSpPr/>
            <p:nvPr/>
          </p:nvCxnSpPr>
          <p:spPr>
            <a:xfrm rot="16200000">
              <a:off x="3428999" y="179613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DE4B7C1-B0CB-4590-94FF-5FEB4294D0A1}"/>
                </a:ext>
              </a:extLst>
            </p:cNvPr>
            <p:cNvCxnSpPr/>
            <p:nvPr/>
          </p:nvCxnSpPr>
          <p:spPr>
            <a:xfrm rot="16200000">
              <a:off x="3428999" y="157842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650D484-B2B2-40B8-A0A2-FE79014FADA0}"/>
                </a:ext>
              </a:extLst>
            </p:cNvPr>
            <p:cNvCxnSpPr/>
            <p:nvPr/>
          </p:nvCxnSpPr>
          <p:spPr>
            <a:xfrm rot="16200000">
              <a:off x="3428999" y="136070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9FBEFE-9246-4E70-B5AD-74BF18F10159}"/>
                </a:ext>
              </a:extLst>
            </p:cNvPr>
            <p:cNvCxnSpPr/>
            <p:nvPr/>
          </p:nvCxnSpPr>
          <p:spPr>
            <a:xfrm rot="16200000">
              <a:off x="3428999" y="114299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CB23A9A-D5BF-4981-9751-2BC4C84BF944}"/>
                </a:ext>
              </a:extLst>
            </p:cNvPr>
            <p:cNvCxnSpPr/>
            <p:nvPr/>
          </p:nvCxnSpPr>
          <p:spPr>
            <a:xfrm rot="16200000">
              <a:off x="3428999" y="92528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A4DD01A-BDDE-427C-9C7A-B4D7FCB6B71C}"/>
                </a:ext>
              </a:extLst>
            </p:cNvPr>
            <p:cNvCxnSpPr/>
            <p:nvPr/>
          </p:nvCxnSpPr>
          <p:spPr>
            <a:xfrm rot="16200000">
              <a:off x="3428999" y="70756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863D2D8-C21F-4718-80B2-4BA5E1AB436C}"/>
                </a:ext>
              </a:extLst>
            </p:cNvPr>
            <p:cNvCxnSpPr/>
            <p:nvPr/>
          </p:nvCxnSpPr>
          <p:spPr>
            <a:xfrm rot="16200000">
              <a:off x="3429000" y="48985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74E8F09-2964-4B3F-8448-CD60BA3DCAF8}"/>
                </a:ext>
              </a:extLst>
            </p:cNvPr>
            <p:cNvCxnSpPr/>
            <p:nvPr/>
          </p:nvCxnSpPr>
          <p:spPr>
            <a:xfrm rot="16200000">
              <a:off x="3429000" y="27213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0C6234E-71A0-4F5B-B3D2-570B38AB98AD}"/>
                </a:ext>
              </a:extLst>
            </p:cNvPr>
            <p:cNvCxnSpPr/>
            <p:nvPr/>
          </p:nvCxnSpPr>
          <p:spPr>
            <a:xfrm rot="16200000">
              <a:off x="3429000" y="5442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6644A1A-01A8-48B6-BF4F-9AE2DC867D4C}"/>
                </a:ext>
              </a:extLst>
            </p:cNvPr>
            <p:cNvCxnSpPr/>
            <p:nvPr/>
          </p:nvCxnSpPr>
          <p:spPr>
            <a:xfrm rot="16200000">
              <a:off x="3429000" y="-16329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9214B06-C328-4353-88E9-2755364017BE}"/>
                </a:ext>
              </a:extLst>
            </p:cNvPr>
            <p:cNvCxnSpPr/>
            <p:nvPr/>
          </p:nvCxnSpPr>
          <p:spPr>
            <a:xfrm rot="16200000">
              <a:off x="3429000" y="-38100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F32555B-8B7F-44A1-8837-5837AFCC14E8}"/>
                </a:ext>
              </a:extLst>
            </p:cNvPr>
            <p:cNvCxnSpPr/>
            <p:nvPr/>
          </p:nvCxnSpPr>
          <p:spPr>
            <a:xfrm rot="16200000">
              <a:off x="3429000" y="-59871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552A046-DDD9-4E2B-AA96-63C55E13CBC5}"/>
                </a:ext>
              </a:extLst>
            </p:cNvPr>
            <p:cNvCxnSpPr/>
            <p:nvPr/>
          </p:nvCxnSpPr>
          <p:spPr>
            <a:xfrm rot="16200000">
              <a:off x="3429000" y="-81643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81578A9-D73B-413A-AB4F-AE7F44A0F6B4}"/>
                </a:ext>
              </a:extLst>
            </p:cNvPr>
            <p:cNvCxnSpPr/>
            <p:nvPr/>
          </p:nvCxnSpPr>
          <p:spPr>
            <a:xfrm rot="16200000">
              <a:off x="3429000" y="-103414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FEBFB61-35A2-479D-9710-AEE655B40DC2}"/>
                </a:ext>
              </a:extLst>
            </p:cNvPr>
            <p:cNvCxnSpPr/>
            <p:nvPr/>
          </p:nvCxnSpPr>
          <p:spPr>
            <a:xfrm rot="16200000">
              <a:off x="3429000" y="-125186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CC2A55C-62FD-459B-A70B-A3D9F003CD83}"/>
                </a:ext>
              </a:extLst>
            </p:cNvPr>
            <p:cNvCxnSpPr/>
            <p:nvPr/>
          </p:nvCxnSpPr>
          <p:spPr>
            <a:xfrm rot="16200000">
              <a:off x="3428999" y="-146957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7D3C79E-451B-4B94-B6BE-D040AC0B4890}"/>
                </a:ext>
              </a:extLst>
            </p:cNvPr>
            <p:cNvCxnSpPr/>
            <p:nvPr/>
          </p:nvCxnSpPr>
          <p:spPr>
            <a:xfrm rot="16200000">
              <a:off x="3428999" y="-168728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4E4E7B4-DBFC-4281-B768-778378631EF0}"/>
                </a:ext>
              </a:extLst>
            </p:cNvPr>
            <p:cNvCxnSpPr/>
            <p:nvPr/>
          </p:nvCxnSpPr>
          <p:spPr>
            <a:xfrm rot="16200000">
              <a:off x="3428999" y="-190500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4FB56B5-A33B-4767-B96B-910F913521E7}"/>
                </a:ext>
              </a:extLst>
            </p:cNvPr>
            <p:cNvCxnSpPr/>
            <p:nvPr/>
          </p:nvCxnSpPr>
          <p:spPr>
            <a:xfrm rot="16200000">
              <a:off x="3428999" y="-212271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A3E0B99-8159-48DE-8148-A2446E58C69D}"/>
                </a:ext>
              </a:extLst>
            </p:cNvPr>
            <p:cNvCxnSpPr/>
            <p:nvPr/>
          </p:nvCxnSpPr>
          <p:spPr>
            <a:xfrm rot="16200000">
              <a:off x="3428999" y="-234043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0E63035-BD70-4E22-831D-7913A293B553}"/>
                </a:ext>
              </a:extLst>
            </p:cNvPr>
            <p:cNvCxnSpPr/>
            <p:nvPr/>
          </p:nvCxnSpPr>
          <p:spPr>
            <a:xfrm rot="16200000">
              <a:off x="3428999" y="-255814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355B77A-77BC-4BFB-ABC9-B96B0E5CE46B}"/>
                </a:ext>
              </a:extLst>
            </p:cNvPr>
            <p:cNvCxnSpPr/>
            <p:nvPr/>
          </p:nvCxnSpPr>
          <p:spPr>
            <a:xfrm rot="16200000">
              <a:off x="3428999" y="-277585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8380424-CFEB-47FF-92E4-5351B175AC1C}"/>
                </a:ext>
              </a:extLst>
            </p:cNvPr>
            <p:cNvCxnSpPr/>
            <p:nvPr/>
          </p:nvCxnSpPr>
          <p:spPr>
            <a:xfrm rot="16200000">
              <a:off x="3428999" y="-299357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863FD5B-28E8-446E-A866-6C9220CF4EAD}"/>
                </a:ext>
              </a:extLst>
            </p:cNvPr>
            <p:cNvCxnSpPr/>
            <p:nvPr/>
          </p:nvCxnSpPr>
          <p:spPr>
            <a:xfrm rot="16200000">
              <a:off x="3428999" y="-321128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E312C6E-805D-4273-AB78-93B9DCF21720}"/>
                </a:ext>
              </a:extLst>
            </p:cNvPr>
            <p:cNvCxnSpPr/>
            <p:nvPr/>
          </p:nvCxnSpPr>
          <p:spPr>
            <a:xfrm rot="16200000">
              <a:off x="3428999" y="-342900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D466887-9B25-4CFA-8DA4-A89686CA6799}"/>
                </a:ext>
              </a:extLst>
            </p:cNvPr>
            <p:cNvCxnSpPr/>
            <p:nvPr/>
          </p:nvCxnSpPr>
          <p:spPr>
            <a:xfrm rot="16200000">
              <a:off x="3429000" y="571500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062063AD-F44B-4452-9E65-F4883D8F3163}"/>
                </a:ext>
              </a:extLst>
            </p:cNvPr>
            <p:cNvCxnSpPr/>
            <p:nvPr/>
          </p:nvCxnSpPr>
          <p:spPr>
            <a:xfrm rot="16200000">
              <a:off x="3429000" y="549727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79A5247-B2C5-4D2B-869D-98A392AC939B}"/>
                </a:ext>
              </a:extLst>
            </p:cNvPr>
            <p:cNvCxnSpPr/>
            <p:nvPr/>
          </p:nvCxnSpPr>
          <p:spPr>
            <a:xfrm rot="16200000">
              <a:off x="3428999" y="484413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95" name="Table 94">
            <a:extLst>
              <a:ext uri="{FF2B5EF4-FFF2-40B4-BE49-F238E27FC236}">
                <a16:creationId xmlns:a16="http://schemas.microsoft.com/office/drawing/2014/main" id="{10432BB4-05CC-4E97-B2CF-DC23FBFE2211}"/>
              </a:ext>
            </a:extLst>
          </p:cNvPr>
          <p:cNvGraphicFramePr>
            <a:graphicFrameLocks noGrp="1"/>
          </p:cNvGraphicFramePr>
          <p:nvPr>
            <p:extLst>
              <p:ext uri="{D42A27DB-BD31-4B8C-83A1-F6EECF244321}">
                <p14:modId xmlns:p14="http://schemas.microsoft.com/office/powerpoint/2010/main" val="1946201880"/>
              </p:ext>
            </p:extLst>
          </p:nvPr>
        </p:nvGraphicFramePr>
        <p:xfrm>
          <a:off x="640080" y="7128372"/>
          <a:ext cx="5577840" cy="2015628"/>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195895962"/>
                    </a:ext>
                  </a:extLst>
                </a:gridCol>
                <a:gridCol w="1005840">
                  <a:extLst>
                    <a:ext uri="{9D8B030D-6E8A-4147-A177-3AD203B41FA5}">
                      <a16:colId xmlns:a16="http://schemas.microsoft.com/office/drawing/2014/main" val="502794030"/>
                    </a:ext>
                  </a:extLst>
                </a:gridCol>
                <a:gridCol w="1005840">
                  <a:extLst>
                    <a:ext uri="{9D8B030D-6E8A-4147-A177-3AD203B41FA5}">
                      <a16:colId xmlns:a16="http://schemas.microsoft.com/office/drawing/2014/main" val="1181657929"/>
                    </a:ext>
                  </a:extLst>
                </a:gridCol>
                <a:gridCol w="1005840">
                  <a:extLst>
                    <a:ext uri="{9D8B030D-6E8A-4147-A177-3AD203B41FA5}">
                      <a16:colId xmlns:a16="http://schemas.microsoft.com/office/drawing/2014/main" val="477647639"/>
                    </a:ext>
                  </a:extLst>
                </a:gridCol>
              </a:tblGrid>
              <a:tr h="422771">
                <a:tc>
                  <a:txBody>
                    <a:bodyPr/>
                    <a:lstStyle/>
                    <a:p>
                      <a:pPr algn="ctr"/>
                      <a:r>
                        <a:rPr lang="en-US" sz="1100" b="1" dirty="0">
                          <a:solidFill>
                            <a:schemeClr val="tx1"/>
                          </a:solidFill>
                          <a:latin typeface="Arial" panose="020B0604020202020204" pitchFamily="34" charset="0"/>
                          <a:cs typeface="Arial" panose="020B0604020202020204" pitchFamily="34" charset="0"/>
                        </a:rPr>
                        <a:t>Location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Elevation</a:t>
                      </a:r>
                    </a:p>
                    <a:p>
                      <a:pPr algn="ctr"/>
                      <a:r>
                        <a:rPr lang="en-US" sz="1100" b="1" dirty="0">
                          <a:solidFill>
                            <a:schemeClr val="tx1"/>
                          </a:solidFill>
                          <a:latin typeface="Arial" panose="020B0604020202020204" pitchFamily="34" charset="0"/>
                          <a:cs typeface="Arial" panose="020B0604020202020204" pitchFamily="34" charset="0"/>
                        </a:rPr>
                        <a:t>(ft)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Effective </a:t>
                      </a:r>
                    </a:p>
                    <a:p>
                      <a:pPr algn="ctr"/>
                      <a:r>
                        <a:rPr lang="en-US" sz="1100" b="1" dirty="0">
                          <a:solidFill>
                            <a:schemeClr val="tx1"/>
                          </a:solidFill>
                          <a:latin typeface="Arial" panose="020B0604020202020204" pitchFamily="34" charset="0"/>
                          <a:cs typeface="Arial" panose="020B0604020202020204" pitchFamily="34" charset="0"/>
                        </a:rPr>
                        <a:t>O</a:t>
                      </a:r>
                      <a:r>
                        <a:rPr lang="en-US" sz="1400" b="1" baseline="-25000" dirty="0">
                          <a:solidFill>
                            <a:schemeClr val="tx1"/>
                          </a:solidFill>
                          <a:latin typeface="Arial" panose="020B0604020202020204" pitchFamily="34" charset="0"/>
                          <a:cs typeface="Arial" panose="020B0604020202020204" pitchFamily="34" charset="0"/>
                        </a:rPr>
                        <a:t>2</a:t>
                      </a:r>
                      <a:r>
                        <a:rPr lang="en-US" sz="1100" b="1" dirty="0">
                          <a:solidFill>
                            <a:schemeClr val="tx1"/>
                          </a:solidFill>
                          <a:latin typeface="Arial" panose="020B0604020202020204" pitchFamily="34" charset="0"/>
                          <a:cs typeface="Arial" panose="020B0604020202020204" pitchFamily="34" charset="0"/>
                        </a:rPr>
                        <a:t>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Type of Prediction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1611496"/>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Mont Blanc, Franco-Italian border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15,781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9048002"/>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Kilimanjaro, Tanzania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19,341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1462020"/>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Denali, Alaska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20,308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4703943"/>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Mt. Everest, Sino-Nepalese border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29,029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513327"/>
                  </a:ext>
                </a:extLst>
              </a:tr>
            </a:tbl>
          </a:graphicData>
        </a:graphic>
      </p:graphicFrame>
      <p:cxnSp>
        <p:nvCxnSpPr>
          <p:cNvPr id="5" name="Straight Connector 4">
            <a:extLst>
              <a:ext uri="{FF2B5EF4-FFF2-40B4-BE49-F238E27FC236}">
                <a16:creationId xmlns:a16="http://schemas.microsoft.com/office/drawing/2014/main" id="{3D142D15-413B-4F96-BE99-594B91A710D5}"/>
              </a:ext>
            </a:extLst>
          </p:cNvPr>
          <p:cNvCxnSpPr/>
          <p:nvPr/>
        </p:nvCxnSpPr>
        <p:spPr>
          <a:xfrm>
            <a:off x="685799" y="647692"/>
            <a:ext cx="0" cy="56692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CE8BEB4-C95E-45BA-A9AA-11A3117C41DA}"/>
              </a:ext>
            </a:extLst>
          </p:cNvPr>
          <p:cNvCxnSpPr>
            <a:cxnSpLocks/>
          </p:cNvCxnSpPr>
          <p:nvPr/>
        </p:nvCxnSpPr>
        <p:spPr>
          <a:xfrm rot="16200000" flipH="1">
            <a:off x="3660139" y="3341905"/>
            <a:ext cx="0" cy="5943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33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22C78-554F-498F-9DB5-3A3155061E13}"/>
              </a:ext>
            </a:extLst>
          </p:cNvPr>
          <p:cNvSpPr>
            <a:spLocks noGrp="1"/>
          </p:cNvSpPr>
          <p:nvPr>
            <p:ph type="ctrTitle"/>
          </p:nvPr>
        </p:nvSpPr>
        <p:spPr/>
        <p:txBody>
          <a:bodyPr/>
          <a:lstStyle/>
          <a:p>
            <a:r>
              <a:rPr lang="en-US" sz="6000" b="1" dirty="0">
                <a:solidFill>
                  <a:srgbClr val="FF0000"/>
                </a:solidFill>
              </a:rPr>
              <a:t>ANSWERS</a:t>
            </a:r>
          </a:p>
        </p:txBody>
      </p:sp>
      <p:sp>
        <p:nvSpPr>
          <p:cNvPr id="3" name="Subtitle 2">
            <a:extLst>
              <a:ext uri="{FF2B5EF4-FFF2-40B4-BE49-F238E27FC236}">
                <a16:creationId xmlns:a16="http://schemas.microsoft.com/office/drawing/2014/main" id="{6EA2ACF1-9CB3-46F7-95AB-4C9EC04624C2}"/>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94475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1"/>
          <p:cNvSpPr txBox="1">
            <a:spLocks/>
          </p:cNvSpPr>
          <p:nvPr/>
        </p:nvSpPr>
        <p:spPr>
          <a:xfrm>
            <a:off x="0" y="0"/>
            <a:ext cx="4303060" cy="58477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a:solidFill>
                  <a:schemeClr val="tx1"/>
                </a:solidFill>
                <a:ea typeface="Cambria Math" pitchFamily="18" charset="0"/>
                <a:cs typeface="Arial" panose="020B0604020202020204" pitchFamily="34" charset="0"/>
              </a:rPr>
              <a:t>0131 – Graphing Part 1</a:t>
            </a:r>
          </a:p>
          <a:p>
            <a:pPr algn="l"/>
            <a:r>
              <a:rPr lang="en-US" sz="1600" dirty="0">
                <a:solidFill>
                  <a:schemeClr val="tx1"/>
                </a:solidFill>
                <a:ea typeface="Cambria Math" pitchFamily="18" charset="0"/>
                <a:cs typeface="Arial" panose="020B0604020202020204" pitchFamily="34" charset="0"/>
              </a:rPr>
              <a:t>Practice</a:t>
            </a:r>
          </a:p>
        </p:txBody>
      </p:sp>
      <p:sp>
        <p:nvSpPr>
          <p:cNvPr id="7" name="Content Placeholder 6"/>
          <p:cNvSpPr>
            <a:spLocks noGrp="1"/>
          </p:cNvSpPr>
          <p:nvPr>
            <p:ph idx="1"/>
          </p:nvPr>
        </p:nvSpPr>
        <p:spPr>
          <a:xfrm>
            <a:off x="0" y="840259"/>
            <a:ext cx="6858000" cy="8303741"/>
          </a:xfrm>
        </p:spPr>
        <p:txBody>
          <a:bodyPr>
            <a:normAutofit/>
          </a:bodyPr>
          <a:lstStyle/>
          <a:p>
            <a:pPr marL="0" indent="0">
              <a:spcAft>
                <a:spcPts val="0"/>
              </a:spcAft>
              <a:buNone/>
            </a:pPr>
            <a:r>
              <a:rPr lang="en-US" sz="1100" b="1" dirty="0"/>
              <a:t>Chris love mountaineering and hopes to one day climb Mt. Everest.  Although physical fitness and technical expertise are crucial, climbers must also contend with the reduced levels of oxygen in the air at high altitudes.  The reduced levels of oxygen can lead to altitude sickness which can be debilitating or even fatal.  For this reason, Chris wants to get a better understanding of the relationship between elevation and effective oxygen levels.</a:t>
            </a:r>
          </a:p>
          <a:p>
            <a:pPr marL="0" indent="0">
              <a:spcAft>
                <a:spcPts val="0"/>
              </a:spcAft>
              <a:buNone/>
            </a:pPr>
            <a:r>
              <a:rPr lang="en-US" sz="1100" b="1" dirty="0"/>
              <a:t>Chris knows that oxygen levels drop fairly linearly with altitude, so he assembled some measurements from some of the mountains he has climbed as well as place where he has lived.  This data is shown in the table below: </a:t>
            </a:r>
          </a:p>
          <a:p>
            <a:pPr marL="228600" indent="-228600">
              <a:spcBef>
                <a:spcPts val="15000"/>
              </a:spcBef>
              <a:spcAft>
                <a:spcPts val="0"/>
              </a:spcAft>
              <a:buFont typeface="+mj-lt"/>
              <a:buAutoNum type="arabicParenR"/>
            </a:pPr>
            <a:r>
              <a:rPr lang="en-US" sz="1100" b="1" dirty="0"/>
              <a:t>On the reverse side, graph the data using the axes provided.  For elevation, each grid should be 1000 feet.  For effective O</a:t>
            </a:r>
            <a:r>
              <a:rPr lang="en-US" sz="1400" b="1" baseline="-25000" dirty="0"/>
              <a:t>2</a:t>
            </a:r>
            <a:r>
              <a:rPr lang="en-US" sz="1100" b="1" dirty="0"/>
              <a:t>, each grid should be 1%.  On each axis, add a scale (numbers on the axis), a label (what parameter the axis shows), and units.  Mark each point with a visible dot. </a:t>
            </a:r>
          </a:p>
          <a:p>
            <a:pPr marL="228600" indent="-228600">
              <a:spcAft>
                <a:spcPts val="0"/>
              </a:spcAft>
              <a:buFont typeface="+mj-lt"/>
              <a:buAutoNum type="arabicParenR"/>
            </a:pPr>
            <a:r>
              <a:rPr lang="en-US" sz="1100" b="1" dirty="0"/>
              <a:t>What kind of graph is this?</a:t>
            </a:r>
          </a:p>
          <a:p>
            <a:pPr marL="284163" lvl="1" indent="0">
              <a:spcAft>
                <a:spcPts val="0"/>
              </a:spcAft>
              <a:buNone/>
            </a:pPr>
            <a:r>
              <a:rPr lang="en-US" sz="1200" b="1" dirty="0">
                <a:solidFill>
                  <a:srgbClr val="FF0000"/>
                </a:solidFill>
              </a:rPr>
              <a:t>scatter plot</a:t>
            </a: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Describe the relationship and line shape for this graph.  </a:t>
            </a:r>
          </a:p>
          <a:p>
            <a:pPr marL="284163" lvl="1" indent="0">
              <a:spcAft>
                <a:spcPts val="0"/>
              </a:spcAft>
              <a:buNone/>
            </a:pPr>
            <a:r>
              <a:rPr lang="en-US" sz="1200" b="1" dirty="0">
                <a:solidFill>
                  <a:srgbClr val="FF0000"/>
                </a:solidFill>
              </a:rPr>
              <a:t>negative, linear</a:t>
            </a: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Add a title to your graph</a:t>
            </a:r>
          </a:p>
          <a:p>
            <a:pPr marL="228600" indent="-228600">
              <a:spcAft>
                <a:spcPts val="4800"/>
              </a:spcAft>
              <a:buFont typeface="+mj-lt"/>
              <a:buAutoNum type="arabicParenR"/>
            </a:pPr>
            <a:r>
              <a:rPr lang="en-US" sz="1100" b="1" dirty="0"/>
              <a:t>Using a ruler, draw a best fit line.  Using the data from Narragansett Beach and Aconcagua, calculate the slope of the line.  Your answer need units and significant digits.</a:t>
            </a:r>
          </a:p>
          <a:p>
            <a:pPr marL="228600" indent="-228600">
              <a:spcAft>
                <a:spcPts val="0"/>
              </a:spcAft>
              <a:buFont typeface="+mj-lt"/>
              <a:buAutoNum type="arabicParenR"/>
            </a:pPr>
            <a:r>
              <a:rPr lang="en-US" sz="1100" b="1" dirty="0"/>
              <a:t>Determine the y-intercept and write the equation to describe the line.</a:t>
            </a:r>
          </a:p>
          <a:p>
            <a:pPr marL="284163" lvl="1" indent="0">
              <a:spcAft>
                <a:spcPts val="0"/>
              </a:spcAft>
              <a:buNone/>
            </a:pPr>
            <a:r>
              <a:rPr lang="en-US" sz="1200" b="1" dirty="0">
                <a:solidFill>
                  <a:srgbClr val="FF0000"/>
                </a:solidFill>
              </a:rPr>
              <a:t>y = –0.00053x + 20.9 </a:t>
            </a:r>
          </a:p>
          <a:p>
            <a:pPr marL="284163" lvl="1" indent="0">
              <a:spcAft>
                <a:spcPts val="0"/>
              </a:spcAft>
              <a:buNone/>
            </a:pPr>
            <a:r>
              <a:rPr lang="en-US" sz="1100" b="1" dirty="0">
                <a:solidFill>
                  <a:srgbClr val="FF0000"/>
                </a:solidFill>
              </a:rPr>
              <a:t> </a:t>
            </a:r>
          </a:p>
          <a:p>
            <a:pPr marL="228600" indent="-228600">
              <a:spcAft>
                <a:spcPts val="0"/>
              </a:spcAft>
              <a:buFont typeface="+mj-lt"/>
              <a:buAutoNum type="arabicParenR"/>
            </a:pPr>
            <a:r>
              <a:rPr lang="en-US" sz="1100" b="1" dirty="0"/>
              <a:t>Using the equation, complete the table on the opposite side.  In the column titled Type of Prediction, put an “E” if it is an extrapolation or an “I” if it is an interpolation.</a:t>
            </a:r>
          </a:p>
        </p:txBody>
      </p:sp>
      <p:grpSp>
        <p:nvGrpSpPr>
          <p:cNvPr id="2" name="Group 1"/>
          <p:cNvGrpSpPr/>
          <p:nvPr/>
        </p:nvGrpSpPr>
        <p:grpSpPr>
          <a:xfrm>
            <a:off x="4419600" y="0"/>
            <a:ext cx="2438400" cy="729557"/>
            <a:chOff x="4419600" y="0"/>
            <a:chExt cx="2438400" cy="729557"/>
          </a:xfrm>
        </p:grpSpPr>
        <p:sp>
          <p:nvSpPr>
            <p:cNvPr id="71" name="TextBox 70"/>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Name</a:t>
              </a:r>
            </a:p>
          </p:txBody>
        </p:sp>
        <p:sp>
          <p:nvSpPr>
            <p:cNvPr id="72" name="TextBox 71"/>
            <p:cNvSpPr txBox="1"/>
            <p:nvPr/>
          </p:nvSpPr>
          <p:spPr>
            <a:xfrm>
              <a:off x="5638800" y="363797"/>
              <a:ext cx="12192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Date</a:t>
              </a:r>
            </a:p>
          </p:txBody>
        </p:sp>
        <p:sp>
          <p:nvSpPr>
            <p:cNvPr id="8" name="TextBox 7"/>
            <p:cNvSpPr txBox="1"/>
            <p:nvPr/>
          </p:nvSpPr>
          <p:spPr>
            <a:xfrm>
              <a:off x="4419600" y="363797"/>
              <a:ext cx="12192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Period</a:t>
              </a:r>
            </a:p>
          </p:txBody>
        </p:sp>
      </p:grpSp>
      <p:graphicFrame>
        <p:nvGraphicFramePr>
          <p:cNvPr id="3" name="Table 2">
            <a:extLst>
              <a:ext uri="{FF2B5EF4-FFF2-40B4-BE49-F238E27FC236}">
                <a16:creationId xmlns:a16="http://schemas.microsoft.com/office/drawing/2014/main" id="{E7D6C4C6-A338-48D3-A1A4-57C5A66D4E1B}"/>
              </a:ext>
            </a:extLst>
          </p:cNvPr>
          <p:cNvGraphicFramePr>
            <a:graphicFrameLocks noGrp="1"/>
          </p:cNvGraphicFramePr>
          <p:nvPr/>
        </p:nvGraphicFramePr>
        <p:xfrm>
          <a:off x="868680" y="2528396"/>
          <a:ext cx="5120640" cy="155448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195895962"/>
                    </a:ext>
                  </a:extLst>
                </a:gridCol>
                <a:gridCol w="1280160">
                  <a:extLst>
                    <a:ext uri="{9D8B030D-6E8A-4147-A177-3AD203B41FA5}">
                      <a16:colId xmlns:a16="http://schemas.microsoft.com/office/drawing/2014/main" val="502794030"/>
                    </a:ext>
                  </a:extLst>
                </a:gridCol>
                <a:gridCol w="1280160">
                  <a:extLst>
                    <a:ext uri="{9D8B030D-6E8A-4147-A177-3AD203B41FA5}">
                      <a16:colId xmlns:a16="http://schemas.microsoft.com/office/drawing/2014/main" val="1181657929"/>
                    </a:ext>
                  </a:extLst>
                </a:gridCol>
              </a:tblGrid>
              <a:tr h="259080">
                <a:tc>
                  <a:txBody>
                    <a:bodyPr/>
                    <a:lstStyle/>
                    <a:p>
                      <a:pPr algn="ctr"/>
                      <a:r>
                        <a:rPr lang="en-US" sz="1100" b="1" dirty="0">
                          <a:solidFill>
                            <a:schemeClr val="tx1"/>
                          </a:solidFill>
                          <a:latin typeface="Arial" panose="020B0604020202020204" pitchFamily="34" charset="0"/>
                          <a:cs typeface="Arial" panose="020B0604020202020204" pitchFamily="34" charset="0"/>
                        </a:rPr>
                        <a:t>Location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Elevation (ft)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Effective O</a:t>
                      </a:r>
                      <a:r>
                        <a:rPr lang="en-US" sz="1400" b="1" baseline="-25000" dirty="0">
                          <a:solidFill>
                            <a:schemeClr val="tx1"/>
                          </a:solidFill>
                          <a:latin typeface="Arial" panose="020B0604020202020204" pitchFamily="34" charset="0"/>
                          <a:cs typeface="Arial" panose="020B0604020202020204" pitchFamily="34" charset="0"/>
                        </a:rPr>
                        <a:t>2</a:t>
                      </a:r>
                      <a:r>
                        <a:rPr lang="en-US" sz="1100" b="1" dirty="0">
                          <a:solidFill>
                            <a:schemeClr val="tx1"/>
                          </a:solidFill>
                          <a:latin typeface="Arial" panose="020B0604020202020204" pitchFamily="34" charset="0"/>
                          <a:cs typeface="Arial" panose="020B0604020202020204" pitchFamily="34" charset="0"/>
                        </a:rPr>
                        <a:t>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1611496"/>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Narragansett Beach, Rhode Island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0 (sea level)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20.9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5589185"/>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Boulder, Colorado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5,328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17.3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048002"/>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Half Dome, California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8,839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14.8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1462020"/>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Longs Peak, Colorado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14,259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12.3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4703943"/>
                  </a:ext>
                </a:extLst>
              </a:tr>
              <a:tr h="259080">
                <a:tc>
                  <a:txBody>
                    <a:bodyPr/>
                    <a:lstStyle/>
                    <a:p>
                      <a:pPr algn="ctr"/>
                      <a:r>
                        <a:rPr lang="en-US" sz="1100" b="1" dirty="0">
                          <a:solidFill>
                            <a:schemeClr val="tx1"/>
                          </a:solidFill>
                          <a:latin typeface="Arial" panose="020B0604020202020204" pitchFamily="34" charset="0"/>
                          <a:cs typeface="Arial" panose="020B0604020202020204" pitchFamily="34" charset="0"/>
                        </a:rPr>
                        <a:t>Aconcagua, Argentina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22,837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8.7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9513327"/>
                  </a:ext>
                </a:extLst>
              </a:tr>
            </a:tbl>
          </a:graphicData>
        </a:graphic>
      </p:graphicFrame>
      <p:graphicFrame>
        <p:nvGraphicFramePr>
          <p:cNvPr id="12" name="Table 11">
            <a:extLst>
              <a:ext uri="{FF2B5EF4-FFF2-40B4-BE49-F238E27FC236}">
                <a16:creationId xmlns:a16="http://schemas.microsoft.com/office/drawing/2014/main" id="{A6739BFA-476A-450B-864F-C0E33C46FF52}"/>
              </a:ext>
            </a:extLst>
          </p:cNvPr>
          <p:cNvGraphicFramePr>
            <a:graphicFrameLocks noGrp="1"/>
          </p:cNvGraphicFramePr>
          <p:nvPr/>
        </p:nvGraphicFramePr>
        <p:xfrm>
          <a:off x="1066800" y="7174539"/>
          <a:ext cx="4572000" cy="54864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1838862576"/>
                    </a:ext>
                  </a:extLst>
                </a:gridCol>
                <a:gridCol w="457200">
                  <a:extLst>
                    <a:ext uri="{9D8B030D-6E8A-4147-A177-3AD203B41FA5}">
                      <a16:colId xmlns:a16="http://schemas.microsoft.com/office/drawing/2014/main" val="747571973"/>
                    </a:ext>
                  </a:extLst>
                </a:gridCol>
                <a:gridCol w="914400">
                  <a:extLst>
                    <a:ext uri="{9D8B030D-6E8A-4147-A177-3AD203B41FA5}">
                      <a16:colId xmlns:a16="http://schemas.microsoft.com/office/drawing/2014/main" val="2858280806"/>
                    </a:ext>
                  </a:extLst>
                </a:gridCol>
                <a:gridCol w="457200">
                  <a:extLst>
                    <a:ext uri="{9D8B030D-6E8A-4147-A177-3AD203B41FA5}">
                      <a16:colId xmlns:a16="http://schemas.microsoft.com/office/drawing/2014/main" val="1041509953"/>
                    </a:ext>
                  </a:extLst>
                </a:gridCol>
                <a:gridCol w="1828800">
                  <a:extLst>
                    <a:ext uri="{9D8B030D-6E8A-4147-A177-3AD203B41FA5}">
                      <a16:colId xmlns:a16="http://schemas.microsoft.com/office/drawing/2014/main" val="3605627149"/>
                    </a:ext>
                  </a:extLst>
                </a:gridCol>
              </a:tblGrid>
              <a:tr h="182880">
                <a:tc>
                  <a:txBody>
                    <a:bodyPr/>
                    <a:lstStyle/>
                    <a:p>
                      <a:pPr algn="ctr"/>
                      <a:r>
                        <a:rPr lang="en-US" sz="1200" b="1" dirty="0">
                          <a:solidFill>
                            <a:srgbClr val="FF0000"/>
                          </a:solidFill>
                          <a:latin typeface="Arial" panose="020B0604020202020204" pitchFamily="34" charset="0"/>
                          <a:cs typeface="Arial" panose="020B0604020202020204" pitchFamily="34" charset="0"/>
                        </a:rPr>
                        <a:t>y</a:t>
                      </a:r>
                      <a:r>
                        <a:rPr lang="en-US" sz="1200" b="1" baseline="-25000" dirty="0">
                          <a:solidFill>
                            <a:srgbClr val="FF0000"/>
                          </a:solidFill>
                          <a:latin typeface="Arial" panose="020B0604020202020204" pitchFamily="34" charset="0"/>
                          <a:cs typeface="Arial" panose="020B0604020202020204" pitchFamily="34" charset="0"/>
                        </a:rPr>
                        <a:t>2</a:t>
                      </a:r>
                      <a:r>
                        <a:rPr lang="en-US" sz="1200" b="1" dirty="0">
                          <a:solidFill>
                            <a:srgbClr val="FF0000"/>
                          </a:solidFill>
                          <a:latin typeface="Arial" panose="020B0604020202020204" pitchFamily="34" charset="0"/>
                          <a:cs typeface="Arial" panose="020B0604020202020204" pitchFamily="34" charset="0"/>
                        </a:rPr>
                        <a:t> – y</a:t>
                      </a:r>
                      <a:r>
                        <a:rPr lang="en-US" sz="1200" b="1" baseline="-25000" dirty="0">
                          <a:solidFill>
                            <a:srgbClr val="FF0000"/>
                          </a:solidFill>
                          <a:latin typeface="Arial" panose="020B0604020202020204" pitchFamily="34" charset="0"/>
                          <a:cs typeface="Arial" panose="020B0604020202020204" pitchFamily="34" charset="0"/>
                        </a:rPr>
                        <a:t>1</a:t>
                      </a:r>
                    </a:p>
                  </a:txBody>
                  <a:tcPr anchor="ctr">
                    <a:lnB w="12700" cap="flat" cmpd="sng" algn="ctr">
                      <a:solidFill>
                        <a:schemeClr val="tx1"/>
                      </a:solidFill>
                      <a:prstDash val="solid"/>
                      <a:round/>
                      <a:headEnd type="none" w="med" len="med"/>
                      <a:tailEnd type="none" w="med" len="med"/>
                    </a:lnB>
                    <a:noFill/>
                  </a:tcPr>
                </a:tc>
                <a:tc rowSpan="2">
                  <a:txBody>
                    <a:bodyPr/>
                    <a:lstStyle/>
                    <a:p>
                      <a:pPr algn="ctr"/>
                      <a:r>
                        <a:rPr lang="en-US" sz="1600" b="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pPr algn="ctr"/>
                      <a:r>
                        <a:rPr lang="en-US" sz="1200" b="1" dirty="0">
                          <a:solidFill>
                            <a:srgbClr val="FF0000"/>
                          </a:solidFill>
                          <a:latin typeface="Arial" panose="020B0604020202020204" pitchFamily="34" charset="0"/>
                          <a:cs typeface="Arial" panose="020B0604020202020204" pitchFamily="34" charset="0"/>
                        </a:rPr>
                        <a:t>8.7 – 20.9 </a:t>
                      </a:r>
                    </a:p>
                  </a:txBody>
                  <a:tcPr anchor="ctr">
                    <a:lnB w="12700" cap="flat" cmpd="sng" algn="ctr">
                      <a:solidFill>
                        <a:schemeClr val="tx1"/>
                      </a:solidFill>
                      <a:prstDash val="solid"/>
                      <a:round/>
                      <a:headEnd type="none" w="med" len="med"/>
                      <a:tailEnd type="none" w="med" len="med"/>
                    </a:lnB>
                    <a:noFill/>
                  </a:tcPr>
                </a:tc>
                <a:tc rowSpan="2">
                  <a:txBody>
                    <a:bodyPr/>
                    <a:lstStyle/>
                    <a:p>
                      <a:pPr algn="ctr"/>
                      <a:r>
                        <a:rPr lang="en-US" sz="1600" b="0" dirty="0">
                          <a:solidFill>
                            <a:schemeClr val="tx1"/>
                          </a:solidFill>
                          <a:latin typeface="Arial" panose="020B0604020202020204" pitchFamily="34" charset="0"/>
                          <a:cs typeface="Arial" panose="020B0604020202020204" pitchFamily="34" charset="0"/>
                        </a:rPr>
                        <a:t>=</a:t>
                      </a:r>
                    </a:p>
                  </a:txBody>
                  <a:tcPr anchor="ctr">
                    <a:noFill/>
                  </a:tcPr>
                </a:tc>
                <a:tc rowSpan="2">
                  <a:txBody>
                    <a:bodyPr/>
                    <a:lstStyle/>
                    <a:p>
                      <a:pPr algn="l"/>
                      <a:r>
                        <a:rPr lang="en-US" sz="1200" b="1" dirty="0">
                          <a:solidFill>
                            <a:srgbClr val="FF0000"/>
                          </a:solidFill>
                          <a:latin typeface="Arial" panose="020B0604020202020204" pitchFamily="34" charset="0"/>
                          <a:cs typeface="Arial" panose="020B0604020202020204" pitchFamily="34" charset="0"/>
                        </a:rPr>
                        <a:t>–0.00053 O</a:t>
                      </a:r>
                      <a:r>
                        <a:rPr lang="en-US" sz="1600" b="1" baseline="-25000" dirty="0">
                          <a:solidFill>
                            <a:srgbClr val="FF0000"/>
                          </a:solidFill>
                          <a:latin typeface="Arial" panose="020B0604020202020204" pitchFamily="34" charset="0"/>
                          <a:cs typeface="Arial" panose="020B0604020202020204" pitchFamily="34" charset="0"/>
                        </a:rPr>
                        <a:t>2</a:t>
                      </a:r>
                      <a:r>
                        <a:rPr lang="en-US" sz="1200" b="1" dirty="0">
                          <a:solidFill>
                            <a:srgbClr val="FF0000"/>
                          </a:solidFill>
                          <a:latin typeface="Arial" panose="020B0604020202020204" pitchFamily="34" charset="0"/>
                          <a:cs typeface="Arial" panose="020B0604020202020204" pitchFamily="34" charset="0"/>
                        </a:rPr>
                        <a:t> % per ft </a:t>
                      </a:r>
                    </a:p>
                  </a:txBody>
                  <a:tcPr anchor="ctr">
                    <a:noFill/>
                  </a:tcPr>
                </a:tc>
                <a:extLst>
                  <a:ext uri="{0D108BD9-81ED-4DB2-BD59-A6C34878D82A}">
                    <a16:rowId xmlns:a16="http://schemas.microsoft.com/office/drawing/2014/main" val="4175360533"/>
                  </a:ext>
                </a:extLst>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Arial" panose="020B0604020202020204" pitchFamily="34" charset="0"/>
                          <a:cs typeface="Arial" panose="020B0604020202020204" pitchFamily="34" charset="0"/>
                        </a:rPr>
                        <a:t>x</a:t>
                      </a:r>
                      <a:r>
                        <a:rPr lang="en-US" sz="1200" b="1" baseline="-25000" dirty="0">
                          <a:solidFill>
                            <a:srgbClr val="FF0000"/>
                          </a:solidFill>
                          <a:latin typeface="Arial" panose="020B0604020202020204" pitchFamily="34" charset="0"/>
                          <a:cs typeface="Arial" panose="020B0604020202020204" pitchFamily="34" charset="0"/>
                        </a:rPr>
                        <a:t>2</a:t>
                      </a:r>
                      <a:r>
                        <a:rPr lang="en-US" sz="1200" b="1" dirty="0">
                          <a:solidFill>
                            <a:srgbClr val="FF0000"/>
                          </a:solidFill>
                          <a:latin typeface="Arial" panose="020B0604020202020204" pitchFamily="34" charset="0"/>
                          <a:cs typeface="Arial" panose="020B0604020202020204" pitchFamily="34" charset="0"/>
                        </a:rPr>
                        <a:t> – x</a:t>
                      </a:r>
                      <a:r>
                        <a:rPr lang="en-US" sz="1200" b="1" baseline="-25000" dirty="0">
                          <a:solidFill>
                            <a:srgbClr val="FF0000"/>
                          </a:solidFill>
                          <a:latin typeface="Arial" panose="020B0604020202020204" pitchFamily="34" charset="0"/>
                          <a:cs typeface="Arial" panose="020B0604020202020204" pitchFamily="34" charset="0"/>
                        </a:rPr>
                        <a:t>1</a:t>
                      </a:r>
                    </a:p>
                  </a:txBody>
                  <a:tcPr anchor="ctr">
                    <a:lnT w="12700" cap="flat" cmpd="sng" algn="ctr">
                      <a:solidFill>
                        <a:schemeClr val="tx1"/>
                      </a:solidFill>
                      <a:prstDash val="solid"/>
                      <a:round/>
                      <a:headEnd type="none" w="med" len="med"/>
                      <a:tailEnd type="none" w="med" len="med"/>
                    </a:lnT>
                    <a:noFill/>
                  </a:tcPr>
                </a:tc>
                <a:tc vMerge="1">
                  <a:txBody>
                    <a:bodyPr/>
                    <a:lstStyle/>
                    <a:p>
                      <a:pPr algn="ctr"/>
                      <a:endParaRPr lang="en-US" sz="2400" b="1" dirty="0">
                        <a:latin typeface="Arial" panose="020B0604020202020204" pitchFamily="34" charset="0"/>
                        <a:cs typeface="Arial" panose="020B0604020202020204" pitchFamily="34" charset="0"/>
                      </a:endParaRPr>
                    </a:p>
                  </a:txBody>
                  <a:tcPr anchor="ctr"/>
                </a:tc>
                <a:tc>
                  <a:txBody>
                    <a:bodyPr/>
                    <a:lstStyle/>
                    <a:p>
                      <a:pPr algn="ctr"/>
                      <a:r>
                        <a:rPr lang="en-US" sz="1200" b="1" dirty="0">
                          <a:solidFill>
                            <a:srgbClr val="FF0000"/>
                          </a:solidFill>
                          <a:latin typeface="Arial" panose="020B0604020202020204" pitchFamily="34" charset="0"/>
                          <a:cs typeface="Arial" panose="020B0604020202020204" pitchFamily="34" charset="0"/>
                        </a:rPr>
                        <a:t>22,837 – 0 </a:t>
                      </a:r>
                    </a:p>
                  </a:txBody>
                  <a:tcPr anchor="ctr">
                    <a:lnT w="12700" cap="flat" cmpd="sng" algn="ctr">
                      <a:solidFill>
                        <a:schemeClr val="tx1"/>
                      </a:solidFill>
                      <a:prstDash val="solid"/>
                      <a:round/>
                      <a:headEnd type="none" w="med" len="med"/>
                      <a:tailEnd type="none" w="med" len="med"/>
                    </a:lnT>
                    <a:noFill/>
                  </a:tcPr>
                </a:tc>
                <a:tc vMerge="1">
                  <a:txBody>
                    <a:bodyPr/>
                    <a:lstStyle/>
                    <a:p>
                      <a:pPr algn="ctr"/>
                      <a:endParaRPr lang="en-US" sz="2400" b="1" dirty="0">
                        <a:latin typeface="Arial" panose="020B0604020202020204" pitchFamily="34" charset="0"/>
                        <a:cs typeface="Arial" panose="020B0604020202020204" pitchFamily="34" charset="0"/>
                      </a:endParaRPr>
                    </a:p>
                  </a:txBody>
                  <a:tcPr anchor="ctr"/>
                </a:tc>
                <a:tc vMerge="1">
                  <a:txBody>
                    <a:bodyPr/>
                    <a:lstStyle/>
                    <a:p>
                      <a:pPr algn="ctr"/>
                      <a:endParaRPr lang="en-US" sz="24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844738316"/>
                  </a:ext>
                </a:extLst>
              </a:tr>
            </a:tbl>
          </a:graphicData>
        </a:graphic>
      </p:graphicFrame>
    </p:spTree>
    <p:extLst>
      <p:ext uri="{BB962C8B-B14F-4D97-AF65-F5344CB8AC3E}">
        <p14:creationId xmlns:p14="http://schemas.microsoft.com/office/powerpoint/2010/main" val="102474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0">
            <a:extLst>
              <a:ext uri="{FF2B5EF4-FFF2-40B4-BE49-F238E27FC236}">
                <a16:creationId xmlns:a16="http://schemas.microsoft.com/office/drawing/2014/main" id="{D4C21D7F-784D-491D-8B17-EF2118F62796}"/>
              </a:ext>
            </a:extLst>
          </p:cNvPr>
          <p:cNvGrpSpPr/>
          <p:nvPr/>
        </p:nvGrpSpPr>
        <p:grpSpPr>
          <a:xfrm>
            <a:off x="-1" y="0"/>
            <a:ext cx="6858001" cy="9144000"/>
            <a:chOff x="-1" y="0"/>
            <a:chExt cx="6858001" cy="9144000"/>
          </a:xfrm>
        </p:grpSpPr>
        <p:cxnSp>
          <p:nvCxnSpPr>
            <p:cNvPr id="64" name="Straight Connector 63">
              <a:extLst>
                <a:ext uri="{FF2B5EF4-FFF2-40B4-BE49-F238E27FC236}">
                  <a16:creationId xmlns:a16="http://schemas.microsoft.com/office/drawing/2014/main" id="{BB6509E8-49A5-4E06-940B-F57F3055BEBB}"/>
                </a:ext>
              </a:extLst>
            </p:cNvPr>
            <p:cNvCxnSpPr/>
            <p:nvPr/>
          </p:nvCxnSpPr>
          <p:spPr>
            <a:xfrm>
              <a:off x="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E590B1-6BC3-42EB-A39A-EE8EC4FFA571}"/>
                </a:ext>
              </a:extLst>
            </p:cNvPr>
            <p:cNvCxnSpPr/>
            <p:nvPr/>
          </p:nvCxnSpPr>
          <p:spPr>
            <a:xfrm>
              <a:off x="228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11E3ED1-3A7B-4C73-8135-EEFA374B1437}"/>
                </a:ext>
              </a:extLst>
            </p:cNvPr>
            <p:cNvCxnSpPr/>
            <p:nvPr/>
          </p:nvCxnSpPr>
          <p:spPr>
            <a:xfrm>
              <a:off x="457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448EBC-3346-471E-A8FE-D20707AA0810}"/>
                </a:ext>
              </a:extLst>
            </p:cNvPr>
            <p:cNvCxnSpPr/>
            <p:nvPr/>
          </p:nvCxnSpPr>
          <p:spPr>
            <a:xfrm>
              <a:off x="685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3902912-616A-457D-BB23-EAA48F33AB55}"/>
                </a:ext>
              </a:extLst>
            </p:cNvPr>
            <p:cNvCxnSpPr/>
            <p:nvPr/>
          </p:nvCxnSpPr>
          <p:spPr>
            <a:xfrm>
              <a:off x="914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61ED9F1-8BC7-4654-AC2F-EFE4E92AE5FD}"/>
                </a:ext>
              </a:extLst>
            </p:cNvPr>
            <p:cNvCxnSpPr/>
            <p:nvPr/>
          </p:nvCxnSpPr>
          <p:spPr>
            <a:xfrm>
              <a:off x="1143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AA1B0BC-B107-49A6-8E4C-2D3AAB668E6E}"/>
                </a:ext>
              </a:extLst>
            </p:cNvPr>
            <p:cNvCxnSpPr/>
            <p:nvPr/>
          </p:nvCxnSpPr>
          <p:spPr>
            <a:xfrm>
              <a:off x="1371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4B71517-8297-4EA2-B6B7-9A9C72881A8C}"/>
                </a:ext>
              </a:extLst>
            </p:cNvPr>
            <p:cNvCxnSpPr/>
            <p:nvPr/>
          </p:nvCxnSpPr>
          <p:spPr>
            <a:xfrm>
              <a:off x="1600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40A5F38-81B0-4F40-B66A-46D70EE8646B}"/>
                </a:ext>
              </a:extLst>
            </p:cNvPr>
            <p:cNvCxnSpPr/>
            <p:nvPr/>
          </p:nvCxnSpPr>
          <p:spPr>
            <a:xfrm>
              <a:off x="1828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41D1504-3B29-4774-BB02-C788AE674ADB}"/>
                </a:ext>
              </a:extLst>
            </p:cNvPr>
            <p:cNvCxnSpPr/>
            <p:nvPr/>
          </p:nvCxnSpPr>
          <p:spPr>
            <a:xfrm>
              <a:off x="2057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D71F8B5-6AEE-4834-B373-091B498D89B7}"/>
                </a:ext>
              </a:extLst>
            </p:cNvPr>
            <p:cNvCxnSpPr/>
            <p:nvPr/>
          </p:nvCxnSpPr>
          <p:spPr>
            <a:xfrm>
              <a:off x="2286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09FC340-A0B4-42AE-A121-AE160012ECF8}"/>
                </a:ext>
              </a:extLst>
            </p:cNvPr>
            <p:cNvCxnSpPr/>
            <p:nvPr/>
          </p:nvCxnSpPr>
          <p:spPr>
            <a:xfrm>
              <a:off x="2514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AA95D27-061A-4D4E-84F1-A9D3A70675E6}"/>
                </a:ext>
              </a:extLst>
            </p:cNvPr>
            <p:cNvCxnSpPr/>
            <p:nvPr/>
          </p:nvCxnSpPr>
          <p:spPr>
            <a:xfrm>
              <a:off x="2743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26D2A0F-5C23-4ED0-B6E7-4E32E5CAE11A}"/>
                </a:ext>
              </a:extLst>
            </p:cNvPr>
            <p:cNvCxnSpPr/>
            <p:nvPr/>
          </p:nvCxnSpPr>
          <p:spPr>
            <a:xfrm>
              <a:off x="2971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522B941-9389-4747-9FC7-6ADEA83CEB0F}"/>
                </a:ext>
              </a:extLst>
            </p:cNvPr>
            <p:cNvCxnSpPr/>
            <p:nvPr/>
          </p:nvCxnSpPr>
          <p:spPr>
            <a:xfrm>
              <a:off x="3200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6ECB111-308C-4FAB-ADB1-8CADFD1218C4}"/>
                </a:ext>
              </a:extLst>
            </p:cNvPr>
            <p:cNvCxnSpPr/>
            <p:nvPr/>
          </p:nvCxnSpPr>
          <p:spPr>
            <a:xfrm>
              <a:off x="3429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3C1DF587-AAF5-4CA7-9D43-7259FB1FF1D9}"/>
                </a:ext>
              </a:extLst>
            </p:cNvPr>
            <p:cNvCxnSpPr/>
            <p:nvPr/>
          </p:nvCxnSpPr>
          <p:spPr>
            <a:xfrm>
              <a:off x="3657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9F0079B-D473-44C4-9C94-4538228993CF}"/>
                </a:ext>
              </a:extLst>
            </p:cNvPr>
            <p:cNvCxnSpPr/>
            <p:nvPr/>
          </p:nvCxnSpPr>
          <p:spPr>
            <a:xfrm>
              <a:off x="3886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CC446F4-76E1-4D68-AA5F-B49629225A76}"/>
                </a:ext>
              </a:extLst>
            </p:cNvPr>
            <p:cNvCxnSpPr/>
            <p:nvPr/>
          </p:nvCxnSpPr>
          <p:spPr>
            <a:xfrm>
              <a:off x="4114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9648A0E-3888-46D7-8C30-DA77F39A83FA}"/>
                </a:ext>
              </a:extLst>
            </p:cNvPr>
            <p:cNvCxnSpPr/>
            <p:nvPr/>
          </p:nvCxnSpPr>
          <p:spPr>
            <a:xfrm>
              <a:off x="4343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EAA3A02-F055-4FE6-BD24-7E94B3520D8E}"/>
                </a:ext>
              </a:extLst>
            </p:cNvPr>
            <p:cNvCxnSpPr/>
            <p:nvPr/>
          </p:nvCxnSpPr>
          <p:spPr>
            <a:xfrm>
              <a:off x="4572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1C2EC3A-DA6F-4ABE-B107-7DF46EED5510}"/>
                </a:ext>
              </a:extLst>
            </p:cNvPr>
            <p:cNvCxnSpPr/>
            <p:nvPr/>
          </p:nvCxnSpPr>
          <p:spPr>
            <a:xfrm>
              <a:off x="4800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F31CE84-E2C3-4B1F-9437-2B0FD28911CE}"/>
                </a:ext>
              </a:extLst>
            </p:cNvPr>
            <p:cNvCxnSpPr/>
            <p:nvPr/>
          </p:nvCxnSpPr>
          <p:spPr>
            <a:xfrm>
              <a:off x="5029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E7778BC-9A06-4D44-BDDB-4E771C7DA9EA}"/>
                </a:ext>
              </a:extLst>
            </p:cNvPr>
            <p:cNvCxnSpPr/>
            <p:nvPr/>
          </p:nvCxnSpPr>
          <p:spPr>
            <a:xfrm>
              <a:off x="5257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A748D7E-A9D8-4780-B8BA-F4A437A50934}"/>
                </a:ext>
              </a:extLst>
            </p:cNvPr>
            <p:cNvCxnSpPr/>
            <p:nvPr/>
          </p:nvCxnSpPr>
          <p:spPr>
            <a:xfrm>
              <a:off x="5715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46C7343-CAD2-4CD0-B8D2-DBC3DDE651F6}"/>
                </a:ext>
              </a:extLst>
            </p:cNvPr>
            <p:cNvCxnSpPr/>
            <p:nvPr/>
          </p:nvCxnSpPr>
          <p:spPr>
            <a:xfrm>
              <a:off x="59436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5E8ACB4-D8A3-4141-B888-4DEAAC3F1192}"/>
                </a:ext>
              </a:extLst>
            </p:cNvPr>
            <p:cNvCxnSpPr/>
            <p:nvPr/>
          </p:nvCxnSpPr>
          <p:spPr>
            <a:xfrm>
              <a:off x="64008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B35884-1B2C-4CD6-8D20-7DC06FC6D774}"/>
                </a:ext>
              </a:extLst>
            </p:cNvPr>
            <p:cNvCxnSpPr/>
            <p:nvPr/>
          </p:nvCxnSpPr>
          <p:spPr>
            <a:xfrm>
              <a:off x="68580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C878C744-0AC2-49C0-B8B2-1B7C66460422}"/>
                </a:ext>
              </a:extLst>
            </p:cNvPr>
            <p:cNvCxnSpPr/>
            <p:nvPr/>
          </p:nvCxnSpPr>
          <p:spPr>
            <a:xfrm>
              <a:off x="6629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BE6B149-B64C-4EEF-B86D-F9FAAF8ED30A}"/>
                </a:ext>
              </a:extLst>
            </p:cNvPr>
            <p:cNvCxnSpPr/>
            <p:nvPr/>
          </p:nvCxnSpPr>
          <p:spPr>
            <a:xfrm>
              <a:off x="61722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CC06C3BD-3505-4BD6-BA13-577F37FE1A2A}"/>
                </a:ext>
              </a:extLst>
            </p:cNvPr>
            <p:cNvCxnSpPr/>
            <p:nvPr/>
          </p:nvCxnSpPr>
          <p:spPr>
            <a:xfrm>
              <a:off x="5486400" y="0"/>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5A2BACA-BE3A-4834-BD16-352DBF95365D}"/>
                </a:ext>
              </a:extLst>
            </p:cNvPr>
            <p:cNvCxnSpPr/>
            <p:nvPr/>
          </p:nvCxnSpPr>
          <p:spPr>
            <a:xfrm rot="16200000">
              <a:off x="3429000" y="527956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72ABA2-C29D-4729-8766-BB6B911E4E21}"/>
                </a:ext>
              </a:extLst>
            </p:cNvPr>
            <p:cNvCxnSpPr/>
            <p:nvPr/>
          </p:nvCxnSpPr>
          <p:spPr>
            <a:xfrm rot="16200000">
              <a:off x="3429000" y="506184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F69C871-C35F-42E3-86DD-0048A142C706}"/>
                </a:ext>
              </a:extLst>
            </p:cNvPr>
            <p:cNvCxnSpPr/>
            <p:nvPr/>
          </p:nvCxnSpPr>
          <p:spPr>
            <a:xfrm rot="16200000">
              <a:off x="3428999" y="462641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646B13E-0ECF-4899-8CBA-0BD6615090C7}"/>
                </a:ext>
              </a:extLst>
            </p:cNvPr>
            <p:cNvCxnSpPr/>
            <p:nvPr/>
          </p:nvCxnSpPr>
          <p:spPr>
            <a:xfrm rot="16200000">
              <a:off x="3428999" y="440870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9DDCC08-9A1D-44A0-8755-99CC1982E81C}"/>
                </a:ext>
              </a:extLst>
            </p:cNvPr>
            <p:cNvCxnSpPr/>
            <p:nvPr/>
          </p:nvCxnSpPr>
          <p:spPr>
            <a:xfrm rot="16200000">
              <a:off x="3428999" y="419099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D4FFA3C-DBBE-477F-B9D2-79328D1C40B8}"/>
                </a:ext>
              </a:extLst>
            </p:cNvPr>
            <p:cNvCxnSpPr/>
            <p:nvPr/>
          </p:nvCxnSpPr>
          <p:spPr>
            <a:xfrm rot="16200000">
              <a:off x="3428999" y="397327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52D9D72-BA57-4A8E-A2DB-EE8FF3350961}"/>
                </a:ext>
              </a:extLst>
            </p:cNvPr>
            <p:cNvCxnSpPr/>
            <p:nvPr/>
          </p:nvCxnSpPr>
          <p:spPr>
            <a:xfrm rot="16200000">
              <a:off x="3428999" y="375556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3419D5B-FA03-4822-872D-A7FB1BF5B73E}"/>
                </a:ext>
              </a:extLst>
            </p:cNvPr>
            <p:cNvCxnSpPr/>
            <p:nvPr/>
          </p:nvCxnSpPr>
          <p:spPr>
            <a:xfrm rot="16200000">
              <a:off x="3428999" y="353784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8346440-E690-4520-BEF4-8F6CC31FABFC}"/>
                </a:ext>
              </a:extLst>
            </p:cNvPr>
            <p:cNvCxnSpPr/>
            <p:nvPr/>
          </p:nvCxnSpPr>
          <p:spPr>
            <a:xfrm rot="16200000">
              <a:off x="3428999" y="332013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BA94833-C73A-4D72-A3FE-E4236BA0A0F1}"/>
                </a:ext>
              </a:extLst>
            </p:cNvPr>
            <p:cNvCxnSpPr/>
            <p:nvPr/>
          </p:nvCxnSpPr>
          <p:spPr>
            <a:xfrm rot="16200000">
              <a:off x="3428999" y="310242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D03D6A-1B77-437E-B07C-8D9E5B3AE8C6}"/>
                </a:ext>
              </a:extLst>
            </p:cNvPr>
            <p:cNvCxnSpPr/>
            <p:nvPr/>
          </p:nvCxnSpPr>
          <p:spPr>
            <a:xfrm rot="16200000">
              <a:off x="3428999" y="288470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BDE81B8-1697-49C2-9525-6819240AE08E}"/>
                </a:ext>
              </a:extLst>
            </p:cNvPr>
            <p:cNvCxnSpPr/>
            <p:nvPr/>
          </p:nvCxnSpPr>
          <p:spPr>
            <a:xfrm rot="16200000">
              <a:off x="3428999" y="266699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1E75A40-7333-430B-B05E-F2AB59AE7E70}"/>
                </a:ext>
              </a:extLst>
            </p:cNvPr>
            <p:cNvCxnSpPr/>
            <p:nvPr/>
          </p:nvCxnSpPr>
          <p:spPr>
            <a:xfrm rot="16200000">
              <a:off x="3428999" y="244927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19C38CD-5696-4C4D-A7DE-78922B7FF510}"/>
                </a:ext>
              </a:extLst>
            </p:cNvPr>
            <p:cNvCxnSpPr/>
            <p:nvPr/>
          </p:nvCxnSpPr>
          <p:spPr>
            <a:xfrm rot="16200000">
              <a:off x="3428999" y="223156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D6C4C0-5182-4744-8C97-A4C55908CD8C}"/>
                </a:ext>
              </a:extLst>
            </p:cNvPr>
            <p:cNvCxnSpPr/>
            <p:nvPr/>
          </p:nvCxnSpPr>
          <p:spPr>
            <a:xfrm rot="16200000">
              <a:off x="3428999" y="201385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2BB71DB-EBE8-403C-8834-6241EEB7BE5D}"/>
                </a:ext>
              </a:extLst>
            </p:cNvPr>
            <p:cNvCxnSpPr/>
            <p:nvPr/>
          </p:nvCxnSpPr>
          <p:spPr>
            <a:xfrm rot="16200000">
              <a:off x="3428999" y="179613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DE4B7C1-B0CB-4590-94FF-5FEB4294D0A1}"/>
                </a:ext>
              </a:extLst>
            </p:cNvPr>
            <p:cNvCxnSpPr/>
            <p:nvPr/>
          </p:nvCxnSpPr>
          <p:spPr>
            <a:xfrm rot="16200000">
              <a:off x="3428999" y="157842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650D484-B2B2-40B8-A0A2-FE79014FADA0}"/>
                </a:ext>
              </a:extLst>
            </p:cNvPr>
            <p:cNvCxnSpPr/>
            <p:nvPr/>
          </p:nvCxnSpPr>
          <p:spPr>
            <a:xfrm rot="16200000">
              <a:off x="3428999" y="136070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9FBEFE-9246-4E70-B5AD-74BF18F10159}"/>
                </a:ext>
              </a:extLst>
            </p:cNvPr>
            <p:cNvCxnSpPr/>
            <p:nvPr/>
          </p:nvCxnSpPr>
          <p:spPr>
            <a:xfrm rot="16200000">
              <a:off x="3428999" y="114299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CB23A9A-D5BF-4981-9751-2BC4C84BF944}"/>
                </a:ext>
              </a:extLst>
            </p:cNvPr>
            <p:cNvCxnSpPr/>
            <p:nvPr/>
          </p:nvCxnSpPr>
          <p:spPr>
            <a:xfrm rot="16200000">
              <a:off x="3428999" y="92528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A4DD01A-BDDE-427C-9C7A-B4D7FCB6B71C}"/>
                </a:ext>
              </a:extLst>
            </p:cNvPr>
            <p:cNvCxnSpPr/>
            <p:nvPr/>
          </p:nvCxnSpPr>
          <p:spPr>
            <a:xfrm rot="16200000">
              <a:off x="3428999" y="70756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863D2D8-C21F-4718-80B2-4BA5E1AB436C}"/>
                </a:ext>
              </a:extLst>
            </p:cNvPr>
            <p:cNvCxnSpPr/>
            <p:nvPr/>
          </p:nvCxnSpPr>
          <p:spPr>
            <a:xfrm rot="16200000">
              <a:off x="3429000" y="48985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74E8F09-2964-4B3F-8448-CD60BA3DCAF8}"/>
                </a:ext>
              </a:extLst>
            </p:cNvPr>
            <p:cNvCxnSpPr/>
            <p:nvPr/>
          </p:nvCxnSpPr>
          <p:spPr>
            <a:xfrm rot="16200000">
              <a:off x="3429000" y="27213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0C6234E-71A0-4F5B-B3D2-570B38AB98AD}"/>
                </a:ext>
              </a:extLst>
            </p:cNvPr>
            <p:cNvCxnSpPr/>
            <p:nvPr/>
          </p:nvCxnSpPr>
          <p:spPr>
            <a:xfrm rot="16200000">
              <a:off x="3429000" y="5442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6644A1A-01A8-48B6-BF4F-9AE2DC867D4C}"/>
                </a:ext>
              </a:extLst>
            </p:cNvPr>
            <p:cNvCxnSpPr/>
            <p:nvPr/>
          </p:nvCxnSpPr>
          <p:spPr>
            <a:xfrm rot="16200000">
              <a:off x="3429000" y="-16329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9214B06-C328-4353-88E9-2755364017BE}"/>
                </a:ext>
              </a:extLst>
            </p:cNvPr>
            <p:cNvCxnSpPr/>
            <p:nvPr/>
          </p:nvCxnSpPr>
          <p:spPr>
            <a:xfrm rot="16200000">
              <a:off x="3429000" y="-38100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F32555B-8B7F-44A1-8837-5837AFCC14E8}"/>
                </a:ext>
              </a:extLst>
            </p:cNvPr>
            <p:cNvCxnSpPr/>
            <p:nvPr/>
          </p:nvCxnSpPr>
          <p:spPr>
            <a:xfrm rot="16200000">
              <a:off x="3429000" y="-59871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552A046-DDD9-4E2B-AA96-63C55E13CBC5}"/>
                </a:ext>
              </a:extLst>
            </p:cNvPr>
            <p:cNvCxnSpPr/>
            <p:nvPr/>
          </p:nvCxnSpPr>
          <p:spPr>
            <a:xfrm rot="16200000">
              <a:off x="3429000" y="-81643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81578A9-D73B-413A-AB4F-AE7F44A0F6B4}"/>
                </a:ext>
              </a:extLst>
            </p:cNvPr>
            <p:cNvCxnSpPr/>
            <p:nvPr/>
          </p:nvCxnSpPr>
          <p:spPr>
            <a:xfrm rot="16200000">
              <a:off x="3429000" y="-103414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FEBFB61-35A2-479D-9710-AEE655B40DC2}"/>
                </a:ext>
              </a:extLst>
            </p:cNvPr>
            <p:cNvCxnSpPr/>
            <p:nvPr/>
          </p:nvCxnSpPr>
          <p:spPr>
            <a:xfrm rot="16200000">
              <a:off x="3429000" y="-125186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CC2A55C-62FD-459B-A70B-A3D9F003CD83}"/>
                </a:ext>
              </a:extLst>
            </p:cNvPr>
            <p:cNvCxnSpPr/>
            <p:nvPr/>
          </p:nvCxnSpPr>
          <p:spPr>
            <a:xfrm rot="16200000">
              <a:off x="3428999" y="-146957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7D3C79E-451B-4B94-B6BE-D040AC0B4890}"/>
                </a:ext>
              </a:extLst>
            </p:cNvPr>
            <p:cNvCxnSpPr/>
            <p:nvPr/>
          </p:nvCxnSpPr>
          <p:spPr>
            <a:xfrm rot="16200000">
              <a:off x="3428999" y="-168728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4E4E7B4-DBFC-4281-B768-778378631EF0}"/>
                </a:ext>
              </a:extLst>
            </p:cNvPr>
            <p:cNvCxnSpPr/>
            <p:nvPr/>
          </p:nvCxnSpPr>
          <p:spPr>
            <a:xfrm rot="16200000">
              <a:off x="3428999" y="-190500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4FB56B5-A33B-4767-B96B-910F913521E7}"/>
                </a:ext>
              </a:extLst>
            </p:cNvPr>
            <p:cNvCxnSpPr/>
            <p:nvPr/>
          </p:nvCxnSpPr>
          <p:spPr>
            <a:xfrm rot="16200000">
              <a:off x="3428999" y="-212271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A3E0B99-8159-48DE-8148-A2446E58C69D}"/>
                </a:ext>
              </a:extLst>
            </p:cNvPr>
            <p:cNvCxnSpPr/>
            <p:nvPr/>
          </p:nvCxnSpPr>
          <p:spPr>
            <a:xfrm rot="16200000">
              <a:off x="3428999" y="-234043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0E63035-BD70-4E22-831D-7913A293B553}"/>
                </a:ext>
              </a:extLst>
            </p:cNvPr>
            <p:cNvCxnSpPr/>
            <p:nvPr/>
          </p:nvCxnSpPr>
          <p:spPr>
            <a:xfrm rot="16200000">
              <a:off x="3428999" y="-255814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355B77A-77BC-4BFB-ABC9-B96B0E5CE46B}"/>
                </a:ext>
              </a:extLst>
            </p:cNvPr>
            <p:cNvCxnSpPr/>
            <p:nvPr/>
          </p:nvCxnSpPr>
          <p:spPr>
            <a:xfrm rot="16200000">
              <a:off x="3428999" y="-2775858"/>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8380424-CFEB-47FF-92E4-5351B175AC1C}"/>
                </a:ext>
              </a:extLst>
            </p:cNvPr>
            <p:cNvCxnSpPr/>
            <p:nvPr/>
          </p:nvCxnSpPr>
          <p:spPr>
            <a:xfrm rot="16200000">
              <a:off x="3428999" y="-299357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863FD5B-28E8-446E-A866-6C9220CF4EAD}"/>
                </a:ext>
              </a:extLst>
            </p:cNvPr>
            <p:cNvCxnSpPr/>
            <p:nvPr/>
          </p:nvCxnSpPr>
          <p:spPr>
            <a:xfrm rot="16200000">
              <a:off x="3428999" y="-3211286"/>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E312C6E-805D-4273-AB78-93B9DCF21720}"/>
                </a:ext>
              </a:extLst>
            </p:cNvPr>
            <p:cNvCxnSpPr/>
            <p:nvPr/>
          </p:nvCxnSpPr>
          <p:spPr>
            <a:xfrm rot="16200000">
              <a:off x="3428999" y="-342900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D466887-9B25-4CFA-8DA4-A89686CA6799}"/>
                </a:ext>
              </a:extLst>
            </p:cNvPr>
            <p:cNvCxnSpPr/>
            <p:nvPr/>
          </p:nvCxnSpPr>
          <p:spPr>
            <a:xfrm rot="16200000">
              <a:off x="3429000" y="5715000"/>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062063AD-F44B-4452-9E65-F4883D8F3163}"/>
                </a:ext>
              </a:extLst>
            </p:cNvPr>
            <p:cNvCxnSpPr/>
            <p:nvPr/>
          </p:nvCxnSpPr>
          <p:spPr>
            <a:xfrm rot="16200000">
              <a:off x="3429000" y="5497274"/>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79A5247-B2C5-4D2B-869D-98A392AC939B}"/>
                </a:ext>
              </a:extLst>
            </p:cNvPr>
            <p:cNvCxnSpPr/>
            <p:nvPr/>
          </p:nvCxnSpPr>
          <p:spPr>
            <a:xfrm rot="16200000">
              <a:off x="3428999" y="4844132"/>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 name="Rectangle 2">
            <a:extLst>
              <a:ext uri="{FF2B5EF4-FFF2-40B4-BE49-F238E27FC236}">
                <a16:creationId xmlns:a16="http://schemas.microsoft.com/office/drawing/2014/main" id="{E1755A8F-0810-4A6D-9C92-A6B36E45E4A4}"/>
              </a:ext>
            </a:extLst>
          </p:cNvPr>
          <p:cNvSpPr/>
          <p:nvPr/>
        </p:nvSpPr>
        <p:spPr>
          <a:xfrm>
            <a:off x="914399" y="50800"/>
            <a:ext cx="5040619" cy="68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2E113BCB-94EF-4E98-85A0-2C985C5B7F27}"/>
              </a:ext>
            </a:extLst>
          </p:cNvPr>
          <p:cNvSpPr/>
          <p:nvPr/>
        </p:nvSpPr>
        <p:spPr>
          <a:xfrm>
            <a:off x="572781" y="6341645"/>
            <a:ext cx="6170918"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46F52B7D-EBA6-49E0-B813-B783C48408B9}"/>
              </a:ext>
            </a:extLst>
          </p:cNvPr>
          <p:cNvSpPr/>
          <p:nvPr/>
        </p:nvSpPr>
        <p:spPr>
          <a:xfrm rot="5400000">
            <a:off x="-2895589" y="3507005"/>
            <a:ext cx="6400800"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A722ABE-7191-4E76-B4D8-C7530E4A5A15}"/>
              </a:ext>
            </a:extLst>
          </p:cNvPr>
          <p:cNvPicPr>
            <a:picLocks/>
          </p:cNvPicPr>
          <p:nvPr/>
        </p:nvPicPr>
        <p:blipFill>
          <a:blip r:embed="rId2"/>
          <a:stretch>
            <a:fillRect/>
          </a:stretch>
        </p:blipFill>
        <p:spPr>
          <a:xfrm>
            <a:off x="-102860" y="-25400"/>
            <a:ext cx="6949440" cy="7178040"/>
          </a:xfrm>
          <a:prstGeom prst="rect">
            <a:avLst/>
          </a:prstGeom>
        </p:spPr>
      </p:pic>
      <p:graphicFrame>
        <p:nvGraphicFramePr>
          <p:cNvPr id="95" name="Table 94">
            <a:extLst>
              <a:ext uri="{FF2B5EF4-FFF2-40B4-BE49-F238E27FC236}">
                <a16:creationId xmlns:a16="http://schemas.microsoft.com/office/drawing/2014/main" id="{10432BB4-05CC-4E97-B2CF-DC23FBFE2211}"/>
              </a:ext>
            </a:extLst>
          </p:cNvPr>
          <p:cNvGraphicFramePr>
            <a:graphicFrameLocks noGrp="1"/>
          </p:cNvGraphicFramePr>
          <p:nvPr>
            <p:extLst>
              <p:ext uri="{D42A27DB-BD31-4B8C-83A1-F6EECF244321}">
                <p14:modId xmlns:p14="http://schemas.microsoft.com/office/powerpoint/2010/main" val="192111169"/>
              </p:ext>
            </p:extLst>
          </p:nvPr>
        </p:nvGraphicFramePr>
        <p:xfrm>
          <a:off x="640080" y="7128372"/>
          <a:ext cx="5577840" cy="2015628"/>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195895962"/>
                    </a:ext>
                  </a:extLst>
                </a:gridCol>
                <a:gridCol w="1005840">
                  <a:extLst>
                    <a:ext uri="{9D8B030D-6E8A-4147-A177-3AD203B41FA5}">
                      <a16:colId xmlns:a16="http://schemas.microsoft.com/office/drawing/2014/main" val="502794030"/>
                    </a:ext>
                  </a:extLst>
                </a:gridCol>
                <a:gridCol w="1005840">
                  <a:extLst>
                    <a:ext uri="{9D8B030D-6E8A-4147-A177-3AD203B41FA5}">
                      <a16:colId xmlns:a16="http://schemas.microsoft.com/office/drawing/2014/main" val="1181657929"/>
                    </a:ext>
                  </a:extLst>
                </a:gridCol>
                <a:gridCol w="1005840">
                  <a:extLst>
                    <a:ext uri="{9D8B030D-6E8A-4147-A177-3AD203B41FA5}">
                      <a16:colId xmlns:a16="http://schemas.microsoft.com/office/drawing/2014/main" val="477647639"/>
                    </a:ext>
                  </a:extLst>
                </a:gridCol>
              </a:tblGrid>
              <a:tr h="422771">
                <a:tc>
                  <a:txBody>
                    <a:bodyPr/>
                    <a:lstStyle/>
                    <a:p>
                      <a:pPr algn="ctr"/>
                      <a:r>
                        <a:rPr lang="en-US" sz="1100" b="1" dirty="0">
                          <a:solidFill>
                            <a:schemeClr val="tx1"/>
                          </a:solidFill>
                          <a:latin typeface="Arial" panose="020B0604020202020204" pitchFamily="34" charset="0"/>
                          <a:cs typeface="Arial" panose="020B0604020202020204" pitchFamily="34" charset="0"/>
                        </a:rPr>
                        <a:t>Location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Elevation</a:t>
                      </a:r>
                    </a:p>
                    <a:p>
                      <a:pPr algn="ctr"/>
                      <a:r>
                        <a:rPr lang="en-US" sz="1100" b="1" dirty="0">
                          <a:solidFill>
                            <a:schemeClr val="tx1"/>
                          </a:solidFill>
                          <a:latin typeface="Arial" panose="020B0604020202020204" pitchFamily="34" charset="0"/>
                          <a:cs typeface="Arial" panose="020B0604020202020204" pitchFamily="34" charset="0"/>
                        </a:rPr>
                        <a:t>(ft)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Effective </a:t>
                      </a:r>
                    </a:p>
                    <a:p>
                      <a:pPr algn="ctr"/>
                      <a:r>
                        <a:rPr lang="en-US" sz="1100" b="1" dirty="0">
                          <a:solidFill>
                            <a:schemeClr val="tx1"/>
                          </a:solidFill>
                          <a:latin typeface="Arial" panose="020B0604020202020204" pitchFamily="34" charset="0"/>
                          <a:cs typeface="Arial" panose="020B0604020202020204" pitchFamily="34" charset="0"/>
                        </a:rPr>
                        <a:t>O</a:t>
                      </a:r>
                      <a:r>
                        <a:rPr lang="en-US" sz="1400" b="1" baseline="-25000" dirty="0">
                          <a:solidFill>
                            <a:schemeClr val="tx1"/>
                          </a:solidFill>
                          <a:latin typeface="Arial" panose="020B0604020202020204" pitchFamily="34" charset="0"/>
                          <a:cs typeface="Arial" panose="020B0604020202020204" pitchFamily="34" charset="0"/>
                        </a:rPr>
                        <a:t>2</a:t>
                      </a:r>
                      <a:r>
                        <a:rPr lang="en-US" sz="1100" b="1" dirty="0">
                          <a:solidFill>
                            <a:schemeClr val="tx1"/>
                          </a:solidFill>
                          <a:latin typeface="Arial" panose="020B0604020202020204" pitchFamily="34" charset="0"/>
                          <a:cs typeface="Arial" panose="020B0604020202020204" pitchFamily="34" charset="0"/>
                        </a:rPr>
                        <a:t>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Type of Prediction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1611496"/>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Mont Blanc, Franco-Italian border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15,781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12.54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I</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9048002"/>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Kilimanjaro, Tanzania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19,341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10.65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I</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1462020"/>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Denali, Alaska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20,308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10.14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I</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4703943"/>
                  </a:ext>
                </a:extLst>
              </a:tr>
              <a:tr h="397227">
                <a:tc>
                  <a:txBody>
                    <a:bodyPr/>
                    <a:lstStyle/>
                    <a:p>
                      <a:pPr algn="ctr"/>
                      <a:r>
                        <a:rPr lang="en-US" sz="1100" b="1" dirty="0">
                          <a:solidFill>
                            <a:schemeClr val="tx1"/>
                          </a:solidFill>
                          <a:latin typeface="Arial" panose="020B0604020202020204" pitchFamily="34" charset="0"/>
                          <a:cs typeface="Arial" panose="020B0604020202020204" pitchFamily="34" charset="0"/>
                        </a:rPr>
                        <a:t>Mt. Everest, Sino-Nepalese border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29,029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5.51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rgbClr val="FF0000"/>
                          </a:solidFill>
                          <a:effectLst/>
                          <a:latin typeface="Arial" panose="020B0604020202020204" pitchFamily="34" charset="0"/>
                          <a:cs typeface="Arial" panose="020B0604020202020204" pitchFamily="34" charset="0"/>
                        </a:rPr>
                        <a:t>E</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513327"/>
                  </a:ext>
                </a:extLst>
              </a:tr>
            </a:tbl>
          </a:graphicData>
        </a:graphic>
      </p:graphicFrame>
    </p:spTree>
    <p:extLst>
      <p:ext uri="{BB962C8B-B14F-4D97-AF65-F5344CB8AC3E}">
        <p14:creationId xmlns:p14="http://schemas.microsoft.com/office/powerpoint/2010/main" val="366997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6918</TotalTime>
  <Words>805</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PowerPoint Presentation</vt:lpstr>
      <vt:lpstr>PowerPoint Presentation</vt:lpstr>
      <vt:lpstr>ANSWERS</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Peter McCarthy</cp:lastModifiedBy>
  <cp:revision>532</cp:revision>
  <cp:lastPrinted>2018-09-25T18:45:44Z</cp:lastPrinted>
  <dcterms:created xsi:type="dcterms:W3CDTF">2012-09-15T16:31:25Z</dcterms:created>
  <dcterms:modified xsi:type="dcterms:W3CDTF">2019-08-16T13:59:23Z</dcterms:modified>
</cp:coreProperties>
</file>