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705" r:id="rId2"/>
    <p:sldId id="765" r:id="rId3"/>
    <p:sldId id="684" r:id="rId4"/>
    <p:sldId id="799" r:id="rId5"/>
    <p:sldId id="682" r:id="rId6"/>
    <p:sldId id="803" r:id="rId7"/>
    <p:sldId id="785" r:id="rId8"/>
    <p:sldId id="787" r:id="rId9"/>
    <p:sldId id="788" r:id="rId10"/>
    <p:sldId id="786" r:id="rId11"/>
    <p:sldId id="791" r:id="rId12"/>
    <p:sldId id="792" r:id="rId13"/>
    <p:sldId id="812" r:id="rId14"/>
    <p:sldId id="813" r:id="rId15"/>
    <p:sldId id="806" r:id="rId16"/>
    <p:sldId id="804" r:id="rId17"/>
    <p:sldId id="807" r:id="rId18"/>
    <p:sldId id="805" r:id="rId19"/>
    <p:sldId id="808" r:id="rId20"/>
    <p:sldId id="819" r:id="rId21"/>
    <p:sldId id="809" r:id="rId22"/>
    <p:sldId id="688" r:id="rId23"/>
    <p:sldId id="815" r:id="rId24"/>
    <p:sldId id="816" r:id="rId25"/>
    <p:sldId id="818" r:id="rId26"/>
    <p:sldId id="810" r:id="rId27"/>
    <p:sldId id="689" r:id="rId28"/>
    <p:sldId id="821" r:id="rId29"/>
    <p:sldId id="822" r:id="rId30"/>
    <p:sldId id="823" r:id="rId31"/>
    <p:sldId id="673" r:id="rId32"/>
    <p:sldId id="783" r:id="rId33"/>
    <p:sldId id="746" r:id="rId34"/>
    <p:sldId id="782" r:id="rId35"/>
    <p:sldId id="744" r:id="rId36"/>
    <p:sldId id="777" r:id="rId37"/>
    <p:sldId id="789" r:id="rId38"/>
    <p:sldId id="781" r:id="rId39"/>
    <p:sldId id="784" r:id="rId40"/>
    <p:sldId id="674" r:id="rId41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  <a:srgbClr val="0000FF"/>
    <a:srgbClr val="F48E42"/>
    <a:srgbClr val="CC00CC"/>
    <a:srgbClr val="9E0000"/>
    <a:srgbClr val="006600"/>
    <a:srgbClr val="FFB800"/>
    <a:srgbClr val="EEB158"/>
    <a:srgbClr val="E7AE16"/>
    <a:srgbClr val="FF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 autoAdjust="0"/>
    <p:restoredTop sz="99500" autoAdjust="0"/>
  </p:normalViewPr>
  <p:slideViewPr>
    <p:cSldViewPr snapToGrid="0">
      <p:cViewPr varScale="1">
        <p:scale>
          <a:sx n="83" d="100"/>
          <a:sy n="83" d="100"/>
        </p:scale>
        <p:origin x="1445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02756396206603"/>
          <c:y val="6.265177576463489E-2"/>
          <c:w val="0.7934552219194454"/>
          <c:h val="0.82763170907936401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Sheet1!$A$2:$A$35</c:f>
              <c:numCache>
                <c:formatCode>[$-409]mmmm\ d\,\ yyyy;@</c:formatCode>
                <c:ptCount val="34"/>
                <c:pt idx="0">
                  <c:v>41703</c:v>
                </c:pt>
                <c:pt idx="1">
                  <c:v>41725</c:v>
                </c:pt>
                <c:pt idx="2">
                  <c:v>41747</c:v>
                </c:pt>
                <c:pt idx="3">
                  <c:v>41769</c:v>
                </c:pt>
                <c:pt idx="4">
                  <c:v>41791</c:v>
                </c:pt>
                <c:pt idx="5">
                  <c:v>41813</c:v>
                </c:pt>
                <c:pt idx="6">
                  <c:v>41835</c:v>
                </c:pt>
                <c:pt idx="7">
                  <c:v>41857</c:v>
                </c:pt>
                <c:pt idx="8">
                  <c:v>41879</c:v>
                </c:pt>
                <c:pt idx="9">
                  <c:v>41901</c:v>
                </c:pt>
                <c:pt idx="10">
                  <c:v>41923</c:v>
                </c:pt>
                <c:pt idx="11">
                  <c:v>41945</c:v>
                </c:pt>
                <c:pt idx="12">
                  <c:v>41967</c:v>
                </c:pt>
                <c:pt idx="13">
                  <c:v>41989</c:v>
                </c:pt>
                <c:pt idx="14">
                  <c:v>42011</c:v>
                </c:pt>
                <c:pt idx="15">
                  <c:v>42033</c:v>
                </c:pt>
                <c:pt idx="16">
                  <c:v>42055</c:v>
                </c:pt>
                <c:pt idx="17">
                  <c:v>42077</c:v>
                </c:pt>
                <c:pt idx="18">
                  <c:v>42099</c:v>
                </c:pt>
                <c:pt idx="19">
                  <c:v>42121</c:v>
                </c:pt>
                <c:pt idx="20">
                  <c:v>42143</c:v>
                </c:pt>
                <c:pt idx="21">
                  <c:v>42165</c:v>
                </c:pt>
                <c:pt idx="22">
                  <c:v>42187</c:v>
                </c:pt>
                <c:pt idx="23">
                  <c:v>42209</c:v>
                </c:pt>
                <c:pt idx="24">
                  <c:v>42231</c:v>
                </c:pt>
                <c:pt idx="25">
                  <c:v>42253</c:v>
                </c:pt>
                <c:pt idx="26">
                  <c:v>42275</c:v>
                </c:pt>
                <c:pt idx="27">
                  <c:v>42297</c:v>
                </c:pt>
                <c:pt idx="28">
                  <c:v>42319</c:v>
                </c:pt>
                <c:pt idx="29">
                  <c:v>42341</c:v>
                </c:pt>
                <c:pt idx="30">
                  <c:v>42363</c:v>
                </c:pt>
                <c:pt idx="31">
                  <c:v>42385</c:v>
                </c:pt>
                <c:pt idx="32">
                  <c:v>42407</c:v>
                </c:pt>
                <c:pt idx="33">
                  <c:v>42429</c:v>
                </c:pt>
              </c:numCache>
            </c:numRef>
          </c:xVal>
          <c:yVal>
            <c:numRef>
              <c:f>Sheet1!$C$2:$C$35</c:f>
              <c:numCache>
                <c:formatCode>#,##0</c:formatCode>
                <c:ptCount val="3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3">
                  <c:v>8192</c:v>
                </c:pt>
                <c:pt idx="14">
                  <c:v>16384</c:v>
                </c:pt>
                <c:pt idx="15">
                  <c:v>32768</c:v>
                </c:pt>
                <c:pt idx="16">
                  <c:v>65536</c:v>
                </c:pt>
                <c:pt idx="17">
                  <c:v>131072</c:v>
                </c:pt>
                <c:pt idx="18">
                  <c:v>262144</c:v>
                </c:pt>
                <c:pt idx="19">
                  <c:v>524288</c:v>
                </c:pt>
                <c:pt idx="20">
                  <c:v>1048576</c:v>
                </c:pt>
                <c:pt idx="21">
                  <c:v>2097152</c:v>
                </c:pt>
                <c:pt idx="22">
                  <c:v>4194304</c:v>
                </c:pt>
                <c:pt idx="23">
                  <c:v>8388608</c:v>
                </c:pt>
                <c:pt idx="24">
                  <c:v>16777216</c:v>
                </c:pt>
                <c:pt idx="25">
                  <c:v>33554432</c:v>
                </c:pt>
                <c:pt idx="26">
                  <c:v>67108864</c:v>
                </c:pt>
                <c:pt idx="27">
                  <c:v>134217728</c:v>
                </c:pt>
                <c:pt idx="28">
                  <c:v>268435456</c:v>
                </c:pt>
                <c:pt idx="29">
                  <c:v>536870912</c:v>
                </c:pt>
                <c:pt idx="30">
                  <c:v>1073741824</c:v>
                </c:pt>
                <c:pt idx="31">
                  <c:v>2147483648</c:v>
                </c:pt>
                <c:pt idx="32">
                  <c:v>4294967296</c:v>
                </c:pt>
                <c:pt idx="33">
                  <c:v>8589934592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E2B-453E-BBB6-5D336661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8284432"/>
        <c:axId val="758286400"/>
      </c:scatterChart>
      <c:valAx>
        <c:axId val="758284432"/>
        <c:scaling>
          <c:orientation val="minMax"/>
          <c:max val="42450"/>
          <c:min val="4170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Date</a:t>
                </a:r>
              </a:p>
            </c:rich>
          </c:tx>
          <c:layout>
            <c:manualLayout>
              <c:xMode val="edge"/>
              <c:yMode val="edge"/>
              <c:x val="0.50498404269233776"/>
              <c:y val="0.93772413793103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[$-409]mmm\-yy;@" sourceLinked="0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8286400"/>
        <c:crosses val="autoZero"/>
        <c:crossBetween val="midCat"/>
        <c:majorUnit val="100"/>
      </c:valAx>
      <c:valAx>
        <c:axId val="75828640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Total Deaths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8284432"/>
        <c:crossesAt val="41703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5025" cy="464998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726" y="0"/>
            <a:ext cx="3045025" cy="464998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BE05EE-DD1D-468D-9A8F-5F65C199C307}" type="datetimeFigureOut">
              <a:rPr lang="en-US"/>
              <a:pPr>
                <a:defRPr/>
              </a:pPr>
              <a:t>8/16/2019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30" tIns="46665" rIns="93330" bIns="4666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33" y="4423640"/>
            <a:ext cx="5620410" cy="4189599"/>
          </a:xfrm>
          <a:prstGeom prst="rect">
            <a:avLst/>
          </a:prstGeom>
        </p:spPr>
        <p:txBody>
          <a:bodyPr vert="horz" lIns="93330" tIns="46665" rIns="93330" bIns="4666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738"/>
            <a:ext cx="3045025" cy="464998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726" y="8845738"/>
            <a:ext cx="3045025" cy="464998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A83C83-814F-4BD3-8FC2-6BA303FF7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42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2E4FBB-45CD-467F-BF58-C63AFB8CAC46}" type="datetimeFigureOut">
              <a:rPr lang="en-US"/>
              <a:pPr>
                <a:defRPr/>
              </a:pPr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45A5B0-7D4E-4458-A7EF-718A25E77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3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73F4479-F087-4AA8-8F35-3E89A0BDEC06}" type="datetimeFigureOut">
              <a:rPr lang="en-US"/>
              <a:pPr>
                <a:defRPr/>
              </a:pPr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0E1A9DF-8D08-4560-8F48-6BA8C3A08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5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630238" indent="-227013">
              <a:spcBef>
                <a:spcPts val="300"/>
              </a:spcBef>
              <a:defRPr sz="2400">
                <a:solidFill>
                  <a:schemeClr val="tx1"/>
                </a:solidFill>
              </a:defRPr>
            </a:lvl2pPr>
            <a:lvl3pPr marL="912813" indent="-222250">
              <a:spcBef>
                <a:spcPts val="0"/>
              </a:spcBef>
              <a:buFont typeface="Arial" pitchFamily="34" charset="0"/>
              <a:buChar char="»"/>
              <a:defRPr sz="2000" i="1">
                <a:solidFill>
                  <a:schemeClr val="tx1"/>
                </a:solidFill>
              </a:defRPr>
            </a:lvl3pPr>
            <a:lvl4pPr marL="1254125" indent="-234950" defTabSz="1087438"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 marL="1600200" indent="-220663">
              <a:spcBef>
                <a:spcPts val="0"/>
              </a:spcBef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743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961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41B675-0EC5-4F47-AD5B-9892A09ACA8D}" type="datetimeFigureOut">
              <a:rPr lang="en-US"/>
              <a:pPr>
                <a:defRPr/>
              </a:pPr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B0E890-5A7C-42FB-A2B4-4329902FA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3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6BF3143-AA04-4600-A179-AA5251F1F7D9}" type="datetimeFigureOut">
              <a:rPr lang="en-US"/>
              <a:pPr>
                <a:defRPr/>
              </a:pPr>
              <a:t>8/16/2019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A451D3-FD4E-4EFE-9E09-E5F8FBA3C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9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91CAFD-9E56-4E69-A90E-EDDFA35CC4F8}" type="datetimeFigureOut">
              <a:rPr lang="en-US"/>
              <a:pPr>
                <a:defRPr/>
              </a:pPr>
              <a:t>8/16/2019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B0A55A8-04F9-445F-B847-EA3256F1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8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0FF88D-3B31-4CEA-99D4-56D184CB3F06}" type="datetimeFigureOut">
              <a:rPr lang="en-US"/>
              <a:pPr>
                <a:defRPr/>
              </a:pPr>
              <a:t>8/16/2019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CC2421-6F9F-4982-B3A3-300E40A20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2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A5AD909-40AB-4C6F-92C4-246A9BA1AADA}" type="datetimeFigureOut">
              <a:rPr lang="en-US"/>
              <a:pPr>
                <a:defRPr/>
              </a:pPr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8CE8E2-44E4-451A-97A9-48554F552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7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E82CA4-DFA5-4E7D-B29E-2FC7516F04DF}" type="datetimeFigureOut">
              <a:rPr lang="en-US"/>
              <a:pPr>
                <a:defRPr/>
              </a:pPr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88CDD5-9159-44B0-B69C-A5ECB95AA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3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563" y="274638"/>
            <a:ext cx="87788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563" y="1296988"/>
            <a:ext cx="8778875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TextBox 6"/>
          <p:cNvSpPr txBox="1">
            <a:spLocks noChangeArrowheads="1"/>
          </p:cNvSpPr>
          <p:nvPr userDrawn="1"/>
        </p:nvSpPr>
        <p:spPr bwMode="auto">
          <a:xfrm>
            <a:off x="8458200" y="6596063"/>
            <a:ext cx="685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altLang="en-US" sz="1100">
                <a:latin typeface="Arial" charset="0"/>
              </a:rPr>
              <a:t>slide </a:t>
            </a:r>
            <a:fld id="{F23424E0-1781-4D89-9BBD-DB8FC2B2F9B9}" type="slidenum">
              <a:rPr lang="en-US" altLang="en-US" sz="1100" smtClean="0">
                <a:latin typeface="Arial" charset="0"/>
              </a:rPr>
              <a:pPr algn="r">
                <a:defRPr/>
              </a:pPr>
              <a:t>‹#›</a:t>
            </a:fld>
            <a:endParaRPr lang="en-US" altLang="en-US" sz="11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70C0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1825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400" i="1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573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s://www.google.com/url?sa=i&amp;rct=j&amp;q=&amp;esrc=s&amp;source=images&amp;cd=&amp;cad=rja&amp;uact=8&amp;ved=0CAcQjRxqFQoTCIv-u7KP7cYCFYVpPgodgl0LQQ&amp;url=https://probaway.wordpress.com/2014/10/28/ebola-s1-subject-1-emile-ouamouno-of-meliandou-guinea/&amp;ei=OrOuVYv5HIXT-QGCu62IBA&amp;bvm=bv.98197061,d.cWw&amp;psig=AFQjCNGgZsVrXaSE02gp1eHBYhlJz9pVPQ&amp;ust=143759883940396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F43CA-F1AD-4E4D-8466-434E620B34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Graphing</a:t>
            </a:r>
          </a:p>
        </p:txBody>
      </p:sp>
    </p:spTree>
    <p:extLst>
      <p:ext uri="{BB962C8B-B14F-4D97-AF65-F5344CB8AC3E}">
        <p14:creationId xmlns:p14="http://schemas.microsoft.com/office/powerpoint/2010/main" val="356778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E395503-DA82-4793-B855-6393E1DDDF8B}"/>
              </a:ext>
            </a:extLst>
          </p:cNvPr>
          <p:cNvSpPr txBox="1"/>
          <p:nvPr/>
        </p:nvSpPr>
        <p:spPr>
          <a:xfrm>
            <a:off x="461350" y="1939636"/>
            <a:ext cx="8221301" cy="464372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r"/>
            <a:r>
              <a:rPr lang="en-US" sz="1200" i="1" dirty="0">
                <a:solidFill>
                  <a:srgbClr val="FF0000"/>
                </a:solidFill>
              </a:rPr>
              <a:t>Say “popcorn” if you read this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3EDEC-2DFB-431D-8E48-A2AEB0840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 of Line Shapes?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87B4F1-6636-4B81-A899-134033153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3" y="1296989"/>
            <a:ext cx="8778875" cy="5602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Broadly speaking, there are 3 types of found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E27CF4-A984-43C9-92AD-C27786225DEC}"/>
              </a:ext>
            </a:extLst>
          </p:cNvPr>
          <p:cNvSpPr txBox="1"/>
          <p:nvPr/>
        </p:nvSpPr>
        <p:spPr>
          <a:xfrm>
            <a:off x="1189442" y="4529858"/>
            <a:ext cx="110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814EEA-EB96-48C5-9355-2DC6EC8B2FF6}"/>
              </a:ext>
            </a:extLst>
          </p:cNvPr>
          <p:cNvSpPr txBox="1"/>
          <p:nvPr/>
        </p:nvSpPr>
        <p:spPr>
          <a:xfrm>
            <a:off x="1221502" y="5099197"/>
            <a:ext cx="1043876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~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b="1" baseline="30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32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406B0F-D9C7-4A95-93B9-7FE1B44BD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20" y="2332778"/>
            <a:ext cx="2148840" cy="20791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69E7AA-3FB6-4432-9D16-52998AF91DD0}"/>
              </a:ext>
            </a:extLst>
          </p:cNvPr>
          <p:cNvSpPr txBox="1"/>
          <p:nvPr/>
        </p:nvSpPr>
        <p:spPr>
          <a:xfrm>
            <a:off x="3582233" y="4529858"/>
            <a:ext cx="180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Non-Linear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05B993-825F-437B-93BF-B4A49FEF9A89}"/>
              </a:ext>
            </a:extLst>
          </p:cNvPr>
          <p:cNvSpPr txBox="1"/>
          <p:nvPr/>
        </p:nvSpPr>
        <p:spPr>
          <a:xfrm>
            <a:off x="3964549" y="5099197"/>
            <a:ext cx="1043876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~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b="1" baseline="30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32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≠ 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B5EA8A2-09F8-482C-8B9A-F7CDC1A48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067" y="2332778"/>
            <a:ext cx="2148840" cy="207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2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build="p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lated image">
            <a:extLst>
              <a:ext uri="{FF2B5EF4-FFF2-40B4-BE49-F238E27FC236}">
                <a16:creationId xmlns:a16="http://schemas.microsoft.com/office/drawing/2014/main" id="{6F5C278E-F8B1-44A4-AC89-9A23F30D9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" t="6974" r="1396" b="3381"/>
          <a:stretch/>
        </p:blipFill>
        <p:spPr bwMode="auto">
          <a:xfrm>
            <a:off x="548640" y="137161"/>
            <a:ext cx="8046720" cy="651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330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E395503-DA82-4793-B855-6393E1DDDF8B}"/>
              </a:ext>
            </a:extLst>
          </p:cNvPr>
          <p:cNvSpPr txBox="1"/>
          <p:nvPr/>
        </p:nvSpPr>
        <p:spPr>
          <a:xfrm>
            <a:off x="461350" y="1939636"/>
            <a:ext cx="8221301" cy="464372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r"/>
            <a:r>
              <a:rPr lang="en-US" sz="1200" i="1" dirty="0">
                <a:solidFill>
                  <a:srgbClr val="FF0000"/>
                </a:solidFill>
              </a:rPr>
              <a:t>Write this in your notes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3EDEC-2DFB-431D-8E48-A2AEB0840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 of Line Shapes?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87B4F1-6636-4B81-A899-134033153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3" y="1296989"/>
            <a:ext cx="8778875" cy="5602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Broadly speaking, there are 3 types of found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E27CF4-A984-43C9-92AD-C27786225DEC}"/>
              </a:ext>
            </a:extLst>
          </p:cNvPr>
          <p:cNvSpPr txBox="1"/>
          <p:nvPr/>
        </p:nvSpPr>
        <p:spPr>
          <a:xfrm>
            <a:off x="1189442" y="4529858"/>
            <a:ext cx="110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814EEA-EB96-48C5-9355-2DC6EC8B2FF6}"/>
              </a:ext>
            </a:extLst>
          </p:cNvPr>
          <p:cNvSpPr txBox="1"/>
          <p:nvPr/>
        </p:nvSpPr>
        <p:spPr>
          <a:xfrm>
            <a:off x="1221502" y="5099197"/>
            <a:ext cx="1043877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~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b="1" baseline="30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32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406B0F-D9C7-4A95-93B9-7FE1B44BD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20" y="2332778"/>
            <a:ext cx="2148840" cy="20791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69E7AA-3FB6-4432-9D16-52998AF91DD0}"/>
              </a:ext>
            </a:extLst>
          </p:cNvPr>
          <p:cNvSpPr txBox="1"/>
          <p:nvPr/>
        </p:nvSpPr>
        <p:spPr>
          <a:xfrm>
            <a:off x="3582233" y="4529858"/>
            <a:ext cx="180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Non-Linear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05B993-825F-437B-93BF-B4A49FEF9A89}"/>
              </a:ext>
            </a:extLst>
          </p:cNvPr>
          <p:cNvSpPr txBox="1"/>
          <p:nvPr/>
        </p:nvSpPr>
        <p:spPr>
          <a:xfrm>
            <a:off x="3964549" y="5099197"/>
            <a:ext cx="1043876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~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b="1" baseline="30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32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≠ 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B5EA8A2-09F8-482C-8B9A-F7CDC1A48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067" y="2332778"/>
            <a:ext cx="2148840" cy="20791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660E72-E9C9-440B-A24B-0EAC0D753BEF}"/>
              </a:ext>
            </a:extLst>
          </p:cNvPr>
          <p:cNvSpPr txBox="1"/>
          <p:nvPr/>
        </p:nvSpPr>
        <p:spPr>
          <a:xfrm>
            <a:off x="6155114" y="4529858"/>
            <a:ext cx="2319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Discontinuous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A928AA-47BF-476D-A8CE-2F5DF32EAED9}"/>
              </a:ext>
            </a:extLst>
          </p:cNvPr>
          <p:cNvSpPr txBox="1"/>
          <p:nvPr/>
        </p:nvSpPr>
        <p:spPr>
          <a:xfrm>
            <a:off x="6351482" y="5099197"/>
            <a:ext cx="19271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as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changes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4540A1F-2F36-458E-80E6-56519B88D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627" y="2332778"/>
            <a:ext cx="2148840" cy="207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5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D29311F-9940-49B7-821C-C31DB5FBC007}"/>
              </a:ext>
            </a:extLst>
          </p:cNvPr>
          <p:cNvSpPr/>
          <p:nvPr/>
        </p:nvSpPr>
        <p:spPr>
          <a:xfrm>
            <a:off x="4776123" y="2567710"/>
            <a:ext cx="1463040" cy="4114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EB6699-E228-4C5C-9CB6-02D4C608B5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2F42A-BA81-4BD8-82B4-2A76F2100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1475" y="1276781"/>
            <a:ext cx="4937760" cy="545436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400" dirty="0"/>
              <a:t>What kind of graph is this:</a:t>
            </a:r>
          </a:p>
          <a:p>
            <a:pPr marL="571500" indent="0">
              <a:spcBef>
                <a:spcPts val="0"/>
              </a:spcBef>
              <a:buNone/>
            </a:pPr>
            <a:r>
              <a:rPr lang="en-US" sz="2400" b="1" i="1" dirty="0">
                <a:solidFill>
                  <a:srgbClr val="FF0000"/>
                </a:solidFill>
              </a:rPr>
              <a:t>line graph</a:t>
            </a:r>
          </a:p>
          <a:p>
            <a:pPr marL="457200" indent="-457200">
              <a:buFont typeface="+mj-lt"/>
              <a:buAutoNum type="arabicParenR" startAt="2"/>
            </a:pPr>
            <a:r>
              <a:rPr lang="en-US" sz="2400" dirty="0"/>
              <a:t>The independent variable is on:</a:t>
            </a:r>
          </a:p>
          <a:p>
            <a:pPr marL="969963" lvl="1" indent="-400050">
              <a:spcBef>
                <a:spcPts val="0"/>
              </a:spcBef>
              <a:buFont typeface="+mj-lt"/>
              <a:buAutoNum type="alphaLcParenR"/>
            </a:pPr>
            <a:r>
              <a:rPr lang="en-US" i="1" dirty="0"/>
              <a:t>x axis</a:t>
            </a:r>
          </a:p>
          <a:p>
            <a:pPr marL="969963" lvl="1" indent="-400050">
              <a:spcBef>
                <a:spcPts val="0"/>
              </a:spcBef>
              <a:buFont typeface="+mj-lt"/>
              <a:buAutoNum type="alphaLcParenR"/>
            </a:pPr>
            <a:r>
              <a:rPr lang="en-US" i="1" dirty="0"/>
              <a:t>y axis</a:t>
            </a:r>
          </a:p>
          <a:p>
            <a:pPr marL="457200" indent="-457200">
              <a:buFont typeface="+mj-lt"/>
              <a:buAutoNum type="arabicParenR" startAt="2"/>
            </a:pPr>
            <a:r>
              <a:rPr lang="en-US" sz="2400" dirty="0"/>
              <a:t>The relationship is:  </a:t>
            </a:r>
          </a:p>
          <a:p>
            <a:pPr marL="969963" lvl="1" indent="-400050">
              <a:spcBef>
                <a:spcPts val="0"/>
              </a:spcBef>
              <a:buFont typeface="+mj-lt"/>
              <a:buAutoNum type="alphaLcParenR"/>
            </a:pPr>
            <a:r>
              <a:rPr lang="en-US" i="1" dirty="0"/>
              <a:t>positive</a:t>
            </a:r>
          </a:p>
          <a:p>
            <a:pPr marL="969963" lvl="1" indent="-400050">
              <a:spcBef>
                <a:spcPts val="0"/>
              </a:spcBef>
              <a:buFont typeface="+mj-lt"/>
              <a:buAutoNum type="alphaLcParenR"/>
            </a:pPr>
            <a:r>
              <a:rPr lang="en-US" i="1" dirty="0"/>
              <a:t>negative</a:t>
            </a:r>
          </a:p>
          <a:p>
            <a:pPr marL="969963" lvl="1" indent="-400050">
              <a:spcBef>
                <a:spcPts val="0"/>
              </a:spcBef>
              <a:buFont typeface="+mj-lt"/>
              <a:buAutoNum type="alphaLcParenR"/>
            </a:pPr>
            <a:r>
              <a:rPr lang="en-US" i="1" dirty="0"/>
              <a:t>none</a:t>
            </a:r>
          </a:p>
          <a:p>
            <a:pPr marL="457200" indent="-457200">
              <a:buFont typeface="+mj-lt"/>
              <a:buAutoNum type="arabicParenR" startAt="2"/>
            </a:pPr>
            <a:r>
              <a:rPr lang="en-US" sz="2400" dirty="0"/>
              <a:t>The line shape is:  </a:t>
            </a:r>
          </a:p>
          <a:p>
            <a:pPr marL="969963" lvl="1" indent="-400050">
              <a:spcBef>
                <a:spcPts val="0"/>
              </a:spcBef>
              <a:buFont typeface="+mj-lt"/>
              <a:buAutoNum type="alphaLcParenR"/>
            </a:pPr>
            <a:r>
              <a:rPr lang="en-US" i="1" dirty="0"/>
              <a:t>linear</a:t>
            </a:r>
          </a:p>
          <a:p>
            <a:pPr marL="969963" lvl="1" indent="-400050">
              <a:spcBef>
                <a:spcPts val="0"/>
              </a:spcBef>
              <a:buFont typeface="+mj-lt"/>
              <a:buAutoNum type="alphaLcParenR"/>
            </a:pPr>
            <a:r>
              <a:rPr lang="en-US" i="1" dirty="0"/>
              <a:t>non-linear</a:t>
            </a:r>
          </a:p>
          <a:p>
            <a:pPr marL="969963" lvl="1" indent="-400050">
              <a:spcBef>
                <a:spcPts val="0"/>
              </a:spcBef>
              <a:buFont typeface="+mj-lt"/>
              <a:buAutoNum type="alphaLcParenR"/>
            </a:pPr>
            <a:r>
              <a:rPr lang="en-US" i="1" dirty="0"/>
              <a:t>discontinuous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067A4A-B3E4-4DBC-8900-A1AE9DC19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2" y="2376305"/>
            <a:ext cx="3989428" cy="32553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8E003F-9039-47E5-B5C0-F2A9B2E6A63D}"/>
              </a:ext>
            </a:extLst>
          </p:cNvPr>
          <p:cNvSpPr/>
          <p:nvPr/>
        </p:nvSpPr>
        <p:spPr>
          <a:xfrm>
            <a:off x="4776123" y="4184073"/>
            <a:ext cx="1828800" cy="4114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B467E9-0E8B-47D3-A9F6-5EB3E998B36A}"/>
              </a:ext>
            </a:extLst>
          </p:cNvPr>
          <p:cNvSpPr/>
          <p:nvPr/>
        </p:nvSpPr>
        <p:spPr>
          <a:xfrm>
            <a:off x="4776123" y="5791200"/>
            <a:ext cx="2011680" cy="4114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0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uiExpand="1" build="p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251697-30B0-4C7A-92E3-B1FFD00FD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90" y="2194320"/>
            <a:ext cx="4176700" cy="36192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29311F-9940-49B7-821C-C31DB5FBC007}"/>
              </a:ext>
            </a:extLst>
          </p:cNvPr>
          <p:cNvSpPr/>
          <p:nvPr/>
        </p:nvSpPr>
        <p:spPr>
          <a:xfrm>
            <a:off x="5081850" y="2558474"/>
            <a:ext cx="1645920" cy="4114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EB6699-E228-4C5C-9CB6-02D4C608B5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2F42A-BA81-4BD8-82B4-2A76F2100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0" y="1276781"/>
            <a:ext cx="4663440" cy="545436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400" dirty="0"/>
              <a:t>What kind of graph is this?</a:t>
            </a:r>
          </a:p>
          <a:p>
            <a:pPr marL="573088" indent="0">
              <a:spcBef>
                <a:spcPts val="0"/>
              </a:spcBef>
              <a:buNone/>
            </a:pPr>
            <a:r>
              <a:rPr lang="en-US" sz="2400" b="1" i="1" dirty="0">
                <a:solidFill>
                  <a:srgbClr val="FF0000"/>
                </a:solidFill>
              </a:rPr>
              <a:t>scatter plot</a:t>
            </a:r>
          </a:p>
          <a:p>
            <a:pPr marL="457200" indent="-457200">
              <a:buFont typeface="+mj-lt"/>
              <a:buAutoNum type="arabicParenR" startAt="2"/>
            </a:pPr>
            <a:r>
              <a:rPr lang="en-US" sz="2400" dirty="0"/>
              <a:t>The relationship is:  </a:t>
            </a:r>
          </a:p>
          <a:p>
            <a:pPr marL="969963" lvl="1" indent="-400050">
              <a:spcBef>
                <a:spcPts val="0"/>
              </a:spcBef>
              <a:buFont typeface="+mj-lt"/>
              <a:buAutoNum type="alphaLcParenR"/>
            </a:pPr>
            <a:r>
              <a:rPr lang="en-US" i="1" dirty="0"/>
              <a:t>positive</a:t>
            </a:r>
          </a:p>
          <a:p>
            <a:pPr marL="969963" lvl="1" indent="-400050">
              <a:spcBef>
                <a:spcPts val="0"/>
              </a:spcBef>
              <a:buFont typeface="+mj-lt"/>
              <a:buAutoNum type="alphaLcParenR"/>
            </a:pPr>
            <a:r>
              <a:rPr lang="en-US" i="1" dirty="0"/>
              <a:t>negative</a:t>
            </a:r>
          </a:p>
          <a:p>
            <a:pPr marL="969963" lvl="1" indent="-400050">
              <a:spcBef>
                <a:spcPts val="0"/>
              </a:spcBef>
              <a:buFont typeface="+mj-lt"/>
              <a:buAutoNum type="alphaLcParenR"/>
            </a:pPr>
            <a:r>
              <a:rPr lang="en-US" i="1" dirty="0"/>
              <a:t>none</a:t>
            </a:r>
          </a:p>
          <a:p>
            <a:pPr marL="457200" indent="-457200">
              <a:buFont typeface="+mj-lt"/>
              <a:buAutoNum type="arabicParenR" startAt="2"/>
            </a:pPr>
            <a:r>
              <a:rPr lang="en-US" sz="2400" dirty="0"/>
              <a:t>The line shape is:  </a:t>
            </a:r>
          </a:p>
          <a:p>
            <a:pPr marL="969963" lvl="1" indent="-400050">
              <a:spcBef>
                <a:spcPts val="0"/>
              </a:spcBef>
              <a:buFont typeface="+mj-lt"/>
              <a:buAutoNum type="alphaLcParenR"/>
            </a:pPr>
            <a:r>
              <a:rPr lang="en-US" i="1" dirty="0"/>
              <a:t>linear</a:t>
            </a:r>
          </a:p>
          <a:p>
            <a:pPr marL="969963" lvl="1" indent="-400050">
              <a:spcBef>
                <a:spcPts val="0"/>
              </a:spcBef>
              <a:buFont typeface="+mj-lt"/>
              <a:buAutoNum type="alphaLcParenR"/>
            </a:pPr>
            <a:r>
              <a:rPr lang="en-US" i="1" dirty="0"/>
              <a:t>non-linear</a:t>
            </a:r>
          </a:p>
          <a:p>
            <a:pPr marL="969963" lvl="1" indent="-400050">
              <a:spcBef>
                <a:spcPts val="0"/>
              </a:spcBef>
              <a:buFont typeface="+mj-lt"/>
              <a:buAutoNum type="alphaLcParenR"/>
            </a:pPr>
            <a:r>
              <a:rPr lang="en-US" i="1" dirty="0"/>
              <a:t>discontinuous</a:t>
            </a:r>
          </a:p>
          <a:p>
            <a:pPr marL="457200" indent="-457200">
              <a:buFont typeface="+mj-lt"/>
              <a:buAutoNum type="arabicParenR" startAt="2"/>
            </a:pPr>
            <a:r>
              <a:rPr lang="en-US" sz="2400" dirty="0"/>
              <a:t>The dependent variable is on:</a:t>
            </a:r>
          </a:p>
          <a:p>
            <a:pPr marL="969963" lvl="1" indent="-400050">
              <a:spcBef>
                <a:spcPts val="0"/>
              </a:spcBef>
              <a:buFont typeface="+mj-lt"/>
              <a:buAutoNum type="alphaLcParenR"/>
            </a:pPr>
            <a:r>
              <a:rPr lang="en-US" i="1" dirty="0"/>
              <a:t>x axis</a:t>
            </a:r>
          </a:p>
          <a:p>
            <a:pPr marL="969963" lvl="1" indent="-400050">
              <a:spcBef>
                <a:spcPts val="0"/>
              </a:spcBef>
              <a:buFont typeface="+mj-lt"/>
              <a:buAutoNum type="alphaLcParenR"/>
            </a:pPr>
            <a:r>
              <a:rPr lang="en-US" i="1" dirty="0"/>
              <a:t>y axis</a:t>
            </a:r>
          </a:p>
          <a:p>
            <a:pPr marL="569913" lvl="1" indent="0">
              <a:spcBef>
                <a:spcPts val="0"/>
              </a:spcBef>
              <a:buNone/>
            </a:pPr>
            <a:endParaRPr lang="en-US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8E003F-9039-47E5-B5C0-F2A9B2E6A63D}"/>
              </a:ext>
            </a:extLst>
          </p:cNvPr>
          <p:cNvSpPr/>
          <p:nvPr/>
        </p:nvSpPr>
        <p:spPr>
          <a:xfrm>
            <a:off x="5081850" y="4182991"/>
            <a:ext cx="1371600" cy="4114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B467E9-0E8B-47D3-A9F6-5EB3E998B36A}"/>
              </a:ext>
            </a:extLst>
          </p:cNvPr>
          <p:cNvSpPr/>
          <p:nvPr/>
        </p:nvSpPr>
        <p:spPr>
          <a:xfrm>
            <a:off x="5081850" y="6171882"/>
            <a:ext cx="1371600" cy="4114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uiExpand="1" build="p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B6699-E228-4C5C-9CB6-02D4C608B5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B7C90D-5034-490A-95F1-274BFB525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4944775"/>
            <a:ext cx="7498080" cy="1459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Graphs show the relationships between variables.  In one sentence, describe the relationship shown above.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</a:rPr>
              <a:t>Increase in time results in a non-linear increase in uranium fissions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3F3F4E-A2BB-4CA6-AD89-3D0942CC8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89" y="1235887"/>
            <a:ext cx="6958008" cy="378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8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738B681-1EC0-41AC-813A-0E4964CF84BA}"/>
              </a:ext>
            </a:extLst>
          </p:cNvPr>
          <p:cNvSpPr/>
          <p:nvPr/>
        </p:nvSpPr>
        <p:spPr>
          <a:xfrm>
            <a:off x="2531162" y="1470990"/>
            <a:ext cx="3749040" cy="10734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93FEA-5E05-4D95-BD09-CD38AD04F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Analysis &amp;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886B9-CFB9-4966-8474-E666CC232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2325" y="1470990"/>
            <a:ext cx="3859350" cy="4955209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Best fit line &amp; goodness of fit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Slope 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Interpolation and extrapolation</a:t>
            </a:r>
          </a:p>
        </p:txBody>
      </p:sp>
    </p:spTree>
    <p:extLst>
      <p:ext uri="{BB962C8B-B14F-4D97-AF65-F5344CB8AC3E}">
        <p14:creationId xmlns:p14="http://schemas.microsoft.com/office/powerpoint/2010/main" val="137199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8F2B0-D502-4D65-8E27-E9EB446EF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DE26A5-F50F-432F-8350-EA79E5B8D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640" y="1296988"/>
            <a:ext cx="4602798" cy="5129212"/>
          </a:xfrm>
        </p:spPr>
        <p:txBody>
          <a:bodyPr>
            <a:normAutofit/>
          </a:bodyPr>
          <a:lstStyle/>
          <a:p>
            <a:r>
              <a:rPr lang="en-US" sz="2400" dirty="0"/>
              <a:t>Statistical method for finding the mathematical relationship between two variables</a:t>
            </a:r>
          </a:p>
          <a:p>
            <a:r>
              <a:rPr lang="en-US" sz="2400" dirty="0"/>
              <a:t>Begins by creating a line that goes through the points</a:t>
            </a:r>
          </a:p>
          <a:p>
            <a:r>
              <a:rPr lang="en-US" sz="2400" dirty="0"/>
              <a:t>Next, the distance between each point and the line</a:t>
            </a:r>
          </a:p>
          <a:p>
            <a:r>
              <a:rPr lang="en-US" sz="2400" dirty="0"/>
              <a:t>The distances are added up and sums compared with that of other lines</a:t>
            </a:r>
          </a:p>
          <a:p>
            <a:r>
              <a:rPr lang="en-US" sz="2400" dirty="0"/>
              <a:t>The line with the lowest sum is called the “best fit line”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FBE7F2-3591-44BE-9F2C-342798075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89" y="2285566"/>
            <a:ext cx="3657600" cy="265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5591C9D-6AF1-4D5E-9B98-0184374F86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2"/>
          <a:stretch/>
        </p:blipFill>
        <p:spPr bwMode="auto">
          <a:xfrm>
            <a:off x="327693" y="2247684"/>
            <a:ext cx="3657600" cy="271099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2DF0C96-1C84-47C0-8575-99341D2B7E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47"/>
          <a:stretch/>
        </p:blipFill>
        <p:spPr bwMode="auto">
          <a:xfrm>
            <a:off x="333789" y="2109054"/>
            <a:ext cx="3657600" cy="28470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B1542C-0F56-4EB7-B280-F5C32ABD287D}"/>
              </a:ext>
            </a:extLst>
          </p:cNvPr>
          <p:cNvSpPr txBox="1"/>
          <p:nvPr/>
        </p:nvSpPr>
        <p:spPr>
          <a:xfrm>
            <a:off x="662609" y="5370781"/>
            <a:ext cx="3474720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learn how to do regression analysis on Google Sheets</a:t>
            </a:r>
          </a:p>
        </p:txBody>
      </p:sp>
    </p:spTree>
    <p:extLst>
      <p:ext uri="{BB962C8B-B14F-4D97-AF65-F5344CB8AC3E}">
        <p14:creationId xmlns:p14="http://schemas.microsoft.com/office/powerpoint/2010/main" val="35873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228C2886-0C49-4220-8B9C-E00E933FE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765" y="1828800"/>
            <a:ext cx="5343235" cy="4754562"/>
          </a:xfrm>
        </p:spPr>
        <p:txBody>
          <a:bodyPr>
            <a:noAutofit/>
          </a:bodyPr>
          <a:lstStyle/>
          <a:p>
            <a:r>
              <a:rPr lang="en-US" sz="2800" dirty="0"/>
              <a:t>Regression analysis will find the best fit line </a:t>
            </a:r>
          </a:p>
          <a:p>
            <a:pPr marL="91440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2200" i="1" dirty="0"/>
              <a:t>Line that best represents the relationship between the variables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Goodness of fit (R</a:t>
            </a:r>
            <a:r>
              <a:rPr lang="en-US" sz="3600" baseline="30000" dirty="0"/>
              <a:t>2</a:t>
            </a:r>
            <a:r>
              <a:rPr lang="en-US" sz="2800" dirty="0"/>
              <a:t>) shows how well the best fit line explains the data</a:t>
            </a:r>
          </a:p>
          <a:p>
            <a:pPr marL="102870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2200" i="1" dirty="0"/>
              <a:t>1.00 – perfect fit</a:t>
            </a:r>
          </a:p>
          <a:p>
            <a:pPr marL="102870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2200" i="1" dirty="0"/>
              <a:t>0.91 – good fit</a:t>
            </a:r>
          </a:p>
          <a:p>
            <a:pPr marL="102870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2200" i="1" dirty="0"/>
              <a:t>0.38 – bad fit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58A6A1-0621-4AF8-A665-97F9735B9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26292" cy="2297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786BAC-5842-4A78-825B-1A64ED675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7408"/>
            <a:ext cx="3902169" cy="2283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88E83A-E2BE-4BE2-961A-04C19C20D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12547"/>
            <a:ext cx="3902169" cy="23454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18DA57-B0CC-4F1A-9163-0CCE4C3B9F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" y="-132"/>
            <a:ext cx="3922776" cy="22974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F75C5F-E947-4FF6-BBBF-2AC6CDC13E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319" y="2290699"/>
            <a:ext cx="3904488" cy="22798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7F99950-FC3F-4BD7-A24D-81E4E394C7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319" y="4509846"/>
            <a:ext cx="3904488" cy="2348154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BB495A2E-944C-47F1-A504-BFD82AFD1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739" y="274638"/>
            <a:ext cx="4745561" cy="1338262"/>
          </a:xfrm>
        </p:spPr>
        <p:txBody>
          <a:bodyPr/>
          <a:lstStyle/>
          <a:p>
            <a:r>
              <a:rPr lang="en-US" dirty="0"/>
              <a:t>Best Fit Line &amp;</a:t>
            </a:r>
            <a:br>
              <a:rPr lang="en-US" dirty="0"/>
            </a:br>
            <a:r>
              <a:rPr lang="en-US" dirty="0"/>
              <a:t>Goodness of Fit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4C1989-A99E-4EB6-9D06-11CBBBF4EE6A}"/>
              </a:ext>
            </a:extLst>
          </p:cNvPr>
          <p:cNvSpPr txBox="1"/>
          <p:nvPr/>
        </p:nvSpPr>
        <p:spPr>
          <a:xfrm>
            <a:off x="304800" y="72159"/>
            <a:ext cx="1508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1.00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E87FC4-AC54-4A4B-8B7C-656BDB2B7358}"/>
              </a:ext>
            </a:extLst>
          </p:cNvPr>
          <p:cNvSpPr txBox="1"/>
          <p:nvPr/>
        </p:nvSpPr>
        <p:spPr>
          <a:xfrm>
            <a:off x="304800" y="2369457"/>
            <a:ext cx="1508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0.91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79CB3D-3D8F-4862-8D99-44AD5D7F28EB}"/>
              </a:ext>
            </a:extLst>
          </p:cNvPr>
          <p:cNvSpPr txBox="1"/>
          <p:nvPr/>
        </p:nvSpPr>
        <p:spPr>
          <a:xfrm>
            <a:off x="304800" y="4611210"/>
            <a:ext cx="1508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0.38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60EA5E-4FE2-4432-A08D-BD20FCC6AE27}"/>
              </a:ext>
            </a:extLst>
          </p:cNvPr>
          <p:cNvSpPr/>
          <p:nvPr/>
        </p:nvSpPr>
        <p:spPr>
          <a:xfrm>
            <a:off x="3873500" y="0"/>
            <a:ext cx="26670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836606-FF3C-40FA-A895-CECF3669442F}"/>
              </a:ext>
            </a:extLst>
          </p:cNvPr>
          <p:cNvSpPr/>
          <p:nvPr/>
        </p:nvSpPr>
        <p:spPr>
          <a:xfrm>
            <a:off x="-2319" y="4484140"/>
            <a:ext cx="4104091" cy="13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FBC03EA-B382-467D-AE45-2B808F638E0B}"/>
              </a:ext>
            </a:extLst>
          </p:cNvPr>
          <p:cNvSpPr/>
          <p:nvPr/>
        </p:nvSpPr>
        <p:spPr>
          <a:xfrm>
            <a:off x="-2319" y="2210840"/>
            <a:ext cx="4104091" cy="13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8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23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63BD2-C258-449D-8228-36D523301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3D8D9-7DB3-464E-855E-D34CB9142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90" y="1296988"/>
            <a:ext cx="8245820" cy="512921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Regression Analysis</a:t>
            </a:r>
          </a:p>
          <a:p>
            <a:pPr lvl="1"/>
            <a:r>
              <a:rPr lang="en-US" sz="2800" i="1" dirty="0"/>
              <a:t>Statistical method for finding the mathematical relationship between two variables</a:t>
            </a:r>
          </a:p>
          <a:p>
            <a:pPr marL="0" indent="0">
              <a:buNone/>
            </a:pPr>
            <a:r>
              <a:rPr lang="en-US" u="sng" dirty="0"/>
              <a:t>Best Fit Line</a:t>
            </a:r>
          </a:p>
          <a:p>
            <a:pPr lvl="1"/>
            <a:r>
              <a:rPr lang="en-US" sz="2800" i="1" dirty="0"/>
              <a:t>Line that best represents the relationship between the variables</a:t>
            </a:r>
          </a:p>
          <a:p>
            <a:pPr marL="0" indent="0">
              <a:buNone/>
            </a:pPr>
            <a:r>
              <a:rPr lang="en-US" u="sng" dirty="0"/>
              <a:t>Goodness of Fit (R</a:t>
            </a:r>
            <a:r>
              <a:rPr lang="en-US" sz="4000" u="sng" baseline="30000" dirty="0"/>
              <a:t>2</a:t>
            </a:r>
            <a:r>
              <a:rPr lang="en-US" u="sng" dirty="0"/>
              <a:t>)</a:t>
            </a:r>
          </a:p>
          <a:p>
            <a:pPr lvl="1"/>
            <a:r>
              <a:rPr lang="en-US" sz="2800" i="1" dirty="0"/>
              <a:t>Shows how well the best fit line explains the data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7970A4-3105-4999-AD41-A46D6D2783DD}"/>
              </a:ext>
            </a:extLst>
          </p:cNvPr>
          <p:cNvSpPr txBox="1"/>
          <p:nvPr/>
        </p:nvSpPr>
        <p:spPr>
          <a:xfrm>
            <a:off x="8137236" y="0"/>
            <a:ext cx="1006764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Write this in your notes</a:t>
            </a:r>
          </a:p>
        </p:txBody>
      </p:sp>
    </p:spTree>
    <p:extLst>
      <p:ext uri="{BB962C8B-B14F-4D97-AF65-F5344CB8AC3E}">
        <p14:creationId xmlns:p14="http://schemas.microsoft.com/office/powerpoint/2010/main" val="427511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DF5F4-3E13-44DE-BC39-E745DE9C1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Graphing,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4C6E7-1883-43C9-8246-CE0E9E875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37" y="1296988"/>
            <a:ext cx="8007927" cy="5129212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/>
              <a:t>SWBAT read graphs and make conclusions about the relationships between variables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001375-3D98-47D1-8FEF-8683ED5678E4}"/>
              </a:ext>
            </a:extLst>
          </p:cNvPr>
          <p:cNvSpPr txBox="1"/>
          <p:nvPr/>
        </p:nvSpPr>
        <p:spPr>
          <a:xfrm>
            <a:off x="8190490" y="0"/>
            <a:ext cx="95351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Write this in your notes</a:t>
            </a:r>
          </a:p>
        </p:txBody>
      </p:sp>
    </p:spTree>
    <p:extLst>
      <p:ext uri="{BB962C8B-B14F-4D97-AF65-F5344CB8AC3E}">
        <p14:creationId xmlns:p14="http://schemas.microsoft.com/office/powerpoint/2010/main" val="194978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8F2B80B-0DC5-4283-83E3-10F49C8E7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357" y="1858965"/>
            <a:ext cx="4070550" cy="38397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262B40-29A8-419C-80A6-19D329078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93" y="1858965"/>
            <a:ext cx="4070550" cy="38397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F662F7-7EE4-4E7D-B23B-5F894736D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93" y="1858965"/>
            <a:ext cx="4077544" cy="38327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78A495-E6AC-47E3-8ED5-3DDC5169DEB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8EA8F-0B3F-4F14-B1F1-F703EB121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048" y="1258889"/>
            <a:ext cx="6175904" cy="557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Which “best fit line” is the best?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AC8FC-FC3C-41C5-8142-F6FCC0520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357" y="1858965"/>
            <a:ext cx="4070550" cy="383275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8FC06C-B112-4A0E-933C-43FCEAE94BBF}"/>
              </a:ext>
            </a:extLst>
          </p:cNvPr>
          <p:cNvSpPr txBox="1">
            <a:spLocks/>
          </p:cNvSpPr>
          <p:nvPr/>
        </p:nvSpPr>
        <p:spPr bwMode="auto">
          <a:xfrm>
            <a:off x="1484048" y="5824538"/>
            <a:ext cx="6175904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6075" indent="-346075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dirty="0"/>
              <a:t>How could we prove it?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C66355-2562-4CD8-BC54-5426A4CF452F}"/>
              </a:ext>
            </a:extLst>
          </p:cNvPr>
          <p:cNvSpPr txBox="1"/>
          <p:nvPr/>
        </p:nvSpPr>
        <p:spPr>
          <a:xfrm>
            <a:off x="1041277" y="2141224"/>
            <a:ext cx="1508746" cy="746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0.93</a:t>
            </a:r>
          </a:p>
          <a:p>
            <a:pPr algn="ctr">
              <a:spcBef>
                <a:spcPts val="300"/>
              </a:spcBef>
            </a:pP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(linear)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B5B86B-3D15-4BAE-8ACD-7709D4863714}"/>
              </a:ext>
            </a:extLst>
          </p:cNvPr>
          <p:cNvSpPr txBox="1"/>
          <p:nvPr/>
        </p:nvSpPr>
        <p:spPr>
          <a:xfrm>
            <a:off x="5468538" y="2141223"/>
            <a:ext cx="1508746" cy="746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1.00</a:t>
            </a:r>
          </a:p>
          <a:p>
            <a:pPr algn="ctr">
              <a:spcBef>
                <a:spcPts val="300"/>
              </a:spcBef>
            </a:pP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(polynomial)</a:t>
            </a:r>
          </a:p>
        </p:txBody>
      </p:sp>
    </p:spTree>
    <p:extLst>
      <p:ext uri="{BB962C8B-B14F-4D97-AF65-F5344CB8AC3E}">
        <p14:creationId xmlns:p14="http://schemas.microsoft.com/office/powerpoint/2010/main" val="113934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738B681-1EC0-41AC-813A-0E4964CF84BA}"/>
              </a:ext>
            </a:extLst>
          </p:cNvPr>
          <p:cNvSpPr/>
          <p:nvPr/>
        </p:nvSpPr>
        <p:spPr>
          <a:xfrm>
            <a:off x="2531162" y="2584172"/>
            <a:ext cx="2011680" cy="64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93FEA-5E05-4D95-BD09-CD38AD04F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Analysis &amp;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886B9-CFB9-4966-8474-E666CC232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2325" y="1470990"/>
            <a:ext cx="3859350" cy="4955209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Best fit line &amp; goodness of fit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Slope 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Interpolation and extrapolation</a:t>
            </a:r>
          </a:p>
        </p:txBody>
      </p:sp>
    </p:spTree>
    <p:extLst>
      <p:ext uri="{BB962C8B-B14F-4D97-AF65-F5344CB8AC3E}">
        <p14:creationId xmlns:p14="http://schemas.microsoft.com/office/powerpoint/2010/main" val="439990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Slopes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139" y="1386348"/>
            <a:ext cx="8511722" cy="5039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strength of a relationship between two variables is shown by the slope of the line</a:t>
            </a:r>
          </a:p>
          <a:p>
            <a:pPr marL="803275">
              <a:buFont typeface="Wingdings" panose="05000000000000000000" pitchFamily="2" charset="2"/>
              <a:buChar char="§"/>
            </a:pPr>
            <a:r>
              <a:rPr lang="en-US" sz="2600" i="1" dirty="0"/>
              <a:t>The relationship is strong if y changes a lot with a little change in x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D133A9-866C-41C4-AA0F-BA5B608ADCAA}"/>
              </a:ext>
            </a:extLst>
          </p:cNvPr>
          <p:cNvGrpSpPr/>
          <p:nvPr/>
        </p:nvGrpSpPr>
        <p:grpSpPr>
          <a:xfrm>
            <a:off x="499321" y="4262301"/>
            <a:ext cx="8145359" cy="2268673"/>
            <a:chOff x="682502" y="4157526"/>
            <a:chExt cx="8145359" cy="226867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3C815D4-23F5-421C-B219-FF9A3458E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2502" y="4157526"/>
              <a:ext cx="2244173" cy="226867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1232D73-32CB-492C-B422-50B7DFBAA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3095" y="4157526"/>
              <a:ext cx="2244173" cy="226867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34ADA3-0221-4C70-B90A-37279EC12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3688" y="4157526"/>
              <a:ext cx="2244173" cy="2268673"/>
            </a:xfrm>
            <a:prstGeom prst="rect">
              <a:avLst/>
            </a:prstGeom>
          </p:spPr>
        </p:pic>
      </p:grp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E8919C02-D470-4DA7-829C-2A7D06ED0A36}"/>
              </a:ext>
            </a:extLst>
          </p:cNvPr>
          <p:cNvSpPr/>
          <p:nvPr/>
        </p:nvSpPr>
        <p:spPr>
          <a:xfrm>
            <a:off x="182880" y="3305176"/>
            <a:ext cx="8778240" cy="852350"/>
          </a:xfrm>
          <a:prstGeom prst="leftRightArrow">
            <a:avLst/>
          </a:prstGeom>
          <a:gradFill flip="none" rotWithShape="1">
            <a:gsLst>
              <a:gs pos="0">
                <a:srgbClr val="008A3E"/>
              </a:gs>
              <a:gs pos="45000">
                <a:srgbClr val="FF0000"/>
              </a:gs>
              <a:gs pos="20000">
                <a:srgbClr val="FFFF00"/>
              </a:gs>
              <a:gs pos="40000">
                <a:srgbClr val="F48E42"/>
              </a:gs>
              <a:gs pos="80000">
                <a:srgbClr val="9E0000"/>
              </a:gs>
              <a:gs pos="100000">
                <a:srgbClr val="CC00CC"/>
              </a:gs>
            </a:gsLst>
            <a:lin ang="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15300" algn="r"/>
              </a:tabLs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WEAKER	STRONGER</a:t>
            </a:r>
          </a:p>
        </p:txBody>
      </p:sp>
    </p:spTree>
    <p:extLst>
      <p:ext uri="{BB962C8B-B14F-4D97-AF65-F5344CB8AC3E}">
        <p14:creationId xmlns:p14="http://schemas.microsoft.com/office/powerpoint/2010/main" val="6754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B56CB0-A148-468D-9F97-9E320CECB3F5}"/>
              </a:ext>
            </a:extLst>
          </p:cNvPr>
          <p:cNvSpPr txBox="1"/>
          <p:nvPr/>
        </p:nvSpPr>
        <p:spPr>
          <a:xfrm>
            <a:off x="2084438" y="3431449"/>
            <a:ext cx="6779119" cy="597309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400" b="1" i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Write this in</a:t>
            </a:r>
          </a:p>
          <a:p>
            <a:pPr algn="r"/>
            <a:r>
              <a:rPr lang="en-US" sz="1400" b="1" i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your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Slopes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139" y="1386348"/>
            <a:ext cx="8511722" cy="5039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strength of a relationship between two variables is shown by the slope of the line</a:t>
            </a:r>
          </a:p>
          <a:p>
            <a:pPr marL="803275">
              <a:buFont typeface="Wingdings" panose="05000000000000000000" pitchFamily="2" charset="2"/>
              <a:buChar char="§"/>
            </a:pPr>
            <a:r>
              <a:rPr lang="en-US" sz="2600" i="1" dirty="0"/>
              <a:t>The relationship is strong if y changes a lot with a little change in x</a:t>
            </a:r>
          </a:p>
          <a:p>
            <a:pPr marL="803275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600" i="1" dirty="0"/>
              <a:t>Thus:  </a:t>
            </a:r>
            <a:r>
              <a:rPr lang="en-US" sz="2600" b="1" i="1" dirty="0">
                <a:solidFill>
                  <a:srgbClr val="FF0000"/>
                </a:solidFill>
              </a:rPr>
              <a:t>large slope = strong relationship</a:t>
            </a:r>
          </a:p>
          <a:p>
            <a:pPr marL="803275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600" i="1" dirty="0"/>
              <a:t>On a graph, determine slope using y = mx + b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9657" y="4724040"/>
            <a:ext cx="8403900" cy="1730820"/>
            <a:chOff x="685800" y="5007434"/>
            <a:chExt cx="8403900" cy="173082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46" t="48412" r="32857" b="37143"/>
            <a:stretch/>
          </p:blipFill>
          <p:spPr bwMode="auto">
            <a:xfrm>
              <a:off x="685800" y="5127104"/>
              <a:ext cx="7772400" cy="16111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TextBox 1"/>
            <p:cNvSpPr txBox="1">
              <a:spLocks noChangeArrowheads="1"/>
            </p:cNvSpPr>
            <p:nvPr/>
          </p:nvSpPr>
          <p:spPr bwMode="auto">
            <a:xfrm>
              <a:off x="6141168" y="5007434"/>
              <a:ext cx="2948532" cy="50671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400" b="1" i="1" dirty="0">
                  <a:solidFill>
                    <a:srgbClr val="FF0000"/>
                  </a:solidFill>
                  <a:latin typeface="+mj-lt"/>
                </a:rPr>
                <a:t>If you don’t know this equation, then write this in your notes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48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1E152-9E7D-40CD-89D9-657A69D23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Slope &amp;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00B4A-B7DD-4FA5-9434-F590597F4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2100" y="1296988"/>
            <a:ext cx="4859338" cy="5129212"/>
          </a:xfrm>
        </p:spPr>
        <p:txBody>
          <a:bodyPr>
            <a:normAutofit/>
          </a:bodyPr>
          <a:lstStyle/>
          <a:p>
            <a:pPr marL="228600" indent="-228600"/>
            <a:r>
              <a:rPr lang="en-US" sz="2400" dirty="0"/>
              <a:t>Run a regression analysis to get your best fit line</a:t>
            </a:r>
          </a:p>
          <a:p>
            <a:pPr marL="228600" indent="-228600"/>
            <a:r>
              <a:rPr lang="en-US" sz="2400" dirty="0"/>
              <a:t>Pick two points</a:t>
            </a:r>
          </a:p>
          <a:p>
            <a:pPr marL="228600" indent="-228600"/>
            <a:r>
              <a:rPr lang="en-US" sz="2400" dirty="0"/>
              <a:t>Use the formula to get slope</a:t>
            </a:r>
          </a:p>
          <a:p>
            <a:pPr marL="228600" indent="-228600">
              <a:spcBef>
                <a:spcPts val="9600"/>
              </a:spcBef>
            </a:pPr>
            <a:r>
              <a:rPr lang="en-US" sz="2400" dirty="0"/>
              <a:t>Find the y-intercept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FF0000"/>
                </a:solidFill>
              </a:rPr>
              <a:t>– 4</a:t>
            </a:r>
          </a:p>
          <a:p>
            <a:pPr marL="228600" indent="-228600"/>
            <a:r>
              <a:rPr lang="en-US" sz="2400" dirty="0"/>
              <a:t>Write full equation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FF0000"/>
                </a:solidFill>
              </a:rPr>
              <a:t>y = 1.5x – 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A19A38-446C-4139-83C2-5DA1159A0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16" y="1706471"/>
            <a:ext cx="3657917" cy="43102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A47238-99E3-4041-9A2D-FE5D3097F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16" y="1706471"/>
            <a:ext cx="3657917" cy="4316342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BD80618-4616-4C51-9578-EC7B29762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941635"/>
              </p:ext>
            </p:extLst>
          </p:nvPr>
        </p:nvGraphicFramePr>
        <p:xfrm>
          <a:off x="4650848" y="3198046"/>
          <a:ext cx="3931920" cy="9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183886257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74757197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8582808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4150995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605627149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n-US" sz="2800" b="1" baseline="-25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y</a:t>
                      </a:r>
                      <a:r>
                        <a:rPr lang="en-US" sz="2800" b="1" baseline="-25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– 2 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36053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2800" b="1" baseline="-25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x</a:t>
                      </a:r>
                      <a:r>
                        <a:rPr lang="en-US" sz="2800" b="1" baseline="-25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– 4 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4738316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9D287927-0807-48D2-956A-C83C06E4D77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7016" y="1706471"/>
            <a:ext cx="3657917" cy="4315968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F1565D80-3569-4278-998B-1DEAA83E8B4B}"/>
              </a:ext>
            </a:extLst>
          </p:cNvPr>
          <p:cNvSpPr/>
          <p:nvPr/>
        </p:nvSpPr>
        <p:spPr>
          <a:xfrm>
            <a:off x="267230" y="5393268"/>
            <a:ext cx="672571" cy="682718"/>
          </a:xfrm>
          <a:prstGeom prst="ellipse">
            <a:avLst/>
          </a:prstGeom>
          <a:noFill/>
          <a:ln w="762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4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1E152-9E7D-40CD-89D9-657A69D2303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00B4A-B7DD-4FA5-9434-F590597F4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23" y="1847324"/>
            <a:ext cx="3383280" cy="398621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400" dirty="0"/>
              <a:t>Calculate the slope</a:t>
            </a:r>
          </a:p>
          <a:p>
            <a:pPr marL="457200" indent="-457200">
              <a:spcBef>
                <a:spcPts val="13200"/>
              </a:spcBef>
              <a:buFont typeface="+mj-lt"/>
              <a:buAutoNum type="arabicParenR"/>
            </a:pPr>
            <a:r>
              <a:rPr lang="en-US" sz="2400" dirty="0"/>
              <a:t>Write the y-intercept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  <a:p>
            <a:pPr marL="457200" indent="-457200">
              <a:buFont typeface="+mj-lt"/>
              <a:buAutoNum type="arabicParenR" startAt="3"/>
            </a:pPr>
            <a:r>
              <a:rPr lang="en-US" sz="2400" dirty="0"/>
              <a:t>Write full equation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FF0000"/>
                </a:solidFill>
              </a:rPr>
              <a:t>y = 0.75x + 2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BD80618-4616-4C51-9578-EC7B29762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689991"/>
              </p:ext>
            </p:extLst>
          </p:nvPr>
        </p:nvGraphicFramePr>
        <p:xfrm>
          <a:off x="485242" y="2317514"/>
          <a:ext cx="2834640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183886257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74757197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858280806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n-US" sz="2800" b="1" baseline="-25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y</a:t>
                      </a:r>
                      <a:r>
                        <a:rPr lang="en-US" sz="2800" b="1" baseline="-25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– 5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36053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2800" b="1" baseline="-25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x</a:t>
                      </a:r>
                      <a:r>
                        <a:rPr lang="en-US" sz="2800" b="1" baseline="-25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– 4 </a:t>
                      </a:r>
                    </a:p>
                  </a:txBody>
                  <a:tcPr anchor="ctr">
                    <a:lnL w="38100" cmpd="sng">
                      <a:noFill/>
                    </a:lnL>
                    <a:lnR w="381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73831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53429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36CA029-1032-44DE-A340-AC1313CB8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103" y="1258175"/>
            <a:ext cx="5591447" cy="532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5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738B681-1EC0-41AC-813A-0E4964CF84BA}"/>
              </a:ext>
            </a:extLst>
          </p:cNvPr>
          <p:cNvSpPr/>
          <p:nvPr/>
        </p:nvSpPr>
        <p:spPr>
          <a:xfrm>
            <a:off x="2531162" y="3233528"/>
            <a:ext cx="4023360" cy="10734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93FEA-5E05-4D95-BD09-CD38AD04F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Analysis &amp;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886B9-CFB9-4966-8474-E666CC232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2325" y="1470990"/>
            <a:ext cx="3859350" cy="4955209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Best fit line &amp; goodness of fit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Slope 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Interpolation and extrapolation</a:t>
            </a:r>
          </a:p>
        </p:txBody>
      </p:sp>
    </p:spTree>
    <p:extLst>
      <p:ext uri="{BB962C8B-B14F-4D97-AF65-F5344CB8AC3E}">
        <p14:creationId xmlns:p14="http://schemas.microsoft.com/office/powerpoint/2010/main" val="3626198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Interpolation &amp; Extrapolation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777" y="1296988"/>
            <a:ext cx="7158447" cy="15115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With a good line, we can predict the x and y values for points not actually measured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7377"/>
            <a:ext cx="5497415" cy="445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615659" y="3113319"/>
            <a:ext cx="4506685" cy="2046296"/>
            <a:chOff x="206829" y="3069775"/>
            <a:chExt cx="4506685" cy="2046296"/>
          </a:xfrm>
        </p:grpSpPr>
        <p:sp>
          <p:nvSpPr>
            <p:cNvPr id="4" name="TextBox 1"/>
            <p:cNvSpPr txBox="1">
              <a:spLocks noChangeArrowheads="1"/>
            </p:cNvSpPr>
            <p:nvPr/>
          </p:nvSpPr>
          <p:spPr bwMode="auto">
            <a:xfrm>
              <a:off x="337461" y="3069775"/>
              <a:ext cx="1153064" cy="49540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400" b="1" i="1" dirty="0">
                  <a:solidFill>
                    <a:srgbClr val="FF0000"/>
                  </a:solidFill>
                  <a:latin typeface="+mn-lt"/>
                </a:rPr>
                <a:t>Write this in your notes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6829" y="3823409"/>
              <a:ext cx="4506685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u="sng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Interpolation</a:t>
              </a:r>
            </a:p>
            <a:p>
              <a:pPr algn="ctr"/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predictions made between two measured points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615659" y="5257192"/>
            <a:ext cx="45066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Extrapolation</a:t>
            </a:r>
          </a:p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predictions made beyond any measured points</a:t>
            </a:r>
          </a:p>
        </p:txBody>
      </p:sp>
      <p:sp>
        <p:nvSpPr>
          <p:cNvPr id="9" name="Snip Single Corner Rectangle 8"/>
          <p:cNvSpPr/>
          <p:nvPr/>
        </p:nvSpPr>
        <p:spPr>
          <a:xfrm flipH="1">
            <a:off x="1981103" y="5159615"/>
            <a:ext cx="1785258" cy="370328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Single Corner Rectangle 10"/>
          <p:cNvSpPr/>
          <p:nvPr/>
        </p:nvSpPr>
        <p:spPr>
          <a:xfrm flipV="1">
            <a:off x="1883136" y="3238398"/>
            <a:ext cx="1785258" cy="370328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0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32E59-D41E-4661-B6B1-27F1E52BD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Bryan’s Height over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E4CE2-E630-4CA4-9862-FDFA28B1D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8816" y="1225426"/>
            <a:ext cx="3928968" cy="5129212"/>
          </a:xfrm>
        </p:spPr>
        <p:txBody>
          <a:bodyPr>
            <a:noAutofit/>
          </a:bodyPr>
          <a:lstStyle/>
          <a:p>
            <a:pPr marL="403225" indent="-403225">
              <a:buFont typeface="+mj-lt"/>
              <a:buAutoNum type="arabicParenR"/>
            </a:pPr>
            <a:r>
              <a:rPr lang="en-US" sz="2400" dirty="0"/>
              <a:t>Use his height at birth &amp; 17 to figure the slope</a:t>
            </a:r>
          </a:p>
          <a:p>
            <a:pPr marL="403225" indent="0">
              <a:spcBef>
                <a:spcPts val="300"/>
              </a:spcBef>
              <a:buNone/>
            </a:pPr>
            <a:r>
              <a:rPr lang="en-US" sz="2400" b="1" dirty="0">
                <a:solidFill>
                  <a:srgbClr val="FF0000"/>
                </a:solidFill>
              </a:rPr>
              <a:t>0.239 ft/year</a:t>
            </a:r>
          </a:p>
          <a:p>
            <a:pPr marL="403225" indent="-403225">
              <a:buFont typeface="+mj-lt"/>
              <a:buAutoNum type="arabicParenR" startAt="2"/>
            </a:pPr>
            <a:r>
              <a:rPr lang="en-US" sz="2400" dirty="0"/>
              <a:t>Write the equation for the line</a:t>
            </a:r>
          </a:p>
          <a:p>
            <a:pPr marL="403225" indent="0">
              <a:spcBef>
                <a:spcPts val="300"/>
              </a:spcBef>
              <a:buNone/>
            </a:pPr>
            <a:r>
              <a:rPr lang="en-US" sz="2400" b="1" dirty="0">
                <a:solidFill>
                  <a:srgbClr val="FF0000"/>
                </a:solidFill>
              </a:rPr>
              <a:t>y = 0.239x + 1.43</a:t>
            </a:r>
          </a:p>
          <a:p>
            <a:pPr marL="403225" indent="-403225">
              <a:buFont typeface="+mj-lt"/>
              <a:buAutoNum type="arabicParenR" startAt="3"/>
            </a:pPr>
            <a:r>
              <a:rPr lang="en-US" sz="2400" dirty="0"/>
              <a:t>Interpolate Bryan’s height at 4 years old</a:t>
            </a:r>
          </a:p>
          <a:p>
            <a:pPr marL="403225" indent="0">
              <a:spcBef>
                <a:spcPts val="300"/>
              </a:spcBef>
              <a:buNone/>
            </a:pPr>
            <a:r>
              <a:rPr lang="en-US" sz="2400" b="1" dirty="0">
                <a:solidFill>
                  <a:srgbClr val="FF0000"/>
                </a:solidFill>
              </a:rPr>
              <a:t>2.39 ft</a:t>
            </a:r>
          </a:p>
          <a:p>
            <a:pPr marL="403225" indent="-403225">
              <a:buFont typeface="+mj-lt"/>
              <a:buAutoNum type="arabicParenR" startAt="4"/>
            </a:pPr>
            <a:r>
              <a:rPr lang="en-US" sz="2400" dirty="0"/>
              <a:t>Extrapolate Bryan’s height at 20 years old</a:t>
            </a:r>
          </a:p>
          <a:p>
            <a:pPr marL="403225" indent="0">
              <a:spcBef>
                <a:spcPts val="300"/>
              </a:spcBef>
              <a:buNone/>
            </a:pPr>
            <a:r>
              <a:rPr lang="en-US" sz="2400" b="1" dirty="0">
                <a:solidFill>
                  <a:srgbClr val="FF0000"/>
                </a:solidFill>
              </a:rPr>
              <a:t>6.21 ft,  6’3”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BA0C9A-DF97-4F06-B473-10AF7A9D6D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75" r="39282" b="3143"/>
          <a:stretch/>
        </p:blipFill>
        <p:spPr>
          <a:xfrm>
            <a:off x="1" y="1029481"/>
            <a:ext cx="4972050" cy="5664225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E8D8262-B55F-4A3A-A406-CAAA31F95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94755"/>
              </p:ext>
            </p:extLst>
          </p:nvPr>
        </p:nvGraphicFramePr>
        <p:xfrm>
          <a:off x="1146265" y="1645854"/>
          <a:ext cx="32918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8582808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4150995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605627149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5.50 – 1.43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36053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– 0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4738316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06E2887-7BA9-4C48-B209-D536A1D6E239}"/>
              </a:ext>
            </a:extLst>
          </p:cNvPr>
          <p:cNvSpPr/>
          <p:nvPr/>
        </p:nvSpPr>
        <p:spPr>
          <a:xfrm>
            <a:off x="3516087" y="2732314"/>
            <a:ext cx="914400" cy="337457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6D813A6-5E8C-4DA5-B13E-20984DA67B21}"/>
              </a:ext>
            </a:extLst>
          </p:cNvPr>
          <p:cNvSpPr/>
          <p:nvPr/>
        </p:nvSpPr>
        <p:spPr>
          <a:xfrm>
            <a:off x="794658" y="5344886"/>
            <a:ext cx="822960" cy="337457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4227CC-D110-4247-ACB6-8C80D273AF09}"/>
              </a:ext>
            </a:extLst>
          </p:cNvPr>
          <p:cNvSpPr txBox="1"/>
          <p:nvPr/>
        </p:nvSpPr>
        <p:spPr>
          <a:xfrm>
            <a:off x="1914525" y="5099574"/>
            <a:ext cx="2919389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tabLst>
                <a:tab pos="285750" algn="l"/>
              </a:tabLst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	= 0.239(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+ 1.43</a:t>
            </a:r>
          </a:p>
          <a:p>
            <a:pPr>
              <a:tabLst>
                <a:tab pos="285750" algn="l"/>
              </a:tabLst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= 2.386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6E7BFE-55F7-4EF2-B78F-65B2DE8C1F21}"/>
              </a:ext>
            </a:extLst>
          </p:cNvPr>
          <p:cNvSpPr txBox="1"/>
          <p:nvPr/>
        </p:nvSpPr>
        <p:spPr>
          <a:xfrm>
            <a:off x="1914525" y="5099574"/>
            <a:ext cx="3005951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tabLst>
                <a:tab pos="285750" algn="l"/>
              </a:tabLst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	= 0.239(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+ 1.43</a:t>
            </a:r>
          </a:p>
          <a:p>
            <a:pPr>
              <a:tabLst>
                <a:tab pos="285750" algn="l"/>
              </a:tabLst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= 6.210</a:t>
            </a:r>
          </a:p>
        </p:txBody>
      </p:sp>
    </p:spTree>
    <p:extLst>
      <p:ext uri="{BB962C8B-B14F-4D97-AF65-F5344CB8AC3E}">
        <p14:creationId xmlns:p14="http://schemas.microsoft.com/office/powerpoint/2010/main" val="405308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0" grpId="0" animBg="1"/>
      <p:bldP spid="11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32E59-D41E-4661-B6B1-27F1E52BDB7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Now Predict Bryan’s Height at 34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BA0C9A-DF97-4F06-B473-10AF7A9D6D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75" r="39282" b="3143"/>
          <a:stretch/>
        </p:blipFill>
        <p:spPr>
          <a:xfrm>
            <a:off x="1" y="1029481"/>
            <a:ext cx="4972050" cy="5664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C458CC-9277-48B2-A1F5-3D56C7E77F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13" r="1" b="3143"/>
          <a:stretch/>
        </p:blipFill>
        <p:spPr>
          <a:xfrm>
            <a:off x="4525731" y="1029481"/>
            <a:ext cx="3928968" cy="566422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5635AB-FA2C-449B-9F27-7D460DBE3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609" y="3183290"/>
            <a:ext cx="4023360" cy="2645229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228600" indent="-228600"/>
            <a:r>
              <a:rPr lang="en-US" sz="2400" b="1" dirty="0">
                <a:solidFill>
                  <a:srgbClr val="0070C0"/>
                </a:solidFill>
              </a:rPr>
              <a:t>Do you believe Bryan will be 9 feet, 7 inches?</a:t>
            </a:r>
          </a:p>
          <a:p>
            <a:pPr marL="228600" indent="-228600"/>
            <a:r>
              <a:rPr lang="en-US" sz="2400" b="1" dirty="0">
                <a:solidFill>
                  <a:srgbClr val="0070C0"/>
                </a:solidFill>
              </a:rPr>
              <a:t>The true line flattens out after 20 (discontinuous)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70C0"/>
                </a:solidFill>
              </a:rPr>
              <a:t>Be careful with extrapolations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9703D6-EAC5-4FEB-88BD-8F707E1FCB24}"/>
              </a:ext>
            </a:extLst>
          </p:cNvPr>
          <p:cNvSpPr txBox="1"/>
          <p:nvPr/>
        </p:nvSpPr>
        <p:spPr>
          <a:xfrm>
            <a:off x="1343025" y="1292460"/>
            <a:ext cx="3005951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tabLst>
                <a:tab pos="285750" algn="l"/>
              </a:tabLst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	= 0.239(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+ 1.43</a:t>
            </a:r>
          </a:p>
          <a:p>
            <a:pPr>
              <a:tabLst>
                <a:tab pos="285750" algn="l"/>
              </a:tabLst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= 9.556</a:t>
            </a:r>
          </a:p>
        </p:txBody>
      </p:sp>
    </p:spTree>
    <p:extLst>
      <p:ext uri="{BB962C8B-B14F-4D97-AF65-F5344CB8AC3E}">
        <p14:creationId xmlns:p14="http://schemas.microsoft.com/office/powerpoint/2010/main" val="246700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uiExpand="1" build="p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DF5F4-3E13-44DE-BC39-E745DE9C1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Scientific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4C6E7-1883-43C9-8246-CE0E9E875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This unit will cover some basic skills you will need in chemistry this year</a:t>
            </a:r>
          </a:p>
          <a:p>
            <a:pPr marL="2854325" indent="-514350">
              <a:buFont typeface="+mj-lt"/>
              <a:buAutoNum type="arabicParenR"/>
            </a:pPr>
            <a:r>
              <a:rPr lang="en-US" dirty="0"/>
              <a:t>Measurement</a:t>
            </a:r>
          </a:p>
          <a:p>
            <a:pPr marL="2854325" indent="-514350">
              <a:buFont typeface="+mj-lt"/>
              <a:buAutoNum type="arabicParenR"/>
            </a:pPr>
            <a:r>
              <a:rPr lang="en-US" dirty="0"/>
              <a:t>Significant Digits</a:t>
            </a:r>
          </a:p>
          <a:p>
            <a:pPr marL="2854325" indent="-514350">
              <a:buFont typeface="+mj-lt"/>
              <a:buAutoNum type="arabicParenR"/>
            </a:pPr>
            <a:r>
              <a:rPr lang="en-US" dirty="0"/>
              <a:t>Units</a:t>
            </a:r>
          </a:p>
          <a:p>
            <a:pPr marL="2854325" indent="-514350">
              <a:buFont typeface="+mj-lt"/>
              <a:buAutoNum type="arabicParenR"/>
            </a:pPr>
            <a:r>
              <a:rPr lang="en-US" dirty="0"/>
              <a:t>Dimensional Analysis</a:t>
            </a:r>
          </a:p>
          <a:p>
            <a:pPr marL="2854325" indent="-514350">
              <a:buFont typeface="+mj-lt"/>
              <a:buAutoNum type="arabicParenR"/>
            </a:pPr>
            <a:r>
              <a:rPr lang="en-US" dirty="0"/>
              <a:t>Scientific Notation</a:t>
            </a:r>
          </a:p>
          <a:p>
            <a:pPr marL="2854325" indent="-514350">
              <a:buFont typeface="+mj-lt"/>
              <a:buAutoNum type="arabicParenR"/>
            </a:pPr>
            <a:r>
              <a:rPr lang="en-US" dirty="0"/>
              <a:t>Graphing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001375-3D98-47D1-8FEF-8683ED5678E4}"/>
              </a:ext>
            </a:extLst>
          </p:cNvPr>
          <p:cNvSpPr txBox="1"/>
          <p:nvPr/>
        </p:nvSpPr>
        <p:spPr>
          <a:xfrm>
            <a:off x="8190490" y="0"/>
            <a:ext cx="95351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REVIEW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895A3C-D409-4572-80D7-1EDD852A4600}"/>
              </a:ext>
            </a:extLst>
          </p:cNvPr>
          <p:cNvGrpSpPr/>
          <p:nvPr/>
        </p:nvGrpSpPr>
        <p:grpSpPr>
          <a:xfrm>
            <a:off x="2452255" y="5645767"/>
            <a:ext cx="3916960" cy="553998"/>
            <a:chOff x="2452255" y="5645767"/>
            <a:chExt cx="3916960" cy="5539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FE22B66-7CA0-41E8-92ED-E6D67E6F6B63}"/>
                </a:ext>
              </a:extLst>
            </p:cNvPr>
            <p:cNvSpPr/>
            <p:nvPr/>
          </p:nvSpPr>
          <p:spPr>
            <a:xfrm>
              <a:off x="2452255" y="5648446"/>
              <a:ext cx="2560320" cy="54864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66A1C8-8330-448F-AA5F-C16641BBA470}"/>
                </a:ext>
              </a:extLst>
            </p:cNvPr>
            <p:cNvSpPr txBox="1"/>
            <p:nvPr/>
          </p:nvSpPr>
          <p:spPr>
            <a:xfrm>
              <a:off x="5116949" y="5645767"/>
              <a:ext cx="12522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1837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9A10D-2642-493A-A76E-2ED91ECA79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Back-Up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BA1D9-E696-4506-9679-4CD5BC99E6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49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5844"/>
            <a:ext cx="7772400" cy="5010355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Show relationships between variables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Detect relationships between variables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Predict results</a:t>
            </a:r>
          </a:p>
        </p:txBody>
      </p:sp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F80CD832-1E74-437C-8E50-1C927DC51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469" r="-7755" b="23714"/>
          <a:stretch/>
        </p:blipFill>
        <p:spPr bwMode="auto">
          <a:xfrm>
            <a:off x="7772400" y="0"/>
            <a:ext cx="1371600" cy="10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6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29D0E-4312-4DAE-92C7-B860194FD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Relationships</a:t>
            </a:r>
          </a:p>
        </p:txBody>
      </p:sp>
      <p:pic>
        <p:nvPicPr>
          <p:cNvPr id="12290" name="Picture 2" descr="Image result for iraq war">
            <a:extLst>
              <a:ext uri="{FF2B5EF4-FFF2-40B4-BE49-F238E27FC236}">
                <a16:creationId xmlns:a16="http://schemas.microsoft.com/office/drawing/2014/main" id="{8AD5E708-0D61-4F23-ACE7-1E23A29E7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0656"/>
            <a:ext cx="9144000" cy="577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EE82C87B-7276-47B8-8245-BB5B43A879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469" r="-7755" b="23714"/>
          <a:stretch/>
        </p:blipFill>
        <p:spPr bwMode="auto">
          <a:xfrm>
            <a:off x="7772400" y="0"/>
            <a:ext cx="1371600" cy="10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F49E03-1256-4C30-ABAA-FDB1B6C2D1D0}"/>
              </a:ext>
            </a:extLst>
          </p:cNvPr>
          <p:cNvSpPr txBox="1"/>
          <p:nvPr/>
        </p:nvSpPr>
        <p:spPr>
          <a:xfrm>
            <a:off x="5432727" y="5906962"/>
            <a:ext cx="37112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US M1 Abrams tanks pass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under </a:t>
            </a: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Swords of Qādisīyah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Baghdad, 2003</a:t>
            </a:r>
          </a:p>
        </p:txBody>
      </p:sp>
    </p:spTree>
    <p:extLst>
      <p:ext uri="{BB962C8B-B14F-4D97-AF65-F5344CB8AC3E}">
        <p14:creationId xmlns:p14="http://schemas.microsoft.com/office/powerpoint/2010/main" val="279983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07CC0-6FBC-4AE9-B0E2-E35B2E5A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63" y="152718"/>
            <a:ext cx="8778875" cy="731837"/>
          </a:xfrm>
        </p:spPr>
        <p:txBody>
          <a:bodyPr/>
          <a:lstStyle/>
          <a:p>
            <a:r>
              <a:rPr lang="en-US" dirty="0">
                <a:solidFill>
                  <a:srgbClr val="34616B"/>
                </a:solidFill>
              </a:rPr>
              <a:t>Show Relationships</a:t>
            </a:r>
          </a:p>
        </p:txBody>
      </p:sp>
      <p:pic>
        <p:nvPicPr>
          <p:cNvPr id="2052" name="Picture 4" descr="Image result for table vs pie chart">
            <a:extLst>
              <a:ext uri="{FF2B5EF4-FFF2-40B4-BE49-F238E27FC236}">
                <a16:creationId xmlns:a16="http://schemas.microsoft.com/office/drawing/2014/main" id="{7D04D8A2-93D4-4900-BAC9-95731AD08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8009" r="62512" b="51996"/>
          <a:stretch/>
        </p:blipFill>
        <p:spPr bwMode="auto">
          <a:xfrm>
            <a:off x="2761380" y="1135649"/>
            <a:ext cx="3134266" cy="356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table vs pie chart">
            <a:extLst>
              <a:ext uri="{FF2B5EF4-FFF2-40B4-BE49-F238E27FC236}">
                <a16:creationId xmlns:a16="http://schemas.microsoft.com/office/drawing/2014/main" id="{95C85363-F200-4F2D-883E-802139FDA5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53340" r="60270" b="8292"/>
          <a:stretch/>
        </p:blipFill>
        <p:spPr bwMode="auto">
          <a:xfrm>
            <a:off x="5783179" y="3437043"/>
            <a:ext cx="3360821" cy="342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480C4F-FB7B-4BDB-BF57-2EB1C4E07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3975"/>
            <a:ext cx="2469197" cy="5774025"/>
          </a:xfrm>
          <a:prstGeom prst="rect">
            <a:avLst/>
          </a:prstGeom>
        </p:spPr>
      </p:pic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CFA6C1A3-6592-40C4-9A53-4C4AAC0615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469" r="-7755" b="23714"/>
          <a:stretch/>
        </p:blipFill>
        <p:spPr bwMode="auto">
          <a:xfrm>
            <a:off x="7772400" y="0"/>
            <a:ext cx="1371600" cy="10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73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EE6CC-40B5-4A78-A370-D673C4575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 Relationships</a:t>
            </a:r>
          </a:p>
        </p:txBody>
      </p:sp>
      <p:pic>
        <p:nvPicPr>
          <p:cNvPr id="11266" name="Picture 2" descr="Image result for mauna loa">
            <a:extLst>
              <a:ext uri="{FF2B5EF4-FFF2-40B4-BE49-F238E27FC236}">
                <a16:creationId xmlns:a16="http://schemas.microsoft.com/office/drawing/2014/main" id="{F7DAC17F-79A5-4FBD-B096-7ABEA80DE3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4"/>
          <a:stretch/>
        </p:blipFill>
        <p:spPr bwMode="auto">
          <a:xfrm>
            <a:off x="0" y="1215734"/>
            <a:ext cx="9144000" cy="565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9ABF38C2-B0D7-4D5E-93AF-778A0245F8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469" r="-7755" b="23714"/>
          <a:stretch/>
        </p:blipFill>
        <p:spPr bwMode="auto">
          <a:xfrm>
            <a:off x="7772400" y="0"/>
            <a:ext cx="1371600" cy="10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06C0C5-7411-425F-BF67-69E88EE7E76A}"/>
              </a:ext>
            </a:extLst>
          </p:cNvPr>
          <p:cNvSpPr txBox="1"/>
          <p:nvPr/>
        </p:nvSpPr>
        <p:spPr>
          <a:xfrm>
            <a:off x="6025157" y="2028534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48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 Loa, Hawaii, </a:t>
            </a:r>
          </a:p>
          <a:p>
            <a:pPr algn="ctr"/>
            <a:r>
              <a:rPr lang="en-US" b="1" dirty="0">
                <a:solidFill>
                  <a:srgbClr val="F48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1984 Eruption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3790BC-025A-48F5-A73B-C2EDA510B0D2}"/>
              </a:ext>
            </a:extLst>
          </p:cNvPr>
          <p:cNvSpPr txBox="1"/>
          <p:nvPr/>
        </p:nvSpPr>
        <p:spPr>
          <a:xfrm>
            <a:off x="7970282" y="6427113"/>
            <a:ext cx="11737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Kilauea erupted</a:t>
            </a:r>
          </a:p>
          <a:p>
            <a:pPr algn="ctr"/>
            <a:r>
              <a:rPr lang="en-US" sz="11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May, 2018</a:t>
            </a:r>
          </a:p>
        </p:txBody>
      </p:sp>
    </p:spTree>
    <p:extLst>
      <p:ext uri="{BB962C8B-B14F-4D97-AF65-F5344CB8AC3E}">
        <p14:creationId xmlns:p14="http://schemas.microsoft.com/office/powerpoint/2010/main" val="422381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372B6-A1A1-431B-9346-0CC6F5ED5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 Relationships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193601-ABA1-4979-80E5-296D11AC7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12" t="19877" r="20823" b="13299"/>
          <a:stretch/>
        </p:blipFill>
        <p:spPr>
          <a:xfrm>
            <a:off x="0" y="1229489"/>
            <a:ext cx="9144000" cy="56285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A89B7C-D767-4538-9F1A-45DD529531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11" t="20074" r="23333" b="7037"/>
          <a:stretch/>
        </p:blipFill>
        <p:spPr>
          <a:xfrm>
            <a:off x="1203801" y="1592212"/>
            <a:ext cx="6736398" cy="5062588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</p:pic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F13B8239-6351-4267-8D28-46B0C6D185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469" r="-7755" b="23714"/>
          <a:stretch/>
        </p:blipFill>
        <p:spPr bwMode="auto">
          <a:xfrm>
            <a:off x="7772400" y="0"/>
            <a:ext cx="1371600" cy="10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17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FF365-8009-4C37-A8CF-F0648ECCA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4E343-AEDE-4BDC-A730-1DD3EAD8F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6763" y="1296988"/>
            <a:ext cx="5440218" cy="5154615"/>
          </a:xfrm>
        </p:spPr>
        <p:txBody>
          <a:bodyPr>
            <a:normAutofit/>
          </a:bodyPr>
          <a:lstStyle/>
          <a:p>
            <a:pPr marL="230188" indent="-230188"/>
            <a:r>
              <a:rPr lang="en-US" sz="2400" dirty="0"/>
              <a:t>In December, 2013, 2 year old Emile </a:t>
            </a:r>
            <a:r>
              <a:rPr lang="en-US" sz="2400" dirty="0" err="1"/>
              <a:t>Ouamouno</a:t>
            </a:r>
            <a:r>
              <a:rPr lang="en-US" sz="2400" dirty="0"/>
              <a:t> was bitten by an Angolan free-tailed bat outside his home</a:t>
            </a:r>
          </a:p>
          <a:p>
            <a:pPr marL="230188" indent="-230188"/>
            <a:r>
              <a:rPr lang="en-US" sz="2400" dirty="0"/>
              <a:t>The bat was carrying Ebola virus</a:t>
            </a:r>
          </a:p>
          <a:p>
            <a:pPr marL="230188" indent="-230188"/>
            <a:r>
              <a:rPr lang="en-US" sz="2400" dirty="0"/>
              <a:t>Four days later, Emile was dead</a:t>
            </a:r>
          </a:p>
          <a:p>
            <a:pPr marL="230188" indent="-230188"/>
            <a:r>
              <a:rPr lang="en-US" sz="2400" dirty="0"/>
              <a:t>Within a month, his mother, sister and grandmother were all dead</a:t>
            </a:r>
          </a:p>
          <a:p>
            <a:pPr marL="230188" indent="-230188"/>
            <a:r>
              <a:rPr lang="en-US" sz="2400" dirty="0"/>
              <a:t>By March, more than 70 people were dead and the number of people infected was doubling every 25 days</a:t>
            </a:r>
          </a:p>
          <a:p>
            <a:pPr marL="230188" indent="-230188"/>
            <a:r>
              <a:rPr lang="en-US" sz="2400" dirty="0"/>
              <a:t>Médecins Sans Frontières declares the outbreak “totally out of control”</a:t>
            </a:r>
          </a:p>
        </p:txBody>
      </p:sp>
      <p:pic>
        <p:nvPicPr>
          <p:cNvPr id="4" name="Picture 2" descr="https://probaway.files.wordpress.com/2014/10/meliandou-family-photo-13fm_.jpg">
            <a:hlinkClick r:id="rId2"/>
            <a:extLst>
              <a:ext uri="{FF2B5EF4-FFF2-40B4-BE49-F238E27FC236}">
                <a16:creationId xmlns:a16="http://schemas.microsoft.com/office/drawing/2014/main" id="{0079C62F-AA1F-4117-8746-A48A47D32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" y="1380481"/>
            <a:ext cx="3234894" cy="26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A43C3C8-DF16-4917-A014-DFA072BE1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" y="4025432"/>
            <a:ext cx="3234894" cy="242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5FEFBFE-7BB9-4A2C-A378-9BCB38FABF5F}"/>
              </a:ext>
            </a:extLst>
          </p:cNvPr>
          <p:cNvSpPr/>
          <p:nvPr/>
        </p:nvSpPr>
        <p:spPr>
          <a:xfrm>
            <a:off x="249382" y="1548613"/>
            <a:ext cx="942109" cy="1813423"/>
          </a:xfrm>
          <a:prstGeom prst="ellipse">
            <a:avLst/>
          </a:prstGeom>
          <a:noFill/>
          <a:ln w="762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FFC56916-36CC-4610-9F62-A4D5562CC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469" r="-7755" b="23714"/>
          <a:stretch/>
        </p:blipFill>
        <p:spPr bwMode="auto">
          <a:xfrm>
            <a:off x="7772400" y="0"/>
            <a:ext cx="1371600" cy="10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89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4AB3E9A-D783-477F-B0D6-6757970AD9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429"/>
          <a:stretch/>
        </p:blipFill>
        <p:spPr>
          <a:xfrm>
            <a:off x="6825672" y="200888"/>
            <a:ext cx="1467275" cy="6456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2FDB0E-7E55-4B6C-B5E4-EC0A8855F1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244" r="16701"/>
          <a:stretch/>
        </p:blipFill>
        <p:spPr>
          <a:xfrm>
            <a:off x="5467927" y="200888"/>
            <a:ext cx="1505528" cy="64562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58FD1A-A0FE-410D-854B-EC957E0D5A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45" r="34235"/>
          <a:stretch/>
        </p:blipFill>
        <p:spPr>
          <a:xfrm>
            <a:off x="3769092" y="200888"/>
            <a:ext cx="1818908" cy="6456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AC4E80-C0D5-474D-966C-84F2D85A90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12" r="54108"/>
          <a:stretch/>
        </p:blipFill>
        <p:spPr>
          <a:xfrm>
            <a:off x="2170545" y="200888"/>
            <a:ext cx="1847273" cy="6456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100F30-4AC5-43F5-B5D7-B79BE7385E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12" r="73864"/>
          <a:stretch/>
        </p:blipFill>
        <p:spPr>
          <a:xfrm>
            <a:off x="851054" y="200888"/>
            <a:ext cx="1605820" cy="6456224"/>
          </a:xfrm>
          <a:prstGeom prst="rect">
            <a:avLst/>
          </a:prstGeom>
        </p:spPr>
      </p:pic>
      <p:pic>
        <p:nvPicPr>
          <p:cNvPr id="10242" name="Picture 2" descr="Related image">
            <a:extLst>
              <a:ext uri="{FF2B5EF4-FFF2-40B4-BE49-F238E27FC236}">
                <a16:creationId xmlns:a16="http://schemas.microsoft.com/office/drawing/2014/main" id="{99994FC7-460B-4DF2-B831-7E25EE4B27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31" t="6200" r="1127" b="75610"/>
          <a:stretch/>
        </p:blipFill>
        <p:spPr bwMode="auto">
          <a:xfrm>
            <a:off x="1533893" y="378694"/>
            <a:ext cx="2004222" cy="13946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DAC589E-057E-4C01-9783-7B789A7D53C2}"/>
              </a:ext>
            </a:extLst>
          </p:cNvPr>
          <p:cNvSpPr txBox="1"/>
          <p:nvPr/>
        </p:nvSpPr>
        <p:spPr>
          <a:xfrm>
            <a:off x="4684027" y="371951"/>
            <a:ext cx="2926080" cy="140817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ts val="2600"/>
              </a:lnSpc>
            </a:pPr>
            <a:r>
              <a:rPr lang="en-US" sz="1600" dirty="0">
                <a:latin typeface="Bahnschrift SemiBold SemiConden" panose="020B0502040204020203" pitchFamily="34" charset="0"/>
              </a:rPr>
              <a:t>By late summer, Ebola cases had reached other parts of Africa, most of Europe and the United States with deaths soon to follow</a:t>
            </a:r>
          </a:p>
        </p:txBody>
      </p:sp>
      <p:pic>
        <p:nvPicPr>
          <p:cNvPr id="16" name="Picture 2" descr="Related image">
            <a:extLst>
              <a:ext uri="{FF2B5EF4-FFF2-40B4-BE49-F238E27FC236}">
                <a16:creationId xmlns:a16="http://schemas.microsoft.com/office/drawing/2014/main" id="{559CE871-9323-491A-B9BB-8B9DC94314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469" r="-7755" b="23714"/>
          <a:stretch/>
        </p:blipFill>
        <p:spPr bwMode="auto">
          <a:xfrm>
            <a:off x="8026942" y="0"/>
            <a:ext cx="1117058" cy="81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4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CE15401-A6E7-4708-8617-B41FD0D333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7357778"/>
              </p:ext>
            </p:extLst>
          </p:nvPr>
        </p:nvGraphicFramePr>
        <p:xfrm>
          <a:off x="-13335" y="1129602"/>
          <a:ext cx="9170670" cy="5783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0554F10-6489-436B-895C-CABC47C1754F}"/>
              </a:ext>
            </a:extLst>
          </p:cNvPr>
          <p:cNvSpPr txBox="1"/>
          <p:nvPr/>
        </p:nvSpPr>
        <p:spPr>
          <a:xfrm>
            <a:off x="4004113" y="4865997"/>
            <a:ext cx="479369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Recognizing the threat, nations mobilized resources to battle the epidemic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0ABB892-2761-40D0-8ADB-D28FFD30A9D2}"/>
              </a:ext>
            </a:extLst>
          </p:cNvPr>
          <p:cNvGrpSpPr/>
          <p:nvPr/>
        </p:nvGrpSpPr>
        <p:grpSpPr>
          <a:xfrm>
            <a:off x="4630652" y="4191441"/>
            <a:ext cx="2691056" cy="338554"/>
            <a:chOff x="4944682" y="3938889"/>
            <a:chExt cx="2691056" cy="33855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88BE55-0CB8-4A67-9433-F67902F8BC7D}"/>
                </a:ext>
              </a:extLst>
            </p:cNvPr>
            <p:cNvSpPr txBox="1"/>
            <p:nvPr/>
          </p:nvSpPr>
          <p:spPr>
            <a:xfrm>
              <a:off x="5341519" y="3938889"/>
              <a:ext cx="229421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10,000 by end of 2014</a:t>
              </a:r>
            </a:p>
          </p:txBody>
        </p:sp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9D32EB3B-E15F-4070-84F0-149986520703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944682" y="4025828"/>
              <a:ext cx="362350" cy="179482"/>
            </a:xfrm>
            <a:prstGeom prst="rightArrow">
              <a:avLst/>
            </a:prstGeom>
            <a:solidFill>
              <a:srgbClr val="0070C0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17B7002-C06F-4608-A4AB-65520D30C5DE}"/>
              </a:ext>
            </a:extLst>
          </p:cNvPr>
          <p:cNvGrpSpPr/>
          <p:nvPr/>
        </p:nvGrpSpPr>
        <p:grpSpPr>
          <a:xfrm>
            <a:off x="2910257" y="3240709"/>
            <a:ext cx="2650417" cy="338554"/>
            <a:chOff x="2919497" y="2774519"/>
            <a:chExt cx="2650417" cy="33855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DAD8DD3-BC5F-4617-8857-17197527D226}"/>
                </a:ext>
              </a:extLst>
            </p:cNvPr>
            <p:cNvSpPr txBox="1"/>
            <p:nvPr/>
          </p:nvSpPr>
          <p:spPr>
            <a:xfrm>
              <a:off x="2919497" y="2774519"/>
              <a:ext cx="225254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million by mid 2015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F8466A13-CF05-4A63-8974-CAD75FD28B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07564" y="2854055"/>
              <a:ext cx="362350" cy="179482"/>
            </a:xfrm>
            <a:prstGeom prst="rightArrow">
              <a:avLst/>
            </a:prstGeom>
            <a:solidFill>
              <a:srgbClr val="0070C0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C8EDE6-6D3C-4811-84AD-356B15399100}"/>
              </a:ext>
            </a:extLst>
          </p:cNvPr>
          <p:cNvGrpSpPr/>
          <p:nvPr/>
        </p:nvGrpSpPr>
        <p:grpSpPr>
          <a:xfrm>
            <a:off x="4124184" y="2291176"/>
            <a:ext cx="2810717" cy="338554"/>
            <a:chOff x="2759197" y="2774519"/>
            <a:chExt cx="2810717" cy="33855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FBF2AA-425A-4680-8FEA-40EC63F29293}"/>
                </a:ext>
              </a:extLst>
            </p:cNvPr>
            <p:cNvSpPr txBox="1"/>
            <p:nvPr/>
          </p:nvSpPr>
          <p:spPr>
            <a:xfrm>
              <a:off x="2759197" y="2774519"/>
              <a:ext cx="241284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million by fall 2015</a:t>
              </a: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88B747CB-9B6D-4E75-921E-FF4A48E3F3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07564" y="2854055"/>
              <a:ext cx="362350" cy="179482"/>
            </a:xfrm>
            <a:prstGeom prst="rightArrow">
              <a:avLst/>
            </a:prstGeom>
            <a:solidFill>
              <a:srgbClr val="0070C0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790ABF-8682-4428-AEDD-F5FA74797BF6}"/>
              </a:ext>
            </a:extLst>
          </p:cNvPr>
          <p:cNvGrpSpPr/>
          <p:nvPr/>
        </p:nvGrpSpPr>
        <p:grpSpPr>
          <a:xfrm>
            <a:off x="4671450" y="1471764"/>
            <a:ext cx="3583365" cy="338554"/>
            <a:chOff x="1986549" y="2774519"/>
            <a:chExt cx="3583365" cy="33855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51FF112-D5F0-427B-A341-C49DBCA6FE9B}"/>
                </a:ext>
              </a:extLst>
            </p:cNvPr>
            <p:cNvSpPr txBox="1"/>
            <p:nvPr/>
          </p:nvSpPr>
          <p:spPr>
            <a:xfrm>
              <a:off x="1986549" y="2774519"/>
              <a:ext cx="31854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world population by early 2016</a:t>
              </a:r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2516867B-6449-4E82-BFDA-D34CBC527B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07564" y="2854055"/>
              <a:ext cx="362350" cy="179482"/>
            </a:xfrm>
            <a:prstGeom prst="rightArrow">
              <a:avLst/>
            </a:prstGeom>
            <a:solidFill>
              <a:srgbClr val="0070C0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0DE7879-8DD4-4574-BC3B-D460AD79115A}"/>
              </a:ext>
            </a:extLst>
          </p:cNvPr>
          <p:cNvSpPr txBox="1"/>
          <p:nvPr/>
        </p:nvSpPr>
        <p:spPr>
          <a:xfrm>
            <a:off x="4004113" y="5580656"/>
            <a:ext cx="4798139" cy="649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11,000 were killed, but the epidemic was stopped by mid-2016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0F5840-7E13-4D2F-9B09-5FE18830A75E}"/>
              </a:ext>
            </a:extLst>
          </p:cNvPr>
          <p:cNvSpPr txBox="1"/>
          <p:nvPr/>
        </p:nvSpPr>
        <p:spPr>
          <a:xfrm>
            <a:off x="0" y="0"/>
            <a:ext cx="9144000" cy="1004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7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Researchers graphed the existing deaths and predicted an exponential increase in future deaths</a:t>
            </a:r>
          </a:p>
        </p:txBody>
      </p:sp>
      <p:pic>
        <p:nvPicPr>
          <p:cNvPr id="23" name="Picture 2" descr="Related image">
            <a:extLst>
              <a:ext uri="{FF2B5EF4-FFF2-40B4-BE49-F238E27FC236}">
                <a16:creationId xmlns:a16="http://schemas.microsoft.com/office/drawing/2014/main" id="{240B2C89-BBAA-4AE5-92D1-0A8BCB8313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469" r="-7755" b="23714"/>
          <a:stretch/>
        </p:blipFill>
        <p:spPr bwMode="auto">
          <a:xfrm>
            <a:off x="0" y="5954485"/>
            <a:ext cx="1117058" cy="81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99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0" grpId="0" animBg="1"/>
      <p:bldP spid="22" grpId="0" animBg="1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7614" y="1341956"/>
            <a:ext cx="4375727" cy="5010355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Show relationships between variables</a:t>
            </a:r>
          </a:p>
          <a:p>
            <a:pPr marL="514350" indent="-514350">
              <a:spcBef>
                <a:spcPts val="6000"/>
              </a:spcBef>
              <a:buFont typeface="+mj-lt"/>
              <a:buAutoNum type="arabicParenR"/>
            </a:pPr>
            <a:r>
              <a:rPr lang="en-US" dirty="0"/>
              <a:t>Detect relationships between variables</a:t>
            </a:r>
          </a:p>
          <a:p>
            <a:pPr marL="514350" indent="-514350">
              <a:spcBef>
                <a:spcPts val="6000"/>
              </a:spcBef>
              <a:buFont typeface="+mj-lt"/>
              <a:buAutoNum type="arabicParenR"/>
            </a:pPr>
            <a:r>
              <a:rPr lang="en-US" dirty="0"/>
              <a:t>Predict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A84C9-E804-493B-8B03-A06A0173A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196" y="1167357"/>
            <a:ext cx="2133600" cy="1600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A20A1E-E42B-4122-8C2F-3591527B5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196" y="2928439"/>
            <a:ext cx="2133600" cy="1600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829B1D-F356-42C9-988F-2AED581A4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3341" y="4715944"/>
            <a:ext cx="2133600" cy="1600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Related image">
            <a:extLst>
              <a:ext uri="{FF2B5EF4-FFF2-40B4-BE49-F238E27FC236}">
                <a16:creationId xmlns:a16="http://schemas.microsoft.com/office/drawing/2014/main" id="{340F2D93-C3A9-4757-8F02-55B683FF71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469" r="-7755" b="23714"/>
          <a:stretch/>
        </p:blipFill>
        <p:spPr bwMode="auto">
          <a:xfrm>
            <a:off x="7772400" y="0"/>
            <a:ext cx="1371600" cy="10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36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FB54F-D89C-446B-A7E1-D04F96F3C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Graph?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8F529-D422-4DB8-81FC-B177C5A5C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27" y="1296988"/>
            <a:ext cx="8176346" cy="51292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diagram showing the relationship between two or more variables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D30932-E3CF-4DBD-A0D3-C9A05301DB46}"/>
              </a:ext>
            </a:extLst>
          </p:cNvPr>
          <p:cNvSpPr txBox="1"/>
          <p:nvPr/>
        </p:nvSpPr>
        <p:spPr>
          <a:xfrm>
            <a:off x="8190490" y="0"/>
            <a:ext cx="95351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Write this in your notes</a:t>
            </a:r>
          </a:p>
        </p:txBody>
      </p:sp>
    </p:spTree>
    <p:extLst>
      <p:ext uri="{BB962C8B-B14F-4D97-AF65-F5344CB8AC3E}">
        <p14:creationId xmlns:p14="http://schemas.microsoft.com/office/powerpoint/2010/main" val="40252230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Types of Graphs/Charts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1315757"/>
            <a:ext cx="9144000" cy="5469408"/>
            <a:chOff x="0" y="1315757"/>
            <a:chExt cx="9144000" cy="5469408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1315757"/>
              <a:ext cx="3382156" cy="5469408"/>
              <a:chOff x="386229" y="1315757"/>
              <a:chExt cx="3382156" cy="5469408"/>
            </a:xfrm>
          </p:grpSpPr>
          <p:pic>
            <p:nvPicPr>
              <p:cNvPr id="1026" name="Picture 2" descr="http://upload.wikimedia.org/wikipedia/commons/thumb/8/8e/Histogram_example.svg/361px-Histogram_example.svg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546" y="1315757"/>
                <a:ext cx="2855522" cy="228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http://upload.wikimedia.org/wikipedia/en/thumb/1/1f/Graphtestone.svg/722px-Graphtestone.svg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229" y="4499165"/>
                <a:ext cx="3382156" cy="228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5392812" y="1315757"/>
              <a:ext cx="3751188" cy="5469408"/>
              <a:chOff x="5903104" y="1315757"/>
              <a:chExt cx="3751188" cy="5469408"/>
            </a:xfrm>
          </p:grpSpPr>
          <p:pic>
            <p:nvPicPr>
              <p:cNvPr id="1030" name="Picture 6" descr="http://upload.wikimedia.org/wikipedia/commons/thumb/c/ca/ActionnariatLibe2007-fr.svg/750px-ActionnariatLibe2007-fr.svg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49949" y="1315757"/>
                <a:ext cx="2857499" cy="228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http://upload.wikimedia.org/wikipedia/commons/2/26/USTrade1991-2005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104" y="4499165"/>
                <a:ext cx="3751188" cy="228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34" name="Picture 10" descr="http://upload.wikimedia.org/wikipedia/commons/0/0f/Oldfaithful3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1" t="17049" r="7472" b="12951"/>
            <a:stretch/>
          </p:blipFill>
          <p:spPr bwMode="auto">
            <a:xfrm>
              <a:off x="3166819" y="2700788"/>
              <a:ext cx="2697239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860199" y="2235784"/>
            <a:ext cx="167225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histogram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35928" y="2235784"/>
            <a:ext cx="62869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47" y="3889401"/>
            <a:ext cx="119616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scatter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64344" y="5543017"/>
            <a:ext cx="66396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93448" y="5543017"/>
            <a:ext cx="7136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</a:p>
        </p:txBody>
      </p:sp>
      <p:pic>
        <p:nvPicPr>
          <p:cNvPr id="17" name="Picture 2" descr="Related image">
            <a:extLst>
              <a:ext uri="{FF2B5EF4-FFF2-40B4-BE49-F238E27FC236}">
                <a16:creationId xmlns:a16="http://schemas.microsoft.com/office/drawing/2014/main" id="{CA383C8E-F719-4F21-B28C-D8409A6BE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469" r="-7755" b="23714"/>
          <a:stretch/>
        </p:blipFill>
        <p:spPr bwMode="auto">
          <a:xfrm>
            <a:off x="8392886" y="-130631"/>
            <a:ext cx="751114" cy="54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844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&amp; Scatter Plots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47609" y="4719812"/>
            <a:ext cx="5848782" cy="1706387"/>
          </a:xfrm>
        </p:spPr>
        <p:txBody>
          <a:bodyPr>
            <a:noAutofit/>
          </a:bodyPr>
          <a:lstStyle/>
          <a:p>
            <a:pPr marL="0" indent="0" algn="ctr">
              <a:spcBef>
                <a:spcPts val="900"/>
              </a:spcBef>
              <a:buNone/>
            </a:pPr>
            <a:r>
              <a:rPr lang="en-US" sz="2800" dirty="0"/>
              <a:t>Many types of graphs can be made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800" dirty="0"/>
              <a:t>In chemistry, we will focus primarily on line and scatter plots</a:t>
            </a:r>
          </a:p>
        </p:txBody>
      </p:sp>
      <p:pic>
        <p:nvPicPr>
          <p:cNvPr id="6149" name="Picture 5" descr="http://www.mathgoodies.com/lessons/graphs/images/line_exampl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44"/>
          <a:stretch/>
        </p:blipFill>
        <p:spPr bwMode="auto">
          <a:xfrm>
            <a:off x="182563" y="1256949"/>
            <a:ext cx="2578489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2" t="24143" r="2732" b="10173"/>
          <a:stretch/>
        </p:blipFill>
        <p:spPr bwMode="auto">
          <a:xfrm>
            <a:off x="2890386" y="1281113"/>
            <a:ext cx="3392368" cy="251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D79848-A4D5-4CBC-AC9C-F2D56E895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2089" y="1370228"/>
            <a:ext cx="2482813" cy="24228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F057A4-B5F8-4AC6-9784-711ABEBE545A}"/>
              </a:ext>
            </a:extLst>
          </p:cNvPr>
          <p:cNvSpPr txBox="1"/>
          <p:nvPr/>
        </p:nvSpPr>
        <p:spPr>
          <a:xfrm>
            <a:off x="872925" y="3933293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line graph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08E9D4-BAAF-4CF0-AD17-DBD1FD4D2E31}"/>
              </a:ext>
            </a:extLst>
          </p:cNvPr>
          <p:cNvSpPr txBox="1"/>
          <p:nvPr/>
        </p:nvSpPr>
        <p:spPr>
          <a:xfrm>
            <a:off x="3929980" y="3933293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scatter plot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019FD3-15CB-40AB-A12D-ED1A05FA63E2}"/>
              </a:ext>
            </a:extLst>
          </p:cNvPr>
          <p:cNvSpPr txBox="1"/>
          <p:nvPr/>
        </p:nvSpPr>
        <p:spPr>
          <a:xfrm>
            <a:off x="6772484" y="3933293"/>
            <a:ext cx="1762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scatter plot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best fit line</a:t>
            </a:r>
          </a:p>
        </p:txBody>
      </p:sp>
    </p:spTree>
    <p:extLst>
      <p:ext uri="{BB962C8B-B14F-4D97-AF65-F5344CB8AC3E}">
        <p14:creationId xmlns:p14="http://schemas.microsoft.com/office/powerpoint/2010/main" val="312381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hemistry graph">
            <a:extLst>
              <a:ext uri="{FF2B5EF4-FFF2-40B4-BE49-F238E27FC236}">
                <a16:creationId xmlns:a16="http://schemas.microsoft.com/office/drawing/2014/main" id="{C9C07BA8-57E4-4570-8AAE-06BA1BD40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398" y="1228732"/>
            <a:ext cx="4749511" cy="41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3738B0-EBA9-45D1-9768-27C0CB40D574}"/>
              </a:ext>
            </a:extLst>
          </p:cNvPr>
          <p:cNvSpPr txBox="1"/>
          <p:nvPr/>
        </p:nvSpPr>
        <p:spPr>
          <a:xfrm>
            <a:off x="292209" y="1965801"/>
            <a:ext cx="31899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  <a:buNone/>
            </a:pP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 Variable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because of the independent variable changed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Plotted on the y-axis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5F3C49-412C-4155-8454-4814EE92AC64}"/>
              </a:ext>
            </a:extLst>
          </p:cNvPr>
          <p:cNvSpPr txBox="1"/>
          <p:nvPr/>
        </p:nvSpPr>
        <p:spPr>
          <a:xfrm>
            <a:off x="4779506" y="5466961"/>
            <a:ext cx="327750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None/>
            </a:pP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Variable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 the change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Plotted on the x-axis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5C8295E-1EDC-42FB-BEF2-67EAC7769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Position On Graphs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A945EA-188B-4DA1-836D-498D0284AE5F}"/>
              </a:ext>
            </a:extLst>
          </p:cNvPr>
          <p:cNvSpPr txBox="1"/>
          <p:nvPr/>
        </p:nvSpPr>
        <p:spPr>
          <a:xfrm>
            <a:off x="8137236" y="0"/>
            <a:ext cx="1006764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Write the RED in your notes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9BFDEF-EB70-4A98-98E5-4C7625359A32}"/>
              </a:ext>
            </a:extLst>
          </p:cNvPr>
          <p:cNvSpPr txBox="1"/>
          <p:nvPr/>
        </p:nvSpPr>
        <p:spPr>
          <a:xfrm>
            <a:off x="292209" y="4630488"/>
            <a:ext cx="3189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cause and effect relationship is indicated by the position of the variables</a:t>
            </a:r>
          </a:p>
        </p:txBody>
      </p:sp>
    </p:spTree>
    <p:extLst>
      <p:ext uri="{BB962C8B-B14F-4D97-AF65-F5344CB8AC3E}">
        <p14:creationId xmlns:p14="http://schemas.microsoft.com/office/powerpoint/2010/main" val="389469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E395503-DA82-4793-B855-6393E1DDDF8B}"/>
              </a:ext>
            </a:extLst>
          </p:cNvPr>
          <p:cNvSpPr txBox="1"/>
          <p:nvPr/>
        </p:nvSpPr>
        <p:spPr>
          <a:xfrm>
            <a:off x="461350" y="1939636"/>
            <a:ext cx="8221301" cy="464372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r"/>
            <a:r>
              <a:rPr lang="en-US" sz="1200" i="1" dirty="0">
                <a:solidFill>
                  <a:srgbClr val="FF0000"/>
                </a:solidFill>
              </a:rPr>
              <a:t>Write this in your notes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3EDEC-2DFB-431D-8E48-A2AEB0840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 of Relationships?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87B4F1-6636-4B81-A899-134033153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3" y="1296989"/>
            <a:ext cx="8778875" cy="5602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Broadly speaking, there are 3 types of found</a:t>
            </a:r>
          </a:p>
        </p:txBody>
      </p:sp>
      <p:pic>
        <p:nvPicPr>
          <p:cNvPr id="6" name="Picture 4" descr="Image result for graphical relationships">
            <a:extLst>
              <a:ext uri="{FF2B5EF4-FFF2-40B4-BE49-F238E27FC236}">
                <a16:creationId xmlns:a16="http://schemas.microsoft.com/office/drawing/2014/main" id="{7EA5CA9F-F444-49C5-9692-F9C436E997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9" t="33224" r="51766" b="9758"/>
          <a:stretch/>
        </p:blipFill>
        <p:spPr bwMode="auto">
          <a:xfrm>
            <a:off x="740136" y="2291384"/>
            <a:ext cx="2115127" cy="215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E27CF4-A984-43C9-92AD-C27786225DEC}"/>
              </a:ext>
            </a:extLst>
          </p:cNvPr>
          <p:cNvSpPr txBox="1"/>
          <p:nvPr/>
        </p:nvSpPr>
        <p:spPr>
          <a:xfrm>
            <a:off x="782838" y="4474442"/>
            <a:ext cx="2029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</a:p>
          <a:p>
            <a:pPr algn="ctr"/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814EEA-EB96-48C5-9355-2DC6EC8B2FF6}"/>
              </a:ext>
            </a:extLst>
          </p:cNvPr>
          <p:cNvSpPr txBox="1"/>
          <p:nvPr/>
        </p:nvSpPr>
        <p:spPr>
          <a:xfrm>
            <a:off x="988022" y="5293160"/>
            <a:ext cx="1619354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goes up</a:t>
            </a:r>
          </a:p>
          <a:p>
            <a:pPr algn="ctr"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goes up</a:t>
            </a:r>
          </a:p>
        </p:txBody>
      </p:sp>
      <p:pic>
        <p:nvPicPr>
          <p:cNvPr id="4" name="Picture 4" descr="Image result for graphical relationships">
            <a:extLst>
              <a:ext uri="{FF2B5EF4-FFF2-40B4-BE49-F238E27FC236}">
                <a16:creationId xmlns:a16="http://schemas.microsoft.com/office/drawing/2014/main" id="{C93B0A6F-0A3F-4D28-ACF8-7B1915E56A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24" r="77597" b="9758"/>
          <a:stretch/>
        </p:blipFill>
        <p:spPr bwMode="auto">
          <a:xfrm>
            <a:off x="3531076" y="2291384"/>
            <a:ext cx="1968244" cy="215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69E7AA-3FB6-4432-9D16-52998AF91DD0}"/>
              </a:ext>
            </a:extLst>
          </p:cNvPr>
          <p:cNvSpPr txBox="1"/>
          <p:nvPr/>
        </p:nvSpPr>
        <p:spPr>
          <a:xfrm>
            <a:off x="3500337" y="4474442"/>
            <a:ext cx="2029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</a:p>
          <a:p>
            <a:pPr algn="ctr"/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05B993-825F-437B-93BF-B4A49FEF9A89}"/>
              </a:ext>
            </a:extLst>
          </p:cNvPr>
          <p:cNvSpPr txBox="1"/>
          <p:nvPr/>
        </p:nvSpPr>
        <p:spPr>
          <a:xfrm>
            <a:off x="3492322" y="5293160"/>
            <a:ext cx="2045753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goes up</a:t>
            </a:r>
          </a:p>
          <a:p>
            <a:pPr algn="ctr"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goes down</a:t>
            </a:r>
          </a:p>
        </p:txBody>
      </p:sp>
      <p:pic>
        <p:nvPicPr>
          <p:cNvPr id="5" name="Picture 4" descr="Image result for graphical relationships">
            <a:extLst>
              <a:ext uri="{FF2B5EF4-FFF2-40B4-BE49-F238E27FC236}">
                <a16:creationId xmlns:a16="http://schemas.microsoft.com/office/drawing/2014/main" id="{8786FD36-9422-4C93-8BEB-0F3BA5948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8" t="33224" r="26063" b="9758"/>
          <a:stretch/>
        </p:blipFill>
        <p:spPr bwMode="auto">
          <a:xfrm>
            <a:off x="6175133" y="2291384"/>
            <a:ext cx="2228732" cy="215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660E72-E9C9-440B-A24B-0EAC0D753BEF}"/>
              </a:ext>
            </a:extLst>
          </p:cNvPr>
          <p:cNvSpPr txBox="1"/>
          <p:nvPr/>
        </p:nvSpPr>
        <p:spPr>
          <a:xfrm>
            <a:off x="6274638" y="4474442"/>
            <a:ext cx="2029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 algn="ctr"/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A928AA-47BF-476D-A8CE-2F5DF32EAED9}"/>
              </a:ext>
            </a:extLst>
          </p:cNvPr>
          <p:cNvSpPr txBox="1"/>
          <p:nvPr/>
        </p:nvSpPr>
        <p:spPr>
          <a:xfrm>
            <a:off x="6479822" y="5293160"/>
            <a:ext cx="1619354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goes up</a:t>
            </a:r>
          </a:p>
          <a:p>
            <a:pPr algn="ctr"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doesn’t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</a:p>
        </p:txBody>
      </p:sp>
    </p:spTree>
    <p:extLst>
      <p:ext uri="{BB962C8B-B14F-4D97-AF65-F5344CB8AC3E}">
        <p14:creationId xmlns:p14="http://schemas.microsoft.com/office/powerpoint/2010/main" val="275948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build="p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5E603-E15F-4006-81A6-5EE22607E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8465D-E973-4339-889B-B99558E4B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3" y="1296988"/>
            <a:ext cx="8778875" cy="18249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The relationships between variables can often by described by a mathematical equation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n-US" sz="2800" dirty="0"/>
              <a:t>These produce distinctive line shapes</a:t>
            </a:r>
          </a:p>
        </p:txBody>
      </p:sp>
    </p:spTree>
    <p:extLst>
      <p:ext uri="{BB962C8B-B14F-4D97-AF65-F5344CB8AC3E}">
        <p14:creationId xmlns:p14="http://schemas.microsoft.com/office/powerpoint/2010/main" val="109513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y=mx+b examples">
            <a:extLst>
              <a:ext uri="{FF2B5EF4-FFF2-40B4-BE49-F238E27FC236}">
                <a16:creationId xmlns:a16="http://schemas.microsoft.com/office/drawing/2014/main" id="{584C5813-2606-4286-B651-F9E051CDDB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8"/>
          <a:stretch/>
        </p:blipFill>
        <p:spPr bwMode="auto">
          <a:xfrm>
            <a:off x="233594" y="0"/>
            <a:ext cx="86768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A4A441A9-3B50-445E-86FC-F2F8AB969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469" r="-7755" b="23714"/>
          <a:stretch/>
        </p:blipFill>
        <p:spPr bwMode="auto">
          <a:xfrm>
            <a:off x="7772400" y="-206829"/>
            <a:ext cx="1371600" cy="10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60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10267</TotalTime>
  <Words>1208</Words>
  <Application>Microsoft Office PowerPoint</Application>
  <PresentationFormat>On-screen Show (4:3)</PresentationFormat>
  <Paragraphs>262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Bahnschrift SemiBold SemiConden</vt:lpstr>
      <vt:lpstr>Calibri</vt:lpstr>
      <vt:lpstr>Wingdings</vt:lpstr>
      <vt:lpstr>Office Theme</vt:lpstr>
      <vt:lpstr>Graphing</vt:lpstr>
      <vt:lpstr>Graphing, Part 1</vt:lpstr>
      <vt:lpstr>The Scientific Method</vt:lpstr>
      <vt:lpstr>What is a Graph?</vt:lpstr>
      <vt:lpstr>Line &amp; Scatter Plots</vt:lpstr>
      <vt:lpstr>Variable Position On Graphs</vt:lpstr>
      <vt:lpstr>What Kind of Relationships?</vt:lpstr>
      <vt:lpstr>Line Shapes</vt:lpstr>
      <vt:lpstr>PowerPoint Presentation</vt:lpstr>
      <vt:lpstr>What Kind of Line Shapes?</vt:lpstr>
      <vt:lpstr>PowerPoint Presentation</vt:lpstr>
      <vt:lpstr>What Kind of Line Shapes?</vt:lpstr>
      <vt:lpstr>Check for Understanding 1</vt:lpstr>
      <vt:lpstr>Check for Understanding 2</vt:lpstr>
      <vt:lpstr>Check for Understanding 3</vt:lpstr>
      <vt:lpstr>Quantitative Analysis &amp; Prediction</vt:lpstr>
      <vt:lpstr>Regression Analysis</vt:lpstr>
      <vt:lpstr>Best Fit Line &amp; Goodness of Fit</vt:lpstr>
      <vt:lpstr>Definitions</vt:lpstr>
      <vt:lpstr>Check for Understanding 4</vt:lpstr>
      <vt:lpstr>Quantitative Analysis &amp; Prediction</vt:lpstr>
      <vt:lpstr>Slopes</vt:lpstr>
      <vt:lpstr>Slopes</vt:lpstr>
      <vt:lpstr>Calculate Slope &amp; Equation</vt:lpstr>
      <vt:lpstr>Check for Understanding 5</vt:lpstr>
      <vt:lpstr>Quantitative Analysis &amp; Prediction</vt:lpstr>
      <vt:lpstr>Interpolation &amp; Extrapolation</vt:lpstr>
      <vt:lpstr>Bryan’s Height over Time</vt:lpstr>
      <vt:lpstr>Now Predict Bryan’s Height at 34</vt:lpstr>
      <vt:lpstr>Back-Up Slides</vt:lpstr>
      <vt:lpstr>Purpose of Graphs</vt:lpstr>
      <vt:lpstr>Show Relationships</vt:lpstr>
      <vt:lpstr>Show Relationships</vt:lpstr>
      <vt:lpstr>Detect Relationships</vt:lpstr>
      <vt:lpstr>Detect Relationships</vt:lpstr>
      <vt:lpstr>Predict Results</vt:lpstr>
      <vt:lpstr>PowerPoint Presentation</vt:lpstr>
      <vt:lpstr>PowerPoint Presentation</vt:lpstr>
      <vt:lpstr>Purpose of Graphs</vt:lpstr>
      <vt:lpstr>Common Types of Graphs/Charts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sundance235</dc:creator>
  <cp:lastModifiedBy>Peter McCarthy</cp:lastModifiedBy>
  <cp:revision>728</cp:revision>
  <cp:lastPrinted>2015-07-20T16:26:02Z</cp:lastPrinted>
  <dcterms:created xsi:type="dcterms:W3CDTF">2012-09-15T16:31:25Z</dcterms:created>
  <dcterms:modified xsi:type="dcterms:W3CDTF">2019-08-16T19:25:05Z</dcterms:modified>
</cp:coreProperties>
</file>