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609" r:id="rId2"/>
    <p:sldId id="610" r:id="rId3"/>
    <p:sldId id="603" r:id="rId4"/>
    <p:sldId id="605" r:id="rId5"/>
    <p:sldId id="606" r:id="rId6"/>
  </p:sldIdLst>
  <p:sldSz cx="6858000" cy="9144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  <a:srgbClr val="006600"/>
    <a:srgbClr val="FFD1D1"/>
    <a:srgbClr val="D7F5D7"/>
    <a:srgbClr val="00E266"/>
    <a:srgbClr val="66FF33"/>
    <a:srgbClr val="FFE499"/>
    <a:srgbClr val="E4E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04" autoAdjust="0"/>
    <p:restoredTop sz="99500" autoAdjust="0"/>
  </p:normalViewPr>
  <p:slideViewPr>
    <p:cSldViewPr snapToGrid="0">
      <p:cViewPr varScale="1">
        <p:scale>
          <a:sx n="62" d="100"/>
          <a:sy n="62" d="100"/>
        </p:scale>
        <p:origin x="2280" y="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6" d="100"/>
        <a:sy n="14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49" cy="468803"/>
          </a:xfrm>
          <a:prstGeom prst="rect">
            <a:avLst/>
          </a:prstGeom>
        </p:spPr>
        <p:txBody>
          <a:bodyPr vert="horz" lIns="95701" tIns="47850" rIns="95701" bIns="478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887" y="0"/>
            <a:ext cx="3078049" cy="468803"/>
          </a:xfrm>
          <a:prstGeom prst="rect">
            <a:avLst/>
          </a:prstGeom>
        </p:spPr>
        <p:txBody>
          <a:bodyPr vert="horz" lIns="95701" tIns="47850" rIns="95701" bIns="478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BE05EE-DD1D-468D-9A8F-5F65C199C307}" type="datetimeFigureOut">
              <a:rPr lang="en-US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0438" y="703263"/>
            <a:ext cx="2641600" cy="3522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1" tIns="47850" rIns="95701" bIns="4785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56" y="4459838"/>
            <a:ext cx="5681364" cy="4223882"/>
          </a:xfrm>
          <a:prstGeom prst="rect">
            <a:avLst/>
          </a:prstGeom>
        </p:spPr>
        <p:txBody>
          <a:bodyPr vert="horz" lIns="95701" tIns="47850" rIns="95701" bIns="4785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120"/>
            <a:ext cx="3078049" cy="468803"/>
          </a:xfrm>
          <a:prstGeom prst="rect">
            <a:avLst/>
          </a:prstGeom>
        </p:spPr>
        <p:txBody>
          <a:bodyPr vert="horz" lIns="95701" tIns="47850" rIns="95701" bIns="478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887" y="8918120"/>
            <a:ext cx="3078049" cy="468803"/>
          </a:xfrm>
          <a:prstGeom prst="rect">
            <a:avLst/>
          </a:prstGeom>
        </p:spPr>
        <p:txBody>
          <a:bodyPr vert="horz" lIns="95701" tIns="47850" rIns="95701" bIns="478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A83C83-814F-4BD3-8FC2-6BA303FF7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842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F2E4FBB-45CD-467F-BF58-C63AFB8CAC46}" type="datetimeFigureOut">
              <a:rPr lang="en-US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245A5B0-7D4E-4458-A7EF-718A25E77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3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3F4479-F087-4AA8-8F35-3E89A0BDEC06}" type="datetimeFigureOut">
              <a:rPr lang="en-US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0E1A9DF-8D08-4560-8F48-6BA8C3A0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5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743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961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41B675-0EC5-4F47-AD5B-9892A09ACA8D}" type="datetimeFigureOut">
              <a:rPr lang="en-US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B0E890-5A7C-42FB-A2B4-4329902FA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3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6BF3143-AA04-4600-A179-AA5251F1F7D9}" type="datetimeFigureOut">
              <a:rPr lang="en-US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FA451D3-FD4E-4EFE-9E09-E5F8FBA3C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9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191CAFD-9E56-4E69-A90E-EDDFA35CC4F8}" type="datetimeFigureOut">
              <a:rPr lang="en-US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B0A55A8-04F9-445F-B847-EA3256F1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8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0FF88D-3B31-4CEA-99D4-56D184CB3F06}" type="datetimeFigureOut">
              <a:rPr lang="en-US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CC2421-6F9F-4982-B3A3-300E40A20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2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A5AD909-40AB-4C6F-92C4-246A9BA1AADA}" type="datetimeFigureOut">
              <a:rPr lang="en-US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58CE8E2-44E4-451A-97A9-48554F552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7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6E82CA4-DFA5-4E7D-B29E-2FC7516F04DF}" type="datetimeFigureOut">
              <a:rPr lang="en-US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188CDD5-9159-44B0-B69C-A5ECB95AA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3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6924" y="366187"/>
            <a:ext cx="6584156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6924" y="1729320"/>
            <a:ext cx="6584156" cy="6838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2400" i="1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»"/>
        <a:defRPr sz="2000" i="1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1"/>
          <p:cNvSpPr txBox="1">
            <a:spLocks/>
          </p:cNvSpPr>
          <p:nvPr/>
        </p:nvSpPr>
        <p:spPr>
          <a:xfrm>
            <a:off x="0" y="0"/>
            <a:ext cx="4303060" cy="584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solidFill>
                  <a:schemeClr val="tx1"/>
                </a:solidFill>
                <a:ea typeface="Cambria Math" pitchFamily="18" charset="0"/>
                <a:cs typeface="Arial" panose="020B0604020202020204" pitchFamily="34" charset="0"/>
              </a:rPr>
              <a:t>0128 </a:t>
            </a:r>
            <a:r>
              <a:rPr lang="en-US" sz="1600" dirty="0">
                <a:solidFill>
                  <a:schemeClr val="tx1"/>
                </a:solidFill>
                <a:ea typeface="Cambria Math" pitchFamily="18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solidFill>
                  <a:schemeClr val="tx1"/>
                </a:solidFill>
                <a:ea typeface="Cambria Math" pitchFamily="18" charset="0"/>
                <a:cs typeface="Arial" panose="020B0604020202020204" pitchFamily="34" charset="0"/>
              </a:rPr>
              <a:t>Practice Problems</a:t>
            </a:r>
            <a:endParaRPr lang="en-US" sz="1600" dirty="0">
              <a:solidFill>
                <a:schemeClr val="tx1"/>
              </a:solidFill>
              <a:ea typeface="Cambria Math" pitchFamily="18" charset="0"/>
              <a:cs typeface="Arial" panose="020B0604020202020204" pitchFamily="34" charset="0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ea typeface="Cambria Math" pitchFamily="18" charset="0"/>
                <a:cs typeface="Arial" panose="020B0604020202020204" pitchFamily="34" charset="0"/>
              </a:rPr>
              <a:t>Scientific Notation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032164"/>
            <a:ext cx="6858000" cy="8111836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  <a:buNone/>
            </a:pPr>
            <a:r>
              <a:rPr lang="en-US" sz="1100" b="1" dirty="0"/>
              <a:t>1.	Express each number in scientific notation.</a:t>
            </a:r>
          </a:p>
          <a:p>
            <a:pPr marL="914400" indent="-228600">
              <a:spcAft>
                <a:spcPts val="0"/>
              </a:spcAft>
              <a:buNone/>
              <a:tabLst>
                <a:tab pos="4572000" algn="l"/>
              </a:tabLst>
            </a:pPr>
            <a:r>
              <a:rPr lang="en-US" sz="1100" b="1" dirty="0"/>
              <a:t>a.	700	</a:t>
            </a:r>
          </a:p>
          <a:p>
            <a:pPr marL="914400" indent="-228600">
              <a:spcAft>
                <a:spcPts val="0"/>
              </a:spcAft>
              <a:buNone/>
              <a:tabLst>
                <a:tab pos="4572000" algn="l"/>
              </a:tabLst>
            </a:pPr>
            <a:r>
              <a:rPr lang="en-US" sz="1100" b="1" dirty="0"/>
              <a:t>b.	4,500,000 	</a:t>
            </a:r>
            <a:endParaRPr lang="en-US" sz="1100" b="1" dirty="0">
              <a:solidFill>
                <a:srgbClr val="FF0000"/>
              </a:solidFill>
            </a:endParaRPr>
          </a:p>
          <a:p>
            <a:pPr marL="914400" indent="-228600">
              <a:spcAft>
                <a:spcPts val="0"/>
              </a:spcAft>
              <a:buNone/>
              <a:tabLst>
                <a:tab pos="4572000" algn="l"/>
              </a:tabLst>
            </a:pPr>
            <a:r>
              <a:rPr lang="en-US" sz="1100" b="1" dirty="0"/>
              <a:t>c.	0.0054 	</a:t>
            </a:r>
            <a:endParaRPr lang="en-US" sz="1100" b="1" dirty="0">
              <a:solidFill>
                <a:srgbClr val="FF0000"/>
              </a:solidFill>
            </a:endParaRPr>
          </a:p>
          <a:p>
            <a:pPr marL="914400" indent="-228600">
              <a:spcAft>
                <a:spcPts val="0"/>
              </a:spcAft>
              <a:buNone/>
              <a:tabLst>
                <a:tab pos="4572000" algn="l"/>
              </a:tabLst>
            </a:pPr>
            <a:r>
              <a:rPr lang="en-US" sz="1100" b="1" dirty="0"/>
              <a:t>d.	0.000000076 	</a:t>
            </a:r>
          </a:p>
          <a:p>
            <a:pPr marL="342900" indent="-342900" algn="just">
              <a:spcAft>
                <a:spcPts val="0"/>
              </a:spcAft>
              <a:buNone/>
            </a:pPr>
            <a:endParaRPr lang="en-US" sz="1100" b="1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/>
              <a:t>2.	Express each quantity in regular notation along with its appropriate unit.</a:t>
            </a:r>
          </a:p>
          <a:p>
            <a:pPr marL="914400" indent="-228600">
              <a:spcAft>
                <a:spcPts val="0"/>
              </a:spcAft>
              <a:buNone/>
              <a:tabLst>
                <a:tab pos="4572000" algn="l"/>
              </a:tabLst>
            </a:pPr>
            <a:r>
              <a:rPr lang="en-US" sz="1100" b="1" dirty="0"/>
              <a:t>a.	3.60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10</a:t>
            </a:r>
            <a:r>
              <a:rPr lang="en-US" sz="1100" b="1" baseline="30000" dirty="0"/>
              <a:t>5</a:t>
            </a:r>
            <a:r>
              <a:rPr lang="en-US" sz="1100" b="1" dirty="0"/>
              <a:t> s	</a:t>
            </a:r>
            <a:endParaRPr lang="en-US" sz="1100" b="1" dirty="0">
              <a:solidFill>
                <a:srgbClr val="FF0000"/>
              </a:solidFill>
            </a:endParaRPr>
          </a:p>
          <a:p>
            <a:pPr marL="914400" indent="-228600">
              <a:spcAft>
                <a:spcPts val="0"/>
              </a:spcAft>
              <a:buNone/>
              <a:tabLst>
                <a:tab pos="4572000" algn="l"/>
              </a:tabLst>
            </a:pPr>
            <a:r>
              <a:rPr lang="en-US" sz="1100" b="1" dirty="0"/>
              <a:t>b.	5.4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10</a:t>
            </a:r>
            <a:r>
              <a:rPr lang="en-US" sz="1100" b="1" baseline="30000" dirty="0"/>
              <a:t>-5</a:t>
            </a:r>
            <a:r>
              <a:rPr lang="en-US" sz="1100" b="1" dirty="0"/>
              <a:t> g/cm</a:t>
            </a:r>
            <a:r>
              <a:rPr lang="en-US" sz="1100" b="1" baseline="30000" dirty="0"/>
              <a:t>3</a:t>
            </a:r>
            <a:r>
              <a:rPr lang="en-US" sz="1100" b="1" dirty="0"/>
              <a:t>	</a:t>
            </a:r>
            <a:endParaRPr lang="en-US" sz="1100" b="1" baseline="30000" dirty="0">
              <a:solidFill>
                <a:srgbClr val="FF0000"/>
              </a:solidFill>
            </a:endParaRPr>
          </a:p>
          <a:p>
            <a:pPr marL="914400" indent="-228600">
              <a:spcAft>
                <a:spcPts val="0"/>
              </a:spcAft>
              <a:buNone/>
              <a:tabLst>
                <a:tab pos="4572000" algn="l"/>
              </a:tabLst>
            </a:pPr>
            <a:endParaRPr lang="en-US" sz="1100" b="1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/>
              <a:t>3.	Solve each problem and express the answer in scientific notation.</a:t>
            </a:r>
          </a:p>
          <a:p>
            <a:pPr marL="914400" indent="-228600">
              <a:spcAft>
                <a:spcPts val="0"/>
              </a:spcAft>
              <a:buNone/>
              <a:tabLst>
                <a:tab pos="4572000" algn="l"/>
                <a:tab pos="5829300" algn="l"/>
              </a:tabLst>
            </a:pPr>
            <a:r>
              <a:rPr lang="en-US" sz="1100" b="1" dirty="0"/>
              <a:t>a.	(5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10</a:t>
            </a:r>
            <a:r>
              <a:rPr lang="en-US" sz="1100" b="1" baseline="30000" dirty="0"/>
              <a:t>–5</a:t>
            </a:r>
            <a:r>
              <a:rPr lang="en-US" sz="1100" b="1" dirty="0"/>
              <a:t>) + (2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10</a:t>
            </a:r>
            <a:r>
              <a:rPr lang="en-US" sz="1100" b="1" baseline="30000" dirty="0"/>
              <a:t>–5</a:t>
            </a:r>
            <a:r>
              <a:rPr lang="en-US" sz="1100" b="1" dirty="0"/>
              <a:t>)	</a:t>
            </a:r>
            <a:endParaRPr lang="en-US" sz="1100" b="1" dirty="0">
              <a:solidFill>
                <a:srgbClr val="FF0000"/>
              </a:solidFill>
            </a:endParaRPr>
          </a:p>
          <a:p>
            <a:pPr marL="914400" indent="-228600">
              <a:spcAft>
                <a:spcPts val="0"/>
              </a:spcAft>
              <a:buNone/>
              <a:tabLst>
                <a:tab pos="4572000" algn="l"/>
                <a:tab pos="5829300" algn="l"/>
              </a:tabLst>
            </a:pPr>
            <a:r>
              <a:rPr lang="en-US" sz="1100" b="1" dirty="0"/>
              <a:t>b.	(7 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 10</a:t>
            </a:r>
            <a:r>
              <a:rPr lang="en-US" sz="1100" b="1" baseline="30000" dirty="0"/>
              <a:t>8</a:t>
            </a:r>
            <a:r>
              <a:rPr lang="en-US" sz="1100" b="1" dirty="0"/>
              <a:t>) – (4 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 10</a:t>
            </a:r>
            <a:r>
              <a:rPr lang="en-US" sz="1100" b="1" baseline="30000" dirty="0"/>
              <a:t>8</a:t>
            </a:r>
            <a:r>
              <a:rPr lang="en-US" sz="1100" b="1" dirty="0"/>
              <a:t>)	</a:t>
            </a:r>
            <a:endParaRPr lang="en-US" sz="1100" b="1" dirty="0">
              <a:solidFill>
                <a:srgbClr val="FF0000"/>
              </a:solidFill>
            </a:endParaRPr>
          </a:p>
          <a:p>
            <a:pPr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1100" b="1" dirty="0"/>
              <a:t>4.	Express each answer in scientific notation in the units indicated.  Note that each problem requires a unit conversion because the units are different.</a:t>
            </a:r>
          </a:p>
          <a:p>
            <a:pPr marL="914400" indent="-228600">
              <a:spcAft>
                <a:spcPts val="0"/>
              </a:spcAft>
              <a:buNone/>
            </a:pPr>
            <a:r>
              <a:rPr lang="en-US" sz="1100" b="1" dirty="0"/>
              <a:t>a.	(1.26</a:t>
            </a:r>
            <a:r>
              <a:rPr lang="en-US" sz="1100" b="1" dirty="0">
                <a:sym typeface="Symbol"/>
              </a:rPr>
              <a:t>  </a:t>
            </a:r>
            <a:r>
              <a:rPr lang="en-US" sz="1100" b="1" dirty="0"/>
              <a:t>10</a:t>
            </a:r>
            <a:r>
              <a:rPr lang="en-US" sz="1100" b="1" baseline="30000" dirty="0"/>
              <a:t>4</a:t>
            </a:r>
            <a:r>
              <a:rPr lang="en-US" sz="1100" b="1" dirty="0"/>
              <a:t> kg) + (2.5</a:t>
            </a:r>
            <a:r>
              <a:rPr lang="en-US" sz="1100" b="1" dirty="0">
                <a:sym typeface="Symbol"/>
              </a:rPr>
              <a:t>  </a:t>
            </a:r>
            <a:r>
              <a:rPr lang="en-US" sz="1100" b="1" dirty="0"/>
              <a:t>10</a:t>
            </a:r>
            <a:r>
              <a:rPr lang="en-US" sz="1100" b="1" baseline="30000" dirty="0"/>
              <a:t>6</a:t>
            </a:r>
            <a:r>
              <a:rPr lang="en-US" sz="1100" b="1" dirty="0"/>
              <a:t> g) in kg</a:t>
            </a:r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/>
              <a:t>	</a:t>
            </a:r>
            <a:endParaRPr lang="en-US" sz="1100" b="1" dirty="0">
              <a:solidFill>
                <a:srgbClr val="FF0000"/>
              </a:solidFill>
            </a:endParaRPr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/>
              <a:t>b.	(7.06 g) + (1.2</a:t>
            </a:r>
            <a:r>
              <a:rPr lang="en-US" sz="1100" b="1" dirty="0">
                <a:sym typeface="Symbol"/>
              </a:rPr>
              <a:t>  </a:t>
            </a:r>
            <a:r>
              <a:rPr lang="en-US" sz="1100" b="1" dirty="0"/>
              <a:t>10</a:t>
            </a:r>
            <a:r>
              <a:rPr lang="en-US" sz="1100" b="1" baseline="30000" dirty="0"/>
              <a:t>–4</a:t>
            </a:r>
            <a:r>
              <a:rPr lang="en-US" sz="1100" b="1" dirty="0"/>
              <a:t> kg) in kg</a:t>
            </a:r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/>
              <a:t>	</a:t>
            </a:r>
            <a:endParaRPr lang="en-US" sz="1100" b="1" dirty="0">
              <a:solidFill>
                <a:srgbClr val="FF0000"/>
              </a:solidFill>
            </a:endParaRPr>
          </a:p>
          <a:p>
            <a:pPr marL="914400" indent="-228600" algn="just">
              <a:spcAft>
                <a:spcPts val="0"/>
              </a:spcAft>
              <a:buNone/>
            </a:pPr>
            <a:endParaRPr lang="en-US" sz="1100" b="1" dirty="0"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419600" y="0"/>
            <a:ext cx="2438400" cy="729557"/>
            <a:chOff x="4419600" y="0"/>
            <a:chExt cx="2438400" cy="729557"/>
          </a:xfrm>
        </p:grpSpPr>
        <p:sp>
          <p:nvSpPr>
            <p:cNvPr id="71" name="TextBox 70"/>
            <p:cNvSpPr txBox="1"/>
            <p:nvPr/>
          </p:nvSpPr>
          <p:spPr>
            <a:xfrm>
              <a:off x="4419600" y="0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ea typeface="Cambria Math" pitchFamily="18" charset="0"/>
                  <a:cs typeface="Arial" panose="020B0604020202020204" pitchFamily="34" charset="0"/>
                </a:rPr>
                <a:t> </a:t>
              </a:r>
              <a:r>
                <a:rPr lang="en-US" sz="1400" b="1" u="sng" dirty="0">
                  <a:latin typeface="Arial" panose="020B0604020202020204" pitchFamily="34" charset="0"/>
                  <a:ea typeface="Cambria Math" pitchFamily="18" charset="0"/>
                  <a:cs typeface="Arial" panose="020B0604020202020204" pitchFamily="34" charset="0"/>
                </a:rPr>
                <a:t>Name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638800" y="363797"/>
              <a:ext cx="12192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ea typeface="Cambria Math" pitchFamily="18" charset="0"/>
                  <a:cs typeface="Arial" panose="020B0604020202020204" pitchFamily="34" charset="0"/>
                </a:rPr>
                <a:t> </a:t>
              </a:r>
              <a:r>
                <a:rPr lang="en-US" sz="1400" b="1" u="sng" dirty="0">
                  <a:latin typeface="Arial" panose="020B0604020202020204" pitchFamily="34" charset="0"/>
                  <a:ea typeface="Cambria Math" pitchFamily="18" charset="0"/>
                  <a:cs typeface="Arial" panose="020B0604020202020204" pitchFamily="34" charset="0"/>
                </a:rPr>
                <a:t>Date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19600" y="363797"/>
              <a:ext cx="12192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ea typeface="Cambria Math" pitchFamily="18" charset="0"/>
                  <a:cs typeface="Arial" panose="020B0604020202020204" pitchFamily="34" charset="0"/>
                </a:rPr>
                <a:t> </a:t>
              </a:r>
              <a:r>
                <a:rPr lang="en-US" sz="1400" b="1" u="sng" dirty="0">
                  <a:latin typeface="Arial" panose="020B0604020202020204" pitchFamily="34" charset="0"/>
                  <a:ea typeface="Cambria Math" pitchFamily="18" charset="0"/>
                  <a:cs typeface="Arial" panose="020B0604020202020204" pitchFamily="34" charset="0"/>
                </a:rPr>
                <a:t>Period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0481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365760"/>
            <a:ext cx="6858000" cy="877824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/>
              <a:t>5.	Solve each problem, and express the answer in scientific notation. </a:t>
            </a:r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/>
              <a:t>a.	(4</a:t>
            </a:r>
            <a:r>
              <a:rPr lang="en-US" sz="1100" b="1" dirty="0">
                <a:sym typeface="Symbol"/>
              </a:rPr>
              <a:t>  </a:t>
            </a:r>
            <a:r>
              <a:rPr lang="en-US" sz="1100" b="1" dirty="0"/>
              <a:t>10</a:t>
            </a:r>
            <a:r>
              <a:rPr lang="en-US" sz="1100" b="1" baseline="30000" dirty="0"/>
              <a:t>2</a:t>
            </a:r>
            <a:r>
              <a:rPr lang="en-US" sz="1100" b="1" dirty="0"/>
              <a:t>)</a:t>
            </a:r>
            <a:r>
              <a:rPr lang="en-US" sz="1100" b="1" dirty="0">
                <a:sym typeface="Symbol"/>
              </a:rPr>
              <a:t>  </a:t>
            </a:r>
            <a:r>
              <a:rPr lang="en-US" sz="1100" b="1" dirty="0"/>
              <a:t>(1</a:t>
            </a:r>
            <a:r>
              <a:rPr lang="en-US" sz="1100" b="1" dirty="0">
                <a:sym typeface="Symbol"/>
              </a:rPr>
              <a:t>  </a:t>
            </a:r>
            <a:r>
              <a:rPr lang="en-US" sz="1100" b="1" dirty="0"/>
              <a:t>10</a:t>
            </a:r>
            <a:r>
              <a:rPr lang="en-US" sz="1100" b="1" baseline="30000" dirty="0"/>
              <a:t>8</a:t>
            </a:r>
            <a:r>
              <a:rPr lang="en-US" sz="1100" b="1" dirty="0"/>
              <a:t>)</a:t>
            </a:r>
            <a:endParaRPr lang="en-US" sz="1100" b="1" dirty="0">
              <a:solidFill>
                <a:srgbClr val="FF0000"/>
              </a:solidFill>
            </a:endParaRPr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/>
              <a:t>b.	(6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10</a:t>
            </a:r>
            <a:r>
              <a:rPr lang="en-US" sz="1100" b="1" baseline="30000" dirty="0"/>
              <a:t>2</a:t>
            </a:r>
            <a:r>
              <a:rPr lang="en-US" sz="1100" b="1" dirty="0"/>
              <a:t>) </a:t>
            </a:r>
            <a:r>
              <a:rPr lang="en-US" sz="1100" b="1" dirty="0">
                <a:sym typeface="Symbol"/>
              </a:rPr>
              <a:t></a:t>
            </a:r>
            <a:r>
              <a:rPr lang="en-US" sz="1100" b="1" dirty="0"/>
              <a:t> (2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10</a:t>
            </a:r>
            <a:r>
              <a:rPr lang="en-US" sz="1100" b="1" baseline="30000" dirty="0"/>
              <a:t>1</a:t>
            </a:r>
            <a:r>
              <a:rPr lang="en-US" sz="1100" b="1" dirty="0"/>
              <a:t>)</a:t>
            </a:r>
            <a:endParaRPr lang="en-US" sz="1100" b="1" dirty="0">
              <a:solidFill>
                <a:srgbClr val="FF0000"/>
              </a:solidFill>
            </a:endParaRPr>
          </a:p>
          <a:p>
            <a:pPr marL="685800" indent="-6858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 marL="685800" indent="-6858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 marL="685800" indent="-6858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/>
              <a:t>6.	Calculate the area of a rectangle with sides measuring 3 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 10</a:t>
            </a:r>
            <a:r>
              <a:rPr lang="en-US" sz="1100" b="1" baseline="30000" dirty="0"/>
              <a:t>1</a:t>
            </a:r>
            <a:r>
              <a:rPr lang="en-US" sz="1100" b="1" dirty="0"/>
              <a:t> cm and 3 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 10</a:t>
            </a:r>
            <a:r>
              <a:rPr lang="en-US" sz="1100" b="1" baseline="30000" dirty="0"/>
              <a:t>–2</a:t>
            </a:r>
            <a:r>
              <a:rPr lang="en-US" sz="1100" b="1" dirty="0"/>
              <a:t> cm.  Report the answers in correct units.</a:t>
            </a:r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/>
              <a:t>	</a:t>
            </a:r>
            <a:endParaRPr lang="en-US" sz="1100" b="1" dirty="0">
              <a:solidFill>
                <a:srgbClr val="FF0000"/>
              </a:solidFill>
            </a:endParaRPr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>
              <a:solidFill>
                <a:srgbClr val="FF0000"/>
              </a:solidFill>
            </a:endParaRPr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>
              <a:solidFill>
                <a:srgbClr val="FF0000"/>
              </a:solidFill>
            </a:endParaRPr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>
              <a:solidFill>
                <a:srgbClr val="FF0000"/>
              </a:solidFill>
            </a:endParaRPr>
          </a:p>
          <a:p>
            <a:pPr marL="685800" indent="-6858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/>
              <a:t>7.	Calculate the density of a substance having a mass of 9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10</a:t>
            </a:r>
            <a:r>
              <a:rPr lang="en-US" sz="1100" b="1" baseline="30000" dirty="0"/>
              <a:t>5</a:t>
            </a:r>
            <a:r>
              <a:rPr lang="en-US" sz="1100" b="1" dirty="0"/>
              <a:t> g and a volume of 3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10</a:t>
            </a:r>
            <a:r>
              <a:rPr lang="en-US" sz="1100" b="1" baseline="30000" dirty="0"/>
              <a:t>–1</a:t>
            </a:r>
            <a:r>
              <a:rPr lang="en-US" sz="1100" b="1" dirty="0"/>
              <a:t> cm</a:t>
            </a:r>
            <a:r>
              <a:rPr lang="en-US" sz="1100" b="1" baseline="30000" dirty="0"/>
              <a:t>3</a:t>
            </a:r>
            <a:r>
              <a:rPr lang="en-US" sz="1100" b="1" dirty="0"/>
              <a:t>.</a:t>
            </a:r>
            <a:r>
              <a:rPr lang="en-US" sz="1100" b="1" baseline="30000" dirty="0"/>
              <a:t> </a:t>
            </a:r>
            <a:r>
              <a:rPr lang="en-US" sz="1100" b="1" dirty="0"/>
              <a:t>Report the answers in correct units.</a:t>
            </a:r>
          </a:p>
          <a:p>
            <a:pPr marL="1371600" indent="-6858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 marL="1371600" indent="-6858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37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Answers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0501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1"/>
          <p:cNvSpPr txBox="1">
            <a:spLocks/>
          </p:cNvSpPr>
          <p:nvPr/>
        </p:nvSpPr>
        <p:spPr>
          <a:xfrm>
            <a:off x="0" y="0"/>
            <a:ext cx="4303060" cy="584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solidFill>
                  <a:schemeClr val="tx1"/>
                </a:solidFill>
                <a:ea typeface="Cambria Math" pitchFamily="18" charset="0"/>
                <a:cs typeface="Arial" panose="020B0604020202020204" pitchFamily="34" charset="0"/>
              </a:rPr>
              <a:t>0128 </a:t>
            </a:r>
            <a:r>
              <a:rPr lang="en-US" sz="1600" dirty="0">
                <a:solidFill>
                  <a:schemeClr val="tx1"/>
                </a:solidFill>
                <a:ea typeface="Cambria Math" pitchFamily="18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solidFill>
                  <a:schemeClr val="tx1"/>
                </a:solidFill>
                <a:ea typeface="Cambria Math" pitchFamily="18" charset="0"/>
                <a:cs typeface="Arial" panose="020B0604020202020204" pitchFamily="34" charset="0"/>
              </a:rPr>
              <a:t>Practice Problems</a:t>
            </a:r>
            <a:endParaRPr lang="en-US" sz="1600" dirty="0">
              <a:solidFill>
                <a:schemeClr val="tx1"/>
              </a:solidFill>
              <a:ea typeface="Cambria Math" pitchFamily="18" charset="0"/>
              <a:cs typeface="Arial" panose="020B0604020202020204" pitchFamily="34" charset="0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ea typeface="Cambria Math" pitchFamily="18" charset="0"/>
                <a:cs typeface="Arial" panose="020B0604020202020204" pitchFamily="34" charset="0"/>
              </a:rPr>
              <a:t>Scientific Notation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032164"/>
            <a:ext cx="6858000" cy="8111836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  <a:buNone/>
            </a:pPr>
            <a:r>
              <a:rPr lang="en-US" sz="1100" b="1" dirty="0"/>
              <a:t>1.	Express each number in scientific notation.</a:t>
            </a:r>
          </a:p>
          <a:p>
            <a:pPr marL="914400" indent="-228600">
              <a:spcAft>
                <a:spcPts val="0"/>
              </a:spcAft>
              <a:buNone/>
              <a:tabLst>
                <a:tab pos="4572000" algn="l"/>
              </a:tabLst>
            </a:pPr>
            <a:r>
              <a:rPr lang="en-US" sz="1100" b="1" dirty="0"/>
              <a:t>a.	700	</a:t>
            </a:r>
            <a:r>
              <a:rPr lang="en-US" sz="1100" b="1" dirty="0">
                <a:solidFill>
                  <a:srgbClr val="FF0000"/>
                </a:solidFill>
              </a:rPr>
              <a:t>7 </a:t>
            </a:r>
            <a:r>
              <a:rPr lang="en-US" sz="1100" b="1" dirty="0">
                <a:solidFill>
                  <a:srgbClr val="FF0000"/>
                </a:solidFill>
                <a:sym typeface="Symbol"/>
              </a:rPr>
              <a:t></a:t>
            </a:r>
            <a:r>
              <a:rPr lang="en-US" sz="1100" b="1" dirty="0">
                <a:solidFill>
                  <a:srgbClr val="FF0000"/>
                </a:solidFill>
              </a:rPr>
              <a:t> 10</a:t>
            </a:r>
            <a:r>
              <a:rPr lang="en-US" sz="1100" b="1" baseline="30000" dirty="0">
                <a:solidFill>
                  <a:srgbClr val="FF0000"/>
                </a:solidFill>
              </a:rPr>
              <a:t>2</a:t>
            </a:r>
            <a:r>
              <a:rPr lang="en-US" sz="1100" b="1" dirty="0">
                <a:solidFill>
                  <a:srgbClr val="FF0000"/>
                </a:solidFill>
              </a:rPr>
              <a:t> </a:t>
            </a:r>
            <a:endParaRPr lang="en-US" sz="1100" b="1" dirty="0"/>
          </a:p>
          <a:p>
            <a:pPr marL="914400" indent="-228600">
              <a:spcAft>
                <a:spcPts val="0"/>
              </a:spcAft>
              <a:buNone/>
              <a:tabLst>
                <a:tab pos="4572000" algn="l"/>
              </a:tabLst>
            </a:pPr>
            <a:r>
              <a:rPr lang="en-US" sz="1100" b="1" dirty="0"/>
              <a:t>b.	4,500,000 	</a:t>
            </a:r>
            <a:r>
              <a:rPr lang="en-US" sz="1100" b="1" dirty="0">
                <a:solidFill>
                  <a:srgbClr val="FF0000"/>
                </a:solidFill>
              </a:rPr>
              <a:t>4.5</a:t>
            </a:r>
            <a:r>
              <a:rPr lang="en-US" sz="1100" b="1" dirty="0">
                <a:solidFill>
                  <a:srgbClr val="FF0000"/>
                </a:solidFill>
                <a:sym typeface="Symbol"/>
              </a:rPr>
              <a:t></a:t>
            </a:r>
            <a:r>
              <a:rPr lang="en-US" sz="1100" b="1" dirty="0">
                <a:solidFill>
                  <a:srgbClr val="FF0000"/>
                </a:solidFill>
              </a:rPr>
              <a:t>10</a:t>
            </a:r>
            <a:r>
              <a:rPr lang="en-US" sz="1100" b="1" baseline="30000" dirty="0">
                <a:solidFill>
                  <a:srgbClr val="FF0000"/>
                </a:solidFill>
              </a:rPr>
              <a:t>6</a:t>
            </a:r>
            <a:r>
              <a:rPr lang="en-US" sz="1100" b="1" dirty="0">
                <a:solidFill>
                  <a:srgbClr val="FF0000"/>
                </a:solidFill>
              </a:rPr>
              <a:t> </a:t>
            </a:r>
          </a:p>
          <a:p>
            <a:pPr marL="914400" indent="-228600">
              <a:spcAft>
                <a:spcPts val="0"/>
              </a:spcAft>
              <a:buNone/>
              <a:tabLst>
                <a:tab pos="4572000" algn="l"/>
              </a:tabLst>
            </a:pPr>
            <a:r>
              <a:rPr lang="en-US" sz="1100" b="1" dirty="0"/>
              <a:t>c.	0.0054 	</a:t>
            </a:r>
            <a:r>
              <a:rPr lang="en-US" sz="1100" b="1" dirty="0">
                <a:solidFill>
                  <a:srgbClr val="FF0000"/>
                </a:solidFill>
              </a:rPr>
              <a:t>5.4</a:t>
            </a:r>
            <a:r>
              <a:rPr lang="en-US" sz="1100" b="1" dirty="0">
                <a:solidFill>
                  <a:srgbClr val="FF0000"/>
                </a:solidFill>
                <a:sym typeface="Symbol"/>
              </a:rPr>
              <a:t></a:t>
            </a:r>
            <a:r>
              <a:rPr lang="en-US" sz="1100" b="1" dirty="0">
                <a:solidFill>
                  <a:srgbClr val="FF0000"/>
                </a:solidFill>
              </a:rPr>
              <a:t>10</a:t>
            </a:r>
            <a:r>
              <a:rPr lang="en-US" sz="1100" b="1" baseline="30000" dirty="0">
                <a:solidFill>
                  <a:srgbClr val="FF0000"/>
                </a:solidFill>
              </a:rPr>
              <a:t>–3</a:t>
            </a:r>
            <a:r>
              <a:rPr lang="en-US" sz="1100" b="1" dirty="0">
                <a:solidFill>
                  <a:srgbClr val="FF0000"/>
                </a:solidFill>
              </a:rPr>
              <a:t> </a:t>
            </a:r>
          </a:p>
          <a:p>
            <a:pPr marL="914400" indent="-228600">
              <a:spcAft>
                <a:spcPts val="0"/>
              </a:spcAft>
              <a:buNone/>
              <a:tabLst>
                <a:tab pos="4572000" algn="l"/>
              </a:tabLst>
            </a:pPr>
            <a:r>
              <a:rPr lang="en-US" sz="1100" b="1" dirty="0"/>
              <a:t>d.	0.000000076 	</a:t>
            </a:r>
            <a:r>
              <a:rPr lang="en-US" sz="1100" b="1" dirty="0">
                <a:solidFill>
                  <a:srgbClr val="FF0000"/>
                </a:solidFill>
              </a:rPr>
              <a:t>7.6</a:t>
            </a:r>
            <a:r>
              <a:rPr lang="en-US" sz="1100" b="1" dirty="0">
                <a:solidFill>
                  <a:srgbClr val="FF0000"/>
                </a:solidFill>
                <a:sym typeface="Symbol"/>
              </a:rPr>
              <a:t></a:t>
            </a:r>
            <a:r>
              <a:rPr lang="en-US" sz="1100" b="1" dirty="0">
                <a:solidFill>
                  <a:srgbClr val="FF0000"/>
                </a:solidFill>
              </a:rPr>
              <a:t>10</a:t>
            </a:r>
            <a:r>
              <a:rPr lang="en-US" sz="1100" b="1" baseline="30000" dirty="0">
                <a:solidFill>
                  <a:srgbClr val="FF0000"/>
                </a:solidFill>
              </a:rPr>
              <a:t>–8</a:t>
            </a:r>
            <a:r>
              <a:rPr lang="en-US" sz="1100" b="1" dirty="0"/>
              <a:t> </a:t>
            </a:r>
          </a:p>
          <a:p>
            <a:pPr marL="342900" indent="-342900" algn="just">
              <a:spcAft>
                <a:spcPts val="0"/>
              </a:spcAft>
              <a:buNone/>
            </a:pPr>
            <a:endParaRPr lang="en-US" sz="1100" b="1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/>
              <a:t>2.	Express each quantity in regular notation along with its appropriate unit.</a:t>
            </a:r>
          </a:p>
          <a:p>
            <a:pPr marL="914400" indent="-228600">
              <a:spcAft>
                <a:spcPts val="0"/>
              </a:spcAft>
              <a:buNone/>
              <a:tabLst>
                <a:tab pos="4572000" algn="l"/>
              </a:tabLst>
            </a:pPr>
            <a:r>
              <a:rPr lang="en-US" sz="1100" b="1" dirty="0"/>
              <a:t>a.	3.60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10</a:t>
            </a:r>
            <a:r>
              <a:rPr lang="en-US" sz="1100" b="1" baseline="30000" dirty="0"/>
              <a:t>5</a:t>
            </a:r>
            <a:r>
              <a:rPr lang="en-US" sz="1100" b="1" dirty="0"/>
              <a:t> s	</a:t>
            </a:r>
            <a:r>
              <a:rPr lang="en-US" sz="1100" b="1" dirty="0">
                <a:solidFill>
                  <a:srgbClr val="FF0000"/>
                </a:solidFill>
              </a:rPr>
              <a:t>360,000 s</a:t>
            </a:r>
          </a:p>
          <a:p>
            <a:pPr marL="914400" indent="-228600">
              <a:spcAft>
                <a:spcPts val="0"/>
              </a:spcAft>
              <a:buNone/>
              <a:tabLst>
                <a:tab pos="4572000" algn="l"/>
              </a:tabLst>
            </a:pPr>
            <a:r>
              <a:rPr lang="en-US" sz="1100" b="1" dirty="0"/>
              <a:t>b.	5.4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10</a:t>
            </a:r>
            <a:r>
              <a:rPr lang="en-US" sz="1100" b="1" baseline="30000" dirty="0"/>
              <a:t>-5</a:t>
            </a:r>
            <a:r>
              <a:rPr lang="en-US" sz="1100" b="1" dirty="0"/>
              <a:t> g/cm</a:t>
            </a:r>
            <a:r>
              <a:rPr lang="en-US" sz="1100" b="1" baseline="30000" dirty="0"/>
              <a:t>3</a:t>
            </a:r>
            <a:r>
              <a:rPr lang="en-US" sz="1100" b="1" dirty="0"/>
              <a:t>	</a:t>
            </a:r>
            <a:r>
              <a:rPr lang="en-US" sz="1100" b="1" dirty="0">
                <a:solidFill>
                  <a:srgbClr val="FF0000"/>
                </a:solidFill>
              </a:rPr>
              <a:t>0.000054 g/cm</a:t>
            </a:r>
            <a:r>
              <a:rPr lang="en-US" sz="1100" b="1" baseline="30000" dirty="0">
                <a:solidFill>
                  <a:srgbClr val="FF0000"/>
                </a:solidFill>
              </a:rPr>
              <a:t>3</a:t>
            </a:r>
          </a:p>
          <a:p>
            <a:pPr marL="914400" indent="-228600">
              <a:spcAft>
                <a:spcPts val="0"/>
              </a:spcAft>
              <a:buNone/>
              <a:tabLst>
                <a:tab pos="4572000" algn="l"/>
              </a:tabLst>
            </a:pPr>
            <a:endParaRPr lang="en-US" sz="1100" b="1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/>
              <a:t>3.	Solve each problem and express the answer in scientific notation.</a:t>
            </a:r>
          </a:p>
          <a:p>
            <a:pPr marL="914400" indent="-228600">
              <a:spcAft>
                <a:spcPts val="0"/>
              </a:spcAft>
              <a:buNone/>
              <a:tabLst>
                <a:tab pos="4572000" algn="l"/>
                <a:tab pos="5829300" algn="l"/>
              </a:tabLst>
            </a:pPr>
            <a:r>
              <a:rPr lang="en-US" sz="1100" b="1" dirty="0"/>
              <a:t>a.	(5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10</a:t>
            </a:r>
            <a:r>
              <a:rPr lang="en-US" sz="1100" b="1" baseline="30000" dirty="0"/>
              <a:t>–5</a:t>
            </a:r>
            <a:r>
              <a:rPr lang="en-US" sz="1100" b="1" dirty="0"/>
              <a:t>) + (2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10</a:t>
            </a:r>
            <a:r>
              <a:rPr lang="en-US" sz="1100" b="1" baseline="30000" dirty="0"/>
              <a:t>–5</a:t>
            </a:r>
            <a:r>
              <a:rPr lang="en-US" sz="1100" b="1" dirty="0"/>
              <a:t>)	</a:t>
            </a:r>
            <a:r>
              <a:rPr lang="en-US" sz="1100" b="1" dirty="0">
                <a:solidFill>
                  <a:srgbClr val="FF0000"/>
                </a:solidFill>
              </a:rPr>
              <a:t>7</a:t>
            </a:r>
            <a:r>
              <a:rPr lang="en-US" sz="1100" b="1" dirty="0">
                <a:solidFill>
                  <a:srgbClr val="FF0000"/>
                </a:solidFill>
                <a:sym typeface="Symbol"/>
              </a:rPr>
              <a:t></a:t>
            </a:r>
            <a:r>
              <a:rPr lang="en-US" sz="1100" b="1" dirty="0">
                <a:solidFill>
                  <a:srgbClr val="FF0000"/>
                </a:solidFill>
              </a:rPr>
              <a:t>10</a:t>
            </a:r>
            <a:r>
              <a:rPr lang="en-US" sz="1100" b="1" baseline="30000" dirty="0">
                <a:solidFill>
                  <a:srgbClr val="FF0000"/>
                </a:solidFill>
                <a:sym typeface="Symbol"/>
              </a:rPr>
              <a:t></a:t>
            </a:r>
            <a:r>
              <a:rPr lang="en-US" sz="1100" b="1" baseline="30000" dirty="0">
                <a:solidFill>
                  <a:srgbClr val="FF0000"/>
                </a:solidFill>
              </a:rPr>
              <a:t>5</a:t>
            </a:r>
            <a:r>
              <a:rPr lang="en-US" sz="1100" b="1" dirty="0">
                <a:solidFill>
                  <a:srgbClr val="FF0000"/>
                </a:solidFill>
              </a:rPr>
              <a:t> </a:t>
            </a:r>
          </a:p>
          <a:p>
            <a:pPr marL="914400" indent="-228600">
              <a:spcAft>
                <a:spcPts val="0"/>
              </a:spcAft>
              <a:buNone/>
              <a:tabLst>
                <a:tab pos="4572000" algn="l"/>
                <a:tab pos="5829300" algn="l"/>
              </a:tabLst>
            </a:pPr>
            <a:r>
              <a:rPr lang="en-US" sz="1100" b="1" dirty="0"/>
              <a:t>b.	(7 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 10</a:t>
            </a:r>
            <a:r>
              <a:rPr lang="en-US" sz="1100" b="1" baseline="30000" dirty="0"/>
              <a:t>8</a:t>
            </a:r>
            <a:r>
              <a:rPr lang="en-US" sz="1100" b="1" dirty="0"/>
              <a:t>) – (4 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 10</a:t>
            </a:r>
            <a:r>
              <a:rPr lang="en-US" sz="1100" b="1" baseline="30000" dirty="0"/>
              <a:t>8</a:t>
            </a:r>
            <a:r>
              <a:rPr lang="en-US" sz="1100" b="1" dirty="0"/>
              <a:t>)	</a:t>
            </a:r>
            <a:r>
              <a:rPr lang="en-US" sz="1100" b="1" dirty="0">
                <a:solidFill>
                  <a:srgbClr val="FF0000"/>
                </a:solidFill>
              </a:rPr>
              <a:t>3</a:t>
            </a:r>
            <a:r>
              <a:rPr lang="en-US" sz="1100" b="1" dirty="0">
                <a:solidFill>
                  <a:srgbClr val="FF0000"/>
                </a:solidFill>
                <a:sym typeface="Symbol"/>
              </a:rPr>
              <a:t></a:t>
            </a:r>
            <a:r>
              <a:rPr lang="en-US" sz="1100" b="1" dirty="0">
                <a:solidFill>
                  <a:srgbClr val="FF0000"/>
                </a:solidFill>
              </a:rPr>
              <a:t>10</a:t>
            </a:r>
            <a:r>
              <a:rPr lang="en-US" sz="1100" b="1" baseline="30000" dirty="0">
                <a:solidFill>
                  <a:srgbClr val="FF0000"/>
                </a:solidFill>
              </a:rPr>
              <a:t>8</a:t>
            </a:r>
            <a:r>
              <a:rPr lang="en-US" sz="1100" b="1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1100" b="1" dirty="0"/>
              <a:t>4.	Express each answer in scientific notation in the units indicated.  Note that each problem requires a unit conversion because the units are different.</a:t>
            </a:r>
          </a:p>
          <a:p>
            <a:pPr marL="914400" indent="-228600">
              <a:spcAft>
                <a:spcPts val="0"/>
              </a:spcAft>
              <a:buNone/>
            </a:pPr>
            <a:r>
              <a:rPr lang="en-US" sz="1100" b="1" dirty="0"/>
              <a:t>a.	(1.26</a:t>
            </a:r>
            <a:r>
              <a:rPr lang="en-US" sz="1100" b="1" dirty="0">
                <a:sym typeface="Symbol"/>
              </a:rPr>
              <a:t>  </a:t>
            </a:r>
            <a:r>
              <a:rPr lang="en-US" sz="1100" b="1" dirty="0"/>
              <a:t>10</a:t>
            </a:r>
            <a:r>
              <a:rPr lang="en-US" sz="1100" b="1" baseline="30000" dirty="0"/>
              <a:t>4</a:t>
            </a:r>
            <a:r>
              <a:rPr lang="en-US" sz="1100" b="1" dirty="0"/>
              <a:t> kg) + (2.5</a:t>
            </a:r>
            <a:r>
              <a:rPr lang="en-US" sz="1100" b="1" dirty="0">
                <a:sym typeface="Symbol"/>
              </a:rPr>
              <a:t>  </a:t>
            </a:r>
            <a:r>
              <a:rPr lang="en-US" sz="1100" b="1" dirty="0"/>
              <a:t>10</a:t>
            </a:r>
            <a:r>
              <a:rPr lang="en-US" sz="1100" b="1" baseline="30000" dirty="0"/>
              <a:t>6</a:t>
            </a:r>
            <a:r>
              <a:rPr lang="en-US" sz="1100" b="1" dirty="0"/>
              <a:t> g) in kg</a:t>
            </a:r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/>
              <a:t>	</a:t>
            </a:r>
            <a:r>
              <a:rPr lang="en-US" sz="1100" b="1" dirty="0">
                <a:solidFill>
                  <a:srgbClr val="FF0000"/>
                </a:solidFill>
              </a:rPr>
              <a:t>1.26</a:t>
            </a:r>
            <a:r>
              <a:rPr lang="en-US" sz="1100" b="1" dirty="0">
                <a:solidFill>
                  <a:srgbClr val="FF0000"/>
                </a:solidFill>
                <a:sym typeface="Symbol"/>
              </a:rPr>
              <a:t>  </a:t>
            </a:r>
            <a:r>
              <a:rPr lang="en-US" sz="1100" b="1" dirty="0">
                <a:solidFill>
                  <a:srgbClr val="FF0000"/>
                </a:solidFill>
              </a:rPr>
              <a:t>10</a:t>
            </a:r>
            <a:r>
              <a:rPr lang="en-US" sz="1100" b="1" baseline="30000" dirty="0">
                <a:solidFill>
                  <a:srgbClr val="FF0000"/>
                </a:solidFill>
              </a:rPr>
              <a:t>4</a:t>
            </a:r>
            <a:r>
              <a:rPr lang="en-US" sz="1100" b="1" dirty="0">
                <a:solidFill>
                  <a:srgbClr val="FF0000"/>
                </a:solidFill>
              </a:rPr>
              <a:t> kg </a:t>
            </a:r>
            <a:r>
              <a:rPr lang="en-US" sz="1100" b="1" dirty="0">
                <a:solidFill>
                  <a:srgbClr val="FF0000"/>
                </a:solidFill>
                <a:sym typeface="Symbol"/>
              </a:rPr>
              <a:t></a:t>
            </a:r>
            <a:r>
              <a:rPr lang="en-US" sz="1100" b="1" dirty="0">
                <a:solidFill>
                  <a:srgbClr val="FF0000"/>
                </a:solidFill>
              </a:rPr>
              <a:t> 0.25</a:t>
            </a:r>
            <a:r>
              <a:rPr lang="en-US" sz="1100" b="1" dirty="0">
                <a:solidFill>
                  <a:srgbClr val="FF0000"/>
                </a:solidFill>
                <a:sym typeface="Symbol"/>
              </a:rPr>
              <a:t>  </a:t>
            </a:r>
            <a:r>
              <a:rPr lang="en-US" sz="1100" b="1" dirty="0">
                <a:solidFill>
                  <a:srgbClr val="FF0000"/>
                </a:solidFill>
              </a:rPr>
              <a:t>10</a:t>
            </a:r>
            <a:r>
              <a:rPr lang="en-US" sz="1100" b="1" baseline="30000" dirty="0">
                <a:solidFill>
                  <a:srgbClr val="FF0000"/>
                </a:solidFill>
              </a:rPr>
              <a:t>4</a:t>
            </a:r>
            <a:r>
              <a:rPr lang="en-US" sz="1100" b="1" dirty="0">
                <a:solidFill>
                  <a:srgbClr val="FF0000"/>
                </a:solidFill>
              </a:rPr>
              <a:t> kg = 1.51</a:t>
            </a:r>
            <a:r>
              <a:rPr lang="en-US" sz="1100" b="1" dirty="0">
                <a:solidFill>
                  <a:srgbClr val="FF0000"/>
                </a:solidFill>
                <a:sym typeface="Symbol"/>
              </a:rPr>
              <a:t>  </a:t>
            </a:r>
            <a:r>
              <a:rPr lang="en-US" sz="1100" b="1" dirty="0">
                <a:solidFill>
                  <a:srgbClr val="FF0000"/>
                </a:solidFill>
              </a:rPr>
              <a:t>10</a:t>
            </a:r>
            <a:r>
              <a:rPr lang="en-US" sz="1100" b="1" baseline="30000" dirty="0">
                <a:solidFill>
                  <a:srgbClr val="FF0000"/>
                </a:solidFill>
              </a:rPr>
              <a:t>4</a:t>
            </a:r>
            <a:r>
              <a:rPr lang="en-US" sz="1100" b="1" dirty="0">
                <a:solidFill>
                  <a:srgbClr val="FF0000"/>
                </a:solidFill>
              </a:rPr>
              <a:t> kg </a:t>
            </a:r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/>
              <a:t>b.	(7.06 g) + (1.2</a:t>
            </a:r>
            <a:r>
              <a:rPr lang="en-US" sz="1100" b="1" dirty="0">
                <a:sym typeface="Symbol"/>
              </a:rPr>
              <a:t>  </a:t>
            </a:r>
            <a:r>
              <a:rPr lang="en-US" sz="1100" b="1" dirty="0"/>
              <a:t>10</a:t>
            </a:r>
            <a:r>
              <a:rPr lang="en-US" sz="1100" b="1" baseline="30000" dirty="0"/>
              <a:t>–4</a:t>
            </a:r>
            <a:r>
              <a:rPr lang="en-US" sz="1100" b="1" dirty="0"/>
              <a:t> kg) in kg</a:t>
            </a:r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/>
              <a:t>	</a:t>
            </a:r>
            <a:r>
              <a:rPr lang="en-US" sz="1100" b="1" dirty="0">
                <a:solidFill>
                  <a:srgbClr val="FF0000"/>
                </a:solidFill>
              </a:rPr>
              <a:t>7.06</a:t>
            </a:r>
            <a:r>
              <a:rPr lang="en-US" sz="1100" b="1" dirty="0">
                <a:solidFill>
                  <a:srgbClr val="FF0000"/>
                </a:solidFill>
                <a:sym typeface="Symbol"/>
              </a:rPr>
              <a:t>  </a:t>
            </a:r>
            <a:r>
              <a:rPr lang="en-US" sz="1100" b="1" dirty="0">
                <a:solidFill>
                  <a:srgbClr val="FF0000"/>
                </a:solidFill>
              </a:rPr>
              <a:t>10</a:t>
            </a:r>
            <a:r>
              <a:rPr lang="en-US" sz="1100" b="1" baseline="30000" dirty="0">
                <a:solidFill>
                  <a:srgbClr val="FF0000"/>
                </a:solidFill>
                <a:sym typeface="Symbol"/>
              </a:rPr>
              <a:t></a:t>
            </a:r>
            <a:r>
              <a:rPr lang="en-US" sz="1100" b="1" baseline="30000" dirty="0">
                <a:solidFill>
                  <a:srgbClr val="FF0000"/>
                </a:solidFill>
              </a:rPr>
              <a:t>3</a:t>
            </a:r>
            <a:r>
              <a:rPr lang="en-US" sz="1100" b="1" dirty="0">
                <a:solidFill>
                  <a:srgbClr val="FF0000"/>
                </a:solidFill>
              </a:rPr>
              <a:t> kg + 0.12 </a:t>
            </a:r>
            <a:r>
              <a:rPr lang="en-US" sz="1100" b="1" dirty="0">
                <a:solidFill>
                  <a:srgbClr val="FF0000"/>
                </a:solidFill>
                <a:sym typeface="Symbol"/>
              </a:rPr>
              <a:t> </a:t>
            </a:r>
            <a:r>
              <a:rPr lang="en-US" sz="1100" b="1" dirty="0">
                <a:solidFill>
                  <a:srgbClr val="FF0000"/>
                </a:solidFill>
              </a:rPr>
              <a:t>10</a:t>
            </a:r>
            <a:r>
              <a:rPr lang="en-US" sz="1100" b="1" baseline="30000" dirty="0">
                <a:solidFill>
                  <a:srgbClr val="FF0000"/>
                </a:solidFill>
                <a:sym typeface="Symbol"/>
              </a:rPr>
              <a:t></a:t>
            </a:r>
            <a:r>
              <a:rPr lang="en-US" sz="1100" b="1" baseline="30000" dirty="0">
                <a:solidFill>
                  <a:srgbClr val="FF0000"/>
                </a:solidFill>
              </a:rPr>
              <a:t>3</a:t>
            </a:r>
            <a:r>
              <a:rPr lang="en-US" sz="1100" b="1" dirty="0">
                <a:solidFill>
                  <a:srgbClr val="FF0000"/>
                </a:solidFill>
              </a:rPr>
              <a:t> kg = 7.18</a:t>
            </a:r>
            <a:r>
              <a:rPr lang="en-US" sz="1100" b="1" dirty="0">
                <a:solidFill>
                  <a:srgbClr val="FF0000"/>
                </a:solidFill>
                <a:sym typeface="Symbol"/>
              </a:rPr>
              <a:t>  </a:t>
            </a:r>
            <a:r>
              <a:rPr lang="en-US" sz="1100" b="1" dirty="0">
                <a:solidFill>
                  <a:srgbClr val="FF0000"/>
                </a:solidFill>
              </a:rPr>
              <a:t>10</a:t>
            </a:r>
            <a:r>
              <a:rPr lang="en-US" sz="1100" b="1" baseline="30000" dirty="0">
                <a:solidFill>
                  <a:srgbClr val="FF0000"/>
                </a:solidFill>
                <a:sym typeface="Symbol"/>
              </a:rPr>
              <a:t></a:t>
            </a:r>
            <a:r>
              <a:rPr lang="en-US" sz="1100" b="1" baseline="30000" dirty="0">
                <a:solidFill>
                  <a:srgbClr val="FF0000"/>
                </a:solidFill>
              </a:rPr>
              <a:t>3</a:t>
            </a:r>
            <a:r>
              <a:rPr lang="en-US" sz="1100" b="1" dirty="0">
                <a:solidFill>
                  <a:srgbClr val="FF0000"/>
                </a:solidFill>
              </a:rPr>
              <a:t> kg</a:t>
            </a:r>
          </a:p>
          <a:p>
            <a:pPr marL="914400" indent="-228600" algn="just">
              <a:spcAft>
                <a:spcPts val="0"/>
              </a:spcAft>
              <a:buNone/>
            </a:pPr>
            <a:endParaRPr lang="en-US" sz="1100" b="1" dirty="0"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419600" y="0"/>
            <a:ext cx="2438400" cy="729557"/>
            <a:chOff x="4419600" y="0"/>
            <a:chExt cx="2438400" cy="729557"/>
          </a:xfrm>
        </p:grpSpPr>
        <p:sp>
          <p:nvSpPr>
            <p:cNvPr id="71" name="TextBox 70"/>
            <p:cNvSpPr txBox="1"/>
            <p:nvPr/>
          </p:nvSpPr>
          <p:spPr>
            <a:xfrm>
              <a:off x="4419600" y="0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ea typeface="Cambria Math" pitchFamily="18" charset="0"/>
                  <a:cs typeface="Arial" panose="020B0604020202020204" pitchFamily="34" charset="0"/>
                </a:rPr>
                <a:t> </a:t>
              </a:r>
              <a:r>
                <a:rPr lang="en-US" sz="1400" b="1" u="sng" dirty="0">
                  <a:latin typeface="Arial" panose="020B0604020202020204" pitchFamily="34" charset="0"/>
                  <a:ea typeface="Cambria Math" pitchFamily="18" charset="0"/>
                  <a:cs typeface="Arial" panose="020B0604020202020204" pitchFamily="34" charset="0"/>
                </a:rPr>
                <a:t>Name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638800" y="363797"/>
              <a:ext cx="12192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ea typeface="Cambria Math" pitchFamily="18" charset="0"/>
                  <a:cs typeface="Arial" panose="020B0604020202020204" pitchFamily="34" charset="0"/>
                </a:rPr>
                <a:t> </a:t>
              </a:r>
              <a:r>
                <a:rPr lang="en-US" sz="1400" b="1" u="sng" dirty="0">
                  <a:latin typeface="Arial" panose="020B0604020202020204" pitchFamily="34" charset="0"/>
                  <a:ea typeface="Cambria Math" pitchFamily="18" charset="0"/>
                  <a:cs typeface="Arial" panose="020B0604020202020204" pitchFamily="34" charset="0"/>
                </a:rPr>
                <a:t>Date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19600" y="363797"/>
              <a:ext cx="12192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ea typeface="Cambria Math" pitchFamily="18" charset="0"/>
                  <a:cs typeface="Arial" panose="020B0604020202020204" pitchFamily="34" charset="0"/>
                </a:rPr>
                <a:t> </a:t>
              </a:r>
              <a:r>
                <a:rPr lang="en-US" sz="1400" b="1" u="sng" dirty="0">
                  <a:latin typeface="Arial" panose="020B0604020202020204" pitchFamily="34" charset="0"/>
                  <a:ea typeface="Cambria Math" pitchFamily="18" charset="0"/>
                  <a:cs typeface="Arial" panose="020B0604020202020204" pitchFamily="34" charset="0"/>
                </a:rPr>
                <a:t>Period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117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365760"/>
            <a:ext cx="6858000" cy="877824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/>
              <a:t>5.	Solve each problem, and express the answer in scientific notation. </a:t>
            </a:r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/>
              <a:t>a.	(4</a:t>
            </a:r>
            <a:r>
              <a:rPr lang="en-US" sz="1100" b="1" dirty="0">
                <a:sym typeface="Symbol"/>
              </a:rPr>
              <a:t>  </a:t>
            </a:r>
            <a:r>
              <a:rPr lang="en-US" sz="1100" b="1" dirty="0"/>
              <a:t>10</a:t>
            </a:r>
            <a:r>
              <a:rPr lang="en-US" sz="1100" b="1" baseline="30000" dirty="0"/>
              <a:t>2</a:t>
            </a:r>
            <a:r>
              <a:rPr lang="en-US" sz="1100" b="1" dirty="0"/>
              <a:t>)</a:t>
            </a:r>
            <a:r>
              <a:rPr lang="en-US" sz="1100" b="1" dirty="0">
                <a:sym typeface="Symbol"/>
              </a:rPr>
              <a:t>  </a:t>
            </a:r>
            <a:r>
              <a:rPr lang="en-US" sz="1100" b="1" dirty="0"/>
              <a:t>(1</a:t>
            </a:r>
            <a:r>
              <a:rPr lang="en-US" sz="1100" b="1" dirty="0">
                <a:sym typeface="Symbol"/>
              </a:rPr>
              <a:t>  </a:t>
            </a:r>
            <a:r>
              <a:rPr lang="en-US" sz="1100" b="1" dirty="0"/>
              <a:t>10</a:t>
            </a:r>
            <a:r>
              <a:rPr lang="en-US" sz="1100" b="1" baseline="30000" dirty="0"/>
              <a:t>8</a:t>
            </a:r>
            <a:r>
              <a:rPr lang="en-US" sz="1100" b="1" dirty="0"/>
              <a:t>) </a:t>
            </a:r>
            <a:r>
              <a:rPr lang="en-US" sz="1100" b="1" dirty="0">
                <a:solidFill>
                  <a:srgbClr val="FF0000"/>
                </a:solidFill>
              </a:rPr>
              <a:t>= 4</a:t>
            </a:r>
            <a:r>
              <a:rPr lang="en-US" sz="1100" b="1" dirty="0">
                <a:solidFill>
                  <a:srgbClr val="FF0000"/>
                </a:solidFill>
                <a:sym typeface="Symbol"/>
              </a:rPr>
              <a:t>  </a:t>
            </a:r>
            <a:r>
              <a:rPr lang="en-US" sz="1100" b="1" dirty="0">
                <a:solidFill>
                  <a:srgbClr val="FF0000"/>
                </a:solidFill>
              </a:rPr>
              <a:t>10</a:t>
            </a:r>
            <a:r>
              <a:rPr lang="en-US" sz="1100" b="1" baseline="30000" dirty="0">
                <a:solidFill>
                  <a:srgbClr val="FF0000"/>
                </a:solidFill>
              </a:rPr>
              <a:t>10</a:t>
            </a:r>
            <a:endParaRPr lang="en-US" sz="1100" b="1" dirty="0">
              <a:solidFill>
                <a:srgbClr val="FF0000"/>
              </a:solidFill>
            </a:endParaRPr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/>
              <a:t>b.	(6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10</a:t>
            </a:r>
            <a:r>
              <a:rPr lang="en-US" sz="1100" b="1" baseline="30000" dirty="0"/>
              <a:t>2</a:t>
            </a:r>
            <a:r>
              <a:rPr lang="en-US" sz="1100" b="1" dirty="0"/>
              <a:t>) </a:t>
            </a:r>
            <a:r>
              <a:rPr lang="en-US" sz="1100" b="1" dirty="0">
                <a:sym typeface="Symbol"/>
              </a:rPr>
              <a:t></a:t>
            </a:r>
            <a:r>
              <a:rPr lang="en-US" sz="1100" b="1" dirty="0"/>
              <a:t> (2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10</a:t>
            </a:r>
            <a:r>
              <a:rPr lang="en-US" sz="1100" b="1" baseline="30000" dirty="0"/>
              <a:t>1</a:t>
            </a:r>
            <a:r>
              <a:rPr lang="en-US" sz="1100" b="1" dirty="0"/>
              <a:t>) </a:t>
            </a:r>
            <a:r>
              <a:rPr lang="en-US" sz="1100" b="1" dirty="0">
                <a:solidFill>
                  <a:srgbClr val="FF0000"/>
                </a:solidFill>
              </a:rPr>
              <a:t>= 3</a:t>
            </a:r>
            <a:r>
              <a:rPr lang="en-US" sz="1100" b="1" dirty="0">
                <a:solidFill>
                  <a:srgbClr val="FF0000"/>
                </a:solidFill>
                <a:sym typeface="Symbol"/>
              </a:rPr>
              <a:t></a:t>
            </a:r>
            <a:r>
              <a:rPr lang="en-US" sz="1100" b="1" dirty="0">
                <a:solidFill>
                  <a:srgbClr val="FF0000"/>
                </a:solidFill>
              </a:rPr>
              <a:t>10</a:t>
            </a:r>
            <a:r>
              <a:rPr lang="en-US" sz="1100" b="1" baseline="30000" dirty="0">
                <a:solidFill>
                  <a:srgbClr val="FF0000"/>
                </a:solidFill>
              </a:rPr>
              <a:t>1</a:t>
            </a:r>
            <a:endParaRPr lang="en-US" sz="1100" b="1" dirty="0">
              <a:solidFill>
                <a:srgbClr val="FF0000"/>
              </a:solidFill>
            </a:endParaRPr>
          </a:p>
          <a:p>
            <a:pPr marL="685800" indent="-6858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 marL="685800" indent="-6858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 marL="685800" indent="-6858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/>
              <a:t>6.	Calculate the area of a rectangle with sides measuring 3 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 10</a:t>
            </a:r>
            <a:r>
              <a:rPr lang="en-US" sz="1100" b="1" baseline="30000" dirty="0"/>
              <a:t>1</a:t>
            </a:r>
            <a:r>
              <a:rPr lang="en-US" sz="1100" b="1" dirty="0"/>
              <a:t> cm and 3 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 10</a:t>
            </a:r>
            <a:r>
              <a:rPr lang="en-US" sz="1100" b="1" baseline="30000" dirty="0"/>
              <a:t>–2</a:t>
            </a:r>
            <a:r>
              <a:rPr lang="en-US" sz="1100" b="1" dirty="0"/>
              <a:t> cm.  Report the answers in correct units.</a:t>
            </a:r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/>
              <a:t>	</a:t>
            </a:r>
            <a:r>
              <a:rPr lang="en-US" sz="1100" b="1" dirty="0">
                <a:solidFill>
                  <a:srgbClr val="FF0000"/>
                </a:solidFill>
              </a:rPr>
              <a:t>area = (3</a:t>
            </a:r>
            <a:r>
              <a:rPr lang="en-US" sz="1100" b="1" dirty="0">
                <a:solidFill>
                  <a:srgbClr val="FF0000"/>
                </a:solidFill>
                <a:sym typeface="Symbol"/>
              </a:rPr>
              <a:t></a:t>
            </a:r>
            <a:r>
              <a:rPr lang="en-US" sz="1100" b="1" dirty="0">
                <a:solidFill>
                  <a:srgbClr val="FF0000"/>
                </a:solidFill>
              </a:rPr>
              <a:t>10</a:t>
            </a:r>
            <a:r>
              <a:rPr lang="en-US" sz="1100" b="1" baseline="30000" dirty="0">
                <a:solidFill>
                  <a:srgbClr val="FF0000"/>
                </a:solidFill>
              </a:rPr>
              <a:t>1</a:t>
            </a:r>
            <a:r>
              <a:rPr lang="en-US" sz="1100" b="1" dirty="0">
                <a:solidFill>
                  <a:srgbClr val="FF0000"/>
                </a:solidFill>
              </a:rPr>
              <a:t> cm)(3</a:t>
            </a:r>
            <a:r>
              <a:rPr lang="en-US" sz="1100" b="1" dirty="0">
                <a:solidFill>
                  <a:srgbClr val="FF0000"/>
                </a:solidFill>
                <a:sym typeface="Symbol"/>
              </a:rPr>
              <a:t></a:t>
            </a:r>
            <a:r>
              <a:rPr lang="en-US" sz="1100" b="1" dirty="0">
                <a:solidFill>
                  <a:srgbClr val="FF0000"/>
                </a:solidFill>
              </a:rPr>
              <a:t>10</a:t>
            </a:r>
            <a:r>
              <a:rPr lang="en-US" sz="1100" b="1" baseline="30000" dirty="0">
                <a:solidFill>
                  <a:srgbClr val="FF0000"/>
                </a:solidFill>
                <a:sym typeface="Symbol"/>
              </a:rPr>
              <a:t></a:t>
            </a:r>
            <a:r>
              <a:rPr lang="en-US" sz="1100" b="1" baseline="30000" dirty="0">
                <a:solidFill>
                  <a:srgbClr val="FF0000"/>
                </a:solidFill>
              </a:rPr>
              <a:t>2</a:t>
            </a:r>
            <a:r>
              <a:rPr lang="en-US" sz="1100" b="1" dirty="0">
                <a:solidFill>
                  <a:srgbClr val="FF0000"/>
                </a:solidFill>
              </a:rPr>
              <a:t> cm) = 9</a:t>
            </a:r>
            <a:r>
              <a:rPr lang="en-US" sz="1100" b="1" dirty="0">
                <a:solidFill>
                  <a:srgbClr val="FF0000"/>
                </a:solidFill>
                <a:sym typeface="Symbol"/>
              </a:rPr>
              <a:t></a:t>
            </a:r>
            <a:r>
              <a:rPr lang="en-US" sz="1100" b="1" dirty="0">
                <a:solidFill>
                  <a:srgbClr val="FF0000"/>
                </a:solidFill>
              </a:rPr>
              <a:t>10</a:t>
            </a:r>
            <a:r>
              <a:rPr lang="en-US" sz="1100" b="1" baseline="30000" dirty="0">
                <a:solidFill>
                  <a:srgbClr val="FF0000"/>
                </a:solidFill>
                <a:sym typeface="Symbol"/>
              </a:rPr>
              <a:t></a:t>
            </a:r>
            <a:r>
              <a:rPr lang="en-US" sz="1100" b="1" baseline="30000" dirty="0">
                <a:solidFill>
                  <a:srgbClr val="FF0000"/>
                </a:solidFill>
              </a:rPr>
              <a:t>1</a:t>
            </a:r>
            <a:r>
              <a:rPr lang="en-US" sz="1100" b="1" dirty="0">
                <a:solidFill>
                  <a:srgbClr val="FF0000"/>
                </a:solidFill>
              </a:rPr>
              <a:t> cm</a:t>
            </a:r>
            <a:r>
              <a:rPr lang="en-US" sz="1100" b="1" baseline="30000" dirty="0">
                <a:solidFill>
                  <a:srgbClr val="FF0000"/>
                </a:solidFill>
              </a:rPr>
              <a:t>2</a:t>
            </a:r>
            <a:endParaRPr lang="en-US" sz="1100" b="1" dirty="0">
              <a:solidFill>
                <a:srgbClr val="FF0000"/>
              </a:solidFill>
            </a:endParaRPr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>
              <a:solidFill>
                <a:srgbClr val="FF0000"/>
              </a:solidFill>
            </a:endParaRPr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>
              <a:solidFill>
                <a:srgbClr val="FF0000"/>
              </a:solidFill>
            </a:endParaRPr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>
              <a:solidFill>
                <a:srgbClr val="FF0000"/>
              </a:solidFill>
            </a:endParaRPr>
          </a:p>
          <a:p>
            <a:pPr marL="685800" indent="-6858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/>
              <a:t>7.	Calculate the density of a substance having a mass of 9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10</a:t>
            </a:r>
            <a:r>
              <a:rPr lang="en-US" sz="1100" b="1" baseline="30000" dirty="0"/>
              <a:t>5</a:t>
            </a:r>
            <a:r>
              <a:rPr lang="en-US" sz="1100" b="1" dirty="0"/>
              <a:t> g and a volume of 3</a:t>
            </a:r>
            <a:r>
              <a:rPr lang="en-US" sz="1100" b="1" dirty="0">
                <a:sym typeface="Symbol"/>
              </a:rPr>
              <a:t></a:t>
            </a:r>
            <a:r>
              <a:rPr lang="en-US" sz="1100" b="1" dirty="0"/>
              <a:t>10</a:t>
            </a:r>
            <a:r>
              <a:rPr lang="en-US" sz="1100" b="1" baseline="30000" dirty="0"/>
              <a:t>–1</a:t>
            </a:r>
            <a:r>
              <a:rPr lang="en-US" sz="1100" b="1" dirty="0"/>
              <a:t> cm</a:t>
            </a:r>
            <a:r>
              <a:rPr lang="en-US" sz="1100" b="1" baseline="30000" dirty="0"/>
              <a:t>3</a:t>
            </a:r>
            <a:r>
              <a:rPr lang="en-US" sz="1100" b="1" dirty="0"/>
              <a:t>.</a:t>
            </a:r>
            <a:r>
              <a:rPr lang="en-US" sz="1100" b="1" baseline="30000" dirty="0"/>
              <a:t> </a:t>
            </a:r>
            <a:r>
              <a:rPr lang="en-US" sz="1100" b="1" dirty="0"/>
              <a:t>Report the answers in correct units.</a:t>
            </a:r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rgbClr val="FF0000"/>
                </a:solidFill>
              </a:rPr>
              <a:t>density = mass/volume = (9</a:t>
            </a:r>
            <a:r>
              <a:rPr lang="en-US" sz="1100" b="1" dirty="0">
                <a:solidFill>
                  <a:srgbClr val="FF0000"/>
                </a:solidFill>
                <a:sym typeface="Symbol"/>
              </a:rPr>
              <a:t></a:t>
            </a:r>
            <a:r>
              <a:rPr lang="en-US" sz="1100" b="1" dirty="0">
                <a:solidFill>
                  <a:srgbClr val="FF0000"/>
                </a:solidFill>
              </a:rPr>
              <a:t>10</a:t>
            </a:r>
            <a:r>
              <a:rPr lang="en-US" sz="1100" b="1" baseline="30000" dirty="0">
                <a:solidFill>
                  <a:srgbClr val="FF0000"/>
                </a:solidFill>
              </a:rPr>
              <a:t>5</a:t>
            </a:r>
            <a:r>
              <a:rPr lang="en-US" sz="1100" b="1" dirty="0">
                <a:solidFill>
                  <a:srgbClr val="FF0000"/>
                </a:solidFill>
              </a:rPr>
              <a:t> g)/(3</a:t>
            </a:r>
            <a:r>
              <a:rPr lang="en-US" sz="1100" b="1" dirty="0">
                <a:solidFill>
                  <a:srgbClr val="FF0000"/>
                </a:solidFill>
                <a:sym typeface="Symbol"/>
              </a:rPr>
              <a:t></a:t>
            </a:r>
            <a:r>
              <a:rPr lang="en-US" sz="1100" b="1" dirty="0">
                <a:solidFill>
                  <a:srgbClr val="FF0000"/>
                </a:solidFill>
              </a:rPr>
              <a:t>10</a:t>
            </a:r>
            <a:r>
              <a:rPr lang="en-US" sz="1100" b="1" baseline="30000" dirty="0">
                <a:solidFill>
                  <a:srgbClr val="FF0000"/>
                </a:solidFill>
              </a:rPr>
              <a:t>–1</a:t>
            </a:r>
            <a:r>
              <a:rPr lang="en-US" sz="1100" b="1" dirty="0">
                <a:solidFill>
                  <a:srgbClr val="FF0000"/>
                </a:solidFill>
              </a:rPr>
              <a:t> cm</a:t>
            </a:r>
            <a:r>
              <a:rPr lang="en-US" sz="1100" b="1" baseline="30000" dirty="0">
                <a:solidFill>
                  <a:srgbClr val="FF0000"/>
                </a:solidFill>
              </a:rPr>
              <a:t>3</a:t>
            </a:r>
            <a:r>
              <a:rPr lang="en-US" sz="1100" b="1" dirty="0">
                <a:solidFill>
                  <a:srgbClr val="FF0000"/>
                </a:solidFill>
              </a:rPr>
              <a:t>)  = 3</a:t>
            </a:r>
            <a:r>
              <a:rPr lang="en-US" sz="1100" b="1" dirty="0">
                <a:solidFill>
                  <a:srgbClr val="FF0000"/>
                </a:solidFill>
                <a:sym typeface="Symbol"/>
              </a:rPr>
              <a:t></a:t>
            </a:r>
            <a:r>
              <a:rPr lang="en-US" sz="1100" b="1" dirty="0">
                <a:solidFill>
                  <a:srgbClr val="FF0000"/>
                </a:solidFill>
              </a:rPr>
              <a:t>10</a:t>
            </a:r>
            <a:r>
              <a:rPr lang="en-US" sz="1100" b="1" baseline="30000" dirty="0">
                <a:solidFill>
                  <a:srgbClr val="FF0000"/>
                </a:solidFill>
              </a:rPr>
              <a:t>6</a:t>
            </a:r>
            <a:r>
              <a:rPr lang="en-US" sz="1100" b="1" dirty="0">
                <a:solidFill>
                  <a:srgbClr val="FF0000"/>
                </a:solidFill>
              </a:rPr>
              <a:t> g/cm</a:t>
            </a:r>
            <a:r>
              <a:rPr lang="en-US" sz="1100" b="1" baseline="30000" dirty="0">
                <a:solidFill>
                  <a:srgbClr val="FF0000"/>
                </a:solidFill>
              </a:rPr>
              <a:t>3</a:t>
            </a:r>
            <a:endParaRPr lang="en-US" sz="1100" b="1" dirty="0">
              <a:solidFill>
                <a:srgbClr val="FF0000"/>
              </a:solidFill>
            </a:endParaRPr>
          </a:p>
          <a:p>
            <a:pPr marL="914400" indent="-2286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 marL="1371600" indent="-6858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dirty="0"/>
          </a:p>
          <a:p>
            <a:pPr marL="1371600" indent="-685800">
              <a:spcBef>
                <a:spcPts val="600"/>
              </a:spcBef>
              <a:spcAft>
                <a:spcPts val="0"/>
              </a:spcAft>
              <a:buNone/>
            </a:pPr>
            <a:endParaRPr lang="en-US" sz="11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656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6707</TotalTime>
  <Words>34</Words>
  <Application>Microsoft Office PowerPoint</Application>
  <PresentationFormat>On-screen Show (4:3)</PresentationFormat>
  <Paragraphs>92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 Math</vt:lpstr>
      <vt:lpstr>Symbol</vt:lpstr>
      <vt:lpstr>Wingdings</vt:lpstr>
      <vt:lpstr>Office Theme</vt:lpstr>
      <vt:lpstr>PowerPoint Presentation</vt:lpstr>
      <vt:lpstr>PowerPoint Presentation</vt:lpstr>
      <vt:lpstr>Answers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Staff Peter McCarthy</cp:lastModifiedBy>
  <cp:revision>513</cp:revision>
  <cp:lastPrinted>2018-09-25T18:45:44Z</cp:lastPrinted>
  <dcterms:created xsi:type="dcterms:W3CDTF">2012-09-15T16:31:25Z</dcterms:created>
  <dcterms:modified xsi:type="dcterms:W3CDTF">2019-09-24T13:49:45Z</dcterms:modified>
</cp:coreProperties>
</file>