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739" r:id="rId2"/>
    <p:sldId id="684" r:id="rId3"/>
    <p:sldId id="740" r:id="rId4"/>
    <p:sldId id="754" r:id="rId5"/>
    <p:sldId id="777" r:id="rId6"/>
    <p:sldId id="776" r:id="rId7"/>
    <p:sldId id="778" r:id="rId8"/>
    <p:sldId id="779" r:id="rId9"/>
    <p:sldId id="780" r:id="rId10"/>
    <p:sldId id="781" r:id="rId11"/>
    <p:sldId id="775" r:id="rId12"/>
    <p:sldId id="762" r:id="rId1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cCarthy" initials="PM" lastIdx="1" clrIdx="0">
    <p:extLst>
      <p:ext uri="{19B8F6BF-5375-455C-9EA6-DF929625EA0E}">
        <p15:presenceInfo xmlns:p15="http://schemas.microsoft.com/office/powerpoint/2012/main" userId="e768483be53520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99CCFF"/>
    <a:srgbClr val="008000"/>
    <a:srgbClr val="0000FF"/>
    <a:srgbClr val="DFDFDF"/>
    <a:srgbClr val="CCB299"/>
    <a:srgbClr val="DFDCD3"/>
    <a:srgbClr val="DCD9D2"/>
    <a:srgbClr val="E6E8E7"/>
    <a:srgbClr val="D7D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625" autoAdjust="0"/>
  </p:normalViewPr>
  <p:slideViewPr>
    <p:cSldViewPr snapToGrid="0">
      <p:cViewPr varScale="1">
        <p:scale>
          <a:sx n="83" d="100"/>
          <a:sy n="83" d="100"/>
        </p:scale>
        <p:origin x="140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0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0" tIns="47099" rIns="94200" bIns="4709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459837"/>
            <a:ext cx="5681363" cy="4223882"/>
          </a:xfrm>
          <a:prstGeom prst="rect">
            <a:avLst/>
          </a:prstGeom>
        </p:spPr>
        <p:txBody>
          <a:bodyPr vert="horz" lIns="94200" tIns="47099" rIns="94200" bIns="4709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1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8918121"/>
            <a:ext cx="3078048" cy="468803"/>
          </a:xfrm>
          <a:prstGeom prst="rect">
            <a:avLst/>
          </a:prstGeom>
        </p:spPr>
        <p:txBody>
          <a:bodyPr vert="horz" lIns="94200" tIns="47099" rIns="94200" bIns="4709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274638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296988"/>
            <a:ext cx="8778875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24454-53E6-4E8F-BF67-490C3CF0A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60D9B-B73E-48F2-884C-9A119EA9C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502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67D42-0387-48F5-A4D1-A56B16C89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D521D-6306-4EF7-A3CC-4D985483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no specific quiz question on units </a:t>
            </a:r>
          </a:p>
          <a:p>
            <a:r>
              <a:rPr lang="en-US" dirty="0"/>
              <a:t>But, later quizzes will require you to use your units reference sheet, so be ready</a:t>
            </a:r>
          </a:p>
        </p:txBody>
      </p:sp>
    </p:spTree>
    <p:extLst>
      <p:ext uri="{BB962C8B-B14F-4D97-AF65-F5344CB8AC3E}">
        <p14:creationId xmlns:p14="http://schemas.microsoft.com/office/powerpoint/2010/main" val="56599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9872CB9A-7539-4726-A1E2-45B96004FC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358431"/>
              </p:ext>
            </p:extLst>
          </p:nvPr>
        </p:nvGraphicFramePr>
        <p:xfrm>
          <a:off x="0" y="0"/>
          <a:ext cx="6089904" cy="68580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840299666"/>
                    </a:ext>
                  </a:extLst>
                </a:gridCol>
              </a:tblGrid>
              <a:tr h="263369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Units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53799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Derivation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898937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895322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kilogram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199736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velocity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57424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acceleration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860318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force, weight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kg⋅m⋅s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152150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pressure, stress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kg⋅m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388843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energy, work, heat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kg⋅m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618635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kg⋅m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−3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56422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660708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density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g⋅mL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667668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 of substance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069434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kelvin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730396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Celsius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 + 273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63096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current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ampere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1763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 charge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s⋅A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70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potential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kg⋅m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−3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⋅A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522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electrical resistance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kg⋅m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−3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⋅A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5517"/>
                  </a:ext>
                </a:extLst>
              </a:tr>
              <a:tr h="30522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magnetic flux density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J⋅A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⋅m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83950"/>
                  </a:ext>
                </a:extLst>
              </a:tr>
              <a:tr h="30522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hertz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780488"/>
                  </a:ext>
                </a:extLst>
              </a:tr>
              <a:tr h="30522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radioactive decay rate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becquerel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Bq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decays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⋅s</a:t>
                      </a:r>
                      <a:r>
                        <a:rPr lang="en-US" sz="1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237510"/>
                  </a:ext>
                </a:extLst>
              </a:tr>
              <a:tr h="30522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absorbed ionizing radiation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sievert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J⋅kg</a:t>
                      </a:r>
                      <a:r>
                        <a:rPr lang="en-US" sz="1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80839"/>
                  </a:ext>
                </a:extLst>
              </a:tr>
              <a:tr h="30522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luminous intensity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candela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755525"/>
                  </a:ext>
                </a:extLst>
              </a:tr>
            </a:tbl>
          </a:graphicData>
        </a:graphic>
      </p:graphicFrame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94AEFB1-B554-4367-8766-C7E4E3C0B8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201163"/>
              </p:ext>
            </p:extLst>
          </p:nvPr>
        </p:nvGraphicFramePr>
        <p:xfrm>
          <a:off x="6400800" y="0"/>
          <a:ext cx="2743200" cy="3368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18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Prefixes for Magnitude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5379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giga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hecto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- 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centi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–3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μ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–6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nano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400" b="1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–9</a:t>
                      </a:r>
                      <a:endParaRPr lang="en-US" sz="1100" b="1" baseline="30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30B8126D-05F3-4F34-9215-6AE2C70F1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553034"/>
              </p:ext>
            </p:extLst>
          </p:nvPr>
        </p:nvGraphicFramePr>
        <p:xfrm>
          <a:off x="6400800" y="3749040"/>
          <a:ext cx="1828800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791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Molecular Prefixes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53799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Prefix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tetra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hexa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hepta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7913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45131B9-1917-4074-8D58-291E2941C84B}"/>
              </a:ext>
            </a:extLst>
          </p:cNvPr>
          <p:cNvSpPr>
            <a:spLocks noChangeAspect="1"/>
          </p:cNvSpPr>
          <p:nvPr/>
        </p:nvSpPr>
        <p:spPr>
          <a:xfrm>
            <a:off x="8521192" y="623570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196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4CF1C7B-870B-4E78-90A4-FFC2514053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04895"/>
              </p:ext>
            </p:extLst>
          </p:nvPr>
        </p:nvGraphicFramePr>
        <p:xfrm>
          <a:off x="0" y="0"/>
          <a:ext cx="3291840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840299666"/>
                    </a:ext>
                  </a:extLst>
                </a:gridCol>
              </a:tblGrid>
              <a:tr h="27837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 Factors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53799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inch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2.54 cm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foot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0.3048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898937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39.37 inch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6895322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km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 mile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199736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acre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0.405 hectare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574241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b="1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29.573 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9860318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n-US" sz="1100" b="1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362828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074579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quart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pints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2669053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gallon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quarts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112115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pint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0.473 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6152150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quart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0.946 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388843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gallon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3.785 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618635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28.349 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564221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lbs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oz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108508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kg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2.2046 lbs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667668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lbs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515111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0.907 metric 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069434"/>
                  </a:ext>
                </a:extLst>
              </a:tr>
              <a:tr h="278377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5280 feet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730396"/>
                  </a:ext>
                </a:extLst>
              </a:tr>
              <a:tr h="322615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0.239 </a:t>
                      </a:r>
                      <a:r>
                        <a:rPr lang="en-US" sz="1100" b="1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</a:t>
                      </a:r>
                      <a:endParaRPr lang="en-US" sz="11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780488"/>
                  </a:ext>
                </a:extLst>
              </a:tr>
              <a:tr h="322615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atm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 psi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237510"/>
                  </a:ext>
                </a:extLst>
              </a:tr>
              <a:tr h="322615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atm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 mm Hg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80839"/>
                  </a:ext>
                </a:extLst>
              </a:tr>
              <a:tr h="322615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atm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101,325 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755525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B406123F-14D2-4B6C-980A-424A435361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701240"/>
              </p:ext>
            </p:extLst>
          </p:nvPr>
        </p:nvGraphicFramePr>
        <p:xfrm>
          <a:off x="3566160" y="0"/>
          <a:ext cx="5577840" cy="57941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3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Defined Constants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53799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Avogadro's Number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100" b="1" i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6.0221367 × 10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mol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Atomic Mass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amu =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1.6605402 × 10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−27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kg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784425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Proton Rest Mass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100" b="1" i="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1100" b="1" i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US" sz="1100" b="1" i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1.6726231 × 10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−27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kg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381792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Rest Mass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100" b="1" i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en-US" sz="11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US" sz="1100" b="1" i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9.1093897 × 10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−31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kg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285223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Neutron Rest Mass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100" b="1" i="0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100" b="1" i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i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en-US" sz="1100" b="1" i="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1.6749274 × 10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−27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kg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6792604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 on a Proton/Electron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1.60217733 × 10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−19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09652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mass energy (J)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1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8.187 x 10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</a:t>
                      </a:r>
                      <a:r>
                        <a:rPr lang="en-US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6301748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mass energy (MeV)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11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US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0.511 MeV</a:t>
                      </a:r>
                      <a:endParaRPr lang="en-US" sz="11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8027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Bohr 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</a:t>
                      </a:r>
                    </a:p>
                  </a:txBody>
                  <a:tcPr marL="8843" marR="8843" marT="8843" marB="88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100" b="1" baseline="1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1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0.529 x 10</a:t>
                      </a:r>
                      <a:r>
                        <a:rPr lang="en-US" sz="1100" b="1" baseline="1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</a:t>
                      </a:r>
                      <a:r>
                        <a:rPr lang="en-US" sz="11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</a:t>
                      </a:r>
                    </a:p>
                  </a:txBody>
                  <a:tcPr marL="8843" marR="8843" marT="8843" marB="88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906070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 of Light (Vacuum)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299 792 458 m s</a:t>
                      </a:r>
                      <a:r>
                        <a:rPr lang="en-US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542514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Planck's Constant</a:t>
                      </a:r>
                      <a:endParaRPr lang="en-US" sz="11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6.62607004 × 10</a:t>
                      </a:r>
                      <a:r>
                        <a:rPr lang="pt-BR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-34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 s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2819102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Boltzmann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pl-PL" sz="1100" b="1" i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pl-PL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1.380 65 × 10</a:t>
                      </a:r>
                      <a:r>
                        <a:rPr lang="pl-PL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-23</a:t>
                      </a:r>
                      <a:r>
                        <a:rPr lang="pl-PL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J K</a:t>
                      </a:r>
                      <a:r>
                        <a:rPr lang="pl-PL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l-PL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7972669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Coulomb's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pt-BR" sz="1100" b="1" i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8.987 551 × 10</a:t>
                      </a:r>
                      <a:r>
                        <a:rPr lang="pt-BR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N m</a:t>
                      </a:r>
                      <a:r>
                        <a:rPr lang="pt-BR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C</a:t>
                      </a:r>
                      <a:r>
                        <a:rPr lang="pt-BR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24602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Rydberg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pl-PL" sz="1100" b="1" i="1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∞</a:t>
                      </a:r>
                      <a:r>
                        <a:rPr lang="pl-PL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1.0973 731 568 539 × 10</a:t>
                      </a:r>
                      <a:r>
                        <a:rPr lang="pl-PL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pl-PL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</a:t>
                      </a:r>
                      <a:r>
                        <a:rPr lang="pl-PL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l-PL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54079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Faraday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96 485.33 C mol</a:t>
                      </a:r>
                      <a:r>
                        <a:rPr lang="en-US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08603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Molar Gas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8.314 4 J mol</a:t>
                      </a:r>
                      <a:r>
                        <a:rPr lang="pt-BR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K</a:t>
                      </a:r>
                      <a:r>
                        <a:rPr lang="pt-BR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199736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Molar Gas Constant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0.082 057 46 L atm K</a:t>
                      </a:r>
                      <a:r>
                        <a:rPr lang="pt-BR" sz="11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 mol</a:t>
                      </a:r>
                      <a:r>
                        <a:rPr lang="pt-BR" sz="11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pt-BR" sz="11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57424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molar volume of an ideal gas, 1 atm, 0 °C</a:t>
                      </a:r>
                    </a:p>
                  </a:txBody>
                  <a:tcPr marL="69314" marR="69314" marT="34657" marB="3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22.41409 L mol</a:t>
                      </a:r>
                      <a:r>
                        <a:rPr lang="en-US" sz="1100" b="1" i="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lang="en-US" sz="11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14" marR="69314" marT="34657" marB="3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115544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molar volume of an ideal gas, 1 bar, 0 °C</a:t>
                      </a:r>
                    </a:p>
                  </a:txBody>
                  <a:tcPr marL="69314" marR="69314" marT="34657" marB="3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22.71108 L mol</a:t>
                      </a:r>
                      <a:r>
                        <a:rPr lang="en-US" sz="1100" b="1" i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314" marR="69314" marT="34657" marB="34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4616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acceleration of gravity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9.806 65 m s</a:t>
                      </a:r>
                      <a:r>
                        <a:rPr lang="en-US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564221"/>
                  </a:ext>
                </a:extLst>
              </a:tr>
              <a:tr h="26336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heat capacity of liquid water</a:t>
                      </a: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= 4.18 kJ kg</a:t>
                      </a:r>
                      <a:r>
                        <a:rPr lang="en-US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°C</a:t>
                      </a:r>
                      <a:r>
                        <a:rPr lang="en-US" sz="11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" marR="22860" marT="22860" marB="228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06943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EBDA686-CF15-4FE7-AA5E-1725A863FA86}"/>
              </a:ext>
            </a:extLst>
          </p:cNvPr>
          <p:cNvSpPr txBox="1"/>
          <p:nvPr/>
        </p:nvSpPr>
        <p:spPr>
          <a:xfrm>
            <a:off x="5338616" y="6062134"/>
            <a:ext cx="203292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1 mL = 1 cm</a:t>
            </a:r>
            <a:r>
              <a:rPr lang="en-US" sz="1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= 1 cc</a:t>
            </a:r>
          </a:p>
          <a:p>
            <a:pPr algn="ctr">
              <a:spcBef>
                <a:spcPts val="600"/>
              </a:spcBef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F = 1.8C + 32      C = K + 273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80575A-3D02-4D5D-B325-3697DA578A3E}"/>
              </a:ext>
            </a:extLst>
          </p:cNvPr>
          <p:cNvSpPr>
            <a:spLocks noChangeAspect="1"/>
          </p:cNvSpPr>
          <p:nvPr/>
        </p:nvSpPr>
        <p:spPr>
          <a:xfrm>
            <a:off x="8521192" y="6235700"/>
            <a:ext cx="548640" cy="548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283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F5F4-3E13-44DE-BC39-E745DE9C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4C6E7-1883-43C9-8246-CE0E9E875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/>
              <a:t>This unit will cover some basic skills you will need in chemistry this year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Measurement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Significant Digits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Units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Dimensional Analysis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Scientific Notation</a:t>
            </a:r>
          </a:p>
          <a:p>
            <a:pPr marL="2854325" indent="-514350">
              <a:buFont typeface="+mj-lt"/>
              <a:buAutoNum type="arabicParenR"/>
            </a:pPr>
            <a:r>
              <a:rPr lang="en-US" dirty="0"/>
              <a:t>Graphing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001375-3D98-47D1-8FEF-8683ED5678E4}"/>
              </a:ext>
            </a:extLst>
          </p:cNvPr>
          <p:cNvSpPr txBox="1"/>
          <p:nvPr/>
        </p:nvSpPr>
        <p:spPr>
          <a:xfrm>
            <a:off x="8190490" y="0"/>
            <a:ext cx="953510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REVIEW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E22B66-7CA0-41E8-92ED-E6D67E6F6B63}"/>
              </a:ext>
            </a:extLst>
          </p:cNvPr>
          <p:cNvSpPr/>
          <p:nvPr/>
        </p:nvSpPr>
        <p:spPr>
          <a:xfrm>
            <a:off x="2452255" y="3445159"/>
            <a:ext cx="1828800" cy="5486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3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E140-CB50-44C7-9B3C-E22F885D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CE0FF-FFC6-42E2-950B-2C7B6B0FA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science, it is important to specify the units being used for a measurement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8000"/>
                </a:solidFill>
              </a:rPr>
              <a:t>mass of ammonium sulfate = 14.2</a:t>
            </a:r>
          </a:p>
          <a:p>
            <a:pPr marL="0" indent="0" algn="ctr">
              <a:buNone/>
            </a:pPr>
            <a:r>
              <a:rPr lang="en-US" dirty="0"/>
              <a:t>14.2 what?</a:t>
            </a:r>
          </a:p>
          <a:p>
            <a:pPr marL="0" indent="0" algn="ctr">
              <a:buNone/>
            </a:pPr>
            <a:r>
              <a:rPr lang="en-US" dirty="0"/>
              <a:t>14.2 grams, 14.2 lbs, what?</a:t>
            </a:r>
          </a:p>
          <a:p>
            <a:pPr marL="0" indent="0" algn="ctr">
              <a:buNone/>
            </a:pPr>
            <a:r>
              <a:rPr lang="en-US" dirty="0"/>
              <a:t>14.2 lbs = 6,441 grams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F09401-BA6F-4FA2-B422-66FB8B79A6E4}"/>
              </a:ext>
            </a:extLst>
          </p:cNvPr>
          <p:cNvSpPr txBox="1">
            <a:spLocks/>
          </p:cNvSpPr>
          <p:nvPr/>
        </p:nvSpPr>
        <p:spPr bwMode="auto">
          <a:xfrm>
            <a:off x="2468880" y="5068952"/>
            <a:ext cx="465582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>
                <a:solidFill>
                  <a:srgbClr val="FF0000"/>
                </a:solidFill>
              </a:rPr>
              <a:t>You are expected to use units throughout this course</a:t>
            </a:r>
          </a:p>
        </p:txBody>
      </p:sp>
    </p:spTree>
    <p:extLst>
      <p:ext uri="{BB962C8B-B14F-4D97-AF65-F5344CB8AC3E}">
        <p14:creationId xmlns:p14="http://schemas.microsoft.com/office/powerpoint/2010/main" val="21285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0115-67A7-4CFE-9D30-BB685F14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Metric Prefixes for Magnitude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4382-83E5-457D-AFBB-A6AAFAA15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62" y="1411352"/>
            <a:ext cx="4206240" cy="830997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You are also expected to be able to use these prefixes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B65B50-666C-44C5-BFD3-AEFD85EA97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18928"/>
              </p:ext>
            </p:extLst>
          </p:nvPr>
        </p:nvGraphicFramePr>
        <p:xfrm>
          <a:off x="5148263" y="1184275"/>
          <a:ext cx="3749040" cy="548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69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Prefix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Symbol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Power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giga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G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9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mega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6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kilo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k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3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hecto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2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deca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da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1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unit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- - -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0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deci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–1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centi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–2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milli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–3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micro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/>
                        <a:t>μ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–6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/>
                        <a:t>nano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n</a:t>
                      </a:r>
                      <a:endParaRPr lang="en-US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10</a:t>
                      </a:r>
                      <a:r>
                        <a:rPr lang="en-US" sz="2800" b="1" baseline="30000" dirty="0"/>
                        <a:t>–9</a:t>
                      </a:r>
                      <a:endParaRPr lang="en-US" sz="2000" b="1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A5376C59-B96B-4AE7-8181-6BF6FD930952}"/>
              </a:ext>
            </a:extLst>
          </p:cNvPr>
          <p:cNvGrpSpPr/>
          <p:nvPr/>
        </p:nvGrpSpPr>
        <p:grpSpPr>
          <a:xfrm>
            <a:off x="228600" y="2492013"/>
            <a:ext cx="8608060" cy="3278145"/>
            <a:chOff x="228600" y="2492013"/>
            <a:chExt cx="8608060" cy="327814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42AB2A9-046C-4217-AD95-E6F9227E2C9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04" t="6984" r="17053" b="11746"/>
            <a:stretch/>
          </p:blipFill>
          <p:spPr bwMode="auto">
            <a:xfrm>
              <a:off x="228600" y="2492013"/>
              <a:ext cx="4635502" cy="3278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7D2E85-54BB-4447-95B2-27BC72F55C0C}"/>
                </a:ext>
              </a:extLst>
            </p:cNvPr>
            <p:cNvSpPr/>
            <p:nvPr/>
          </p:nvSpPr>
          <p:spPr>
            <a:xfrm>
              <a:off x="241300" y="2514600"/>
              <a:ext cx="8595360" cy="3200400"/>
            </a:xfrm>
            <a:prstGeom prst="rect">
              <a:avLst/>
            </a:prstGeom>
            <a:no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785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547F-0CA0-4B86-855E-05E8F60F25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bg1"/>
                </a:solidFill>
              </a:rPr>
              <a:t>Hand Out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Units Reference Sheet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39FA9D-FED3-46B5-A9F7-DDAD9C4EF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67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CCFB6-A97F-461C-9D51-A9F47653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E8894-49E9-4870-8131-3F6E68FA8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132" y="1296988"/>
            <a:ext cx="8567737" cy="5129212"/>
          </a:xfrm>
        </p:spPr>
        <p:txBody>
          <a:bodyPr/>
          <a:lstStyle/>
          <a:p>
            <a:r>
              <a:rPr lang="en-US" dirty="0"/>
              <a:t>You will get some reference sheets over the year</a:t>
            </a:r>
          </a:p>
          <a:p>
            <a:r>
              <a:rPr lang="en-US" dirty="0"/>
              <a:t>These are meant to reduce memorization</a:t>
            </a:r>
          </a:p>
          <a:p>
            <a:r>
              <a:rPr lang="en-US" dirty="0"/>
              <a:t>You will be allowed to use them in class and during every quiz, test and even the final exam</a:t>
            </a:r>
          </a:p>
          <a:p>
            <a:r>
              <a:rPr lang="en-US" dirty="0"/>
              <a:t>Please do not write on your reference sheets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EF55F5-9F11-4E72-8BA0-45BBF1035336}"/>
              </a:ext>
            </a:extLst>
          </p:cNvPr>
          <p:cNvSpPr txBox="1">
            <a:spLocks/>
          </p:cNvSpPr>
          <p:nvPr/>
        </p:nvSpPr>
        <p:spPr bwMode="auto">
          <a:xfrm>
            <a:off x="731520" y="4383152"/>
            <a:ext cx="7680960" cy="892552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b="1" dirty="0">
                <a:solidFill>
                  <a:srgbClr val="FF0000"/>
                </a:solidFill>
              </a:rPr>
              <a:t>You are expected have your reference sheets with you, and to know how to use them</a:t>
            </a:r>
          </a:p>
        </p:txBody>
      </p:sp>
    </p:spTree>
    <p:extLst>
      <p:ext uri="{BB962C8B-B14F-4D97-AF65-F5344CB8AC3E}">
        <p14:creationId xmlns:p14="http://schemas.microsoft.com/office/powerpoint/2010/main" val="2213453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2F66E-9F0B-4060-A0EC-B5095E39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63" y="141288"/>
            <a:ext cx="8778875" cy="731837"/>
          </a:xfrm>
        </p:spPr>
        <p:txBody>
          <a:bodyPr/>
          <a:lstStyle/>
          <a:p>
            <a:r>
              <a:rPr lang="en-US" dirty="0"/>
              <a:t>Units Reference Sheet, Side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BA410A-90A6-409E-8956-DCCC54476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03" y="1003300"/>
            <a:ext cx="7400595" cy="555044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6261070-C7C3-44BB-9661-FBC5F147D568}"/>
              </a:ext>
            </a:extLst>
          </p:cNvPr>
          <p:cNvSpPr/>
          <p:nvPr/>
        </p:nvSpPr>
        <p:spPr>
          <a:xfrm>
            <a:off x="871702" y="1003300"/>
            <a:ext cx="4902036" cy="555044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942918-6D1C-4BAD-B4DD-BD065F18136A}"/>
              </a:ext>
            </a:extLst>
          </p:cNvPr>
          <p:cNvSpPr/>
          <p:nvPr/>
        </p:nvSpPr>
        <p:spPr>
          <a:xfrm>
            <a:off x="6045200" y="1003300"/>
            <a:ext cx="2227097" cy="2717800"/>
          </a:xfrm>
          <a:prstGeom prst="rect">
            <a:avLst/>
          </a:prstGeom>
          <a:solidFill>
            <a:srgbClr val="99CC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E8C76B-46B8-415A-B629-CB9895CD2BAA}"/>
              </a:ext>
            </a:extLst>
          </p:cNvPr>
          <p:cNvSpPr>
            <a:spLocks noChangeAspect="1"/>
          </p:cNvSpPr>
          <p:nvPr/>
        </p:nvSpPr>
        <p:spPr>
          <a:xfrm>
            <a:off x="7769143" y="6057900"/>
            <a:ext cx="449262" cy="449262"/>
          </a:xfrm>
          <a:prstGeom prst="ellipse">
            <a:avLst/>
          </a:prstGeom>
          <a:solidFill>
            <a:srgbClr val="66FF66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6D2E6-E243-42B1-901A-5066AD940558}"/>
              </a:ext>
            </a:extLst>
          </p:cNvPr>
          <p:cNvSpPr/>
          <p:nvPr/>
        </p:nvSpPr>
        <p:spPr>
          <a:xfrm>
            <a:off x="6057174" y="4034630"/>
            <a:ext cx="1486626" cy="2519115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37A020-34CB-4B52-87A1-5AA41CE3F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03" y="1003300"/>
            <a:ext cx="7397496" cy="554812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B2F66E-9F0B-4060-A0EC-B5095E391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563" y="141288"/>
            <a:ext cx="8778875" cy="731837"/>
          </a:xfrm>
        </p:spPr>
        <p:txBody>
          <a:bodyPr/>
          <a:lstStyle/>
          <a:p>
            <a:r>
              <a:rPr lang="en-US" dirty="0"/>
              <a:t>Units Reference Sheet, Side 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61070-C7C3-44BB-9661-FBC5F147D568}"/>
              </a:ext>
            </a:extLst>
          </p:cNvPr>
          <p:cNvSpPr/>
          <p:nvPr/>
        </p:nvSpPr>
        <p:spPr>
          <a:xfrm>
            <a:off x="871702" y="1003300"/>
            <a:ext cx="2690648" cy="5550446"/>
          </a:xfrm>
          <a:prstGeom prst="rect">
            <a:avLst/>
          </a:pr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942918-6D1C-4BAD-B4DD-BD065F18136A}"/>
              </a:ext>
            </a:extLst>
          </p:cNvPr>
          <p:cNvSpPr/>
          <p:nvPr/>
        </p:nvSpPr>
        <p:spPr>
          <a:xfrm>
            <a:off x="5084802" y="5854700"/>
            <a:ext cx="1954174" cy="546100"/>
          </a:xfrm>
          <a:prstGeom prst="rect">
            <a:avLst/>
          </a:prstGeom>
          <a:solidFill>
            <a:srgbClr val="99CC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E8C76B-46B8-415A-B629-CB9895CD2BAA}"/>
              </a:ext>
            </a:extLst>
          </p:cNvPr>
          <p:cNvSpPr>
            <a:spLocks noChangeAspect="1"/>
          </p:cNvSpPr>
          <p:nvPr/>
        </p:nvSpPr>
        <p:spPr>
          <a:xfrm>
            <a:off x="7769143" y="6057900"/>
            <a:ext cx="449262" cy="449262"/>
          </a:xfrm>
          <a:prstGeom prst="ellipse">
            <a:avLst/>
          </a:prstGeom>
          <a:solidFill>
            <a:srgbClr val="66FF66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C6D2E6-E243-42B1-901A-5066AD940558}"/>
              </a:ext>
            </a:extLst>
          </p:cNvPr>
          <p:cNvSpPr/>
          <p:nvPr/>
        </p:nvSpPr>
        <p:spPr>
          <a:xfrm>
            <a:off x="3769987" y="1000976"/>
            <a:ext cx="4499211" cy="4704499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0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1CB2-3FDD-456A-AA1A-9681D9F8233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Check for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4B30B-5145-428C-9CCB-331F7CF24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57" y="1296988"/>
            <a:ext cx="8218487" cy="512921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  <a:tabLst>
                <a:tab pos="1371600" algn="l"/>
              </a:tabLst>
            </a:pPr>
            <a:r>
              <a:rPr lang="en-US" sz="2600" dirty="0"/>
              <a:t>What are the units we will use for density?</a:t>
            </a:r>
          </a:p>
          <a:p>
            <a:pPr marL="0" indent="0"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600" b="1" dirty="0">
                <a:solidFill>
                  <a:srgbClr val="FF0000"/>
                </a:solidFill>
              </a:rPr>
              <a:t>	g/mL</a:t>
            </a:r>
          </a:p>
          <a:p>
            <a:pPr marL="514350" indent="-514350">
              <a:buFont typeface="+mj-lt"/>
              <a:buAutoNum type="arabicParenR" startAt="2"/>
              <a:tabLst>
                <a:tab pos="1371600" algn="l"/>
              </a:tabLst>
            </a:pPr>
            <a:r>
              <a:rPr lang="en-US" sz="2600" dirty="0"/>
              <a:t>How many watts in a MW?  What does it measure?</a:t>
            </a:r>
          </a:p>
          <a:p>
            <a:pPr marL="0" indent="0"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600" b="1" dirty="0">
                <a:solidFill>
                  <a:srgbClr val="FF0000"/>
                </a:solidFill>
              </a:rPr>
              <a:t>	one million watts, measures power</a:t>
            </a:r>
          </a:p>
          <a:p>
            <a:pPr marL="514350" indent="-514350">
              <a:buFont typeface="+mj-lt"/>
              <a:buAutoNum type="arabicParenR" startAt="3"/>
              <a:tabLst>
                <a:tab pos="1371600" algn="l"/>
              </a:tabLst>
            </a:pPr>
            <a:r>
              <a:rPr lang="en-US" sz="2600" dirty="0"/>
              <a:t>How many miles in 1km?</a:t>
            </a:r>
          </a:p>
          <a:p>
            <a:pPr marL="0" indent="0"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600" b="1" dirty="0">
                <a:solidFill>
                  <a:srgbClr val="FF0000"/>
                </a:solidFill>
              </a:rPr>
              <a:t>	0.62 mile</a:t>
            </a:r>
          </a:p>
          <a:p>
            <a:pPr marL="514350" indent="-514350">
              <a:buFont typeface="+mj-lt"/>
              <a:buAutoNum type="arabicParenR" startAt="4"/>
              <a:tabLst>
                <a:tab pos="1371600" algn="l"/>
              </a:tabLst>
            </a:pPr>
            <a:r>
              <a:rPr lang="en-US" sz="2600" dirty="0"/>
              <a:t>What is the speed of light?</a:t>
            </a:r>
          </a:p>
          <a:p>
            <a:pPr marL="0" indent="0"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600" b="1" dirty="0">
                <a:solidFill>
                  <a:srgbClr val="FF0000"/>
                </a:solidFill>
              </a:rPr>
              <a:t>	In a vacuum, it is 299,792,458 m/s</a:t>
            </a:r>
          </a:p>
          <a:p>
            <a:pPr marL="514350" indent="-514350">
              <a:buFont typeface="+mj-lt"/>
              <a:buAutoNum type="arabicParenR" startAt="5"/>
              <a:tabLst>
                <a:tab pos="1371600" algn="l"/>
              </a:tabLst>
            </a:pPr>
            <a:r>
              <a:rPr lang="en-US" sz="2600" dirty="0"/>
              <a:t>What is Avogadro’s number?</a:t>
            </a:r>
          </a:p>
          <a:p>
            <a:pPr marL="0" indent="0">
              <a:spcBef>
                <a:spcPts val="0"/>
              </a:spcBef>
              <a:buNone/>
              <a:tabLst>
                <a:tab pos="1371600" algn="l"/>
              </a:tabLst>
            </a:pPr>
            <a:r>
              <a:rPr lang="en-US" sz="2600" b="1" dirty="0">
                <a:solidFill>
                  <a:srgbClr val="FF0000"/>
                </a:solidFill>
              </a:rPr>
              <a:t>	6.0221367 x 10</a:t>
            </a:r>
            <a:r>
              <a:rPr lang="en-US" sz="2600" b="1" baseline="30000" dirty="0">
                <a:solidFill>
                  <a:srgbClr val="FF0000"/>
                </a:solidFill>
              </a:rPr>
              <a:t>23</a:t>
            </a:r>
            <a:r>
              <a:rPr lang="en-US" sz="2600" b="1" dirty="0">
                <a:solidFill>
                  <a:srgbClr val="FF0000"/>
                </a:solidFill>
              </a:rPr>
              <a:t> per mole</a:t>
            </a:r>
          </a:p>
        </p:txBody>
      </p:sp>
    </p:spTree>
    <p:extLst>
      <p:ext uri="{BB962C8B-B14F-4D97-AF65-F5344CB8AC3E}">
        <p14:creationId xmlns:p14="http://schemas.microsoft.com/office/powerpoint/2010/main" val="32687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12173</TotalTime>
  <Words>810</Words>
  <Application>Microsoft Office PowerPoint</Application>
  <PresentationFormat>On-screen Show (4:3)</PresentationFormat>
  <Paragraphs>351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Units</vt:lpstr>
      <vt:lpstr>The Scientific Method</vt:lpstr>
      <vt:lpstr>Units</vt:lpstr>
      <vt:lpstr>Metric Prefixes for Magnitude</vt:lpstr>
      <vt:lpstr>Hand Out Units Reference Sheet</vt:lpstr>
      <vt:lpstr>Reference Sheet</vt:lpstr>
      <vt:lpstr>Units Reference Sheet, Side 1</vt:lpstr>
      <vt:lpstr>Units Reference Sheet, Side 2</vt:lpstr>
      <vt:lpstr>Check for Understanding</vt:lpstr>
      <vt:lpstr>Quiz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Peter McCarthy</cp:lastModifiedBy>
  <cp:revision>817</cp:revision>
  <cp:lastPrinted>2019-08-09T20:11:19Z</cp:lastPrinted>
  <dcterms:created xsi:type="dcterms:W3CDTF">2012-09-15T16:31:25Z</dcterms:created>
  <dcterms:modified xsi:type="dcterms:W3CDTF">2019-08-16T19:17:38Z</dcterms:modified>
</cp:coreProperties>
</file>