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726" r:id="rId2"/>
    <p:sldId id="762" r:id="rId3"/>
    <p:sldId id="684" r:id="rId4"/>
    <p:sldId id="793" r:id="rId5"/>
    <p:sldId id="727" r:id="rId6"/>
    <p:sldId id="718" r:id="rId7"/>
    <p:sldId id="778" r:id="rId8"/>
    <p:sldId id="776" r:id="rId9"/>
    <p:sldId id="777" r:id="rId10"/>
    <p:sldId id="789" r:id="rId11"/>
    <p:sldId id="779" r:id="rId12"/>
    <p:sldId id="781" r:id="rId13"/>
    <p:sldId id="792" r:id="rId14"/>
    <p:sldId id="698" r:id="rId15"/>
    <p:sldId id="780" r:id="rId16"/>
    <p:sldId id="794" r:id="rId17"/>
    <p:sldId id="784" r:id="rId18"/>
    <p:sldId id="785" r:id="rId19"/>
    <p:sldId id="787" r:id="rId20"/>
    <p:sldId id="655" r:id="rId21"/>
    <p:sldId id="788" r:id="rId22"/>
    <p:sldId id="795" r:id="rId23"/>
    <p:sldId id="790" r:id="rId24"/>
    <p:sldId id="810" r:id="rId25"/>
    <p:sldId id="811" r:id="rId26"/>
    <p:sldId id="732" r:id="rId27"/>
    <p:sldId id="733" r:id="rId28"/>
    <p:sldId id="734" r:id="rId29"/>
    <p:sldId id="791" r:id="rId30"/>
    <p:sldId id="735" r:id="rId31"/>
    <p:sldId id="714" r:id="rId32"/>
    <p:sldId id="715" r:id="rId33"/>
    <p:sldId id="796" r:id="rId34"/>
    <p:sldId id="806" r:id="rId35"/>
    <p:sldId id="808" r:id="rId36"/>
    <p:sldId id="797" r:id="rId37"/>
    <p:sldId id="798" r:id="rId38"/>
    <p:sldId id="799" r:id="rId39"/>
    <p:sldId id="800" r:id="rId40"/>
    <p:sldId id="737" r:id="rId41"/>
    <p:sldId id="807" r:id="rId42"/>
    <p:sldId id="801" r:id="rId43"/>
    <p:sldId id="803" r:id="rId44"/>
    <p:sldId id="802" r:id="rId45"/>
    <p:sldId id="804" r:id="rId46"/>
    <p:sldId id="805" r:id="rId47"/>
    <p:sldId id="738" r:id="rId48"/>
    <p:sldId id="812" r:id="rId49"/>
    <p:sldId id="813" r:id="rId50"/>
    <p:sldId id="753" r:id="rId51"/>
    <p:sldId id="814" r:id="rId52"/>
    <p:sldId id="815" r:id="rId5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McCarthy" initials="PM" lastIdx="1" clrIdx="0">
    <p:extLst>
      <p:ext uri="{19B8F6BF-5375-455C-9EA6-DF929625EA0E}">
        <p15:presenceInfo xmlns:p15="http://schemas.microsoft.com/office/powerpoint/2012/main" userId="e768483be5352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  <a:srgbClr val="008000"/>
    <a:srgbClr val="CC0099"/>
    <a:srgbClr val="FFD5D5"/>
    <a:srgbClr val="DFDFDF"/>
    <a:srgbClr val="CCB299"/>
    <a:srgbClr val="DFDCD3"/>
    <a:srgbClr val="DCD9D2"/>
    <a:srgbClr val="E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625" autoAdjust="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1520"/>
    </p:cViewPr>
  </p:sorterViewPr>
  <p:notesViewPr>
    <p:cSldViewPr snapToGrid="0">
      <p:cViewPr varScale="1">
        <p:scale>
          <a:sx n="57" d="100"/>
          <a:sy n="57" d="100"/>
        </p:scale>
        <p:origin x="658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0" tIns="47099" rIns="94200" bIns="470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94200" tIns="47099" rIns="94200" bIns="4709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94200" tIns="47099" rIns="94200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dude abides</a:t>
            </a:r>
          </a:p>
          <a:p>
            <a:endParaRPr lang="en-US" dirty="0"/>
          </a:p>
          <a:p>
            <a:r>
              <a:rPr lang="en-US" dirty="0"/>
              <a:t>The Big Lebowski</a:t>
            </a:r>
          </a:p>
          <a:p>
            <a:r>
              <a:rPr lang="en-US" dirty="0"/>
              <a:t>Jeff Bridges – The Dude</a:t>
            </a:r>
          </a:p>
          <a:p>
            <a:r>
              <a:rPr lang="en-US" dirty="0"/>
              <a:t>John Goodman - Walter</a:t>
            </a:r>
          </a:p>
          <a:p>
            <a:r>
              <a:rPr lang="en-US" dirty="0"/>
              <a:t>Steve Buscemi – Donnie</a:t>
            </a:r>
          </a:p>
          <a:p>
            <a:endParaRPr lang="en-US" dirty="0"/>
          </a:p>
          <a:p>
            <a:r>
              <a:rPr lang="en-US" dirty="0"/>
              <a:t>Sam Elliott – The Stranger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83C83-814F-4BD3-8FC2-6BA303FF71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9k319Qfm0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F43CA-F1AD-4E4D-8466-434E620B3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Significant Digits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A3C884-4B9D-4F65-AD80-DDFF1C63E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4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97582" y="1577747"/>
            <a:ext cx="106471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99" y="1433176"/>
            <a:ext cx="2476967" cy="163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56" y="1103907"/>
            <a:ext cx="3467146" cy="2289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9436" y="2732053"/>
            <a:ext cx="1465466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1.4371”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Measurement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853" y="3538103"/>
            <a:ext cx="8308294" cy="3105293"/>
          </a:xfrm>
        </p:spPr>
        <p:txBody>
          <a:bodyPr>
            <a:normAutofit/>
          </a:bodyPr>
          <a:lstStyle/>
          <a:p>
            <a:r>
              <a:rPr lang="en-US" sz="2800" dirty="0"/>
              <a:t>Both </a:t>
            </a:r>
            <a:r>
              <a:rPr lang="en-US" dirty="0"/>
              <a:t>measurement devices</a:t>
            </a:r>
            <a:r>
              <a:rPr lang="en-US" sz="2800" dirty="0"/>
              <a:t> can measure the diameter of gas turret base</a:t>
            </a:r>
          </a:p>
          <a:p>
            <a:r>
              <a:rPr lang="en-US" sz="2800" dirty="0"/>
              <a:t>The dial calipers can make a more precise measurement than the ruler</a:t>
            </a:r>
          </a:p>
          <a:p>
            <a:r>
              <a:rPr lang="en-US" sz="2800" dirty="0"/>
              <a:t>The measurement values are written as shown to make clear the difference in precision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99" y="1433176"/>
            <a:ext cx="2476967" cy="163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56" y="1103907"/>
            <a:ext cx="3467146" cy="2289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1.4371”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Precision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1.4371”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1.43”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xmlns="" id="{853DEF72-875A-480C-9128-8D07C649DA39}"/>
              </a:ext>
            </a:extLst>
          </p:cNvPr>
          <p:cNvSpPr/>
          <p:nvPr/>
        </p:nvSpPr>
        <p:spPr>
          <a:xfrm>
            <a:off x="861327" y="4013213"/>
            <a:ext cx="2872509" cy="16310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number has 3 significant digits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890D6D-8A54-43B5-99B5-25CAC510CCBF}"/>
              </a:ext>
            </a:extLst>
          </p:cNvPr>
          <p:cNvSpPr txBox="1"/>
          <p:nvPr/>
        </p:nvSpPr>
        <p:spPr>
          <a:xfrm>
            <a:off x="961089" y="5834847"/>
            <a:ext cx="7221849" cy="83099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number of significant digits recorded tell us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precision of the measurements</a:t>
            </a:r>
          </a:p>
        </p:txBody>
      </p:sp>
      <p:sp>
        <p:nvSpPr>
          <p:cNvPr id="20" name="Callout: Up Arrow 19">
            <a:extLst>
              <a:ext uri="{FF2B5EF4-FFF2-40B4-BE49-F238E27FC236}">
                <a16:creationId xmlns:a16="http://schemas.microsoft.com/office/drawing/2014/main" xmlns="" id="{A4414B49-39C7-48F6-83B6-D564DC14987C}"/>
              </a:ext>
            </a:extLst>
          </p:cNvPr>
          <p:cNvSpPr/>
          <p:nvPr/>
        </p:nvSpPr>
        <p:spPr>
          <a:xfrm>
            <a:off x="4911475" y="4013213"/>
            <a:ext cx="2872509" cy="16310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3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This number has 5 significant digits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99" y="1433176"/>
            <a:ext cx="2476967" cy="163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56" y="1103907"/>
            <a:ext cx="3467146" cy="2289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1.4371”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Lie About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EB9C8F-3EBD-4883-9AAA-CFEA3F279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" y="4119418"/>
            <a:ext cx="9052560" cy="2558473"/>
          </a:xfrm>
        </p:spPr>
        <p:txBody>
          <a:bodyPr/>
          <a:lstStyle/>
          <a:p>
            <a:r>
              <a:rPr lang="en-US" dirty="0"/>
              <a:t>If we were to add </a:t>
            </a:r>
            <a:r>
              <a:rPr lang="en-US" sz="2600" b="1" dirty="0">
                <a:solidFill>
                  <a:srgbClr val="FF0000"/>
                </a:solidFill>
              </a:rPr>
              <a:t>two zeros </a:t>
            </a:r>
            <a:r>
              <a:rPr lang="en-US" dirty="0"/>
              <a:t>to the ruler measurement</a:t>
            </a:r>
          </a:p>
          <a:p>
            <a:pPr marL="1090613" indent="0">
              <a:spcBef>
                <a:spcPts val="0"/>
              </a:spcBef>
              <a:buNone/>
            </a:pPr>
            <a:r>
              <a:rPr lang="en-US" dirty="0"/>
              <a:t>it would imply that we knew the values of the</a:t>
            </a:r>
          </a:p>
          <a:p>
            <a:pPr marL="1090613" indent="0">
              <a:spcBef>
                <a:spcPts val="0"/>
              </a:spcBef>
              <a:buNone/>
            </a:pPr>
            <a:r>
              <a:rPr lang="en-US" dirty="0"/>
              <a:t>thousandths and tenth thousandths digits</a:t>
            </a:r>
          </a:p>
          <a:p>
            <a:r>
              <a:rPr lang="en-US" b="1" dirty="0">
                <a:solidFill>
                  <a:srgbClr val="0000FF"/>
                </a:solidFill>
              </a:rPr>
              <a:t>This simply is not true</a:t>
            </a:r>
          </a:p>
          <a:p>
            <a:r>
              <a:rPr lang="en-US" dirty="0"/>
              <a:t>If high precision mattered, we will mislead others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1.4371”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B86105-627E-4A4E-B094-496441CB6A12}"/>
              </a:ext>
            </a:extLst>
          </p:cNvPr>
          <p:cNvSpPr txBox="1"/>
          <p:nvPr/>
        </p:nvSpPr>
        <p:spPr>
          <a:xfrm>
            <a:off x="1704311" y="3410985"/>
            <a:ext cx="1641796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1.43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0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uiExpand="1" build="p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4E251-67C9-4199-94C8-3CBE2C2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precision matter?</a:t>
            </a:r>
          </a:p>
        </p:txBody>
      </p:sp>
      <p:pic>
        <p:nvPicPr>
          <p:cNvPr id="1026" name="Picture 2" descr="Image result for height of ryder truck">
            <a:extLst>
              <a:ext uri="{FF2B5EF4-FFF2-40B4-BE49-F238E27FC236}">
                <a16:creationId xmlns:a16="http://schemas.microsoft.com/office/drawing/2014/main" xmlns="" id="{8EC49A5B-A921-48C5-BDB2-91C514BDE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07"/>
          <a:stretch/>
        </p:blipFill>
        <p:spPr bwMode="auto">
          <a:xfrm>
            <a:off x="321546" y="4735392"/>
            <a:ext cx="399673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E42B65C-67A1-4DEF-99E1-1A59FFD26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1"/>
          <a:stretch/>
        </p:blipFill>
        <p:spPr bwMode="auto">
          <a:xfrm>
            <a:off x="951125" y="2941880"/>
            <a:ext cx="265551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' Truck">
            <a:extLst>
              <a:ext uri="{FF2B5EF4-FFF2-40B4-BE49-F238E27FC236}">
                <a16:creationId xmlns:a16="http://schemas.microsoft.com/office/drawing/2014/main" xmlns="" id="{F0E91C57-A670-477C-9919-F29A017C0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7"/>
          <a:stretch/>
        </p:blipFill>
        <p:spPr bwMode="auto">
          <a:xfrm>
            <a:off x="1161005" y="1331248"/>
            <a:ext cx="2191927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E9A85EC-7DB9-4C2C-AA57-73C7BB567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63260"/>
              </p:ext>
            </p:extLst>
          </p:nvPr>
        </p:nvGraphicFramePr>
        <p:xfrm>
          <a:off x="4580169" y="4461072"/>
          <a:ext cx="27432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16258096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580100560"/>
                    </a:ext>
                  </a:extLst>
                </a:gridCol>
              </a:tblGrid>
              <a:tr h="7462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4050922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3182958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4842775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5831219"/>
                  </a:ext>
                </a:extLst>
              </a:tr>
            </a:tbl>
          </a:graphicData>
        </a:graphic>
      </p:graphicFrame>
      <p:pic>
        <p:nvPicPr>
          <p:cNvPr id="1032" name="Picture 8" descr="Image result for 11'8&quot; sign">
            <a:extLst>
              <a:ext uri="{FF2B5EF4-FFF2-40B4-BE49-F238E27FC236}">
                <a16:creationId xmlns:a16="http://schemas.microsoft.com/office/drawing/2014/main" xmlns="" id="{2DF1D851-6956-40C4-BDD7-B5907E8CA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5939" r="14962"/>
          <a:stretch/>
        </p:blipFill>
        <p:spPr bwMode="auto">
          <a:xfrm>
            <a:off x="7494519" y="1140145"/>
            <a:ext cx="1568519" cy="16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8E7325-6BBA-493D-BF69-30CB13F7E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3850" y="1331248"/>
            <a:ext cx="4163291" cy="3213041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/>
              <a:t>Moving in at URI . . .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sz="2400" dirty="0"/>
              <a:t>	with some friends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 careful!!!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Check truck height . . .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No problem dude!</a:t>
            </a:r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Moving day video</a:t>
            </a:r>
            <a:endParaRPr lang="en-US" sz="2400" dirty="0"/>
          </a:p>
          <a:p>
            <a:pPr marL="230188" indent="-2301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What happened</a:t>
            </a:r>
            <a:r>
              <a:rPr lang="en-US" sz="2400" i="1" dirty="0"/>
              <a:t>???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EF5F05B-EA48-4910-8B7A-16C1DE6E2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09451"/>
              </p:ext>
            </p:extLst>
          </p:nvPr>
        </p:nvGraphicFramePr>
        <p:xfrm>
          <a:off x="7323366" y="4461072"/>
          <a:ext cx="13716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742718151"/>
                    </a:ext>
                  </a:extLst>
                </a:gridCol>
              </a:tblGrid>
              <a:tr h="7462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Clearance Height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4050922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3182958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34842775"/>
                  </a:ext>
                </a:extLst>
              </a:tr>
              <a:tr h="421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ft, 6 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5831219"/>
                  </a:ext>
                </a:extLst>
              </a:tr>
            </a:tbl>
          </a:graphicData>
        </a:graphic>
      </p:graphicFrame>
      <p:pic>
        <p:nvPicPr>
          <p:cNvPr id="1038" name="Picture 14" descr="Image result for no problem dude">
            <a:extLst>
              <a:ext uri="{FF2B5EF4-FFF2-40B4-BE49-F238E27FC236}">
                <a16:creationId xmlns:a16="http://schemas.microsoft.com/office/drawing/2014/main" xmlns="" id="{26C71B1E-875C-45EB-8308-552317DF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692" y="2811797"/>
            <a:ext cx="1458172" cy="14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in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96988"/>
            <a:ext cx="8869680" cy="5129212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dirty="0"/>
              <a:t>Think differently about numbers in science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/>
              <a:t>The </a:t>
            </a:r>
            <a:r>
              <a:rPr lang="en-US" u="sng" dirty="0"/>
              <a:t>value</a:t>
            </a:r>
            <a:r>
              <a:rPr lang="en-US" dirty="0"/>
              <a:t> tells us the </a:t>
            </a:r>
            <a:r>
              <a:rPr lang="en-US" u="sng" dirty="0"/>
              <a:t>magnitude</a:t>
            </a:r>
            <a:r>
              <a:rPr lang="en-US" dirty="0"/>
              <a:t> of the number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/>
              <a:t>The </a:t>
            </a:r>
            <a:r>
              <a:rPr lang="en-US" u="sng" dirty="0"/>
              <a:t>significant digits</a:t>
            </a:r>
            <a:r>
              <a:rPr lang="en-US" dirty="0"/>
              <a:t> tell us the </a:t>
            </a:r>
            <a:r>
              <a:rPr lang="en-US" u="sng" dirty="0"/>
              <a:t>precision</a:t>
            </a:r>
            <a:r>
              <a:rPr lang="en-US" dirty="0"/>
              <a:t> of the number</a:t>
            </a: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xmlns="" id="{CB1EA416-0F8E-49B0-935B-F7B66C71A3EB}"/>
              </a:ext>
            </a:extLst>
          </p:cNvPr>
          <p:cNvSpPr/>
          <p:nvPr/>
        </p:nvSpPr>
        <p:spPr>
          <a:xfrm>
            <a:off x="1223818" y="4184078"/>
            <a:ext cx="6696364" cy="1577109"/>
          </a:xfrm>
          <a:prstGeom prst="star32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Big Concept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201891" y="0"/>
            <a:ext cx="94210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+mj-lt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453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39FBB5-C379-4B9F-BDA0-3D0979E4A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Must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5DBC53-15DB-416A-98EA-6977522F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36" y="1296988"/>
            <a:ext cx="7917728" cy="5129212"/>
          </a:xfrm>
        </p:spPr>
        <p:txBody>
          <a:bodyPr/>
          <a:lstStyle/>
          <a:p>
            <a:r>
              <a:rPr lang="en-US" dirty="0"/>
              <a:t>Dealing with significant digits requires special techniques</a:t>
            </a:r>
          </a:p>
          <a:p>
            <a:r>
              <a:rPr lang="en-US" dirty="0"/>
              <a:t>We need to learn how to do all of the following steps when dealing with significant digits:</a:t>
            </a:r>
          </a:p>
          <a:p>
            <a:pPr marL="1431925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600" dirty="0"/>
              <a:t>recognize exact &amp; inexact numbers</a:t>
            </a:r>
          </a:p>
          <a:p>
            <a:pPr marL="1431925" indent="-514350">
              <a:buFont typeface="+mj-lt"/>
              <a:buAutoNum type="arabicParenR"/>
            </a:pPr>
            <a:r>
              <a:rPr lang="en-US" sz="2600" dirty="0"/>
              <a:t>write and read significant digits</a:t>
            </a:r>
          </a:p>
          <a:p>
            <a:pPr marL="1431925" indent="-514350">
              <a:buFont typeface="+mj-lt"/>
              <a:buAutoNum type="arabicParenR"/>
            </a:pPr>
            <a:r>
              <a:rPr lang="en-US" sz="2600" dirty="0"/>
              <a:t>multiply/divide, add/subtract, and </a:t>
            </a:r>
          </a:p>
          <a:p>
            <a:pPr marL="1431925" indent="0">
              <a:spcBef>
                <a:spcPts val="0"/>
              </a:spcBef>
              <a:buNone/>
            </a:pPr>
            <a:r>
              <a:rPr lang="en-US" sz="2600" dirty="0"/>
              <a:t>round numbers</a:t>
            </a:r>
          </a:p>
        </p:txBody>
      </p:sp>
    </p:spTree>
    <p:extLst>
      <p:ext uri="{BB962C8B-B14F-4D97-AF65-F5344CB8AC3E}">
        <p14:creationId xmlns:p14="http://schemas.microsoft.com/office/powerpoint/2010/main" val="3993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20943-4476-4D67-8448-64628DAC9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Recognize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Exact &amp; Inexact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AB3C65-8553-4AF8-8FD0-B77E6A08C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0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C90AF2-460C-4F32-B7AB-3C660BD32988}"/>
              </a:ext>
            </a:extLst>
          </p:cNvPr>
          <p:cNvSpPr txBox="1"/>
          <p:nvPr/>
        </p:nvSpPr>
        <p:spPr>
          <a:xfrm>
            <a:off x="230909" y="3962400"/>
            <a:ext cx="8682182" cy="119149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9E035-2431-4EA9-AE8B-EC3B8388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Inexact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39A3B3-E130-417B-9FC8-91F34C486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numbers are obtained by or derived from a measurement</a:t>
            </a:r>
          </a:p>
          <a:p>
            <a:r>
              <a:rPr lang="en-US" dirty="0"/>
              <a:t>As such, there is a limit to the number of digits that are known with certainty</a:t>
            </a:r>
          </a:p>
          <a:p>
            <a:pPr>
              <a:spcAft>
                <a:spcPts val="1200"/>
              </a:spcAft>
            </a:pPr>
            <a:r>
              <a:rPr lang="en-US" dirty="0"/>
              <a:t>These are called:</a:t>
            </a:r>
          </a:p>
          <a:p>
            <a:pPr marL="341313" indent="0">
              <a:buNone/>
              <a:tabLst>
                <a:tab pos="3481388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Inexact Numbers –	Numbers with a </a:t>
            </a:r>
            <a:r>
              <a:rPr lang="en-US" sz="2600" b="1" u="sng" dirty="0">
                <a:solidFill>
                  <a:srgbClr val="FF0000"/>
                </a:solidFill>
              </a:rPr>
              <a:t>finite</a:t>
            </a:r>
            <a:r>
              <a:rPr lang="en-US" sz="2600" b="1" dirty="0">
                <a:solidFill>
                  <a:srgbClr val="FF0000"/>
                </a:solidFill>
              </a:rPr>
              <a:t> number</a:t>
            </a:r>
          </a:p>
          <a:p>
            <a:pPr marL="341313" indent="0">
              <a:spcBef>
                <a:spcPts val="0"/>
              </a:spcBef>
              <a:buNone/>
              <a:tabLst>
                <a:tab pos="3481388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	of significant digits</a:t>
            </a:r>
          </a:p>
        </p:txBody>
      </p:sp>
    </p:spTree>
    <p:extLst>
      <p:ext uri="{BB962C8B-B14F-4D97-AF65-F5344CB8AC3E}">
        <p14:creationId xmlns:p14="http://schemas.microsoft.com/office/powerpoint/2010/main" val="41696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DFBA789-D4BE-4AAC-9D19-03D4D3C8E658}"/>
              </a:ext>
            </a:extLst>
          </p:cNvPr>
          <p:cNvSpPr txBox="1"/>
          <p:nvPr/>
        </p:nvSpPr>
        <p:spPr>
          <a:xfrm>
            <a:off x="517232" y="5444837"/>
            <a:ext cx="8412480" cy="119149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i="1" dirty="0">
                <a:solidFill>
                  <a:srgbClr val="FF0000"/>
                </a:solidFill>
              </a:rPr>
              <a:t>Write this in your notes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E6D3DE-CB64-4547-B230-D36AF3BC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15" y="1461656"/>
            <a:ext cx="914400" cy="9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lliard ball png">
            <a:extLst>
              <a:ext uri="{FF2B5EF4-FFF2-40B4-BE49-F238E27FC236}">
                <a16:creationId xmlns:a16="http://schemas.microsoft.com/office/drawing/2014/main" xmlns="" id="{9827F1D5-6010-48F7-B730-FBE435CD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04" y="1461656"/>
            <a:ext cx="914400" cy="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lliard ball png">
            <a:extLst>
              <a:ext uri="{FF2B5EF4-FFF2-40B4-BE49-F238E27FC236}">
                <a16:creationId xmlns:a16="http://schemas.microsoft.com/office/drawing/2014/main" xmlns="" id="{256FBEEB-586C-4874-BA84-B702F060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3" y="1461656"/>
            <a:ext cx="91848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iard ball png">
            <a:extLst>
              <a:ext uri="{FF2B5EF4-FFF2-40B4-BE49-F238E27FC236}">
                <a16:creationId xmlns:a16="http://schemas.microsoft.com/office/drawing/2014/main" xmlns="" id="{7F9CE589-590F-4D9B-8698-1A996040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26" y="1461656"/>
            <a:ext cx="914400" cy="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illiard ball png">
            <a:extLst>
              <a:ext uri="{FF2B5EF4-FFF2-40B4-BE49-F238E27FC236}">
                <a16:creationId xmlns:a16="http://schemas.microsoft.com/office/drawing/2014/main" xmlns="" id="{27827597-ED9E-4048-9F68-BE7A8AD58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0" t="5051" r="77713" b="-5051"/>
          <a:stretch/>
        </p:blipFill>
        <p:spPr bwMode="auto">
          <a:xfrm>
            <a:off x="7028822" y="1461656"/>
            <a:ext cx="249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75315CC-3E63-4E5C-84A8-EEB84C73987D}"/>
              </a:ext>
            </a:extLst>
          </p:cNvPr>
          <p:cNvGrpSpPr/>
          <p:nvPr/>
        </p:nvGrpSpPr>
        <p:grpSpPr>
          <a:xfrm>
            <a:off x="5901063" y="1461656"/>
            <a:ext cx="1168089" cy="1025118"/>
            <a:chOff x="7153803" y="2370341"/>
            <a:chExt cx="1168089" cy="10251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AB3259D-72BF-4B9B-AA87-291AEDAE7D9D}"/>
                </a:ext>
              </a:extLst>
            </p:cNvPr>
            <p:cNvSpPr/>
            <p:nvPr/>
          </p:nvSpPr>
          <p:spPr>
            <a:xfrm>
              <a:off x="7153804" y="2370341"/>
              <a:ext cx="1168088" cy="1025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age result for billiard ball png">
              <a:extLst>
                <a:ext uri="{FF2B5EF4-FFF2-40B4-BE49-F238E27FC236}">
                  <a16:creationId xmlns:a16="http://schemas.microsoft.com/office/drawing/2014/main" xmlns="" id="{5CC63280-F42D-4EBB-9042-704B424EB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67"/>
            <a:stretch/>
          </p:blipFill>
          <p:spPr bwMode="auto">
            <a:xfrm>
              <a:off x="7153803" y="2370341"/>
              <a:ext cx="66069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86FFF-79FA-486D-BB80-CD03D032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numbers are inexact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67EF0-606A-4CAD-ABA8-88BE1331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45" y="2660074"/>
            <a:ext cx="8321040" cy="3999344"/>
          </a:xfrm>
        </p:spPr>
        <p:txBody>
          <a:bodyPr/>
          <a:lstStyle/>
          <a:p>
            <a:r>
              <a:rPr lang="en-US" dirty="0"/>
              <a:t>How many balls are shown?</a:t>
            </a:r>
          </a:p>
          <a:p>
            <a:r>
              <a:rPr lang="en-US" dirty="0"/>
              <a:t>Is there any uncertainty to that number?</a:t>
            </a:r>
          </a:p>
          <a:p>
            <a:r>
              <a:rPr lang="en-US" dirty="0"/>
              <a:t>Could it be 4.2 balls?</a:t>
            </a:r>
          </a:p>
          <a:p>
            <a:r>
              <a:rPr lang="en-US" dirty="0"/>
              <a:t>There is no limit to the certainty of this number</a:t>
            </a:r>
          </a:p>
          <a:p>
            <a:r>
              <a:rPr lang="en-US" dirty="0"/>
              <a:t>Such a number is called:</a:t>
            </a:r>
          </a:p>
          <a:p>
            <a:pPr marL="341313" indent="0">
              <a:buNone/>
              <a:tabLst>
                <a:tab pos="2973388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Exact Number –	Numbers with an </a:t>
            </a:r>
            <a:r>
              <a:rPr lang="en-US" sz="2600" b="1" u="sng" dirty="0">
                <a:solidFill>
                  <a:srgbClr val="FF0000"/>
                </a:solidFill>
              </a:rPr>
              <a:t>infinite</a:t>
            </a:r>
            <a:r>
              <a:rPr lang="en-US" sz="2600" b="1" dirty="0">
                <a:solidFill>
                  <a:srgbClr val="FF0000"/>
                </a:solidFill>
              </a:rPr>
              <a:t> number</a:t>
            </a:r>
          </a:p>
          <a:p>
            <a:pPr marL="341313" indent="0">
              <a:spcBef>
                <a:spcPts val="0"/>
              </a:spcBef>
              <a:buNone/>
              <a:tabLst>
                <a:tab pos="2973388" algn="l"/>
              </a:tabLst>
            </a:pPr>
            <a:r>
              <a:rPr lang="en-US" sz="2600" b="1" dirty="0">
                <a:solidFill>
                  <a:srgbClr val="FF0000"/>
                </a:solidFill>
              </a:rPr>
              <a:t>	of significant digits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5E62FE-C486-4DD1-A153-8227E73408ED}"/>
              </a:ext>
            </a:extLst>
          </p:cNvPr>
          <p:cNvSpPr txBox="1"/>
          <p:nvPr/>
        </p:nvSpPr>
        <p:spPr>
          <a:xfrm>
            <a:off x="4513800" y="3823858"/>
            <a:ext cx="354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Could it be 3.8 balls?</a:t>
            </a:r>
          </a:p>
        </p:txBody>
      </p:sp>
    </p:spTree>
    <p:extLst>
      <p:ext uri="{BB962C8B-B14F-4D97-AF65-F5344CB8AC3E}">
        <p14:creationId xmlns:p14="http://schemas.microsoft.com/office/powerpoint/2010/main" val="32859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uiExpand="1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E6D3DE-CB64-4547-B230-D36AF3BC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15" y="1461656"/>
            <a:ext cx="914400" cy="9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illiard ball png">
            <a:extLst>
              <a:ext uri="{FF2B5EF4-FFF2-40B4-BE49-F238E27FC236}">
                <a16:creationId xmlns:a16="http://schemas.microsoft.com/office/drawing/2014/main" xmlns="" id="{9827F1D5-6010-48F7-B730-FBE435CD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04" y="1461656"/>
            <a:ext cx="914400" cy="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illiard ball png">
            <a:extLst>
              <a:ext uri="{FF2B5EF4-FFF2-40B4-BE49-F238E27FC236}">
                <a16:creationId xmlns:a16="http://schemas.microsoft.com/office/drawing/2014/main" xmlns="" id="{256FBEEB-586C-4874-BA84-B702F060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3" y="1461656"/>
            <a:ext cx="91848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illiard ball png">
            <a:extLst>
              <a:ext uri="{FF2B5EF4-FFF2-40B4-BE49-F238E27FC236}">
                <a16:creationId xmlns:a16="http://schemas.microsoft.com/office/drawing/2014/main" xmlns="" id="{7F9CE589-590F-4D9B-8698-1A996040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26" y="1461656"/>
            <a:ext cx="914400" cy="9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86FFF-79FA-486D-BB80-CD03D0327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Digits Go On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67EF0-606A-4CAD-ABA8-88BE1331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45" y="2660074"/>
            <a:ext cx="8321040" cy="3999344"/>
          </a:xfrm>
        </p:spPr>
        <p:txBody>
          <a:bodyPr/>
          <a:lstStyle/>
          <a:p>
            <a:r>
              <a:rPr lang="en-US" dirty="0"/>
              <a:t>Number of balls = </a:t>
            </a:r>
          </a:p>
          <a:p>
            <a:pPr>
              <a:spcBef>
                <a:spcPts val="16200"/>
              </a:spcBef>
            </a:pPr>
            <a:r>
              <a:rPr lang="en-US" dirty="0"/>
              <a:t>The same is true of defined constants</a:t>
            </a:r>
          </a:p>
          <a:p>
            <a:r>
              <a:rPr lang="en-US" dirty="0"/>
              <a:t>Feet in one mile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5E62FE-C486-4DD1-A153-8227E73408ED}"/>
              </a:ext>
            </a:extLst>
          </p:cNvPr>
          <p:cNvSpPr txBox="1"/>
          <p:nvPr/>
        </p:nvSpPr>
        <p:spPr>
          <a:xfrm>
            <a:off x="3725248" y="2654359"/>
            <a:ext cx="609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4.0000000000000000000000000000</a:t>
            </a:r>
          </a:p>
        </p:txBody>
      </p:sp>
      <p:pic>
        <p:nvPicPr>
          <p:cNvPr id="2050" name="Picture 2" descr="Image result for mile marker">
            <a:extLst>
              <a:ext uri="{FF2B5EF4-FFF2-40B4-BE49-F238E27FC236}">
                <a16:creationId xmlns:a16="http://schemas.microsoft.com/office/drawing/2014/main" xmlns="" id="{53551BC0-C140-48B3-90B4-451AA082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52" y="3242502"/>
            <a:ext cx="6198696" cy="18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0B0A28-7F87-4018-BE8D-AF7C67B7A0D7}"/>
              </a:ext>
            </a:extLst>
          </p:cNvPr>
          <p:cNvSpPr txBox="1"/>
          <p:nvPr/>
        </p:nvSpPr>
        <p:spPr>
          <a:xfrm>
            <a:off x="3679687" y="5727452"/>
            <a:ext cx="669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5280.0000000000000000000000000000</a:t>
            </a:r>
          </a:p>
        </p:txBody>
      </p:sp>
    </p:spTree>
    <p:extLst>
      <p:ext uri="{BB962C8B-B14F-4D97-AF65-F5344CB8AC3E}">
        <p14:creationId xmlns:p14="http://schemas.microsoft.com/office/powerpoint/2010/main" val="3693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699EF-690E-4236-8E44-F26D698B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736DC2-F5DA-4945-A3B5-67E7958B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05" y="1296988"/>
            <a:ext cx="7714526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SWBAT explain the concept of significant digits and be able to:</a:t>
            </a:r>
          </a:p>
          <a:p>
            <a:pPr marL="1431925" indent="-514350">
              <a:buFont typeface="+mj-lt"/>
              <a:buAutoNum type="arabicParenR"/>
            </a:pPr>
            <a:r>
              <a:rPr lang="en-US" dirty="0"/>
              <a:t>recognize exact &amp; inexact numbers</a:t>
            </a:r>
          </a:p>
          <a:p>
            <a:pPr marL="1431925" indent="-514350">
              <a:buFont typeface="+mj-lt"/>
              <a:buAutoNum type="arabicParenR"/>
            </a:pPr>
            <a:r>
              <a:rPr lang="en-US" dirty="0"/>
              <a:t>write and read significant digits</a:t>
            </a:r>
          </a:p>
          <a:p>
            <a:pPr marL="1431925" indent="-514350">
              <a:buFont typeface="+mj-lt"/>
              <a:buAutoNum type="arabicParenR"/>
            </a:pPr>
            <a:r>
              <a:rPr lang="en-US" dirty="0"/>
              <a:t>multiply/divide, add/subtract, and round numbers</a:t>
            </a:r>
          </a:p>
          <a:p>
            <a:pPr marL="0" indent="0" algn="ctr">
              <a:spcBef>
                <a:spcPts val="4200"/>
              </a:spcBef>
              <a:buNone/>
            </a:pPr>
            <a:r>
              <a:rPr lang="en-US" i="1" dirty="0"/>
              <a:t>significant digits = significant figures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911844-2166-4846-BCA6-E2F8975599FC}"/>
              </a:ext>
            </a:extLst>
          </p:cNvPr>
          <p:cNvSpPr txBox="1"/>
          <p:nvPr/>
        </p:nvSpPr>
        <p:spPr>
          <a:xfrm>
            <a:off x="8174181" y="0"/>
            <a:ext cx="96981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37034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Numbers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908275"/>
            <a:ext cx="4040188" cy="824850"/>
          </a:xfrm>
        </p:spPr>
        <p:txBody>
          <a:bodyPr anchor="t" anchorCtr="0"/>
          <a:lstStyle/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rgbClr val="0070C0"/>
                </a:solidFill>
              </a:rPr>
              <a:t>Sig figs are infinite because number is exact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26524"/>
            <a:ext cx="4040188" cy="250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Counting Numbers</a:t>
            </a:r>
          </a:p>
          <a:p>
            <a:pPr lvl="1"/>
            <a:r>
              <a:rPr lang="en-US" dirty="0"/>
              <a:t>a dozen eggs</a:t>
            </a:r>
          </a:p>
          <a:p>
            <a:pPr lvl="1"/>
            <a:r>
              <a:rPr lang="en-US" dirty="0"/>
              <a:t>5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Defined Constants</a:t>
            </a:r>
          </a:p>
          <a:p>
            <a:pPr lvl="1"/>
            <a:r>
              <a:rPr lang="en-US" dirty="0"/>
              <a:t>5280 feet in one mile</a:t>
            </a:r>
          </a:p>
          <a:p>
            <a:pPr lvl="1"/>
            <a:r>
              <a:rPr lang="en-US" dirty="0"/>
              <a:t>Absolute zero is 0 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4908275"/>
            <a:ext cx="4041775" cy="824850"/>
          </a:xfrm>
        </p:spPr>
        <p:txBody>
          <a:bodyPr anchor="t" anchorCtr="0"/>
          <a:lstStyle/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rgbClr val="0070C0"/>
                </a:solidFill>
              </a:rPr>
              <a:t>Sig figs finite and determined using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26524"/>
            <a:ext cx="4041775" cy="2509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Numbers obtained by a measurement</a:t>
            </a:r>
          </a:p>
          <a:p>
            <a:pPr lvl="1"/>
            <a:r>
              <a:rPr lang="en-US" dirty="0"/>
              <a:t>Abby is 5' 3"</a:t>
            </a:r>
          </a:p>
          <a:p>
            <a:pPr lvl="1"/>
            <a:r>
              <a:rPr lang="en-US" dirty="0"/>
              <a:t>a desk weighs 26 lbs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All other numbers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57200" y="1186761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>
                <a:solidFill>
                  <a:srgbClr val="FF0000"/>
                </a:solidFill>
              </a:rPr>
              <a:t>Exact Numbers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645025" y="1186761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>
                <a:solidFill>
                  <a:srgbClr val="FF0000"/>
                </a:solidFill>
              </a:rPr>
              <a:t>Inexact Numbers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138160" y="0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+mj-lt"/>
              </a:rPr>
              <a:t>Write the red in your notes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57200" y="4060539"/>
            <a:ext cx="4040188" cy="8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rgbClr val="0070C0"/>
                </a:solidFill>
              </a:rPr>
              <a:t>No uncertainty with   exact numbers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645025" y="4060539"/>
            <a:ext cx="4041775" cy="8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i="1" dirty="0">
                <a:solidFill>
                  <a:srgbClr val="0070C0"/>
                </a:solidFill>
              </a:rPr>
              <a:t>Uncertainty created by measurement tool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BAEA0500-08DD-47D0-88EB-CE436CF7A403}"/>
              </a:ext>
            </a:extLst>
          </p:cNvPr>
          <p:cNvSpPr txBox="1">
            <a:spLocks/>
          </p:cNvSpPr>
          <p:nvPr/>
        </p:nvSpPr>
        <p:spPr bwMode="auto">
          <a:xfrm>
            <a:off x="91440" y="5938880"/>
            <a:ext cx="8961120" cy="8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8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sz="16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b="0" i="1" dirty="0">
                <a:solidFill>
                  <a:srgbClr val="FF0000"/>
                </a:solidFill>
              </a:rPr>
              <a:t>Important – The number of subatomic particles is treated as a counting number (for example 9 protons or 35 electrons)</a:t>
            </a:r>
          </a:p>
        </p:txBody>
      </p:sp>
    </p:spTree>
    <p:extLst>
      <p:ext uri="{BB962C8B-B14F-4D97-AF65-F5344CB8AC3E}">
        <p14:creationId xmlns:p14="http://schemas.microsoft.com/office/powerpoint/2010/main" val="34260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  <p:bldP spid="6" grpId="0" build="allAtOnce"/>
      <p:bldP spid="7" grpId="0" build="p"/>
      <p:bldP spid="8" grpId="0"/>
      <p:bldP spid="9" grpId="0"/>
      <p:bldP spid="11" grpId="0" build="allAtOnce"/>
      <p:bldP spid="12" grpId="0" build="allAtOnce"/>
      <p:bldP spid="1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01D5E-2E93-4C30-988B-E561CB7FDEB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73BCB3-7C91-49C6-9995-A6D5D21F2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2017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400" dirty="0"/>
              <a:t>7.62 mm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12:42 PM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a dozen eggs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234.07 grams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3 sides to a triangle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$10,000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/>
              <a:t>water </a:t>
            </a:r>
            <a:r>
              <a:rPr lang="en-US" sz="2400" dirty="0">
                <a:cs typeface="Arial" panose="020B0604020202020204" pitchFamily="34" charset="0"/>
              </a:rPr>
              <a:t>freezes at 32°C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cs typeface="Arial" panose="020B0604020202020204" pitchFamily="34" charset="0"/>
              </a:rPr>
              <a:t>322 neutrons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838661A-7DAB-4A9A-9964-F32ADE4D5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2062017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Inexact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Inexact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Exact (counting &amp; defined constant)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Inexact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Exact (counting)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Unclear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Exact (defined constant)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Exact (counting)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BEF614-8E7E-4E93-86F6-05317D73A03E}"/>
              </a:ext>
            </a:extLst>
          </p:cNvPr>
          <p:cNvSpPr txBox="1"/>
          <p:nvPr/>
        </p:nvSpPr>
        <p:spPr>
          <a:xfrm>
            <a:off x="457200" y="1320802"/>
            <a:ext cx="61815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Identify each number as exact or inexact</a:t>
            </a:r>
          </a:p>
        </p:txBody>
      </p:sp>
    </p:spTree>
    <p:extLst>
      <p:ext uri="{BB962C8B-B14F-4D97-AF65-F5344CB8AC3E}">
        <p14:creationId xmlns:p14="http://schemas.microsoft.com/office/powerpoint/2010/main" val="4460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20943-4476-4D67-8448-64628DAC9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Write and Read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Significant Digits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AB3C65-8553-4AF8-8FD0-B77E6A08C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A53A2-F61C-4448-8B15-8E1A79A6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Writing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48091-5A04-43D2-8508-93D475B4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2" y="1223100"/>
            <a:ext cx="8869680" cy="5129212"/>
          </a:xfrm>
        </p:spPr>
        <p:txBody>
          <a:bodyPr/>
          <a:lstStyle/>
          <a:p>
            <a:pPr>
              <a:spcBef>
                <a:spcPts val="8400"/>
              </a:spcBef>
            </a:pPr>
            <a:r>
              <a:rPr lang="en-US" dirty="0">
                <a:solidFill>
                  <a:srgbClr val="FF0000"/>
                </a:solidFill>
              </a:rPr>
              <a:t>Counting Number – Record number to the ones digit</a:t>
            </a:r>
          </a:p>
          <a:p>
            <a:pPr>
              <a:spcBef>
                <a:spcPts val="9600"/>
              </a:spcBef>
            </a:pPr>
            <a:r>
              <a:rPr lang="en-US" dirty="0">
                <a:solidFill>
                  <a:srgbClr val="FF0000"/>
                </a:solidFill>
              </a:rPr>
              <a:t>Defined Constants – Record number with exactly the number of digits given in the definition</a:t>
            </a:r>
          </a:p>
          <a:p>
            <a:pPr>
              <a:spcBef>
                <a:spcPts val="9600"/>
              </a:spcBef>
            </a:pPr>
            <a:r>
              <a:rPr lang="en-US" dirty="0">
                <a:solidFill>
                  <a:srgbClr val="FF0000"/>
                </a:solidFill>
              </a:rPr>
              <a:t>Measured Numbers – Record number with digits in accordance with the rules of 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29EFDC-DBF6-48C7-B883-269DC1A8465B}"/>
              </a:ext>
            </a:extLst>
          </p:cNvPr>
          <p:cNvSpPr txBox="1"/>
          <p:nvPr/>
        </p:nvSpPr>
        <p:spPr>
          <a:xfrm>
            <a:off x="844232" y="1856509"/>
            <a:ext cx="2322576" cy="73152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F5D987-C346-4821-AEB3-3FABEAB8DFE7}"/>
              </a:ext>
            </a:extLst>
          </p:cNvPr>
          <p:cNvSpPr txBox="1"/>
          <p:nvPr/>
        </p:nvSpPr>
        <p:spPr>
          <a:xfrm>
            <a:off x="3674686" y="1856509"/>
            <a:ext cx="2322576" cy="7315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24.00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61AF3F-4E08-4BD1-A947-771521CF554F}"/>
              </a:ext>
            </a:extLst>
          </p:cNvPr>
          <p:cNvSpPr txBox="1"/>
          <p:nvPr/>
        </p:nvSpPr>
        <p:spPr>
          <a:xfrm>
            <a:off x="844232" y="3937218"/>
            <a:ext cx="2322576" cy="77724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tIns="27432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 = 100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6122A-BEA1-4D9B-88DC-78A0269744D1}"/>
              </a:ext>
            </a:extLst>
          </p:cNvPr>
          <p:cNvSpPr txBox="1"/>
          <p:nvPr/>
        </p:nvSpPr>
        <p:spPr>
          <a:xfrm>
            <a:off x="3674686" y="3937218"/>
            <a:ext cx="2322576" cy="77724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tIns="27432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(H</a:t>
            </a:r>
            <a:r>
              <a:rPr lang="en-US" sz="20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O) = 100.0</a:t>
            </a:r>
            <a:r>
              <a:rPr 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◦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07E255-E112-4101-8D6E-CB05080B288C}"/>
              </a:ext>
            </a:extLst>
          </p:cNvPr>
          <p:cNvSpPr txBox="1"/>
          <p:nvPr/>
        </p:nvSpPr>
        <p:spPr>
          <a:xfrm>
            <a:off x="844232" y="5974471"/>
            <a:ext cx="2322576" cy="73152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84.8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1720BB8-0E0B-4AE2-BD1C-C18A4D769F66}"/>
              </a:ext>
            </a:extLst>
          </p:cNvPr>
          <p:cNvSpPr txBox="1"/>
          <p:nvPr/>
        </p:nvSpPr>
        <p:spPr>
          <a:xfrm>
            <a:off x="3674686" y="5974471"/>
            <a:ext cx="2322576" cy="7315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84.800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7BF8CB-82FE-41AD-8C86-EE15C6ECE67B}"/>
              </a:ext>
            </a:extLst>
          </p:cNvPr>
          <p:cNvSpPr txBox="1"/>
          <p:nvPr/>
        </p:nvSpPr>
        <p:spPr>
          <a:xfrm>
            <a:off x="6633578" y="5974471"/>
            <a:ext cx="2322576" cy="73152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g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90340DD9-D4A9-4056-8734-CE073798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60" y="0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+mj-lt"/>
              </a:rPr>
              <a:t>Write the red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101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2A53A2-F61C-4448-8B15-8E1A79A6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Truncated 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48091-5A04-43D2-8508-93D475B41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59" y="1223100"/>
            <a:ext cx="7214683" cy="5129212"/>
          </a:xfrm>
        </p:spPr>
        <p:txBody>
          <a:bodyPr/>
          <a:lstStyle/>
          <a:p>
            <a:pPr marL="0" indent="0" algn="ctr">
              <a:spcBef>
                <a:spcPts val="9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Truncated constants are no longer regarded exact number with infinite significant digits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61AF3F-4E08-4BD1-A947-771521CF554F}"/>
              </a:ext>
            </a:extLst>
          </p:cNvPr>
          <p:cNvSpPr txBox="1"/>
          <p:nvPr/>
        </p:nvSpPr>
        <p:spPr>
          <a:xfrm>
            <a:off x="6486462" y="2346728"/>
            <a:ext cx="2322576" cy="1536482"/>
          </a:xfrm>
          <a:prstGeom prst="rect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</a:p>
          <a:p>
            <a:pPr algn="ctr">
              <a:lnSpc>
                <a:spcPts val="2400"/>
              </a:lnSpc>
            </a:pPr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3.14</a:t>
            </a: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 longer an</a:t>
            </a:r>
          </a:p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0B641E-ABAC-4821-9C5D-8C6A67DADE85}"/>
              </a:ext>
            </a:extLst>
          </p:cNvPr>
          <p:cNvSpPr txBox="1"/>
          <p:nvPr/>
        </p:nvSpPr>
        <p:spPr>
          <a:xfrm>
            <a:off x="396176" y="2346728"/>
            <a:ext cx="5864923" cy="45112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pPr algn="ctr">
              <a:lnSpc>
                <a:spcPts val="1800"/>
              </a:lnSpc>
            </a:pPr>
            <a:r>
              <a:rPr lang="en-US" sz="3200" b="1" dirty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3.1415926535897932384626433832795028 8419716939937510582097494459230781640628620899862803482534211706798214808651328230664709384460955058223172535940812848111745028410270193852110555964462294895493038196442881097566593344612847564823378678316527120190914564856692346034861045432664821339360726024914127372458700660631558817488152092096282925409171536436789259036001133053054882046652138414695194151160943305727036575959195309218611738193261179310511854807446237996274956735188575272489122793818301194912983367336244065664308602139494639522473719070217986094370277053921717629317675238467481846766940513200056812714526356082778577134275778960917363717872146844090122495343014654958537105079227968925892354201995611212902196086403441815981362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AC9E5A38-9ADD-4447-8D8A-0D42D0422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60" y="0"/>
            <a:ext cx="100584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  <a:latin typeface="+mj-lt"/>
              </a:rPr>
              <a:t>Write the red in your 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76025-B30A-4C66-BFAC-38EAB5E34D10}"/>
              </a:ext>
            </a:extLst>
          </p:cNvPr>
          <p:cNvSpPr txBox="1"/>
          <p:nvPr/>
        </p:nvSpPr>
        <p:spPr>
          <a:xfrm>
            <a:off x="6486462" y="4602364"/>
            <a:ext cx="2377440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2880"/>
              </a:lnSpc>
              <a:spcBef>
                <a:spcPts val="0"/>
              </a:spcBef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FYI, the typical scientific calculator has </a:t>
            </a:r>
            <a:r>
              <a:rPr lang="en-US" sz="2400" b="1" i="1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stored to 10 significant digits</a:t>
            </a:r>
          </a:p>
        </p:txBody>
      </p:sp>
    </p:spTree>
    <p:extLst>
      <p:ext uri="{BB962C8B-B14F-4D97-AF65-F5344CB8AC3E}">
        <p14:creationId xmlns:p14="http://schemas.microsoft.com/office/powerpoint/2010/main" val="380722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F6547-6703-4149-A8CA-3FC77EB814E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478F9-7EA5-4947-88A9-64E97669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700" y="1296988"/>
            <a:ext cx="7326601" cy="512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Using the significant digit rules, rewrite each number and indicate if it is exact or inexact.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2400" dirty="0"/>
              <a:t>Using the paleo diet, Diego lost twelve pounds.</a:t>
            </a:r>
          </a:p>
          <a:p>
            <a:pPr marL="182880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12 or 12.0, inexact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400" dirty="0"/>
              <a:t>You have exactly two hours to finish this exam.</a:t>
            </a:r>
          </a:p>
          <a:p>
            <a:pPr marL="182880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2:00 or 2:00:00, inexact 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The speed limit was lowered to thirty.</a:t>
            </a:r>
          </a:p>
          <a:p>
            <a:pPr marL="182880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30, inexact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en-US" sz="2400" dirty="0" err="1"/>
              <a:t>Ichika</a:t>
            </a:r>
            <a:r>
              <a:rPr lang="en-US" sz="2400" dirty="0"/>
              <a:t> took her four best boyfriends to the prom.</a:t>
            </a:r>
          </a:p>
          <a:p>
            <a:pPr marL="182880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4, exact</a:t>
            </a:r>
          </a:p>
        </p:txBody>
      </p:sp>
    </p:spTree>
    <p:extLst>
      <p:ext uri="{BB962C8B-B14F-4D97-AF65-F5344CB8AC3E}">
        <p14:creationId xmlns:p14="http://schemas.microsoft.com/office/powerpoint/2010/main" val="24549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2F5AF-2FAB-4336-9004-E7B8830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Numbers,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2408B-D927-4E9F-AE3D-6EC321E3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96988"/>
            <a:ext cx="8138160" cy="5129212"/>
          </a:xfrm>
        </p:spPr>
        <p:txBody>
          <a:bodyPr/>
          <a:lstStyle/>
          <a:p>
            <a:r>
              <a:rPr lang="en-US" dirty="0"/>
              <a:t>Any non-zero digit is a significant digit</a:t>
            </a:r>
          </a:p>
          <a:p>
            <a:r>
              <a:rPr lang="en-US" dirty="0"/>
              <a:t>Zeros, however, may or may not be significant</a:t>
            </a:r>
          </a:p>
          <a:p>
            <a:r>
              <a:rPr lang="en-US" dirty="0"/>
              <a:t>All of these number refer to the same measurement but in different units</a:t>
            </a:r>
          </a:p>
          <a:p>
            <a:pPr marL="2632075"/>
            <a:r>
              <a:rPr lang="en-US" dirty="0"/>
              <a:t>12.4 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12,400 mg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0.0124 kg</a:t>
            </a:r>
          </a:p>
          <a:p>
            <a:r>
              <a:rPr lang="en-US" dirty="0"/>
              <a:t>The 1, 2 and 4 are significant digits</a:t>
            </a:r>
          </a:p>
          <a:p>
            <a:r>
              <a:rPr lang="en-US" dirty="0"/>
              <a:t>The zeros are not significant. They serve only to indicate the place value of the significant digits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1035708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2F5AF-2FAB-4336-9004-E7B8830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Numbers, 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2408B-D927-4E9F-AE3D-6EC321E3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64" y="1296988"/>
            <a:ext cx="7649873" cy="5129212"/>
          </a:xfrm>
        </p:spPr>
        <p:txBody>
          <a:bodyPr/>
          <a:lstStyle/>
          <a:p>
            <a:r>
              <a:rPr lang="en-US" dirty="0"/>
              <a:t>All of these number refer to the same measurement but in different units</a:t>
            </a:r>
          </a:p>
          <a:p>
            <a:pPr marL="2632075"/>
            <a:r>
              <a:rPr lang="en-US" dirty="0"/>
              <a:t>10.4 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10,400 mg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0.0104 kg</a:t>
            </a:r>
          </a:p>
          <a:p>
            <a:r>
              <a:rPr lang="en-US" dirty="0"/>
              <a:t>The 1 and 4 are significant</a:t>
            </a:r>
          </a:p>
          <a:p>
            <a:r>
              <a:rPr lang="en-US" dirty="0"/>
              <a:t>The 0 between the 1 and 4 is also significant</a:t>
            </a:r>
          </a:p>
          <a:p>
            <a:r>
              <a:rPr lang="en-US" dirty="0"/>
              <a:t>The rest of zeros are not significant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1035708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4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2F5AF-2FAB-4336-9004-E7B88303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Numbers,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72408B-D927-4E9F-AE3D-6EC321E30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227" y="1296988"/>
            <a:ext cx="6855546" cy="5129212"/>
          </a:xfrm>
        </p:spPr>
        <p:txBody>
          <a:bodyPr/>
          <a:lstStyle/>
          <a:p>
            <a:r>
              <a:rPr lang="en-US" dirty="0"/>
              <a:t>All of these number refer to the same measurement but in different units</a:t>
            </a:r>
          </a:p>
          <a:p>
            <a:pPr marL="2632075"/>
            <a:r>
              <a:rPr lang="en-US" dirty="0"/>
              <a:t>12.40 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12,400 mg</a:t>
            </a:r>
          </a:p>
          <a:p>
            <a:pPr marL="2632075">
              <a:spcBef>
                <a:spcPts val="300"/>
              </a:spcBef>
            </a:pPr>
            <a:r>
              <a:rPr lang="en-US" dirty="0"/>
              <a:t>0.01240 kg</a:t>
            </a:r>
          </a:p>
          <a:p>
            <a:r>
              <a:rPr lang="en-US" dirty="0"/>
              <a:t>The 1, 2 and 4 are significant</a:t>
            </a:r>
          </a:p>
          <a:p>
            <a:r>
              <a:rPr lang="en-US" dirty="0"/>
              <a:t>The 0 immediately after the 4 is also significant</a:t>
            </a:r>
          </a:p>
          <a:p>
            <a:r>
              <a:rPr lang="en-US" dirty="0"/>
              <a:t>The rest of the zeros are not significant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1035708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5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EC9A6-64D3-48B6-9A12-7731F0F3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Zeros are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02B56-E298-4534-A955-5FCC0847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read a number, you need to be able to determine which digits are significant</a:t>
            </a:r>
          </a:p>
          <a:p>
            <a:r>
              <a:rPr lang="en-US" dirty="0"/>
              <a:t>As you have seen from the three example, this boils down to if the zeros are significant or not</a:t>
            </a:r>
          </a:p>
          <a:p>
            <a:r>
              <a:rPr lang="en-US" dirty="0"/>
              <a:t>The rules are designed to help you figure this out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326574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DF5F4-3E13-44DE-BC39-E745DE9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C4C6E7-1883-43C9-8246-CE0E9E8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This unit will cover some basic skills you will need in chemistry this year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Measurement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Significant Digits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Units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Dimensional Analysis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Scientific Notation</a:t>
            </a:r>
          </a:p>
          <a:p>
            <a:pPr marL="2854325" indent="-514350">
              <a:buFont typeface="+mj-lt"/>
              <a:buAutoNum type="arabicParenR"/>
            </a:pPr>
            <a:r>
              <a:rPr lang="en-US" dirty="0"/>
              <a:t>Graphing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01375-3D98-47D1-8FEF-8683ED5678E4}"/>
              </a:ext>
            </a:extLst>
          </p:cNvPr>
          <p:cNvSpPr txBox="1"/>
          <p:nvPr/>
        </p:nvSpPr>
        <p:spPr>
          <a:xfrm>
            <a:off x="8190490" y="0"/>
            <a:ext cx="95351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E22B66-7CA0-41E8-92ED-E6D67E6F6B63}"/>
              </a:ext>
            </a:extLst>
          </p:cNvPr>
          <p:cNvSpPr/>
          <p:nvPr/>
        </p:nvSpPr>
        <p:spPr>
          <a:xfrm>
            <a:off x="2452255" y="2890977"/>
            <a:ext cx="3474720" cy="548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51D39-0437-4482-9E54-85C640AD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2AD76-E971-4B85-A1B2-41984AE5E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6988"/>
            <a:ext cx="7772400" cy="37737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Digits are significant if they are:</a:t>
            </a:r>
          </a:p>
          <a:p>
            <a:pPr marL="1431925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/>
              <a:t>Not zero</a:t>
            </a:r>
          </a:p>
          <a:p>
            <a:pPr marL="1431925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/>
              <a:t>A zero in between two significant digits</a:t>
            </a:r>
          </a:p>
          <a:p>
            <a:pPr marL="1431925" indent="-514350">
              <a:spcBef>
                <a:spcPts val="2400"/>
              </a:spcBef>
              <a:buFont typeface="+mj-lt"/>
              <a:buAutoNum type="arabicParenR"/>
            </a:pPr>
            <a:r>
              <a:rPr lang="en-US" dirty="0"/>
              <a:t>A zero that is both:</a:t>
            </a:r>
          </a:p>
          <a:p>
            <a:pPr marL="2170113">
              <a:spcBef>
                <a:spcPts val="600"/>
              </a:spcBef>
            </a:pPr>
            <a:r>
              <a:rPr lang="en-US" dirty="0"/>
              <a:t>to the right of the decimal point</a:t>
            </a:r>
          </a:p>
          <a:p>
            <a:pPr marL="2170113">
              <a:spcBef>
                <a:spcPts val="600"/>
              </a:spcBef>
            </a:pPr>
            <a:r>
              <a:rPr lang="en-US" dirty="0"/>
              <a:t>to the right of a significant digit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A040F-3703-40AE-984A-B977C21C2D09}"/>
              </a:ext>
            </a:extLst>
          </p:cNvPr>
          <p:cNvSpPr txBox="1"/>
          <p:nvPr/>
        </p:nvSpPr>
        <p:spPr>
          <a:xfrm>
            <a:off x="913787" y="5440222"/>
            <a:ext cx="731642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D5D5"/>
            </a:solidFill>
          </a:ln>
          <a:effectLst>
            <a:glow rad="254000">
              <a:schemeClr val="accent2">
                <a:satMod val="175000"/>
                <a:alpha val="4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 DELANEY" panose="02000000000000000000" pitchFamily="2" charset="0"/>
              </a:rPr>
              <a:t>Doubly Right or In Between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1D1FF7-F0EF-40F5-BBD3-5B87C8A53AFE}"/>
              </a:ext>
            </a:extLst>
          </p:cNvPr>
          <p:cNvSpPr txBox="1"/>
          <p:nvPr/>
        </p:nvSpPr>
        <p:spPr>
          <a:xfrm>
            <a:off x="8201277" y="0"/>
            <a:ext cx="94272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30677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3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3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3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Many Significant Digits</a:t>
            </a:r>
          </a:p>
        </p:txBody>
      </p:sp>
      <p:sp>
        <p:nvSpPr>
          <p:cNvPr id="32" name="Line Callout 2 31"/>
          <p:cNvSpPr/>
          <p:nvPr/>
        </p:nvSpPr>
        <p:spPr>
          <a:xfrm>
            <a:off x="6047877" y="2607506"/>
            <a:ext cx="20116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18070"/>
              <a:gd name="adj5" fmla="val -38558"/>
              <a:gd name="adj6" fmla="val -18083"/>
            </a:avLst>
          </a:prstGeom>
          <a:solidFill>
            <a:srgbClr val="0066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doubly right</a:t>
            </a:r>
          </a:p>
        </p:txBody>
      </p:sp>
      <p:sp>
        <p:nvSpPr>
          <p:cNvPr id="41" name="Line Callout 2 40"/>
          <p:cNvSpPr/>
          <p:nvPr/>
        </p:nvSpPr>
        <p:spPr>
          <a:xfrm>
            <a:off x="5299033" y="3164918"/>
            <a:ext cx="20116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18070"/>
              <a:gd name="adj5" fmla="val -157848"/>
              <a:gd name="adj6" fmla="val -18083"/>
            </a:avLst>
          </a:prstGeom>
          <a:solidFill>
            <a:srgbClr val="0066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doubly right</a:t>
            </a:r>
          </a:p>
        </p:txBody>
      </p:sp>
      <p:sp>
        <p:nvSpPr>
          <p:cNvPr id="42" name="Line Callout 2 41"/>
          <p:cNvSpPr/>
          <p:nvPr/>
        </p:nvSpPr>
        <p:spPr>
          <a:xfrm>
            <a:off x="4760524" y="3722330"/>
            <a:ext cx="20116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18070"/>
              <a:gd name="adj5" fmla="val -280138"/>
              <a:gd name="adj6" fmla="val -17911"/>
            </a:avLst>
          </a:prstGeom>
          <a:solidFill>
            <a:srgbClr val="0066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non-zero</a:t>
            </a:r>
          </a:p>
        </p:txBody>
      </p:sp>
      <p:sp>
        <p:nvSpPr>
          <p:cNvPr id="43" name="Line Callout 2 42"/>
          <p:cNvSpPr/>
          <p:nvPr/>
        </p:nvSpPr>
        <p:spPr>
          <a:xfrm>
            <a:off x="4036197" y="4279742"/>
            <a:ext cx="20116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18070"/>
              <a:gd name="adj5" fmla="val -401781"/>
              <a:gd name="adj6" fmla="val -18008"/>
            </a:avLst>
          </a:prstGeom>
          <a:solidFill>
            <a:srgbClr val="0066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between</a:t>
            </a:r>
          </a:p>
        </p:txBody>
      </p:sp>
      <p:sp>
        <p:nvSpPr>
          <p:cNvPr id="44" name="Line Callout 2 43"/>
          <p:cNvSpPr/>
          <p:nvPr/>
        </p:nvSpPr>
        <p:spPr>
          <a:xfrm>
            <a:off x="3328628" y="4837154"/>
            <a:ext cx="20116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18070"/>
              <a:gd name="adj5" fmla="val -523182"/>
              <a:gd name="adj6" fmla="val -17862"/>
            </a:avLst>
          </a:prstGeom>
          <a:solidFill>
            <a:srgbClr val="0066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non-zero</a:t>
            </a:r>
          </a:p>
        </p:txBody>
      </p:sp>
      <p:sp>
        <p:nvSpPr>
          <p:cNvPr id="46" name="Line Callout 2 45"/>
          <p:cNvSpPr/>
          <p:nvPr/>
        </p:nvSpPr>
        <p:spPr>
          <a:xfrm>
            <a:off x="1639872" y="6321311"/>
            <a:ext cx="5669280" cy="461665"/>
          </a:xfrm>
          <a:prstGeom prst="borderCallout2">
            <a:avLst>
              <a:gd name="adj1" fmla="val 47772"/>
              <a:gd name="adj2" fmla="val -196"/>
              <a:gd name="adj3" fmla="val 47875"/>
              <a:gd name="adj4" fmla="val -6670"/>
              <a:gd name="adj5" fmla="val -843222"/>
              <a:gd name="adj6" fmla="val -6687"/>
            </a:avLst>
          </a:prstGeom>
          <a:solidFill>
            <a:srgbClr val="FF00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neither doubly right nor in between</a:t>
            </a:r>
          </a:p>
        </p:txBody>
      </p:sp>
      <p:sp>
        <p:nvSpPr>
          <p:cNvPr id="48" name="Line Callout 2 47"/>
          <p:cNvSpPr/>
          <p:nvPr/>
        </p:nvSpPr>
        <p:spPr>
          <a:xfrm>
            <a:off x="2651541" y="5394566"/>
            <a:ext cx="6400800" cy="830997"/>
          </a:xfrm>
          <a:prstGeom prst="borderCallout2">
            <a:avLst>
              <a:gd name="adj1" fmla="val 47772"/>
              <a:gd name="adj2" fmla="val -196"/>
              <a:gd name="adj3" fmla="val 47522"/>
              <a:gd name="adj4" fmla="val -5701"/>
              <a:gd name="adj5" fmla="val -357325"/>
              <a:gd name="adj6" fmla="val -5826"/>
            </a:avLst>
          </a:prstGeom>
          <a:solidFill>
            <a:srgbClr val="FF0000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of decimal point, but not right of a sig fig, so neither doubly right nor in between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54391" y="1538172"/>
            <a:ext cx="5026176" cy="822960"/>
            <a:chOff x="312117" y="2162177"/>
            <a:chExt cx="5026176" cy="822960"/>
          </a:xfrm>
        </p:grpSpPr>
        <p:sp>
          <p:nvSpPr>
            <p:cNvPr id="9" name="Rectangle 8"/>
            <p:cNvSpPr/>
            <p:nvPr/>
          </p:nvSpPr>
          <p:spPr>
            <a:xfrm>
              <a:off x="312117" y="2162177"/>
              <a:ext cx="606576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24053" y="2162177"/>
              <a:ext cx="606576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05585" y="2162177"/>
              <a:ext cx="606577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5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5155" y="2162177"/>
              <a:ext cx="232435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7200" dirty="0">
                  <a:solidFill>
                    <a:srgbClr val="7030A0"/>
                  </a:solidFill>
                </a:rPr>
                <a:t>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87118" y="2162177"/>
              <a:ext cx="606576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68650" y="2162177"/>
              <a:ext cx="606577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8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50183" y="2162177"/>
              <a:ext cx="606576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31716" y="2162177"/>
              <a:ext cx="606577" cy="822960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0" rIns="45720" bIns="0" rtlCol="0" anchor="ctr" anchorCtr="1">
              <a:spAutoFit/>
            </a:bodyPr>
            <a:lstStyle/>
            <a:p>
              <a:pPr algn="ctr"/>
              <a:r>
                <a:rPr lang="en-US" sz="7200" dirty="0"/>
                <a:t>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20589" y="1035492"/>
            <a:ext cx="475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31871" y="1035492"/>
            <a:ext cx="475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7188" y="1035492"/>
            <a:ext cx="4712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008A3E"/>
                </a:solidFill>
                <a:latin typeface="Wingdings 2" panose="05020102010507070707" pitchFamily="18" charset="2"/>
              </a:rPr>
              <a:t>P</a:t>
            </a:r>
            <a:endParaRPr lang="en-US" sz="4800" b="1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8300" y="1035492"/>
            <a:ext cx="4712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008A3E"/>
                </a:solidFill>
                <a:latin typeface="Wingdings 2" panose="05020102010507070707" pitchFamily="18" charset="2"/>
              </a:rPr>
              <a:t>P</a:t>
            </a:r>
            <a:endParaRPr lang="en-US" sz="4800" b="1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9412" y="1035492"/>
            <a:ext cx="4712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008A3E"/>
                </a:solidFill>
                <a:latin typeface="Wingdings 2" panose="05020102010507070707" pitchFamily="18" charset="2"/>
              </a:rPr>
              <a:t>P</a:t>
            </a:r>
            <a:endParaRPr lang="en-US" sz="4800" b="1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60524" y="1035492"/>
            <a:ext cx="4712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008A3E"/>
                </a:solidFill>
                <a:latin typeface="Wingdings 2" panose="05020102010507070707" pitchFamily="18" charset="2"/>
              </a:rPr>
              <a:t>P</a:t>
            </a:r>
            <a:endParaRPr lang="en-US" sz="4800" b="1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41636" y="1035492"/>
            <a:ext cx="4712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b="1" dirty="0">
                <a:solidFill>
                  <a:srgbClr val="008A3E"/>
                </a:solidFill>
                <a:latin typeface="Wingdings 2" panose="05020102010507070707" pitchFamily="18" charset="2"/>
              </a:rPr>
              <a:t>P</a:t>
            </a:r>
            <a:endParaRPr lang="en-US" sz="4800" b="1" dirty="0">
              <a:solidFill>
                <a:srgbClr val="FF0000"/>
              </a:solidFill>
              <a:latin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39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8" grpId="0" animBg="1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76664"/>
            <a:ext cx="8778875" cy="731837"/>
          </a:xfrm>
          <a:solidFill>
            <a:srgbClr val="0000FF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280" y="1045029"/>
            <a:ext cx="2651760" cy="5595257"/>
          </a:xfrm>
        </p:spPr>
        <p:txBody>
          <a:bodyPr>
            <a:normAutofit/>
          </a:bodyPr>
          <a:lstStyle/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-0.666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-6.66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-666,000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100,400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0.05206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0.05200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52.00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5200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5200.0</a:t>
            </a:r>
          </a:p>
          <a:p>
            <a:pPr marL="739775" indent="-739775">
              <a:buFont typeface="+mj-lt"/>
              <a:buAutoNum type="arabicParenR" startAt="11"/>
            </a:pPr>
            <a:r>
              <a:rPr lang="en-US" sz="2600" b="1" dirty="0"/>
              <a:t>6.05200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1647" y="10123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1647" y="15606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1647" y="21089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1647" y="26572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647" y="32054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1647" y="37537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1647" y="43020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1647" y="53986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1647" y="59468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91647" y="48503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70408" y="1045029"/>
            <a:ext cx="2651760" cy="559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9775" indent="-739775">
              <a:buFont typeface="+mj-lt"/>
              <a:buAutoNum type="arabicParenR"/>
            </a:pPr>
            <a:r>
              <a:rPr lang="en-US" sz="2600" b="1"/>
              <a:t>1.0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10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10.0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0.1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0.10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10.10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4,000,000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0.00044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1.00044</a:t>
            </a:r>
          </a:p>
          <a:p>
            <a:pPr marL="739775" indent="-739775">
              <a:buFont typeface="+mj-lt"/>
              <a:buAutoNum type="arabicParenR"/>
            </a:pPr>
            <a:r>
              <a:rPr lang="en-US" sz="2600" b="1"/>
              <a:t>0.10044</a:t>
            </a:r>
            <a:endParaRPr lang="en-US" sz="2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9775" y="10123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775" y="15606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9775" y="21089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9775" y="26572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9775" y="32054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9775" y="37537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9775" y="43020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9775" y="539861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9775" y="59468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9775" y="485033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27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20943-4476-4D67-8448-64628DAC9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2130425"/>
            <a:ext cx="8778240" cy="1470025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Multiply/Divide, Add/Subtract,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and Round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AB3C65-8553-4AF8-8FD0-B77E6A08C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96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7DF54B-58CD-4812-820A-F478F41E0A93}"/>
              </a:ext>
            </a:extLst>
          </p:cNvPr>
          <p:cNvSpPr txBox="1"/>
          <p:nvPr/>
        </p:nvSpPr>
        <p:spPr>
          <a:xfrm>
            <a:off x="411018" y="2918692"/>
            <a:ext cx="8321964" cy="139469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200" i="1" dirty="0">
                <a:solidFill>
                  <a:srgbClr val="FF0000"/>
                </a:solidFill>
              </a:rPr>
              <a:t>Write this in your notes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D4FD0-CEA5-476C-8741-5CB21694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BDD15-D4EC-446E-A8D9-B022D757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7"/>
            <a:ext cx="8778875" cy="3441267"/>
          </a:xfrm>
        </p:spPr>
        <p:txBody>
          <a:bodyPr/>
          <a:lstStyle/>
          <a:p>
            <a:r>
              <a:rPr lang="en-US" dirty="0"/>
              <a:t>After doing any math, we need to check to see if the final number needs rounding</a:t>
            </a:r>
          </a:p>
          <a:p>
            <a:r>
              <a:rPr lang="en-US" dirty="0"/>
              <a:t>Here is the rule: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Round up the last significant digit only if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the first non-significant digit is 5 or greater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61819F-61A3-41AC-8242-A72F7A8BC248}"/>
              </a:ext>
            </a:extLst>
          </p:cNvPr>
          <p:cNvSpPr/>
          <p:nvPr/>
        </p:nvSpPr>
        <p:spPr>
          <a:xfrm>
            <a:off x="952189" y="5724826"/>
            <a:ext cx="365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747C06-34FD-4525-AB2B-ADF5A5D6D587}"/>
              </a:ext>
            </a:extLst>
          </p:cNvPr>
          <p:cNvSpPr/>
          <p:nvPr/>
        </p:nvSpPr>
        <p:spPr>
          <a:xfrm>
            <a:off x="1530403" y="5724826"/>
            <a:ext cx="365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A44E2C-ABB3-49AB-948B-0AA2EC776545}"/>
              </a:ext>
            </a:extLst>
          </p:cNvPr>
          <p:cNvSpPr/>
          <p:nvPr/>
        </p:nvSpPr>
        <p:spPr>
          <a:xfrm>
            <a:off x="1911125" y="5724826"/>
            <a:ext cx="365760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3AA47DC-7A3E-4B3E-9F48-6EF765B4DF23}"/>
              </a:ext>
            </a:extLst>
          </p:cNvPr>
          <p:cNvGrpSpPr/>
          <p:nvPr/>
        </p:nvGrpSpPr>
        <p:grpSpPr>
          <a:xfrm>
            <a:off x="873657" y="5573803"/>
            <a:ext cx="5767727" cy="810064"/>
            <a:chOff x="873657" y="5573803"/>
            <a:chExt cx="5767727" cy="8100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1EA47BC-504D-424D-863B-6F3AD9FE5551}"/>
                </a:ext>
              </a:extLst>
            </p:cNvPr>
            <p:cNvSpPr txBox="1"/>
            <p:nvPr/>
          </p:nvSpPr>
          <p:spPr>
            <a:xfrm>
              <a:off x="873657" y="5614426"/>
              <a:ext cx="1603739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b="1" spc="500" dirty="0">
                  <a:latin typeface="Arial" panose="020B0604020202020204" pitchFamily="34" charset="0"/>
                  <a:cs typeface="Arial" panose="020B0604020202020204" pitchFamily="34" charset="0"/>
                </a:rPr>
                <a:t>1.48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C9A21380-AF1B-4D30-9C54-51F0F79DB00F}"/>
                </a:ext>
              </a:extLst>
            </p:cNvPr>
            <p:cNvGrpSpPr/>
            <p:nvPr/>
          </p:nvGrpSpPr>
          <p:grpSpPr>
            <a:xfrm>
              <a:off x="2800904" y="5573803"/>
              <a:ext cx="3840480" cy="400110"/>
              <a:chOff x="4081060" y="4935415"/>
              <a:chExt cx="3840480" cy="40011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A2E95D6-3A98-4E08-97CC-5A2F18AD3EB9}"/>
                  </a:ext>
                </a:extLst>
              </p:cNvPr>
              <p:cNvSpPr txBox="1"/>
              <p:nvPr/>
            </p:nvSpPr>
            <p:spPr>
              <a:xfrm>
                <a:off x="4314092" y="4935415"/>
                <a:ext cx="32191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round to 2 significant digits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595F37BC-490D-4FA1-9F4B-D33D440DE8D5}"/>
                  </a:ext>
                </a:extLst>
              </p:cNvPr>
              <p:cNvCxnSpPr/>
              <p:nvPr/>
            </p:nvCxnSpPr>
            <p:spPr>
              <a:xfrm>
                <a:off x="4081060" y="5335525"/>
                <a:ext cx="38404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4ED9729-E98E-4D59-9778-3BB0A4FA49E7}"/>
              </a:ext>
            </a:extLst>
          </p:cNvPr>
          <p:cNvSpPr txBox="1"/>
          <p:nvPr/>
        </p:nvSpPr>
        <p:spPr>
          <a:xfrm>
            <a:off x="7044404" y="5614426"/>
            <a:ext cx="1225940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spc="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FE7A686-83E6-442F-80B6-4C4453B7EE31}"/>
              </a:ext>
            </a:extLst>
          </p:cNvPr>
          <p:cNvSpPr/>
          <p:nvPr/>
        </p:nvSpPr>
        <p:spPr>
          <a:xfrm>
            <a:off x="952189" y="4675253"/>
            <a:ext cx="365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34A2B40-6B02-44FC-A2D9-5814D3579A6C}"/>
              </a:ext>
            </a:extLst>
          </p:cNvPr>
          <p:cNvSpPr/>
          <p:nvPr/>
        </p:nvSpPr>
        <p:spPr>
          <a:xfrm>
            <a:off x="1530403" y="4675253"/>
            <a:ext cx="365760" cy="548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7C97940-00ED-4C1B-8F50-5AD4026899B0}"/>
              </a:ext>
            </a:extLst>
          </p:cNvPr>
          <p:cNvSpPr/>
          <p:nvPr/>
        </p:nvSpPr>
        <p:spPr>
          <a:xfrm>
            <a:off x="1911125" y="4675253"/>
            <a:ext cx="365760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D455E9A-1F63-44F9-80F0-676A58C51D32}"/>
              </a:ext>
            </a:extLst>
          </p:cNvPr>
          <p:cNvGrpSpPr/>
          <p:nvPr/>
        </p:nvGrpSpPr>
        <p:grpSpPr>
          <a:xfrm>
            <a:off x="873657" y="4524230"/>
            <a:ext cx="5767727" cy="810064"/>
            <a:chOff x="873657" y="4524230"/>
            <a:chExt cx="5767727" cy="8100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C725F5F-2379-418C-92E7-73282933350A}"/>
                </a:ext>
              </a:extLst>
            </p:cNvPr>
            <p:cNvSpPr txBox="1"/>
            <p:nvPr/>
          </p:nvSpPr>
          <p:spPr>
            <a:xfrm>
              <a:off x="873657" y="4564853"/>
              <a:ext cx="1603739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4400" b="1" spc="500" dirty="0">
                  <a:latin typeface="Arial" panose="020B0604020202020204" pitchFamily="34" charset="0"/>
                  <a:cs typeface="Arial" panose="020B0604020202020204" pitchFamily="34" charset="0"/>
                </a:rPr>
                <a:t>1.43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2C7831D-F695-4938-A27F-6DE407FBB2C6}"/>
                </a:ext>
              </a:extLst>
            </p:cNvPr>
            <p:cNvSpPr txBox="1"/>
            <p:nvPr/>
          </p:nvSpPr>
          <p:spPr>
            <a:xfrm>
              <a:off x="3033936" y="4524230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2 significant digits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46200655-D8F3-4193-88CE-F5F7095400D8}"/>
                </a:ext>
              </a:extLst>
            </p:cNvPr>
            <p:cNvCxnSpPr/>
            <p:nvPr/>
          </p:nvCxnSpPr>
          <p:spPr>
            <a:xfrm>
              <a:off x="2800904" y="4924340"/>
              <a:ext cx="3840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42DF30-F984-4921-9B81-8C8686F618EE}"/>
              </a:ext>
            </a:extLst>
          </p:cNvPr>
          <p:cNvSpPr txBox="1"/>
          <p:nvPr/>
        </p:nvSpPr>
        <p:spPr>
          <a:xfrm>
            <a:off x="7044404" y="4564853"/>
            <a:ext cx="1225940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spc="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</a:p>
        </p:txBody>
      </p:sp>
    </p:spTree>
    <p:extLst>
      <p:ext uri="{BB962C8B-B14F-4D97-AF65-F5344CB8AC3E}">
        <p14:creationId xmlns:p14="http://schemas.microsoft.com/office/powerpoint/2010/main" val="42229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6" grpId="0" animBg="1"/>
      <p:bldP spid="7" grpId="0" animBg="1"/>
      <p:bldP spid="8" grpId="0" animBg="1"/>
      <p:bldP spid="29" grpId="0"/>
      <p:bldP spid="39" grpId="0" animBg="1"/>
      <p:bldP spid="40" grpId="0" animBg="1"/>
      <p:bldP spid="41" grpId="0" animBg="1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7A0A8-35E4-47E6-BEA3-1002859BCF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1D053D-827E-41DC-999F-13C0B8446800}"/>
              </a:ext>
            </a:extLst>
          </p:cNvPr>
          <p:cNvSpPr txBox="1"/>
          <p:nvPr/>
        </p:nvSpPr>
        <p:spPr>
          <a:xfrm>
            <a:off x="6757691" y="4494456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2DF9B1-0A16-45A0-BC12-BB313960B13F}"/>
              </a:ext>
            </a:extLst>
          </p:cNvPr>
          <p:cNvSpPr txBox="1"/>
          <p:nvPr/>
        </p:nvSpPr>
        <p:spPr>
          <a:xfrm>
            <a:off x="6693571" y="126492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FCC705-3E6C-4578-A508-D30313A729DA}"/>
              </a:ext>
            </a:extLst>
          </p:cNvPr>
          <p:cNvSpPr txBox="1"/>
          <p:nvPr/>
        </p:nvSpPr>
        <p:spPr>
          <a:xfrm>
            <a:off x="6757691" y="530184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D0C401-056D-469F-BA6A-721AF0BE8DAE}"/>
              </a:ext>
            </a:extLst>
          </p:cNvPr>
          <p:cNvSpPr txBox="1"/>
          <p:nvPr/>
        </p:nvSpPr>
        <p:spPr>
          <a:xfrm>
            <a:off x="6950052" y="61092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22E0FB-0E2E-4659-85EC-6C68E02811E1}"/>
              </a:ext>
            </a:extLst>
          </p:cNvPr>
          <p:cNvSpPr txBox="1"/>
          <p:nvPr/>
        </p:nvSpPr>
        <p:spPr>
          <a:xfrm>
            <a:off x="6693571" y="207230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FACE0C-AC78-489F-9A58-6D2C0A87907B}"/>
              </a:ext>
            </a:extLst>
          </p:cNvPr>
          <p:cNvSpPr txBox="1"/>
          <p:nvPr/>
        </p:nvSpPr>
        <p:spPr>
          <a:xfrm>
            <a:off x="6693571" y="287968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1DDC4F-AA0B-44E0-86B5-DC69E4488C03}"/>
              </a:ext>
            </a:extLst>
          </p:cNvPr>
          <p:cNvSpPr txBox="1"/>
          <p:nvPr/>
        </p:nvSpPr>
        <p:spPr>
          <a:xfrm>
            <a:off x="6501211" y="3687072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8615.0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26286-6945-43F8-B4FE-6855D71A06BA}"/>
              </a:ext>
            </a:extLst>
          </p:cNvPr>
          <p:cNvSpPr txBox="1"/>
          <p:nvPr/>
        </p:nvSpPr>
        <p:spPr>
          <a:xfrm>
            <a:off x="732210" y="4494456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771B9B-92FD-41CB-9472-1ED18572E413}"/>
              </a:ext>
            </a:extLst>
          </p:cNvPr>
          <p:cNvSpPr txBox="1"/>
          <p:nvPr/>
        </p:nvSpPr>
        <p:spPr>
          <a:xfrm>
            <a:off x="732210" y="126492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E217D6-0816-4913-9F7E-50E84F8F7B27}"/>
              </a:ext>
            </a:extLst>
          </p:cNvPr>
          <p:cNvSpPr txBox="1"/>
          <p:nvPr/>
        </p:nvSpPr>
        <p:spPr>
          <a:xfrm>
            <a:off x="732210" y="530184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7E6012-0895-46B8-A3E1-3789BC5694A8}"/>
              </a:ext>
            </a:extLst>
          </p:cNvPr>
          <p:cNvSpPr txBox="1"/>
          <p:nvPr/>
        </p:nvSpPr>
        <p:spPr>
          <a:xfrm>
            <a:off x="732210" y="6109223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4F50F9C-AF2A-4CD4-901E-0E0468FCFAF4}"/>
              </a:ext>
            </a:extLst>
          </p:cNvPr>
          <p:cNvSpPr txBox="1"/>
          <p:nvPr/>
        </p:nvSpPr>
        <p:spPr>
          <a:xfrm>
            <a:off x="732210" y="213385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01A5A24-F1F2-445C-B017-BFE0A3B9A28F}"/>
              </a:ext>
            </a:extLst>
          </p:cNvPr>
          <p:cNvSpPr txBox="1"/>
          <p:nvPr/>
        </p:nvSpPr>
        <p:spPr>
          <a:xfrm>
            <a:off x="732210" y="2941243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77C1A1-2C42-4AFB-9773-2F419F6A5440}"/>
              </a:ext>
            </a:extLst>
          </p:cNvPr>
          <p:cNvSpPr txBox="1"/>
          <p:nvPr/>
        </p:nvSpPr>
        <p:spPr>
          <a:xfrm>
            <a:off x="732210" y="374862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154D81C-97F6-4FB0-B6EF-451E243A8631}"/>
              </a:ext>
            </a:extLst>
          </p:cNvPr>
          <p:cNvGrpSpPr/>
          <p:nvPr/>
        </p:nvGrpSpPr>
        <p:grpSpPr>
          <a:xfrm>
            <a:off x="1320758" y="4494456"/>
            <a:ext cx="4860818" cy="646331"/>
            <a:chOff x="1320758" y="4494456"/>
            <a:chExt cx="4860818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BC8420C-AC56-48B4-ACD9-7FCAE0EEFD09}"/>
                </a:ext>
              </a:extLst>
            </p:cNvPr>
            <p:cNvSpPr txBox="1"/>
            <p:nvPr/>
          </p:nvSpPr>
          <p:spPr>
            <a:xfrm>
              <a:off x="1320758" y="4494456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22.07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3DA23B9C-8091-45F5-AEBE-B910FA1FD11A}"/>
                </a:ext>
              </a:extLst>
            </p:cNvPr>
            <p:cNvSpPr txBox="1"/>
            <p:nvPr/>
          </p:nvSpPr>
          <p:spPr>
            <a:xfrm>
              <a:off x="2962425" y="4617566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3 significant digits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9F911A08-090C-47A3-9B74-51651FB77E26}"/>
              </a:ext>
            </a:extLst>
          </p:cNvPr>
          <p:cNvGrpSpPr/>
          <p:nvPr/>
        </p:nvGrpSpPr>
        <p:grpSpPr>
          <a:xfrm>
            <a:off x="1384878" y="1264920"/>
            <a:ext cx="4796698" cy="646331"/>
            <a:chOff x="1384878" y="1264920"/>
            <a:chExt cx="4796698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72E4744-2177-482A-A561-07210BD026BB}"/>
                </a:ext>
              </a:extLst>
            </p:cNvPr>
            <p:cNvSpPr txBox="1"/>
            <p:nvPr/>
          </p:nvSpPr>
          <p:spPr>
            <a:xfrm>
              <a:off x="1384878" y="126492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8615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BEF47A8-76A4-4A70-A8E1-7B0BCD5DCA5A}"/>
                </a:ext>
              </a:extLst>
            </p:cNvPr>
            <p:cNvSpPr txBox="1"/>
            <p:nvPr/>
          </p:nvSpPr>
          <p:spPr>
            <a:xfrm>
              <a:off x="2962425" y="1388030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3 significant digits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FF7064A-CF40-409D-8FAF-76808EAFF827}"/>
              </a:ext>
            </a:extLst>
          </p:cNvPr>
          <p:cNvGrpSpPr/>
          <p:nvPr/>
        </p:nvGrpSpPr>
        <p:grpSpPr>
          <a:xfrm>
            <a:off x="1320758" y="5301840"/>
            <a:ext cx="4860818" cy="646331"/>
            <a:chOff x="1320758" y="5301840"/>
            <a:chExt cx="4860818" cy="6463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38F1568-C0F2-4D14-8121-5560EDF07B78}"/>
                </a:ext>
              </a:extLst>
            </p:cNvPr>
            <p:cNvSpPr txBox="1"/>
            <p:nvPr/>
          </p:nvSpPr>
          <p:spPr>
            <a:xfrm>
              <a:off x="1320758" y="5301840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22.97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607D7AB-F06E-4805-BA7F-D4CB56F91E77}"/>
                </a:ext>
              </a:extLst>
            </p:cNvPr>
            <p:cNvSpPr txBox="1"/>
            <p:nvPr/>
          </p:nvSpPr>
          <p:spPr>
            <a:xfrm>
              <a:off x="2962425" y="5424950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3 significant digits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BA5F219-7F86-48BC-A4B7-E5B7462AF84F}"/>
              </a:ext>
            </a:extLst>
          </p:cNvPr>
          <p:cNvGrpSpPr/>
          <p:nvPr/>
        </p:nvGrpSpPr>
        <p:grpSpPr>
          <a:xfrm>
            <a:off x="1320758" y="6109223"/>
            <a:ext cx="4860818" cy="646331"/>
            <a:chOff x="1320758" y="6109223"/>
            <a:chExt cx="4860818" cy="6463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B170757-0244-4768-8122-592D90D5E8D2}"/>
                </a:ext>
              </a:extLst>
            </p:cNvPr>
            <p:cNvSpPr txBox="1"/>
            <p:nvPr/>
          </p:nvSpPr>
          <p:spPr>
            <a:xfrm>
              <a:off x="1320758" y="6109223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22.97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642EF8D-3B06-4B6F-B40A-68D03A86942A}"/>
                </a:ext>
              </a:extLst>
            </p:cNvPr>
            <p:cNvSpPr txBox="1"/>
            <p:nvPr/>
          </p:nvSpPr>
          <p:spPr>
            <a:xfrm>
              <a:off x="2962425" y="6232333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2 significant digits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B366EE4-B3FD-4700-8151-0E347BFE99C2}"/>
              </a:ext>
            </a:extLst>
          </p:cNvPr>
          <p:cNvGrpSpPr/>
          <p:nvPr/>
        </p:nvGrpSpPr>
        <p:grpSpPr>
          <a:xfrm>
            <a:off x="1618917" y="2133859"/>
            <a:ext cx="4562659" cy="523220"/>
            <a:chOff x="1618917" y="2133859"/>
            <a:chExt cx="4562659" cy="52322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2A918AA-9CA8-48A0-AC6D-969D316DA3B3}"/>
                </a:ext>
              </a:extLst>
            </p:cNvPr>
            <p:cNvSpPr txBox="1"/>
            <p:nvPr/>
          </p:nvSpPr>
          <p:spPr>
            <a:xfrm>
              <a:off x="1618917" y="2133859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“  “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31236C3-8FEC-4522-8866-33B8D4B97FCF}"/>
                </a:ext>
              </a:extLst>
            </p:cNvPr>
            <p:cNvSpPr txBox="1"/>
            <p:nvPr/>
          </p:nvSpPr>
          <p:spPr>
            <a:xfrm>
              <a:off x="2962425" y="2195414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2 significant digits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E12C16E4-B109-4B34-9CDE-CE48B8CFFBA7}"/>
              </a:ext>
            </a:extLst>
          </p:cNvPr>
          <p:cNvGrpSpPr/>
          <p:nvPr/>
        </p:nvGrpSpPr>
        <p:grpSpPr>
          <a:xfrm>
            <a:off x="1618917" y="2941243"/>
            <a:ext cx="4562659" cy="523220"/>
            <a:chOff x="1618917" y="2941243"/>
            <a:chExt cx="4562659" cy="52322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C8D3428-C6D8-4CC0-89DD-36DB2097612F}"/>
                </a:ext>
              </a:extLst>
            </p:cNvPr>
            <p:cNvSpPr txBox="1"/>
            <p:nvPr/>
          </p:nvSpPr>
          <p:spPr>
            <a:xfrm>
              <a:off x="1618917" y="294124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“  “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A59008F-82F5-4174-BA53-8D4666DBDAE8}"/>
                </a:ext>
              </a:extLst>
            </p:cNvPr>
            <p:cNvSpPr txBox="1"/>
            <p:nvPr/>
          </p:nvSpPr>
          <p:spPr>
            <a:xfrm>
              <a:off x="2962425" y="3002798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1 significant digits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C62F4D3-09E2-4919-A5A7-7D2D834AB096}"/>
              </a:ext>
            </a:extLst>
          </p:cNvPr>
          <p:cNvGrpSpPr/>
          <p:nvPr/>
        </p:nvGrpSpPr>
        <p:grpSpPr>
          <a:xfrm>
            <a:off x="1618917" y="3748627"/>
            <a:ext cx="4562659" cy="523220"/>
            <a:chOff x="1618917" y="3748627"/>
            <a:chExt cx="4562659" cy="5232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FB67E86-946D-4D62-9528-3B244B6350BA}"/>
                </a:ext>
              </a:extLst>
            </p:cNvPr>
            <p:cNvSpPr txBox="1"/>
            <p:nvPr/>
          </p:nvSpPr>
          <p:spPr>
            <a:xfrm>
              <a:off x="2962425" y="3810182"/>
              <a:ext cx="321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round to 5 significant digits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83C5E51-5172-4BE1-8E31-9CD77ABBD938}"/>
                </a:ext>
              </a:extLst>
            </p:cNvPr>
            <p:cNvSpPr txBox="1"/>
            <p:nvPr/>
          </p:nvSpPr>
          <p:spPr>
            <a:xfrm>
              <a:off x="1618917" y="3748627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“  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5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9" grpId="0"/>
      <p:bldP spid="6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394CB-9723-49F7-909E-8208F198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Multiply/Divide Rationale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3D322-1E0F-4F3A-9031-753CBF9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57" y="1483439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9124FB-D3E6-45C9-ABEF-8A677249B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2" y="2785768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7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D2C82-C6D1-417A-A99F-91C98099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mass of one bead?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BAA8989-F3EF-46E5-8880-7EDEA7E8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5" y="2419933"/>
            <a:ext cx="8050573" cy="3980873"/>
          </a:xfrm>
        </p:spPr>
        <p:txBody>
          <a:bodyPr>
            <a:noAutofit/>
          </a:bodyPr>
          <a:lstStyle/>
          <a:p>
            <a:r>
              <a:rPr lang="en-US" sz="2600" dirty="0"/>
              <a:t>The mass of 17 beads was 0.143 g</a:t>
            </a:r>
          </a:p>
          <a:p>
            <a:r>
              <a:rPr lang="en-US" sz="2600" dirty="0"/>
              <a:t>Thus, the mass of one bead is 0.143 g </a:t>
            </a:r>
            <a:r>
              <a:rPr lang="en-US" dirty="0">
                <a:latin typeface="Symbol" panose="05050102010706020507" pitchFamily="18" charset="2"/>
              </a:rPr>
              <a:t>¸</a:t>
            </a:r>
            <a:r>
              <a:rPr lang="en-US" sz="2600" dirty="0"/>
              <a:t> 17</a:t>
            </a:r>
          </a:p>
          <a:p>
            <a:r>
              <a:rPr lang="en-US" sz="2600" dirty="0"/>
              <a:t>But the digits on the calculator goes on and on</a:t>
            </a:r>
          </a:p>
          <a:p>
            <a:r>
              <a:rPr lang="en-US" sz="2600" dirty="0"/>
              <a:t>The answer is shown with 20 significant digits while the dividend only has 3 significant digits</a:t>
            </a:r>
          </a:p>
          <a:p>
            <a:r>
              <a:rPr lang="en-US" sz="2600" b="1" dirty="0">
                <a:solidFill>
                  <a:srgbClr val="0000FF"/>
                </a:solidFill>
              </a:rPr>
              <a:t>This is wrong.  Our precision has not improved</a:t>
            </a:r>
          </a:p>
          <a:p>
            <a:r>
              <a:rPr lang="en-US" sz="2600" b="1" dirty="0">
                <a:solidFill>
                  <a:srgbClr val="FF0000"/>
                </a:solidFill>
              </a:rPr>
              <a:t>We introduced false precision into our answer</a:t>
            </a:r>
          </a:p>
          <a:p>
            <a:r>
              <a:rPr lang="en-US" sz="2600" dirty="0"/>
              <a:t>How do we do this correctly?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A3FBBC5-487A-49BC-9DB4-1A726C58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68542"/>
              </p:ext>
            </p:extLst>
          </p:nvPr>
        </p:nvGraphicFramePr>
        <p:xfrm>
          <a:off x="997527" y="1184485"/>
          <a:ext cx="201168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xmlns="" val="3201600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0.143 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57511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48CC113-C55B-40C6-A3E7-786B537A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00852"/>
              </p:ext>
            </p:extLst>
          </p:nvPr>
        </p:nvGraphicFramePr>
        <p:xfrm>
          <a:off x="3009207" y="1184485"/>
          <a:ext cx="5943600" cy="116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xmlns="" val="992856451"/>
                    </a:ext>
                  </a:extLst>
                </a:gridCol>
              </a:tblGrid>
              <a:tr h="11612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0.0084117647058823529411 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8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9A0A1-581F-401B-AE8E-37ED04FF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C9139D-02CC-466E-9CA4-6E2AA477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45" y="1296988"/>
            <a:ext cx="8675110" cy="5129212"/>
          </a:xfrm>
        </p:spPr>
        <p:txBody>
          <a:bodyPr/>
          <a:lstStyle/>
          <a:p>
            <a:r>
              <a:rPr lang="en-US" dirty="0"/>
              <a:t>Inexact number have a particular precision</a:t>
            </a:r>
          </a:p>
          <a:p>
            <a:r>
              <a:rPr lang="en-US" dirty="0"/>
              <a:t>That precision should not be increased or decrease when doing math with inexact numbers</a:t>
            </a:r>
          </a:p>
          <a:p>
            <a:r>
              <a:rPr lang="en-US" dirty="0"/>
              <a:t>To ensure precision is correctly maintained, specific rules have been created for when we:</a:t>
            </a:r>
          </a:p>
          <a:p>
            <a:pPr marL="30289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multiply or divide</a:t>
            </a:r>
          </a:p>
          <a:p>
            <a:pPr marL="30289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add or subtract</a:t>
            </a:r>
          </a:p>
          <a:p>
            <a:pPr marL="30289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round</a:t>
            </a:r>
          </a:p>
          <a:p>
            <a:r>
              <a:rPr lang="en-US" dirty="0"/>
              <a:t>I will explain the rationale behind these rules, but you only need to know the rules, not the rationale</a:t>
            </a:r>
          </a:p>
        </p:txBody>
      </p:sp>
    </p:spTree>
    <p:extLst>
      <p:ext uri="{BB962C8B-B14F-4D97-AF65-F5344CB8AC3E}">
        <p14:creationId xmlns:p14="http://schemas.microsoft.com/office/powerpoint/2010/main" val="10743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F5E9A7-1478-491F-BA54-C1D1B891FD8B}"/>
              </a:ext>
            </a:extLst>
          </p:cNvPr>
          <p:cNvSpPr/>
          <p:nvPr/>
        </p:nvSpPr>
        <p:spPr>
          <a:xfrm>
            <a:off x="5366656" y="3205844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02470CD-2506-4A72-B40D-6E241C1657A4}"/>
              </a:ext>
            </a:extLst>
          </p:cNvPr>
          <p:cNvSpPr/>
          <p:nvPr/>
        </p:nvSpPr>
        <p:spPr>
          <a:xfrm>
            <a:off x="5704807" y="3205844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27269A-1FE8-4F8F-B593-5799C6E1D5C7}"/>
              </a:ext>
            </a:extLst>
          </p:cNvPr>
          <p:cNvSpPr/>
          <p:nvPr/>
        </p:nvSpPr>
        <p:spPr>
          <a:xfrm>
            <a:off x="6047707" y="3205844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DB33865-48C2-4691-9F21-6889F36C08C3}"/>
              </a:ext>
            </a:extLst>
          </p:cNvPr>
          <p:cNvSpPr/>
          <p:nvPr/>
        </p:nvSpPr>
        <p:spPr>
          <a:xfrm>
            <a:off x="1678681" y="2829388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77DEAC5-744E-4102-90A6-C40484656910}"/>
              </a:ext>
            </a:extLst>
          </p:cNvPr>
          <p:cNvSpPr/>
          <p:nvPr/>
        </p:nvSpPr>
        <p:spPr>
          <a:xfrm>
            <a:off x="2016832" y="2829388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DF9772A-7BEA-4648-AFA0-B551F4BE46CE}"/>
              </a:ext>
            </a:extLst>
          </p:cNvPr>
          <p:cNvSpPr/>
          <p:nvPr/>
        </p:nvSpPr>
        <p:spPr>
          <a:xfrm>
            <a:off x="2359732" y="2829388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FD78933-F961-48B0-9181-748E782D0AAA}"/>
              </a:ext>
            </a:extLst>
          </p:cNvPr>
          <p:cNvSpPr/>
          <p:nvPr/>
        </p:nvSpPr>
        <p:spPr>
          <a:xfrm>
            <a:off x="1817636" y="3591727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F24E65A-1E3D-4FA2-ACE1-731D0DA70098}"/>
              </a:ext>
            </a:extLst>
          </p:cNvPr>
          <p:cNvSpPr/>
          <p:nvPr/>
        </p:nvSpPr>
        <p:spPr>
          <a:xfrm>
            <a:off x="2155787" y="3591727"/>
            <a:ext cx="347472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D2C82-C6D1-417A-A99F-91C98099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this correctly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A3FBBC5-487A-49BC-9DB4-1A726C58D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83995"/>
              </p:ext>
            </p:extLst>
          </p:nvPr>
        </p:nvGraphicFramePr>
        <p:xfrm>
          <a:off x="997527" y="2717721"/>
          <a:ext cx="303415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07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3201600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0.143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057511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48CC113-C55B-40C6-A3E7-786B537A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459604"/>
              </p:ext>
            </p:extLst>
          </p:nvPr>
        </p:nvGraphicFramePr>
        <p:xfrm>
          <a:off x="4052916" y="2717721"/>
          <a:ext cx="6310283" cy="15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283">
                  <a:extLst>
                    <a:ext uri="{9D8B030D-6E8A-4147-A177-3AD203B41FA5}">
                      <a16:colId xmlns:a16="http://schemas.microsoft.com/office/drawing/2014/main" xmlns="" val="992856451"/>
                    </a:ext>
                  </a:extLst>
                </a:gridCol>
              </a:tblGrid>
              <a:tr h="1527048">
                <a:tc>
                  <a:txBody>
                    <a:bodyPr/>
                    <a:lstStyle/>
                    <a:p>
                      <a:pPr algn="l"/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0.00841176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47058823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</a:tbl>
          </a:graphicData>
        </a:graphic>
      </p:graphicFrame>
      <p:sp>
        <p:nvSpPr>
          <p:cNvPr id="4" name="Callout: Down Arrow 3">
            <a:extLst>
              <a:ext uri="{FF2B5EF4-FFF2-40B4-BE49-F238E27FC236}">
                <a16:creationId xmlns:a16="http://schemas.microsoft.com/office/drawing/2014/main" xmlns="" id="{3A9539E5-1677-4618-B8FE-03B1763301E3}"/>
              </a:ext>
            </a:extLst>
          </p:cNvPr>
          <p:cNvSpPr/>
          <p:nvPr/>
        </p:nvSpPr>
        <p:spPr>
          <a:xfrm>
            <a:off x="918687" y="1504643"/>
            <a:ext cx="2651760" cy="108442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top number has 3 significant digits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xmlns="" id="{9AC0C410-FAE4-443D-BC22-CBE08F211DAF}"/>
              </a:ext>
            </a:extLst>
          </p:cNvPr>
          <p:cNvSpPr/>
          <p:nvPr/>
        </p:nvSpPr>
        <p:spPr>
          <a:xfrm>
            <a:off x="918687" y="4241721"/>
            <a:ext cx="2651760" cy="10881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many significant digits?</a:t>
            </a: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xmlns="" id="{EBABF1B4-EB74-45E7-800B-5A7A279312B9}"/>
              </a:ext>
            </a:extLst>
          </p:cNvPr>
          <p:cNvSpPr/>
          <p:nvPr/>
        </p:nvSpPr>
        <p:spPr>
          <a:xfrm>
            <a:off x="918687" y="4241721"/>
            <a:ext cx="2651760" cy="1088136"/>
          </a:xfrm>
          <a:prstGeom prst="upArrowCallou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(counting number)</a:t>
            </a:r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xmlns="" id="{E89DD000-D0D3-4B53-8C52-5A49105C9D24}"/>
              </a:ext>
            </a:extLst>
          </p:cNvPr>
          <p:cNvSpPr/>
          <p:nvPr/>
        </p:nvSpPr>
        <p:spPr>
          <a:xfrm>
            <a:off x="4177741" y="1504643"/>
            <a:ext cx="3200400" cy="108442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Our answer cannot have increased precision</a:t>
            </a:r>
          </a:p>
        </p:txBody>
      </p:sp>
      <p:sp>
        <p:nvSpPr>
          <p:cNvPr id="13" name="Callout: Up Arrow 12">
            <a:extLst>
              <a:ext uri="{FF2B5EF4-FFF2-40B4-BE49-F238E27FC236}">
                <a16:creationId xmlns:a16="http://schemas.microsoft.com/office/drawing/2014/main" xmlns="" id="{B70240A0-35BD-4225-9573-1EEFF5F47381}"/>
              </a:ext>
            </a:extLst>
          </p:cNvPr>
          <p:cNvSpPr/>
          <p:nvPr/>
        </p:nvSpPr>
        <p:spPr>
          <a:xfrm>
            <a:off x="4177741" y="4056994"/>
            <a:ext cx="3200400" cy="16367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Therefore, it will have the lesser number of significant digits</a:t>
            </a:r>
          </a:p>
        </p:txBody>
      </p:sp>
    </p:spTree>
    <p:extLst>
      <p:ext uri="{BB962C8B-B14F-4D97-AF65-F5344CB8AC3E}">
        <p14:creationId xmlns:p14="http://schemas.microsoft.com/office/powerpoint/2010/main" val="38842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20943-4476-4D67-8448-64628DAC9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The Concept of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Significant Digits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AB3C65-8553-4AF8-8FD0-B77E6A08C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7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A141E-C9D0-453B-8B38-9AF1FB68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&amp; Division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C81E05-2485-4370-9BD4-F97BFC06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96" y="1296988"/>
            <a:ext cx="8145008" cy="51292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answer will have the </a:t>
            </a:r>
            <a:r>
              <a:rPr lang="en-US" u="sng" dirty="0"/>
              <a:t>same number</a:t>
            </a:r>
            <a:r>
              <a:rPr lang="en-US" dirty="0"/>
              <a:t> significant digits as the starting number with the fewest significant digits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5E6311-DF15-4E46-9304-F4332D615EA1}"/>
              </a:ext>
            </a:extLst>
          </p:cNvPr>
          <p:cNvSpPr txBox="1"/>
          <p:nvPr/>
        </p:nvSpPr>
        <p:spPr>
          <a:xfrm>
            <a:off x="8201277" y="3059668"/>
            <a:ext cx="94272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8217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84285-B408-4C26-A4E6-E16E9F13EF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D187EDE-42EF-427B-8FB0-49D24A56D1A4}"/>
              </a:ext>
            </a:extLst>
          </p:cNvPr>
          <p:cNvSpPr txBox="1"/>
          <p:nvPr/>
        </p:nvSpPr>
        <p:spPr>
          <a:xfrm>
            <a:off x="686360" y="294948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F42119A-3093-46D7-9575-C555C669ACFC}"/>
              </a:ext>
            </a:extLst>
          </p:cNvPr>
          <p:cNvSpPr txBox="1"/>
          <p:nvPr/>
        </p:nvSpPr>
        <p:spPr>
          <a:xfrm>
            <a:off x="2648206" y="29304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6F6899-9EB6-4CEC-B2E0-28F2F27E2582}"/>
              </a:ext>
            </a:extLst>
          </p:cNvPr>
          <p:cNvSpPr txBox="1"/>
          <p:nvPr/>
        </p:nvSpPr>
        <p:spPr>
          <a:xfrm>
            <a:off x="1536242" y="29304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9624D-D379-44C3-A1AC-7C7D86B0E5C7}"/>
              </a:ext>
            </a:extLst>
          </p:cNvPr>
          <p:cNvSpPr txBox="1"/>
          <p:nvPr/>
        </p:nvSpPr>
        <p:spPr>
          <a:xfrm>
            <a:off x="3118969" y="293043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3.000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C7E2858-6861-4304-AAB5-48548A6163EE}"/>
              </a:ext>
            </a:extLst>
          </p:cNvPr>
          <p:cNvSpPr txBox="1"/>
          <p:nvPr/>
        </p:nvSpPr>
        <p:spPr>
          <a:xfrm>
            <a:off x="4487414" y="2930432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2CC2BDA-6FA4-4755-A987-528E58657583}"/>
              </a:ext>
            </a:extLst>
          </p:cNvPr>
          <p:cNvSpPr txBox="1"/>
          <p:nvPr/>
        </p:nvSpPr>
        <p:spPr>
          <a:xfrm>
            <a:off x="5368548" y="29304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3822DD-35A6-4D36-975A-F1C9EA6CAE05}"/>
              </a:ext>
            </a:extLst>
          </p:cNvPr>
          <p:cNvSpPr txBox="1"/>
          <p:nvPr/>
        </p:nvSpPr>
        <p:spPr>
          <a:xfrm>
            <a:off x="7042906" y="29304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09DDF5-868D-4667-88C7-26ED6E88B9C7}"/>
              </a:ext>
            </a:extLst>
          </p:cNvPr>
          <p:cNvSpPr txBox="1"/>
          <p:nvPr/>
        </p:nvSpPr>
        <p:spPr>
          <a:xfrm>
            <a:off x="686360" y="3583566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B1BE89C-9A33-4157-A4E1-861694308C55}"/>
              </a:ext>
            </a:extLst>
          </p:cNvPr>
          <p:cNvSpPr txBox="1"/>
          <p:nvPr/>
        </p:nvSpPr>
        <p:spPr>
          <a:xfrm>
            <a:off x="2648206" y="35645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C792D7-4B5F-43B5-ABB7-66D3165912E7}"/>
              </a:ext>
            </a:extLst>
          </p:cNvPr>
          <p:cNvSpPr txBox="1"/>
          <p:nvPr/>
        </p:nvSpPr>
        <p:spPr>
          <a:xfrm>
            <a:off x="1279761" y="356451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49C6F55-62D9-4055-ABA3-F4D3A1E4911B}"/>
              </a:ext>
            </a:extLst>
          </p:cNvPr>
          <p:cNvSpPr txBox="1"/>
          <p:nvPr/>
        </p:nvSpPr>
        <p:spPr>
          <a:xfrm>
            <a:off x="3118969" y="356451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3.000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26B5410-645D-449C-BD95-0063D654DA10}"/>
              </a:ext>
            </a:extLst>
          </p:cNvPr>
          <p:cNvSpPr txBox="1"/>
          <p:nvPr/>
        </p:nvSpPr>
        <p:spPr>
          <a:xfrm>
            <a:off x="4487414" y="3564516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889E43E-8F5B-4ADA-8673-F168CEDC2128}"/>
              </a:ext>
            </a:extLst>
          </p:cNvPr>
          <p:cNvSpPr txBox="1"/>
          <p:nvPr/>
        </p:nvSpPr>
        <p:spPr>
          <a:xfrm>
            <a:off x="5368548" y="3564516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C20628A-5F1C-4D09-9CAB-D8623765155F}"/>
              </a:ext>
            </a:extLst>
          </p:cNvPr>
          <p:cNvSpPr txBox="1"/>
          <p:nvPr/>
        </p:nvSpPr>
        <p:spPr>
          <a:xfrm>
            <a:off x="6863369" y="356451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5CAC44-F5DA-4EFB-81E8-B3E1855AB7D9}"/>
              </a:ext>
            </a:extLst>
          </p:cNvPr>
          <p:cNvSpPr txBox="1"/>
          <p:nvPr/>
        </p:nvSpPr>
        <p:spPr>
          <a:xfrm>
            <a:off x="686360" y="421765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AD825A-2384-4826-8E71-BC91FA040EAA}"/>
              </a:ext>
            </a:extLst>
          </p:cNvPr>
          <p:cNvSpPr txBox="1"/>
          <p:nvPr/>
        </p:nvSpPr>
        <p:spPr>
          <a:xfrm>
            <a:off x="2648206" y="4198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6CD0F9-6B51-487D-8A86-A16D182784DD}"/>
              </a:ext>
            </a:extLst>
          </p:cNvPr>
          <p:cNvSpPr txBox="1"/>
          <p:nvPr/>
        </p:nvSpPr>
        <p:spPr>
          <a:xfrm>
            <a:off x="1279761" y="41986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B9BA7A1-F8E0-4A50-AAE5-0388314B35F3}"/>
              </a:ext>
            </a:extLst>
          </p:cNvPr>
          <p:cNvSpPr txBox="1"/>
          <p:nvPr/>
        </p:nvSpPr>
        <p:spPr>
          <a:xfrm>
            <a:off x="3567810" y="4198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A289AA1-5701-48C5-910B-C5FBA1340501}"/>
              </a:ext>
            </a:extLst>
          </p:cNvPr>
          <p:cNvSpPr txBox="1"/>
          <p:nvPr/>
        </p:nvSpPr>
        <p:spPr>
          <a:xfrm>
            <a:off x="4487414" y="4198600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827ABB0-AC8D-4882-9CC9-C2215FFAA76D}"/>
              </a:ext>
            </a:extLst>
          </p:cNvPr>
          <p:cNvSpPr txBox="1"/>
          <p:nvPr/>
        </p:nvSpPr>
        <p:spPr>
          <a:xfrm>
            <a:off x="5368548" y="41986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621AC8B-0D53-4A1B-8BD9-A2CFA11F2CA7}"/>
              </a:ext>
            </a:extLst>
          </p:cNvPr>
          <p:cNvSpPr txBox="1"/>
          <p:nvPr/>
        </p:nvSpPr>
        <p:spPr>
          <a:xfrm>
            <a:off x="7209618" y="4198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C2AC372-8FAB-42D2-AD7A-43AC9242AF4E}"/>
              </a:ext>
            </a:extLst>
          </p:cNvPr>
          <p:cNvSpPr txBox="1"/>
          <p:nvPr/>
        </p:nvSpPr>
        <p:spPr>
          <a:xfrm>
            <a:off x="686360" y="485173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75D25C-6687-4EBE-BFAE-2AECA3616310}"/>
              </a:ext>
            </a:extLst>
          </p:cNvPr>
          <p:cNvSpPr txBox="1"/>
          <p:nvPr/>
        </p:nvSpPr>
        <p:spPr>
          <a:xfrm>
            <a:off x="2648206" y="4832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A37435-062F-445F-9DAA-788B4609EE05}"/>
              </a:ext>
            </a:extLst>
          </p:cNvPr>
          <p:cNvSpPr txBox="1"/>
          <p:nvPr/>
        </p:nvSpPr>
        <p:spPr>
          <a:xfrm>
            <a:off x="1279761" y="483268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215305-4671-4EEF-B9AD-A28DB7BE8D12}"/>
              </a:ext>
            </a:extLst>
          </p:cNvPr>
          <p:cNvSpPr txBox="1"/>
          <p:nvPr/>
        </p:nvSpPr>
        <p:spPr>
          <a:xfrm>
            <a:off x="3118969" y="483268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0.003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EFDFF8C-3E7C-4D97-83BB-332114121060}"/>
              </a:ext>
            </a:extLst>
          </p:cNvPr>
          <p:cNvSpPr txBox="1"/>
          <p:nvPr/>
        </p:nvSpPr>
        <p:spPr>
          <a:xfrm>
            <a:off x="4487414" y="4832684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B5CB171-3970-4D30-A3ED-95758201EAA4}"/>
              </a:ext>
            </a:extLst>
          </p:cNvPr>
          <p:cNvSpPr txBox="1"/>
          <p:nvPr/>
        </p:nvSpPr>
        <p:spPr>
          <a:xfrm>
            <a:off x="4983827" y="483268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0.0036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BF6D467-5D9A-422B-8D2B-FB08E5C8542D}"/>
              </a:ext>
            </a:extLst>
          </p:cNvPr>
          <p:cNvSpPr txBox="1"/>
          <p:nvPr/>
        </p:nvSpPr>
        <p:spPr>
          <a:xfrm>
            <a:off x="6812073" y="483268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B6B5794-BA15-4127-BED1-3A7E3098F347}"/>
              </a:ext>
            </a:extLst>
          </p:cNvPr>
          <p:cNvSpPr txBox="1"/>
          <p:nvPr/>
        </p:nvSpPr>
        <p:spPr>
          <a:xfrm>
            <a:off x="686360" y="6119904"/>
            <a:ext cx="7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27A7691-A4E5-40C3-A06B-F12D5D495EAF}"/>
              </a:ext>
            </a:extLst>
          </p:cNvPr>
          <p:cNvSpPr txBox="1"/>
          <p:nvPr/>
        </p:nvSpPr>
        <p:spPr>
          <a:xfrm>
            <a:off x="2648206" y="61008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0AA09A-EDC3-40D8-A3FC-C806897EC6CD}"/>
              </a:ext>
            </a:extLst>
          </p:cNvPr>
          <p:cNvSpPr txBox="1"/>
          <p:nvPr/>
        </p:nvSpPr>
        <p:spPr>
          <a:xfrm>
            <a:off x="1279761" y="6100854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1.100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5D33108-3380-42A0-A554-A493FF6E872B}"/>
              </a:ext>
            </a:extLst>
          </p:cNvPr>
          <p:cNvSpPr txBox="1"/>
          <p:nvPr/>
        </p:nvSpPr>
        <p:spPr>
          <a:xfrm>
            <a:off x="3183089" y="610085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F9E84A2-393E-4A64-8F53-86B4617789A8}"/>
              </a:ext>
            </a:extLst>
          </p:cNvPr>
          <p:cNvSpPr txBox="1"/>
          <p:nvPr/>
        </p:nvSpPr>
        <p:spPr>
          <a:xfrm>
            <a:off x="4487414" y="6100854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6C8CEE4-481F-4D39-B574-B2A877F368B1}"/>
              </a:ext>
            </a:extLst>
          </p:cNvPr>
          <p:cNvSpPr txBox="1"/>
          <p:nvPr/>
        </p:nvSpPr>
        <p:spPr>
          <a:xfrm>
            <a:off x="5176187" y="610085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3300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EF686DE-5383-4B50-B655-CBD19F6617FA}"/>
              </a:ext>
            </a:extLst>
          </p:cNvPr>
          <p:cNvSpPr txBox="1"/>
          <p:nvPr/>
        </p:nvSpPr>
        <p:spPr>
          <a:xfrm>
            <a:off x="6863369" y="6100854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352D16-7986-4084-AA00-33E45A8E0FED}"/>
              </a:ext>
            </a:extLst>
          </p:cNvPr>
          <p:cNvSpPr txBox="1"/>
          <p:nvPr/>
        </p:nvSpPr>
        <p:spPr>
          <a:xfrm>
            <a:off x="686360" y="548581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DD62C-529A-4F71-89A5-8C5FC498F839}"/>
              </a:ext>
            </a:extLst>
          </p:cNvPr>
          <p:cNvSpPr txBox="1"/>
          <p:nvPr/>
        </p:nvSpPr>
        <p:spPr>
          <a:xfrm>
            <a:off x="2648206" y="54667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CFA641-A859-4337-8D36-FD2BCA8D5712}"/>
              </a:ext>
            </a:extLst>
          </p:cNvPr>
          <p:cNvSpPr txBox="1"/>
          <p:nvPr/>
        </p:nvSpPr>
        <p:spPr>
          <a:xfrm>
            <a:off x="1279761" y="546676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E4900A5-29A7-4FEC-8606-86260789B5EC}"/>
              </a:ext>
            </a:extLst>
          </p:cNvPr>
          <p:cNvSpPr txBox="1"/>
          <p:nvPr/>
        </p:nvSpPr>
        <p:spPr>
          <a:xfrm>
            <a:off x="3183089" y="546676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0BC212E-D971-4C5D-AA7E-2AAD045B9A61}"/>
              </a:ext>
            </a:extLst>
          </p:cNvPr>
          <p:cNvSpPr txBox="1"/>
          <p:nvPr/>
        </p:nvSpPr>
        <p:spPr>
          <a:xfrm>
            <a:off x="4487414" y="5466768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9CAF9C3-6E8D-494C-A08F-C0D548009310}"/>
              </a:ext>
            </a:extLst>
          </p:cNvPr>
          <p:cNvSpPr txBox="1"/>
          <p:nvPr/>
        </p:nvSpPr>
        <p:spPr>
          <a:xfrm>
            <a:off x="5176187" y="546676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3600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7B4335D-1588-465D-B1E8-68E7ABEF6092}"/>
              </a:ext>
            </a:extLst>
          </p:cNvPr>
          <p:cNvSpPr txBox="1"/>
          <p:nvPr/>
        </p:nvSpPr>
        <p:spPr>
          <a:xfrm>
            <a:off x="6863369" y="5466768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AF89B5E-9480-4E01-8A6A-FAC1A80E7303}"/>
              </a:ext>
            </a:extLst>
          </p:cNvPr>
          <p:cNvSpPr txBox="1"/>
          <p:nvPr/>
        </p:nvSpPr>
        <p:spPr>
          <a:xfrm>
            <a:off x="686360" y="231539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ED90D61-8D55-44D2-9692-82D8DBAD0C25}"/>
              </a:ext>
            </a:extLst>
          </p:cNvPr>
          <p:cNvSpPr txBox="1"/>
          <p:nvPr/>
        </p:nvSpPr>
        <p:spPr>
          <a:xfrm>
            <a:off x="2648206" y="229634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47CE9E6-79D7-44BE-92F6-B7E214BC0681}"/>
              </a:ext>
            </a:extLst>
          </p:cNvPr>
          <p:cNvSpPr txBox="1"/>
          <p:nvPr/>
        </p:nvSpPr>
        <p:spPr>
          <a:xfrm>
            <a:off x="1536242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EF47C4-C4DC-4AE3-BC75-AA80C85BDDF8}"/>
              </a:ext>
            </a:extLst>
          </p:cNvPr>
          <p:cNvSpPr txBox="1"/>
          <p:nvPr/>
        </p:nvSpPr>
        <p:spPr>
          <a:xfrm>
            <a:off x="3375450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AB56302-4A8C-470A-9386-ED25B2F02C81}"/>
              </a:ext>
            </a:extLst>
          </p:cNvPr>
          <p:cNvSpPr txBox="1"/>
          <p:nvPr/>
        </p:nvSpPr>
        <p:spPr>
          <a:xfrm>
            <a:off x="4487414" y="2296348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36521CE-5215-4F6A-8D9F-A0AB4C1ED5C5}"/>
              </a:ext>
            </a:extLst>
          </p:cNvPr>
          <p:cNvSpPr txBox="1"/>
          <p:nvPr/>
        </p:nvSpPr>
        <p:spPr>
          <a:xfrm>
            <a:off x="5368548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4A517E1-E470-47BF-BA0C-6F79EC8B6570}"/>
              </a:ext>
            </a:extLst>
          </p:cNvPr>
          <p:cNvSpPr txBox="1"/>
          <p:nvPr/>
        </p:nvSpPr>
        <p:spPr>
          <a:xfrm>
            <a:off x="7042906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4814B7-97AD-4C77-AE2D-8098E7E33662}"/>
              </a:ext>
            </a:extLst>
          </p:cNvPr>
          <p:cNvSpPr txBox="1"/>
          <p:nvPr/>
        </p:nvSpPr>
        <p:spPr>
          <a:xfrm>
            <a:off x="670418" y="1280907"/>
            <a:ext cx="780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multiplication, write the answer with the correct number of significant digits (all numbers are inexact)</a:t>
            </a:r>
          </a:p>
        </p:txBody>
      </p:sp>
    </p:spTree>
    <p:extLst>
      <p:ext uri="{BB962C8B-B14F-4D97-AF65-F5344CB8AC3E}">
        <p14:creationId xmlns:p14="http://schemas.microsoft.com/office/powerpoint/2010/main" val="30231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394CB-9723-49F7-909E-8208F198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Add/Subtract Rationale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3D322-1E0F-4F3A-9031-753CBF9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57" y="1483439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226392-CE1A-4A3C-9F6A-E7C64A1C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2" y="2785768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1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C5A44-917E-439C-BD47-CA77978F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the Measurement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D0790-1FDC-4425-9E62-81638359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257"/>
            <a:ext cx="5205865" cy="423635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600" dirty="0"/>
              <a:t>The beaker has gradations every 25 mL</a:t>
            </a:r>
          </a:p>
          <a:p>
            <a:pPr marL="228600" indent="-228600"/>
            <a:r>
              <a:rPr lang="en-US" sz="2600" dirty="0"/>
              <a:t>We can say with complete certainty that the volume of water is &gt;100 mL and &lt;125 mL</a:t>
            </a:r>
          </a:p>
          <a:p>
            <a:pPr marL="228600" indent="-228600"/>
            <a:r>
              <a:rPr lang="en-US" sz="2600" dirty="0"/>
              <a:t>Is the volume is &gt;110 mL?</a:t>
            </a:r>
          </a:p>
          <a:p>
            <a:pPr marL="228600" indent="-228600"/>
            <a:r>
              <a:rPr lang="en-US" sz="2600" dirty="0"/>
              <a:t>Is the volume is &lt;120 mL?</a:t>
            </a:r>
          </a:p>
          <a:p>
            <a:pPr marL="228600" indent="-228600"/>
            <a:r>
              <a:rPr lang="en-US" sz="2600" dirty="0"/>
              <a:t>Is the volume is between 117 and 118 mL?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DB7B88-3E2D-4134-B7E4-992D5B883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32" y="1378857"/>
            <a:ext cx="3101068" cy="41347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5A0DC7-D200-4577-BBFE-6E40B491E1F1}"/>
              </a:ext>
            </a:extLst>
          </p:cNvPr>
          <p:cNvSpPr txBox="1"/>
          <p:nvPr/>
        </p:nvSpPr>
        <p:spPr>
          <a:xfrm>
            <a:off x="457200" y="5729721"/>
            <a:ext cx="82296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reasonably estimate the ones digit, thus the tens digit is our first estimated digit</a:t>
            </a:r>
          </a:p>
        </p:txBody>
      </p:sp>
    </p:spTree>
    <p:extLst>
      <p:ext uri="{BB962C8B-B14F-4D97-AF65-F5344CB8AC3E}">
        <p14:creationId xmlns:p14="http://schemas.microsoft.com/office/powerpoint/2010/main" val="4727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0121A-5142-402C-BC93-08DD5E75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 of the Limits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E76B118-9837-443E-B5CC-E1BB428CF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992" y="1828970"/>
            <a:ext cx="3398837" cy="197961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600" dirty="0"/>
              <a:t>One of the beakers contains 1 mL more water than the other</a:t>
            </a:r>
          </a:p>
          <a:p>
            <a:pPr marL="228600" indent="-228600"/>
            <a:r>
              <a:rPr lang="en-US" sz="2600" dirty="0"/>
              <a:t>Which one is it?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E57F82-0703-4A5E-A5C3-577182BCC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4776"/>
            <a:ext cx="2286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75B9EF6-8BDE-4BAC-8B8F-044AD0F2A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4776"/>
            <a:ext cx="22860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6BC8A4-76DE-4EA2-B39E-44CEE87C6556}"/>
              </a:ext>
            </a:extLst>
          </p:cNvPr>
          <p:cNvSpPr txBox="1"/>
          <p:nvPr/>
        </p:nvSpPr>
        <p:spPr>
          <a:xfrm>
            <a:off x="457200" y="4531982"/>
            <a:ext cx="8229600" cy="95410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reasonably read the ones digit, thus the tens digit is the limit to our precision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4C2311-1F48-4747-8557-9C7BE1438607}"/>
              </a:ext>
            </a:extLst>
          </p:cNvPr>
          <p:cNvSpPr txBox="1"/>
          <p:nvPr/>
        </p:nvSpPr>
        <p:spPr>
          <a:xfrm>
            <a:off x="457200" y="5675296"/>
            <a:ext cx="82296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Rules of Measurement, we should report the volume as either 110 mL or 120 mL</a:t>
            </a:r>
          </a:p>
        </p:txBody>
      </p:sp>
    </p:spTree>
    <p:extLst>
      <p:ext uri="{BB962C8B-B14F-4D97-AF65-F5344CB8AC3E}">
        <p14:creationId xmlns:p14="http://schemas.microsoft.com/office/powerpoint/2010/main" val="5965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0FA06-FD2D-40CE-B59E-A8421778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these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49B20F-90DE-4AD4-A7FA-916CD941D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4" y="1296988"/>
            <a:ext cx="5577840" cy="5129212"/>
          </a:xfrm>
        </p:spPr>
        <p:txBody>
          <a:bodyPr>
            <a:normAutofit/>
          </a:bodyPr>
          <a:lstStyle/>
          <a:p>
            <a:r>
              <a:rPr lang="en-US" sz="2600" dirty="0"/>
              <a:t>Using this beaker, we cannot measure the volume of water to the ones digit</a:t>
            </a:r>
          </a:p>
          <a:p>
            <a:r>
              <a:rPr lang="en-US" sz="2600" dirty="0"/>
              <a:t>The copper foil we used has a volume of 2.0 mL</a:t>
            </a:r>
          </a:p>
          <a:p>
            <a:r>
              <a:rPr lang="en-US" sz="2600" dirty="0"/>
              <a:t>It follows that the sum the volume of the water and the copper foil cannot be precise to the ones digit</a:t>
            </a:r>
          </a:p>
          <a:p>
            <a:r>
              <a:rPr lang="en-US" sz="2600" dirty="0"/>
              <a:t>When we add or subtract inexact numbers, the rules must reflect the limitations of the least precise tool</a:t>
            </a:r>
          </a:p>
          <a:p>
            <a:endParaRPr lang="en-US" sz="2600" dirty="0"/>
          </a:p>
        </p:txBody>
      </p:sp>
      <p:pic>
        <p:nvPicPr>
          <p:cNvPr id="2050" name="Picture 2" descr="Image result for copper foil">
            <a:extLst>
              <a:ext uri="{FF2B5EF4-FFF2-40B4-BE49-F238E27FC236}">
                <a16:creationId xmlns:a16="http://schemas.microsoft.com/office/drawing/2014/main" xmlns="" id="{C609D95C-0C9D-429F-AECA-2EB30A7FB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1" r="53478"/>
          <a:stretch/>
        </p:blipFill>
        <p:spPr bwMode="auto">
          <a:xfrm>
            <a:off x="6853805" y="1594684"/>
            <a:ext cx="1110342" cy="8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eakers">
            <a:extLst>
              <a:ext uri="{FF2B5EF4-FFF2-40B4-BE49-F238E27FC236}">
                <a16:creationId xmlns:a16="http://schemas.microsoft.com/office/drawing/2014/main" xmlns="" id="{68645E18-4CFE-41D8-BB37-1F340E4EF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8314" r="17270" b="10362"/>
          <a:stretch/>
        </p:blipFill>
        <p:spPr bwMode="auto">
          <a:xfrm>
            <a:off x="5856515" y="2757139"/>
            <a:ext cx="3104922" cy="381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A6BD74-7FC9-4A01-8D6D-1DCC90D7D657}"/>
              </a:ext>
            </a:extLst>
          </p:cNvPr>
          <p:cNvSpPr/>
          <p:nvPr/>
        </p:nvSpPr>
        <p:spPr>
          <a:xfrm>
            <a:off x="2533909" y="2079641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7C29342-B9A6-4304-AF5D-84E8C0AD2600}"/>
              </a:ext>
            </a:extLst>
          </p:cNvPr>
          <p:cNvSpPr/>
          <p:nvPr/>
        </p:nvSpPr>
        <p:spPr>
          <a:xfrm>
            <a:off x="1935195" y="2079641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16710D8-16E8-405D-B65F-B4244AC4FDF7}"/>
              </a:ext>
            </a:extLst>
          </p:cNvPr>
          <p:cNvSpPr/>
          <p:nvPr/>
        </p:nvSpPr>
        <p:spPr>
          <a:xfrm>
            <a:off x="2533909" y="2906952"/>
            <a:ext cx="36576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A5AFD5A-D4DA-4DA7-9873-0AB3A2A16D46}"/>
              </a:ext>
            </a:extLst>
          </p:cNvPr>
          <p:cNvSpPr/>
          <p:nvPr/>
        </p:nvSpPr>
        <p:spPr>
          <a:xfrm>
            <a:off x="1210600" y="1306755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D17B322-BA90-435D-984A-7022D707E3D7}"/>
              </a:ext>
            </a:extLst>
          </p:cNvPr>
          <p:cNvSpPr/>
          <p:nvPr/>
        </p:nvSpPr>
        <p:spPr>
          <a:xfrm>
            <a:off x="1570523" y="1306755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81AEAD1-3C77-49CA-A553-1262DB6254B4}"/>
              </a:ext>
            </a:extLst>
          </p:cNvPr>
          <p:cNvSpPr/>
          <p:nvPr/>
        </p:nvSpPr>
        <p:spPr>
          <a:xfrm>
            <a:off x="1210600" y="2906952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BEA319D-244D-45A1-9918-2A11D73F599B}"/>
              </a:ext>
            </a:extLst>
          </p:cNvPr>
          <p:cNvSpPr/>
          <p:nvPr/>
        </p:nvSpPr>
        <p:spPr>
          <a:xfrm>
            <a:off x="1570523" y="2906952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0501D9B-63E7-4B2D-A7C9-0B9CE43DBF3C}"/>
              </a:ext>
            </a:extLst>
          </p:cNvPr>
          <p:cNvSpPr/>
          <p:nvPr/>
        </p:nvSpPr>
        <p:spPr>
          <a:xfrm>
            <a:off x="1935195" y="2906952"/>
            <a:ext cx="365760" cy="54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9E655106-7C82-453D-A868-54EE9CB26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43259"/>
              </p:ext>
            </p:extLst>
          </p:nvPr>
        </p:nvGraphicFramePr>
        <p:xfrm>
          <a:off x="572985" y="2726778"/>
          <a:ext cx="3566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2315906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122.0</a:t>
                      </a:r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3599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C0491EC-FD65-4760-8041-F1C34A225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03730"/>
              </p:ext>
            </p:extLst>
          </p:nvPr>
        </p:nvGraphicFramePr>
        <p:xfrm>
          <a:off x="572985" y="1198789"/>
          <a:ext cx="35661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2315906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C09BF947-391F-482C-BC14-BD18377D0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35586"/>
              </p:ext>
            </p:extLst>
          </p:nvPr>
        </p:nvGraphicFramePr>
        <p:xfrm>
          <a:off x="572985" y="1962075"/>
          <a:ext cx="356616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2315906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057511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7E59739-220D-45F9-8ADA-3797878A89D4}"/>
              </a:ext>
            </a:extLst>
          </p:cNvPr>
          <p:cNvSpPr/>
          <p:nvPr/>
        </p:nvSpPr>
        <p:spPr>
          <a:xfrm>
            <a:off x="6964394" y="2079641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F47013-4953-4DE6-99A4-93D1D47785DD}"/>
              </a:ext>
            </a:extLst>
          </p:cNvPr>
          <p:cNvSpPr/>
          <p:nvPr/>
        </p:nvSpPr>
        <p:spPr>
          <a:xfrm>
            <a:off x="6365680" y="2079641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9BACC9-8F57-4DC3-85E5-B6F2B5AD1839}"/>
              </a:ext>
            </a:extLst>
          </p:cNvPr>
          <p:cNvSpPr/>
          <p:nvPr/>
        </p:nvSpPr>
        <p:spPr>
          <a:xfrm>
            <a:off x="5641085" y="1306755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981DA6C-B566-47A6-AAAC-0D37589A0194}"/>
              </a:ext>
            </a:extLst>
          </p:cNvPr>
          <p:cNvSpPr/>
          <p:nvPr/>
        </p:nvSpPr>
        <p:spPr>
          <a:xfrm>
            <a:off x="6001008" y="1306755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5095FF-E791-4429-A8E0-9FB4620C1F57}"/>
              </a:ext>
            </a:extLst>
          </p:cNvPr>
          <p:cNvSpPr/>
          <p:nvPr/>
        </p:nvSpPr>
        <p:spPr>
          <a:xfrm>
            <a:off x="5641085" y="2906952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919AF6-79E5-4225-9D71-4497B9781F05}"/>
              </a:ext>
            </a:extLst>
          </p:cNvPr>
          <p:cNvSpPr/>
          <p:nvPr/>
        </p:nvSpPr>
        <p:spPr>
          <a:xfrm>
            <a:off x="6001008" y="2906952"/>
            <a:ext cx="36576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BA2AC-DB4D-4210-A4A6-CCC1BD4B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this correctly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xmlns="" id="{07F50197-F7A6-473A-8904-0BE5C050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4314825"/>
            <a:ext cx="8778875" cy="2371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Note that the ones digit on the correct answer is zero, indicating that it is not significant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Also note that the correct answer is the same as the starting volume.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</a:rPr>
              <a:t>This does not mean nothing was added – it means that our tool does not have the precision to measure what was added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B186435-0228-4924-8C5F-C9AD41925300}"/>
              </a:ext>
            </a:extLst>
          </p:cNvPr>
          <p:cNvSpPr txBox="1"/>
          <p:nvPr/>
        </p:nvSpPr>
        <p:spPr>
          <a:xfrm>
            <a:off x="1348418" y="3697897"/>
            <a:ext cx="2015295" cy="46166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2F20D3-2DE3-424E-A709-E5CA0B9803F0}"/>
              </a:ext>
            </a:extLst>
          </p:cNvPr>
          <p:cNvSpPr txBox="1"/>
          <p:nvPr/>
        </p:nvSpPr>
        <p:spPr>
          <a:xfrm>
            <a:off x="5932792" y="3697897"/>
            <a:ext cx="1707519" cy="461665"/>
          </a:xfrm>
          <a:prstGeom prst="rect">
            <a:avLst/>
          </a:prstGeom>
          <a:solidFill>
            <a:srgbClr val="008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1412E96D-3244-4A28-8909-BAE3E2ACB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86374"/>
              </p:ext>
            </p:extLst>
          </p:nvPr>
        </p:nvGraphicFramePr>
        <p:xfrm>
          <a:off x="5003471" y="2724072"/>
          <a:ext cx="3566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2315906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400" b="1" spc="3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</a:t>
                      </a:r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35997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A78CD67-5667-4B3E-A412-18FA7336A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6617"/>
              </p:ext>
            </p:extLst>
          </p:nvPr>
        </p:nvGraphicFramePr>
        <p:xfrm>
          <a:off x="5003471" y="1198789"/>
          <a:ext cx="356616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1323159062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xmlns="" val="55970266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r"/>
                      <a:endParaRPr lang="en-US" sz="4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80353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1" spc="5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US" sz="4400" b="1" spc="3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</a:t>
                      </a:r>
                    </a:p>
                  </a:txBody>
                  <a:tcPr anchor="ctr">
                    <a:lnL w="12700" cmpd="sng">
                      <a:noFill/>
                    </a:lnL>
                    <a:lnR w="381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057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  <p:bldP spid="9" grpId="0" animBg="1"/>
      <p:bldP spid="11" grpId="0" animBg="1"/>
      <p:bldP spid="12" grpId="0" animBg="1"/>
      <p:bldP spid="5" grpId="0" animBg="1"/>
      <p:bldP spid="6" grpId="0" animBg="1"/>
      <p:bldP spid="28" grpId="0" build="p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04010D-2628-4040-AA11-92A2A1F7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&amp; Subtraction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41D54-397A-4EA2-8DC6-91456DAC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53" y="1296988"/>
            <a:ext cx="8232094" cy="51292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last significant digit of the answer will be at the </a:t>
            </a:r>
            <a:r>
              <a:rPr lang="en-US" u="sng" dirty="0"/>
              <a:t>same place value</a:t>
            </a:r>
            <a:r>
              <a:rPr lang="en-US" dirty="0"/>
              <a:t> as the last significant digit of the least precise starting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F2A5EB-9F6F-43BA-BE47-D8E37EC4B92A}"/>
              </a:ext>
            </a:extLst>
          </p:cNvPr>
          <p:cNvSpPr txBox="1"/>
          <p:nvPr/>
        </p:nvSpPr>
        <p:spPr>
          <a:xfrm>
            <a:off x="8201277" y="3059668"/>
            <a:ext cx="942723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5122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84285-B408-4C26-A4E6-E16E9F13EF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D187EDE-42EF-427B-8FB0-49D24A56D1A4}"/>
              </a:ext>
            </a:extLst>
          </p:cNvPr>
          <p:cNvSpPr txBox="1"/>
          <p:nvPr/>
        </p:nvSpPr>
        <p:spPr>
          <a:xfrm>
            <a:off x="686360" y="294948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F42119A-3093-46D7-9575-C555C669ACFC}"/>
              </a:ext>
            </a:extLst>
          </p:cNvPr>
          <p:cNvSpPr txBox="1"/>
          <p:nvPr/>
        </p:nvSpPr>
        <p:spPr>
          <a:xfrm>
            <a:off x="2648206" y="29304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6F6899-9EB6-4CEC-B2E0-28F2F27E2582}"/>
              </a:ext>
            </a:extLst>
          </p:cNvPr>
          <p:cNvSpPr txBox="1"/>
          <p:nvPr/>
        </p:nvSpPr>
        <p:spPr>
          <a:xfrm>
            <a:off x="1536242" y="29304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9624D-D379-44C3-A1AC-7C7D86B0E5C7}"/>
              </a:ext>
            </a:extLst>
          </p:cNvPr>
          <p:cNvSpPr txBox="1"/>
          <p:nvPr/>
        </p:nvSpPr>
        <p:spPr>
          <a:xfrm>
            <a:off x="3375449" y="29304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C7E2858-6861-4304-AAB5-48548A6163EE}"/>
              </a:ext>
            </a:extLst>
          </p:cNvPr>
          <p:cNvSpPr txBox="1"/>
          <p:nvPr/>
        </p:nvSpPr>
        <p:spPr>
          <a:xfrm>
            <a:off x="4487414" y="2930432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2CC2BDA-6FA4-4755-A987-528E58657583}"/>
              </a:ext>
            </a:extLst>
          </p:cNvPr>
          <p:cNvSpPr txBox="1"/>
          <p:nvPr/>
        </p:nvSpPr>
        <p:spPr>
          <a:xfrm>
            <a:off x="5253036" y="2930432"/>
            <a:ext cx="105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3822DD-35A6-4D36-975A-F1C9EA6CAE05}"/>
              </a:ext>
            </a:extLst>
          </p:cNvPr>
          <p:cNvSpPr txBox="1"/>
          <p:nvPr/>
        </p:nvSpPr>
        <p:spPr>
          <a:xfrm>
            <a:off x="6952945" y="2930432"/>
            <a:ext cx="105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509DDF5-868D-4667-88C7-26ED6E88B9C7}"/>
              </a:ext>
            </a:extLst>
          </p:cNvPr>
          <p:cNvSpPr txBox="1"/>
          <p:nvPr/>
        </p:nvSpPr>
        <p:spPr>
          <a:xfrm>
            <a:off x="686360" y="3583566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B1BE89C-9A33-4157-A4E1-861694308C55}"/>
              </a:ext>
            </a:extLst>
          </p:cNvPr>
          <p:cNvSpPr txBox="1"/>
          <p:nvPr/>
        </p:nvSpPr>
        <p:spPr>
          <a:xfrm>
            <a:off x="2648206" y="35645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5C792D7-4B5F-43B5-ABB7-66D3165912E7}"/>
              </a:ext>
            </a:extLst>
          </p:cNvPr>
          <p:cNvSpPr txBox="1"/>
          <p:nvPr/>
        </p:nvSpPr>
        <p:spPr>
          <a:xfrm>
            <a:off x="1536241" y="3564516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49C6F55-62D9-4055-ABA3-F4D3A1E4911B}"/>
              </a:ext>
            </a:extLst>
          </p:cNvPr>
          <p:cNvSpPr txBox="1"/>
          <p:nvPr/>
        </p:nvSpPr>
        <p:spPr>
          <a:xfrm>
            <a:off x="3567810" y="35645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26B5410-645D-449C-BD95-0063D654DA10}"/>
              </a:ext>
            </a:extLst>
          </p:cNvPr>
          <p:cNvSpPr txBox="1"/>
          <p:nvPr/>
        </p:nvSpPr>
        <p:spPr>
          <a:xfrm>
            <a:off x="4487414" y="3564516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889E43E-8F5B-4ADA-8673-F168CEDC2128}"/>
              </a:ext>
            </a:extLst>
          </p:cNvPr>
          <p:cNvSpPr txBox="1"/>
          <p:nvPr/>
        </p:nvSpPr>
        <p:spPr>
          <a:xfrm>
            <a:off x="5253035" y="3564516"/>
            <a:ext cx="1056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C20628A-5F1C-4D09-9CAB-D8623765155F}"/>
              </a:ext>
            </a:extLst>
          </p:cNvPr>
          <p:cNvSpPr txBox="1"/>
          <p:nvPr/>
        </p:nvSpPr>
        <p:spPr>
          <a:xfrm>
            <a:off x="7145305" y="3564516"/>
            <a:ext cx="672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5CAC44-F5DA-4EFB-81E8-B3E1855AB7D9}"/>
              </a:ext>
            </a:extLst>
          </p:cNvPr>
          <p:cNvSpPr txBox="1"/>
          <p:nvPr/>
        </p:nvSpPr>
        <p:spPr>
          <a:xfrm>
            <a:off x="686360" y="421765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0AD825A-2384-4826-8E71-BC91FA040EAA}"/>
              </a:ext>
            </a:extLst>
          </p:cNvPr>
          <p:cNvSpPr txBox="1"/>
          <p:nvPr/>
        </p:nvSpPr>
        <p:spPr>
          <a:xfrm>
            <a:off x="2648206" y="4198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6CD0F9-6B51-487D-8A86-A16D182784DD}"/>
              </a:ext>
            </a:extLst>
          </p:cNvPr>
          <p:cNvSpPr txBox="1"/>
          <p:nvPr/>
        </p:nvSpPr>
        <p:spPr>
          <a:xfrm>
            <a:off x="1536242" y="4198600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B9BA7A1-F8E0-4A50-AAE5-0388314B35F3}"/>
              </a:ext>
            </a:extLst>
          </p:cNvPr>
          <p:cNvSpPr txBox="1"/>
          <p:nvPr/>
        </p:nvSpPr>
        <p:spPr>
          <a:xfrm>
            <a:off x="3247209" y="4198600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30.0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A289AA1-5701-48C5-910B-C5FBA1340501}"/>
              </a:ext>
            </a:extLst>
          </p:cNvPr>
          <p:cNvSpPr txBox="1"/>
          <p:nvPr/>
        </p:nvSpPr>
        <p:spPr>
          <a:xfrm>
            <a:off x="4487414" y="4198600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827ABB0-AC8D-4882-9CC9-C2215FFAA76D}"/>
              </a:ext>
            </a:extLst>
          </p:cNvPr>
          <p:cNvSpPr txBox="1"/>
          <p:nvPr/>
        </p:nvSpPr>
        <p:spPr>
          <a:xfrm>
            <a:off x="5240307" y="4198600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38.2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621AC8B-0D53-4A1B-8BD9-A2CFA11F2CA7}"/>
              </a:ext>
            </a:extLst>
          </p:cNvPr>
          <p:cNvSpPr txBox="1"/>
          <p:nvPr/>
        </p:nvSpPr>
        <p:spPr>
          <a:xfrm>
            <a:off x="6940217" y="4198600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C2AC372-8FAB-42D2-AD7A-43AC9242AF4E}"/>
              </a:ext>
            </a:extLst>
          </p:cNvPr>
          <p:cNvSpPr txBox="1"/>
          <p:nvPr/>
        </p:nvSpPr>
        <p:spPr>
          <a:xfrm>
            <a:off x="686360" y="4851734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75D25C-6687-4EBE-BFAE-2AECA3616310}"/>
              </a:ext>
            </a:extLst>
          </p:cNvPr>
          <p:cNvSpPr txBox="1"/>
          <p:nvPr/>
        </p:nvSpPr>
        <p:spPr>
          <a:xfrm>
            <a:off x="2648206" y="483268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A37435-062F-445F-9DAA-788B4609EE05}"/>
              </a:ext>
            </a:extLst>
          </p:cNvPr>
          <p:cNvSpPr txBox="1"/>
          <p:nvPr/>
        </p:nvSpPr>
        <p:spPr>
          <a:xfrm>
            <a:off x="1536242" y="483268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215305-4671-4EEF-B9AD-A28DB7BE8D12}"/>
              </a:ext>
            </a:extLst>
          </p:cNvPr>
          <p:cNvSpPr txBox="1"/>
          <p:nvPr/>
        </p:nvSpPr>
        <p:spPr>
          <a:xfrm>
            <a:off x="3439569" y="4832684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EFDFF8C-3E7C-4D97-83BB-332114121060}"/>
              </a:ext>
            </a:extLst>
          </p:cNvPr>
          <p:cNvSpPr txBox="1"/>
          <p:nvPr/>
        </p:nvSpPr>
        <p:spPr>
          <a:xfrm>
            <a:off x="4487414" y="4832684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B5CB171-3970-4D30-A3ED-95758201EAA4}"/>
              </a:ext>
            </a:extLst>
          </p:cNvPr>
          <p:cNvSpPr txBox="1"/>
          <p:nvPr/>
        </p:nvSpPr>
        <p:spPr>
          <a:xfrm>
            <a:off x="5240307" y="4832684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38.2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BF6D467-5D9A-422B-8D2B-FB08E5C8542D}"/>
              </a:ext>
            </a:extLst>
          </p:cNvPr>
          <p:cNvSpPr txBox="1"/>
          <p:nvPr/>
        </p:nvSpPr>
        <p:spPr>
          <a:xfrm>
            <a:off x="7132577" y="4832684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B6B5794-BA15-4127-BED1-3A7E3098F347}"/>
              </a:ext>
            </a:extLst>
          </p:cNvPr>
          <p:cNvSpPr txBox="1"/>
          <p:nvPr/>
        </p:nvSpPr>
        <p:spPr>
          <a:xfrm>
            <a:off x="686360" y="6119904"/>
            <a:ext cx="72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27A7691-A4E5-40C3-A06B-F12D5D495EAF}"/>
              </a:ext>
            </a:extLst>
          </p:cNvPr>
          <p:cNvSpPr txBox="1"/>
          <p:nvPr/>
        </p:nvSpPr>
        <p:spPr>
          <a:xfrm>
            <a:off x="2648206" y="61008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0AA09A-EDC3-40D8-A3FC-C806897EC6CD}"/>
              </a:ext>
            </a:extLst>
          </p:cNvPr>
          <p:cNvSpPr txBox="1"/>
          <p:nvPr/>
        </p:nvSpPr>
        <p:spPr>
          <a:xfrm>
            <a:off x="1536242" y="610085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5D33108-3380-42A0-A554-A493FF6E872B}"/>
              </a:ext>
            </a:extLst>
          </p:cNvPr>
          <p:cNvSpPr txBox="1"/>
          <p:nvPr/>
        </p:nvSpPr>
        <p:spPr>
          <a:xfrm>
            <a:off x="3247209" y="6100854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0.03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EF9E84A2-393E-4A64-8F53-86B4617789A8}"/>
              </a:ext>
            </a:extLst>
          </p:cNvPr>
          <p:cNvSpPr txBox="1"/>
          <p:nvPr/>
        </p:nvSpPr>
        <p:spPr>
          <a:xfrm>
            <a:off x="4487414" y="6100854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6C8CEE4-481F-4D39-B574-B2A877F368B1}"/>
              </a:ext>
            </a:extLst>
          </p:cNvPr>
          <p:cNvSpPr txBox="1"/>
          <p:nvPr/>
        </p:nvSpPr>
        <p:spPr>
          <a:xfrm>
            <a:off x="5240307" y="6100854"/>
            <a:ext cx="108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8.33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EF686DE-5383-4B50-B655-CBD19F6617FA}"/>
              </a:ext>
            </a:extLst>
          </p:cNvPr>
          <p:cNvSpPr txBox="1"/>
          <p:nvPr/>
        </p:nvSpPr>
        <p:spPr>
          <a:xfrm>
            <a:off x="7068458" y="6100854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352D16-7986-4084-AA00-33E45A8E0FED}"/>
              </a:ext>
            </a:extLst>
          </p:cNvPr>
          <p:cNvSpPr txBox="1"/>
          <p:nvPr/>
        </p:nvSpPr>
        <p:spPr>
          <a:xfrm>
            <a:off x="686360" y="548581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DD62C-529A-4F71-89A5-8C5FC498F839}"/>
              </a:ext>
            </a:extLst>
          </p:cNvPr>
          <p:cNvSpPr txBox="1"/>
          <p:nvPr/>
        </p:nvSpPr>
        <p:spPr>
          <a:xfrm>
            <a:off x="2648206" y="546676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CFA641-A859-4337-8D36-FD2BCA8D5712}"/>
              </a:ext>
            </a:extLst>
          </p:cNvPr>
          <p:cNvSpPr txBox="1"/>
          <p:nvPr/>
        </p:nvSpPr>
        <p:spPr>
          <a:xfrm>
            <a:off x="1536242" y="546676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E4900A5-29A7-4FEC-8606-86260789B5EC}"/>
              </a:ext>
            </a:extLst>
          </p:cNvPr>
          <p:cNvSpPr txBox="1"/>
          <p:nvPr/>
        </p:nvSpPr>
        <p:spPr>
          <a:xfrm>
            <a:off x="3375450" y="546676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0BC212E-D971-4C5D-AA7E-2AAD045B9A61}"/>
              </a:ext>
            </a:extLst>
          </p:cNvPr>
          <p:cNvSpPr txBox="1"/>
          <p:nvPr/>
        </p:nvSpPr>
        <p:spPr>
          <a:xfrm>
            <a:off x="4487414" y="5466768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9CAF9C3-6E8D-494C-A08F-C0D548009310}"/>
              </a:ext>
            </a:extLst>
          </p:cNvPr>
          <p:cNvSpPr txBox="1"/>
          <p:nvPr/>
        </p:nvSpPr>
        <p:spPr>
          <a:xfrm>
            <a:off x="5368548" y="546676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8.6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7B4335D-1588-465D-B1E8-68E7ABEF6092}"/>
              </a:ext>
            </a:extLst>
          </p:cNvPr>
          <p:cNvSpPr txBox="1"/>
          <p:nvPr/>
        </p:nvSpPr>
        <p:spPr>
          <a:xfrm>
            <a:off x="7068458" y="546676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AF89B5E-9480-4E01-8A6A-FAC1A80E7303}"/>
              </a:ext>
            </a:extLst>
          </p:cNvPr>
          <p:cNvSpPr txBox="1"/>
          <p:nvPr/>
        </p:nvSpPr>
        <p:spPr>
          <a:xfrm>
            <a:off x="686360" y="2315398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ED90D61-8D55-44D2-9692-82D8DBAD0C25}"/>
              </a:ext>
            </a:extLst>
          </p:cNvPr>
          <p:cNvSpPr txBox="1"/>
          <p:nvPr/>
        </p:nvSpPr>
        <p:spPr>
          <a:xfrm>
            <a:off x="2648206" y="229634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47CE9E6-79D7-44BE-92F6-B7E214BC0681}"/>
              </a:ext>
            </a:extLst>
          </p:cNvPr>
          <p:cNvSpPr txBox="1"/>
          <p:nvPr/>
        </p:nvSpPr>
        <p:spPr>
          <a:xfrm>
            <a:off x="1536242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EF47C4-C4DC-4AE3-BC75-AA80C85BDDF8}"/>
              </a:ext>
            </a:extLst>
          </p:cNvPr>
          <p:cNvSpPr txBox="1"/>
          <p:nvPr/>
        </p:nvSpPr>
        <p:spPr>
          <a:xfrm>
            <a:off x="3375450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AB56302-4A8C-470A-9386-ED25B2F02C81}"/>
              </a:ext>
            </a:extLst>
          </p:cNvPr>
          <p:cNvSpPr txBox="1"/>
          <p:nvPr/>
        </p:nvSpPr>
        <p:spPr>
          <a:xfrm>
            <a:off x="4487414" y="2296348"/>
            <a:ext cx="46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36521CE-5215-4F6A-8D9F-A0AB4C1ED5C5}"/>
              </a:ext>
            </a:extLst>
          </p:cNvPr>
          <p:cNvSpPr txBox="1"/>
          <p:nvPr/>
        </p:nvSpPr>
        <p:spPr>
          <a:xfrm>
            <a:off x="5368548" y="229634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D4A517E1-E470-47BF-BA0C-6F79EC8B6570}"/>
              </a:ext>
            </a:extLst>
          </p:cNvPr>
          <p:cNvSpPr txBox="1"/>
          <p:nvPr/>
        </p:nvSpPr>
        <p:spPr>
          <a:xfrm>
            <a:off x="7068457" y="2296348"/>
            <a:ext cx="825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4814B7-97AD-4C77-AE2D-8098E7E33662}"/>
              </a:ext>
            </a:extLst>
          </p:cNvPr>
          <p:cNvSpPr txBox="1"/>
          <p:nvPr/>
        </p:nvSpPr>
        <p:spPr>
          <a:xfrm>
            <a:off x="670418" y="1280907"/>
            <a:ext cx="780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addition, write the answer with the correct number of significant digits (all numbers are inexact)</a:t>
            </a:r>
          </a:p>
        </p:txBody>
      </p:sp>
    </p:spTree>
    <p:extLst>
      <p:ext uri="{BB962C8B-B14F-4D97-AF65-F5344CB8AC3E}">
        <p14:creationId xmlns:p14="http://schemas.microsoft.com/office/powerpoint/2010/main" val="31305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A89AC-6C85-4CDB-85F2-23C2FF2D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A3FB4F-CD6A-4902-AA46-D5D0DD78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296988"/>
            <a:ext cx="8503920" cy="51292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Concept of significant digits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Recognize exact &amp; inexact numbers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Write and read significant digits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Round numbers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Multiply &amp; divide numbers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sz="3600" b="1" dirty="0">
                <a:solidFill>
                  <a:schemeClr val="bg1"/>
                </a:solidFill>
              </a:rPr>
              <a:t>Add &amp; subtract numbers</a:t>
            </a:r>
          </a:p>
        </p:txBody>
      </p:sp>
    </p:spTree>
    <p:extLst>
      <p:ext uri="{BB962C8B-B14F-4D97-AF65-F5344CB8AC3E}">
        <p14:creationId xmlns:p14="http://schemas.microsoft.com/office/powerpoint/2010/main" val="2544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9338B-D3F4-4BE0-A651-F2AA6237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621A89-8AC7-497E-A223-A746F771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250807"/>
            <a:ext cx="8595360" cy="5436321"/>
          </a:xfrm>
        </p:spPr>
        <p:txBody>
          <a:bodyPr>
            <a:normAutofit/>
          </a:bodyPr>
          <a:lstStyle/>
          <a:p>
            <a:r>
              <a:rPr lang="en-US" sz="2600" dirty="0"/>
              <a:t>Using the rules of measurement, we all get:</a:t>
            </a:r>
          </a:p>
          <a:p>
            <a:pPr marL="1431925" indent="-514350">
              <a:buFont typeface="+mj-lt"/>
              <a:buAutoNum type="arabicParenR"/>
            </a:pPr>
            <a:r>
              <a:rPr lang="en-US" sz="2600" dirty="0"/>
              <a:t>Identical number of digits</a:t>
            </a:r>
          </a:p>
          <a:p>
            <a:pPr marL="1431925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Identical known digits</a:t>
            </a:r>
          </a:p>
          <a:p>
            <a:pPr marL="1431925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Identical or nearly identical first estimated digits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We can have </a:t>
            </a:r>
            <a:r>
              <a:rPr lang="en-US" sz="2600" b="1" u="sng" dirty="0">
                <a:solidFill>
                  <a:srgbClr val="0000FF"/>
                </a:solidFill>
              </a:rPr>
              <a:t>confidence</a:t>
            </a:r>
            <a:r>
              <a:rPr lang="en-US" sz="2600" dirty="0"/>
              <a:t> that these digits are correct and reproducible because we followed the rules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In science, such digits are called </a:t>
            </a:r>
            <a:r>
              <a:rPr lang="en-US" sz="2600" b="1" dirty="0">
                <a:solidFill>
                  <a:srgbClr val="FF0000"/>
                </a:solidFill>
              </a:rPr>
              <a:t>“significant”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Scientist must be attentive to significant digits to ensure they don’t over- or underestimate the </a:t>
            </a:r>
            <a:r>
              <a:rPr lang="en-US" sz="2600" b="1" u="sng" dirty="0">
                <a:solidFill>
                  <a:srgbClr val="0000FF"/>
                </a:solidFill>
              </a:rPr>
              <a:t>confidence</a:t>
            </a:r>
            <a:r>
              <a:rPr lang="en-US" sz="2600" dirty="0"/>
              <a:t> they can have in experimental data</a:t>
            </a:r>
          </a:p>
          <a:p>
            <a:endParaRPr lang="en-US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1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CB7A3E-376D-4F2D-9012-CC58EEE2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use significant digits?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61437F-0A6D-4D7C-A81A-1588D640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0" y="1296988"/>
            <a:ext cx="7866061" cy="5129212"/>
          </a:xfrm>
        </p:spPr>
        <p:txBody>
          <a:bodyPr>
            <a:normAutofit/>
          </a:bodyPr>
          <a:lstStyle/>
          <a:p>
            <a:r>
              <a:rPr lang="en-US" sz="3200" dirty="0"/>
              <a:t>Whenever precision matters</a:t>
            </a:r>
          </a:p>
          <a:p>
            <a:r>
              <a:rPr lang="en-US" sz="3200" dirty="0"/>
              <a:t>In this class:</a:t>
            </a:r>
          </a:p>
          <a:p>
            <a:pPr marL="9715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Always in lab and lab reports</a:t>
            </a:r>
          </a:p>
          <a:p>
            <a:pPr marL="9715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Always when using scientific notation</a:t>
            </a:r>
          </a:p>
          <a:p>
            <a:pPr marL="9715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Always on quizzes and tests from this unit</a:t>
            </a:r>
          </a:p>
          <a:p>
            <a:pPr marL="971550" indent="-51435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On any future assessment where I tell you</a:t>
            </a:r>
          </a:p>
        </p:txBody>
      </p:sp>
    </p:spTree>
    <p:extLst>
      <p:ext uri="{BB962C8B-B14F-4D97-AF65-F5344CB8AC3E}">
        <p14:creationId xmlns:p14="http://schemas.microsoft.com/office/powerpoint/2010/main" val="2530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C5AE1-2E96-4160-944B-434138A1A0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0D8B4-318C-42E9-8901-CFC2AEED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182721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Amy wanted to get better mud tires for her Jeep, but she was worried how much weight it would add.  Her current 4 tires weigh about 120 lbs, while the new tires weigh 33.4 lbs each.</a:t>
            </a:r>
          </a:p>
        </p:txBody>
      </p:sp>
      <p:pic>
        <p:nvPicPr>
          <p:cNvPr id="1026" name="Picture 2" descr="Image result for muddy jeep girl">
            <a:extLst>
              <a:ext uri="{FF2B5EF4-FFF2-40B4-BE49-F238E27FC236}">
                <a16:creationId xmlns:a16="http://schemas.microsoft.com/office/drawing/2014/main" xmlns="" id="{F960A833-2922-48EE-B524-0759EA74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2" y="3171825"/>
            <a:ext cx="3776377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F0D8B4-318C-42E9-8901-CFC2AEED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85725"/>
            <a:ext cx="8778875" cy="6572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Amy wanted to get better mud tires for her jeep, but she was worried how much weight it would add.  Her current 4 tires weigh about 120 lbs, while the new tires weigh 33.4 lbs each.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00FF"/>
                </a:solidFill>
              </a:rPr>
              <a:t>For each item below, write the number and indicate the number of sig figs</a:t>
            </a:r>
          </a:p>
          <a:p>
            <a:pPr marL="5200650" indent="-5200650">
              <a:spcBef>
                <a:spcPts val="2400"/>
              </a:spcBef>
              <a:buNone/>
              <a:tabLst>
                <a:tab pos="3314700" algn="r"/>
                <a:tab pos="4457700" algn="r"/>
              </a:tabLst>
            </a:pPr>
            <a:r>
              <a:rPr lang="en-US" sz="2600" dirty="0">
                <a:solidFill>
                  <a:srgbClr val="0000FF"/>
                </a:solidFill>
              </a:rPr>
              <a:t>	number of tires:	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5200650" indent="-5200650">
              <a:spcBef>
                <a:spcPts val="0"/>
              </a:spcBef>
              <a:buNone/>
              <a:tabLst>
                <a:tab pos="3314700" algn="r"/>
                <a:tab pos="4457700" algn="r"/>
              </a:tabLst>
            </a:pPr>
            <a:r>
              <a:rPr lang="en-US" sz="2400" b="1" dirty="0">
                <a:solidFill>
                  <a:srgbClr val="0000FF"/>
                </a:solidFill>
              </a:rPr>
              <a:t>			</a:t>
            </a:r>
          </a:p>
          <a:p>
            <a:pPr marL="5200650" indent="-5200650">
              <a:buNone/>
              <a:tabLst>
                <a:tab pos="3314700" algn="r"/>
                <a:tab pos="4457700" algn="r"/>
              </a:tabLst>
            </a:pPr>
            <a:r>
              <a:rPr lang="en-US" sz="2600" dirty="0">
                <a:solidFill>
                  <a:srgbClr val="0000FF"/>
                </a:solidFill>
              </a:rPr>
              <a:t>	weight of 4 old tires:	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5200650" indent="-5200650">
              <a:spcBef>
                <a:spcPts val="0"/>
              </a:spcBef>
              <a:buNone/>
              <a:tabLst>
                <a:tab pos="3314700" algn="r"/>
                <a:tab pos="4457700" algn="r"/>
              </a:tabLst>
            </a:pPr>
            <a:r>
              <a:rPr lang="en-US" sz="2400" b="1" dirty="0">
                <a:solidFill>
                  <a:srgbClr val="0000FF"/>
                </a:solidFill>
              </a:rPr>
              <a:t>			 </a:t>
            </a:r>
            <a:endParaRPr lang="en-US" sz="2600" b="1" dirty="0">
              <a:solidFill>
                <a:srgbClr val="0000FF"/>
              </a:solidFill>
            </a:endParaRPr>
          </a:p>
          <a:p>
            <a:pPr marL="5200650" indent="-5200650">
              <a:buNone/>
              <a:tabLst>
                <a:tab pos="3314700" algn="r"/>
                <a:tab pos="4457700" algn="r"/>
              </a:tabLst>
            </a:pPr>
            <a:r>
              <a:rPr lang="en-US" sz="2600" dirty="0">
                <a:solidFill>
                  <a:srgbClr val="0000FF"/>
                </a:solidFill>
              </a:rPr>
              <a:t>	weight of 4 new tires:	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5200650" indent="-5200650">
              <a:spcBef>
                <a:spcPts val="0"/>
              </a:spcBef>
              <a:buNone/>
              <a:tabLst>
                <a:tab pos="3314700" algn="r"/>
                <a:tab pos="4457700" algn="r"/>
              </a:tabLst>
            </a:pPr>
            <a:r>
              <a:rPr lang="en-US" sz="2400" b="1" dirty="0">
                <a:solidFill>
                  <a:srgbClr val="0000FF"/>
                </a:solidFill>
              </a:rPr>
              <a:t>			 </a:t>
            </a:r>
          </a:p>
          <a:p>
            <a:pPr marL="5200650" indent="-5200650">
              <a:buNone/>
              <a:tabLst>
                <a:tab pos="3314700" algn="r"/>
                <a:tab pos="4457700" algn="r"/>
              </a:tabLst>
            </a:pPr>
            <a:r>
              <a:rPr lang="en-US" sz="2600" dirty="0">
                <a:solidFill>
                  <a:srgbClr val="0000FF"/>
                </a:solidFill>
              </a:rPr>
              <a:t>	weight difference:	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  <a:p>
            <a:pPr marL="5200650" indent="-5200650">
              <a:spcBef>
                <a:spcPts val="0"/>
              </a:spcBef>
              <a:buNone/>
              <a:tabLst>
                <a:tab pos="3314700" algn="r"/>
                <a:tab pos="4457700" algn="r"/>
              </a:tabLst>
            </a:pPr>
            <a:r>
              <a:rPr lang="en-US" sz="2400" b="1" dirty="0">
                <a:solidFill>
                  <a:srgbClr val="0000FF"/>
                </a:solidFill>
              </a:rPr>
              <a:t>	</a:t>
            </a:r>
            <a:r>
              <a:rPr lang="en-US" sz="2400" b="1" dirty="0">
                <a:solidFill>
                  <a:srgbClr val="FF0000"/>
                </a:solidFill>
              </a:rPr>
              <a:t>		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2E06D15-18E0-4230-A069-624F6513EE01}"/>
              </a:ext>
            </a:extLst>
          </p:cNvPr>
          <p:cNvSpPr txBox="1">
            <a:spLocks/>
          </p:cNvSpPr>
          <p:nvPr/>
        </p:nvSpPr>
        <p:spPr bwMode="auto">
          <a:xfrm>
            <a:off x="182561" y="2914650"/>
            <a:ext cx="896112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0" indent="-4572000">
              <a:spcBef>
                <a:spcPts val="2400"/>
              </a:spcBef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600" dirty="0"/>
              <a:t>		</a:t>
            </a:r>
            <a:r>
              <a:rPr lang="en-US" sz="2400" b="1" dirty="0">
                <a:solidFill>
                  <a:srgbClr val="FF0000"/>
                </a:solidFill>
              </a:rPr>
              <a:t>4	infinite</a:t>
            </a:r>
          </a:p>
          <a:p>
            <a:pPr marL="4572000" indent="-4572000">
              <a:spcBef>
                <a:spcPts val="0"/>
              </a:spcBef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400" b="1" dirty="0">
                <a:solidFill>
                  <a:srgbClr val="FF0000"/>
                </a:solidFill>
              </a:rPr>
              <a:t>			(counting number)</a:t>
            </a:r>
          </a:p>
          <a:p>
            <a:pPr marL="4572000" indent="-4572000"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600" dirty="0"/>
              <a:t>		</a:t>
            </a:r>
            <a:r>
              <a:rPr lang="en-US" sz="2400" b="1" dirty="0">
                <a:solidFill>
                  <a:srgbClr val="FF0000"/>
                </a:solidFill>
              </a:rPr>
              <a:t>120	2 sig figs </a:t>
            </a:r>
          </a:p>
          <a:p>
            <a:pPr marL="4572000" indent="-4572000">
              <a:spcBef>
                <a:spcPts val="0"/>
              </a:spcBef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400" b="1" dirty="0">
                <a:solidFill>
                  <a:srgbClr val="FF0000"/>
                </a:solidFill>
              </a:rPr>
              <a:t>			(zero not sig fig)</a:t>
            </a:r>
            <a:endParaRPr lang="en-US" sz="2600" b="1" dirty="0">
              <a:solidFill>
                <a:srgbClr val="FF0000"/>
              </a:solidFill>
            </a:endParaRPr>
          </a:p>
          <a:p>
            <a:pPr marL="4572000" indent="-4572000"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600" dirty="0"/>
              <a:t>		</a:t>
            </a:r>
            <a:r>
              <a:rPr lang="en-US" sz="2400" b="1" dirty="0">
                <a:solidFill>
                  <a:srgbClr val="FF0000"/>
                </a:solidFill>
              </a:rPr>
              <a:t>134	3 sig figs </a:t>
            </a:r>
          </a:p>
          <a:p>
            <a:pPr marL="4572000" indent="-4572000">
              <a:spcBef>
                <a:spcPts val="0"/>
              </a:spcBef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400" b="1" dirty="0">
                <a:solidFill>
                  <a:srgbClr val="FF0000"/>
                </a:solidFill>
              </a:rPr>
              <a:t>			(133.6 rounded to 3 digits)</a:t>
            </a:r>
          </a:p>
          <a:p>
            <a:pPr marL="4572000" indent="-4572000"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600" dirty="0"/>
              <a:t>		</a:t>
            </a:r>
            <a:r>
              <a:rPr lang="en-US" sz="2400" b="1" dirty="0">
                <a:solidFill>
                  <a:srgbClr val="FF0000"/>
                </a:solidFill>
              </a:rPr>
              <a:t>10	1 sig fig </a:t>
            </a:r>
          </a:p>
          <a:p>
            <a:pPr marL="4572000" indent="-4572000">
              <a:spcBef>
                <a:spcPts val="0"/>
              </a:spcBef>
              <a:buFont typeface="Arial" pitchFamily="34" charset="0"/>
              <a:buNone/>
              <a:tabLst>
                <a:tab pos="3314700" algn="r"/>
                <a:tab pos="4114800" algn="r"/>
              </a:tabLst>
            </a:pPr>
            <a:r>
              <a:rPr lang="en-US" sz="2400" b="1" dirty="0">
                <a:solidFill>
                  <a:srgbClr val="FF0000"/>
                </a:solidFill>
              </a:rPr>
              <a:t>			(14 lbs rounded to tens digit)</a:t>
            </a:r>
          </a:p>
        </p:txBody>
      </p:sp>
    </p:spTree>
    <p:extLst>
      <p:ext uri="{BB962C8B-B14F-4D97-AF65-F5344CB8AC3E}">
        <p14:creationId xmlns:p14="http://schemas.microsoft.com/office/powerpoint/2010/main" val="33805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F3FCA-9474-42CB-B9A3-AEA29B91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Digits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23B5F-E31E-44C9-83A7-7EDFA604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09" y="1616364"/>
            <a:ext cx="7982382" cy="4809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Significant digits are all digits of a number that are known with the certainty provided by proper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416180-AD6F-42A9-8387-25E5D47722A4}"/>
              </a:ext>
            </a:extLst>
          </p:cNvPr>
          <p:cNvSpPr txBox="1"/>
          <p:nvPr/>
        </p:nvSpPr>
        <p:spPr>
          <a:xfrm>
            <a:off x="8174181" y="0"/>
            <a:ext cx="96981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6547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394CB-9723-49F7-909E-8208F198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Measurement Lab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3D322-1E0F-4F3A-9031-753CBF97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57" y="1483439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BA7587-2835-43F2-AF4F-F90C41C6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002" y="2785769"/>
            <a:ext cx="4572396" cy="34292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1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99" y="1433176"/>
            <a:ext cx="2476967" cy="163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56" y="1103907"/>
            <a:ext cx="3467146" cy="2289625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Measurement Devices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8023A4-48A5-4FBE-A3D2-203E6B835A2D}"/>
              </a:ext>
            </a:extLst>
          </p:cNvPr>
          <p:cNvSpPr txBox="1"/>
          <p:nvPr/>
        </p:nvSpPr>
        <p:spPr>
          <a:xfrm>
            <a:off x="5220250" y="3793739"/>
            <a:ext cx="2262158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 calipers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28610D-0FB9-471E-827B-BF6115FF563F}"/>
              </a:ext>
            </a:extLst>
          </p:cNvPr>
          <p:cNvSpPr txBox="1"/>
          <p:nvPr/>
        </p:nvSpPr>
        <p:spPr>
          <a:xfrm>
            <a:off x="1059099" y="3793739"/>
            <a:ext cx="2601994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ruler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6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99" y="1433176"/>
            <a:ext cx="2476967" cy="1631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56" y="1103907"/>
            <a:ext cx="3467146" cy="2289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1.437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7828" y="4312279"/>
            <a:ext cx="214834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 Digits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30431" y="3410985"/>
            <a:ext cx="1641796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1.437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4311" y="3410985"/>
            <a:ext cx="1186543" cy="58477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r>
              <a:rPr lang="en-US" sz="32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4067" y="5102988"/>
            <a:ext cx="317587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8A3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Estimated Digit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481" y="5788667"/>
            <a:ext cx="8097088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rules of measurement tell us what digits to record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141" y="6280797"/>
            <a:ext cx="5873724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 of these are called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digits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DBC10296-6BC4-46A4-B90C-62370E757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9524"/>
          <a:stretch/>
        </p:blipFill>
        <p:spPr bwMode="auto">
          <a:xfrm>
            <a:off x="7939188" y="279922"/>
            <a:ext cx="12048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3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12878</TotalTime>
  <Words>2339</Words>
  <Application>Microsoft Office PowerPoint</Application>
  <PresentationFormat>On-screen Show (4:3)</PresentationFormat>
  <Paragraphs>568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 DELANEY</vt:lpstr>
      <vt:lpstr>Arial</vt:lpstr>
      <vt:lpstr>Calibri</vt:lpstr>
      <vt:lpstr>Symbol</vt:lpstr>
      <vt:lpstr>Wingdings</vt:lpstr>
      <vt:lpstr>Wingdings 2</vt:lpstr>
      <vt:lpstr>Office Theme</vt:lpstr>
      <vt:lpstr>Significant Digits</vt:lpstr>
      <vt:lpstr>Significant Digits</vt:lpstr>
      <vt:lpstr>The Scientific Method</vt:lpstr>
      <vt:lpstr>The Concept of Significant Digits</vt:lpstr>
      <vt:lpstr>What’s the Deal?</vt:lpstr>
      <vt:lpstr>Significant Digits</vt:lpstr>
      <vt:lpstr>From the Measurement Lab</vt:lpstr>
      <vt:lpstr>Two Measurement Devices</vt:lpstr>
      <vt:lpstr>Rules of Measurement</vt:lpstr>
      <vt:lpstr>Two Measurement Devices</vt:lpstr>
      <vt:lpstr>Difference in Precision</vt:lpstr>
      <vt:lpstr>Don’t Lie About Precision</vt:lpstr>
      <vt:lpstr>Why does precision matter?</vt:lpstr>
      <vt:lpstr>Numbers in Science</vt:lpstr>
      <vt:lpstr>What We Must Learn</vt:lpstr>
      <vt:lpstr>Recognize Exact &amp; Inexact Numbers</vt:lpstr>
      <vt:lpstr>Inexact Numbers</vt:lpstr>
      <vt:lpstr>Not all numbers are inexact</vt:lpstr>
      <vt:lpstr>Significant Digits Go On Forever</vt:lpstr>
      <vt:lpstr>Two Types of Numbers</vt:lpstr>
      <vt:lpstr>Check for Understanding 1</vt:lpstr>
      <vt:lpstr>Write and Read Significant Digits</vt:lpstr>
      <vt:lpstr>Writing Numbers</vt:lpstr>
      <vt:lpstr>Truncated Constants</vt:lpstr>
      <vt:lpstr>Check for Understanding 2</vt:lpstr>
      <vt:lpstr>Reading Numbers, Example 1</vt:lpstr>
      <vt:lpstr>Reading Numbers, Example 2</vt:lpstr>
      <vt:lpstr>Reading Numbers, Example 3</vt:lpstr>
      <vt:lpstr>Zeros are the Key</vt:lpstr>
      <vt:lpstr>Significant Digit Rules</vt:lpstr>
      <vt:lpstr>How Many Significant Digits</vt:lpstr>
      <vt:lpstr>Check for Understanding 3</vt:lpstr>
      <vt:lpstr>Multiply/Divide, Add/Subtract, and Round Numbers</vt:lpstr>
      <vt:lpstr>Rounding</vt:lpstr>
      <vt:lpstr>Check for Understanding 4</vt:lpstr>
      <vt:lpstr>Multiply/Divide Rationale</vt:lpstr>
      <vt:lpstr>What is the mass of one bead?</vt:lpstr>
      <vt:lpstr>Maintaining Precision</vt:lpstr>
      <vt:lpstr>Do this correctly</vt:lpstr>
      <vt:lpstr>Multiplication &amp; Division Rule</vt:lpstr>
      <vt:lpstr>Check for Understanding 5</vt:lpstr>
      <vt:lpstr>Add/Subtract Rationale</vt:lpstr>
      <vt:lpstr>Limits to the Measurement Device</vt:lpstr>
      <vt:lpstr>More Proof of the Limits</vt:lpstr>
      <vt:lpstr>Impact of these Limits</vt:lpstr>
      <vt:lpstr>Doing this correctly</vt:lpstr>
      <vt:lpstr>Addition &amp; Subtraction Rule</vt:lpstr>
      <vt:lpstr>Check for Understanding 6</vt:lpstr>
      <vt:lpstr>What We’ve Learned</vt:lpstr>
      <vt:lpstr>When do we use significant digits?</vt:lpstr>
      <vt:lpstr>Check for Understanding 7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885</cp:revision>
  <cp:lastPrinted>2018-10-14T12:47:57Z</cp:lastPrinted>
  <dcterms:created xsi:type="dcterms:W3CDTF">2012-09-15T16:31:25Z</dcterms:created>
  <dcterms:modified xsi:type="dcterms:W3CDTF">2019-09-02T17:04:29Z</dcterms:modified>
</cp:coreProperties>
</file>