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809" r:id="rId2"/>
    <p:sldId id="725" r:id="rId3"/>
    <p:sldId id="791" r:id="rId4"/>
    <p:sldId id="745" r:id="rId5"/>
    <p:sldId id="769" r:id="rId6"/>
    <p:sldId id="746" r:id="rId7"/>
    <p:sldId id="820" r:id="rId8"/>
    <p:sldId id="821" r:id="rId9"/>
    <p:sldId id="815" r:id="rId10"/>
    <p:sldId id="822" r:id="rId11"/>
    <p:sldId id="823" r:id="rId12"/>
    <p:sldId id="742" r:id="rId13"/>
    <p:sldId id="817" r:id="rId14"/>
    <p:sldId id="824" r:id="rId15"/>
    <p:sldId id="781" r:id="rId16"/>
    <p:sldId id="825" r:id="rId17"/>
    <p:sldId id="827" r:id="rId18"/>
    <p:sldId id="828" r:id="rId19"/>
    <p:sldId id="829" r:id="rId20"/>
    <p:sldId id="833" r:id="rId21"/>
    <p:sldId id="835" r:id="rId22"/>
    <p:sldId id="700" r:id="rId23"/>
    <p:sldId id="834" r:id="rId24"/>
    <p:sldId id="816" r:id="rId25"/>
    <p:sldId id="837" r:id="rId26"/>
    <p:sldId id="775" r:id="rId27"/>
    <p:sldId id="839" r:id="rId28"/>
    <p:sldId id="730" r:id="rId29"/>
    <p:sldId id="770" r:id="rId30"/>
    <p:sldId id="755" r:id="rId31"/>
    <p:sldId id="818" r:id="rId32"/>
    <p:sldId id="840" r:id="rId33"/>
    <p:sldId id="838" r:id="rId34"/>
    <p:sldId id="836" r:id="rId35"/>
    <p:sldId id="743" r:id="rId36"/>
    <p:sldId id="785" r:id="rId37"/>
    <p:sldId id="843" r:id="rId38"/>
    <p:sldId id="841" r:id="rId39"/>
    <p:sldId id="784" r:id="rId40"/>
    <p:sldId id="796" r:id="rId41"/>
    <p:sldId id="797" r:id="rId42"/>
    <p:sldId id="798" r:id="rId43"/>
    <p:sldId id="799" r:id="rId44"/>
    <p:sldId id="800" r:id="rId45"/>
    <p:sldId id="761" r:id="rId46"/>
    <p:sldId id="842" r:id="rId47"/>
    <p:sldId id="759" r:id="rId48"/>
    <p:sldId id="760" r:id="rId49"/>
    <p:sldId id="762" r:id="rId50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66"/>
    <a:srgbClr val="FF33CC"/>
    <a:srgbClr val="006600"/>
    <a:srgbClr val="D9FFD9"/>
    <a:srgbClr val="AFFFAF"/>
    <a:srgbClr val="FFD5D5"/>
    <a:srgbClr val="008A3E"/>
    <a:srgbClr val="EDF2F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9500" autoAdjust="0"/>
  </p:normalViewPr>
  <p:slideViewPr>
    <p:cSldViewPr snapToGrid="0">
      <p:cViewPr varScale="1">
        <p:scale>
          <a:sx n="83" d="100"/>
          <a:sy n="83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74688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52522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9" y="8552522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42875"/>
            <a:ext cx="8778240" cy="914400"/>
          </a:xfrm>
        </p:spPr>
        <p:txBody>
          <a:bodyPr/>
          <a:lstStyle/>
          <a:p>
            <a:r>
              <a:rPr lang="en-US" dirty="0"/>
              <a:t>Please Sit in Your Assigned Seat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5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4F1C-B12E-4E57-BCF4-E402221C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Week of 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A046-EB1F-4D35-8448-10D2E733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dirty="0"/>
              <a:t>	</a:t>
            </a:r>
            <a:r>
              <a:rPr lang="en-US" sz="2800" dirty="0"/>
              <a:t>Monday:	Start lesson 1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Tuesday:	Finish lesson 1, start lesson 2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Thursday:	Finish lesson 2, start lesson 3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Friday:	</a:t>
            </a:r>
            <a:r>
              <a:rPr lang="en-US" sz="2800" b="1" dirty="0">
                <a:solidFill>
                  <a:srgbClr val="FF0000"/>
                </a:solidFill>
              </a:rPr>
              <a:t>Quizzes on lessons 1 &amp; 2</a:t>
            </a:r>
            <a:r>
              <a:rPr lang="en-US" sz="2800" dirty="0"/>
              <a:t>, finish lesson 3</a:t>
            </a:r>
          </a:p>
        </p:txBody>
      </p:sp>
    </p:spTree>
    <p:extLst>
      <p:ext uri="{BB962C8B-B14F-4D97-AF65-F5344CB8AC3E}">
        <p14:creationId xmlns:p14="http://schemas.microsoft.com/office/powerpoint/2010/main" val="28898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4F1C-B12E-4E57-BCF4-E402221C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A046-EB1F-4D35-8448-10D2E733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949" y="1297460"/>
            <a:ext cx="6772102" cy="5128054"/>
          </a:xfrm>
        </p:spPr>
        <p:txBody>
          <a:bodyPr/>
          <a:lstStyle/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dirty="0"/>
              <a:t>	</a:t>
            </a:r>
            <a:r>
              <a:rPr lang="en-US" sz="2800" dirty="0"/>
              <a:t>Week 1:	Lessons 1-3, quizzes 1-2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Week 2:	Lessons 4-5, quizzes 3-4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Week 3:	Lessons 6-7, quizzes 5-7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Week 4:	Pre-lab, lab experiment</a:t>
            </a:r>
          </a:p>
          <a:p>
            <a:pPr marL="1828800" indent="-1828800">
              <a:buNone/>
              <a:tabLst>
                <a:tab pos="1598613" algn="r"/>
                <a:tab pos="3205163" algn="l"/>
              </a:tabLst>
            </a:pPr>
            <a:r>
              <a:rPr lang="en-US" sz="2800" dirty="0"/>
              <a:t>	Week 5:	Cold Call, </a:t>
            </a:r>
            <a:r>
              <a:rPr lang="en-US" sz="2800" b="1" dirty="0">
                <a:solidFill>
                  <a:srgbClr val="FF0000"/>
                </a:solidFill>
              </a:rPr>
              <a:t>Test</a:t>
            </a:r>
            <a:r>
              <a:rPr lang="en-US" sz="2800" dirty="0"/>
              <a:t>, start next unit</a:t>
            </a:r>
          </a:p>
        </p:txBody>
      </p:sp>
    </p:spTree>
    <p:extLst>
      <p:ext uri="{BB962C8B-B14F-4D97-AF65-F5344CB8AC3E}">
        <p14:creationId xmlns:p14="http://schemas.microsoft.com/office/powerpoint/2010/main" val="37993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03369" y="1338936"/>
            <a:ext cx="3377863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Scientific 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Nuclear Chemistry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Periodic Properties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5063" y="1338935"/>
            <a:ext cx="3552245" cy="5120640"/>
          </a:xfrm>
        </p:spPr>
        <p:txBody>
          <a:bodyPr>
            <a:noAutofit/>
          </a:bodyPr>
          <a:lstStyle/>
          <a:p>
            <a:pPr marL="573088" lvl="0" indent="-573088">
              <a:spcBef>
                <a:spcPts val="1800"/>
              </a:spcBef>
              <a:buFont typeface="+mj-lt"/>
              <a:buAutoNum type="arabicParenR" startAt="7"/>
            </a:pPr>
            <a:r>
              <a:rPr lang="en-US" sz="2400" dirty="0"/>
              <a:t>Bonding</a:t>
            </a:r>
          </a:p>
          <a:p>
            <a:pPr marL="573088" lvl="0" indent="-573088">
              <a:spcBef>
                <a:spcPts val="1800"/>
              </a:spcBef>
              <a:buFont typeface="+mj-lt"/>
              <a:buAutoNum type="arabicParenR" startAt="7"/>
            </a:pPr>
            <a:r>
              <a:rPr lang="en-US" sz="2400" dirty="0"/>
              <a:t>Covalent Bonding</a:t>
            </a:r>
          </a:p>
          <a:p>
            <a:pPr marL="573088" lvl="0" indent="-573088">
              <a:spcBef>
                <a:spcPts val="1800"/>
              </a:spcBef>
              <a:buFont typeface="+mj-lt"/>
              <a:buAutoNum type="arabicParenR" startAt="7"/>
            </a:pPr>
            <a:r>
              <a:rPr lang="en-US" sz="2400" dirty="0"/>
              <a:t>Nomenclature</a:t>
            </a:r>
          </a:p>
          <a:p>
            <a:pPr marL="573088" lvl="0" indent="-573088">
              <a:spcBef>
                <a:spcPts val="1800"/>
              </a:spcBef>
              <a:buFont typeface="+mj-lt"/>
              <a:buAutoNum type="arabicParenR" startAt="10"/>
            </a:pPr>
            <a:r>
              <a:rPr lang="en-US" sz="2400" dirty="0"/>
              <a:t>Chemical Reactions</a:t>
            </a:r>
          </a:p>
          <a:p>
            <a:pPr marL="573088" lvl="0" indent="-573088">
              <a:spcBef>
                <a:spcPts val="1800"/>
              </a:spcBef>
              <a:buFont typeface="+mj-lt"/>
              <a:buAutoNum type="arabicParenR" startAt="10"/>
            </a:pPr>
            <a:r>
              <a:rPr lang="en-US" sz="2400" dirty="0"/>
              <a:t>Stoichiometry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6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Grading Policies</a:t>
            </a:r>
          </a:p>
        </p:txBody>
      </p:sp>
    </p:spTree>
    <p:extLst>
      <p:ext uri="{BB962C8B-B14F-4D97-AF65-F5344CB8AC3E}">
        <p14:creationId xmlns:p14="http://schemas.microsoft.com/office/powerpoint/2010/main" val="151518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D728-C7B9-4DCB-9451-15D193DF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54D460E-97FE-4908-9F74-AE7D5D26F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9403"/>
              </p:ext>
            </p:extLst>
          </p:nvPr>
        </p:nvGraphicFramePr>
        <p:xfrm>
          <a:off x="1508760" y="1585744"/>
          <a:ext cx="612648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0B61D2-67FE-4DDE-8F1E-A8C7B805A75A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60817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03" y="1297460"/>
            <a:ext cx="8010795" cy="4669231"/>
          </a:xfrm>
        </p:spPr>
        <p:txBody>
          <a:bodyPr>
            <a:normAutofit/>
          </a:bodyPr>
          <a:lstStyle/>
          <a:p>
            <a:r>
              <a:rPr lang="en-US" sz="2800" dirty="0"/>
              <a:t>The final exam counts for 20% of your course grade</a:t>
            </a:r>
          </a:p>
          <a:p>
            <a:r>
              <a:rPr lang="en-US" sz="2800" dirty="0"/>
              <a:t>A student can be excused from the final exam if they have a high enough average grade at the end of 4Q</a:t>
            </a:r>
          </a:p>
          <a:p>
            <a:pPr marL="1828800" indent="-285750">
              <a:buFont typeface="Wingdings" panose="05000000000000000000" pitchFamily="2" charset="2"/>
              <a:buChar char="Ø"/>
            </a:pPr>
            <a:r>
              <a:rPr lang="en-US" sz="2400" b="1" i="1" dirty="0"/>
              <a:t>Underclassmen:  93 or above*</a:t>
            </a:r>
          </a:p>
          <a:p>
            <a:pPr marL="1828800" indent="-285750">
              <a:buFont typeface="Wingdings" panose="05000000000000000000" pitchFamily="2" charset="2"/>
              <a:buChar char="Ø"/>
            </a:pPr>
            <a:r>
              <a:rPr lang="en-US" sz="2400" b="1" i="1" dirty="0"/>
              <a:t>Seniors: 90 or above*</a:t>
            </a:r>
          </a:p>
          <a:p>
            <a:pPr marL="0" indent="0" algn="ctr">
              <a:spcBef>
                <a:spcPts val="4200"/>
              </a:spcBef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You really want to get out of this final!!!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0422-2DF2-4C1A-8EF1-67C4910A4173}"/>
              </a:ext>
            </a:extLst>
          </p:cNvPr>
          <p:cNvSpPr txBox="1"/>
          <p:nvPr/>
        </p:nvSpPr>
        <p:spPr>
          <a:xfrm>
            <a:off x="2193689" y="6354618"/>
            <a:ext cx="475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* PowerSchool grade for Y1 after all grades have been finalized</a:t>
            </a:r>
          </a:p>
        </p:txBody>
      </p:sp>
    </p:spTree>
    <p:extLst>
      <p:ext uri="{BB962C8B-B14F-4D97-AF65-F5344CB8AC3E}">
        <p14:creationId xmlns:p14="http://schemas.microsoft.com/office/powerpoint/2010/main" val="1349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D728-C7B9-4DCB-9451-15D193DF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 Grade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54D460E-97FE-4908-9F74-AE7D5D26F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689779"/>
              </p:ext>
            </p:extLst>
          </p:nvPr>
        </p:nvGraphicFramePr>
        <p:xfrm>
          <a:off x="2057400" y="1585744"/>
          <a:ext cx="5029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Reports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Quizzes/Assignments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575E7E-D74C-4D91-8743-331DB70ECF0B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57644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D8E52F-4323-46B1-8748-5F73BC0340BB}"/>
              </a:ext>
            </a:extLst>
          </p:cNvPr>
          <p:cNvSpPr txBox="1"/>
          <p:nvPr/>
        </p:nvSpPr>
        <p:spPr>
          <a:xfrm>
            <a:off x="1005840" y="3407218"/>
            <a:ext cx="7132320" cy="10058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18BD0-6E43-49A6-8A87-D404DA7A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6E8B-B542-4AC8-AF23-663B2A3A3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94" y="1297460"/>
            <a:ext cx="7086138" cy="5128054"/>
          </a:xfrm>
        </p:spPr>
        <p:txBody>
          <a:bodyPr>
            <a:normAutofit/>
          </a:bodyPr>
          <a:lstStyle/>
          <a:p>
            <a:r>
              <a:rPr lang="en-US" sz="2800" dirty="0"/>
              <a:t>One hour, in-class summary assessment</a:t>
            </a:r>
          </a:p>
          <a:p>
            <a:r>
              <a:rPr lang="en-US" sz="2800" dirty="0"/>
              <a:t>Covers the entire unit</a:t>
            </a:r>
          </a:p>
          <a:p>
            <a:r>
              <a:rPr lang="en-US" sz="2800" dirty="0"/>
              <a:t>As necessary, will include items learned in previous units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Test are the biggest factor in your course grade</a:t>
            </a:r>
          </a:p>
          <a:p>
            <a:r>
              <a:rPr lang="en-US" sz="2800" dirty="0"/>
              <a:t>Usually 2-3 per quarter</a:t>
            </a:r>
          </a:p>
          <a:p>
            <a:r>
              <a:rPr lang="en-US" sz="2800" dirty="0"/>
              <a:t>Generally regarded as “hard” tests</a:t>
            </a:r>
          </a:p>
          <a:p>
            <a:r>
              <a:rPr lang="en-US" sz="2800" dirty="0"/>
              <a:t>Studying is required to do well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6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88085D-4A54-48BC-A39E-D69C7D6FFDDB}"/>
              </a:ext>
            </a:extLst>
          </p:cNvPr>
          <p:cNvSpPr txBox="1"/>
          <p:nvPr/>
        </p:nvSpPr>
        <p:spPr>
          <a:xfrm>
            <a:off x="1154544" y="4775695"/>
            <a:ext cx="5852160" cy="89543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8E34-067A-4061-9370-A44B9EF2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041E-9CDD-4602-8B0E-AAB3728C8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66" y="1297460"/>
            <a:ext cx="6743469" cy="5128054"/>
          </a:xfrm>
        </p:spPr>
        <p:txBody>
          <a:bodyPr>
            <a:normAutofit/>
          </a:bodyPr>
          <a:lstStyle/>
          <a:p>
            <a:r>
              <a:rPr lang="en-US" sz="2800" dirty="0"/>
              <a:t>Written summary of lab experiments</a:t>
            </a:r>
          </a:p>
          <a:p>
            <a:r>
              <a:rPr lang="en-US" sz="2800" dirty="0"/>
              <a:t>Outline of expectations provided</a:t>
            </a:r>
          </a:p>
          <a:p>
            <a:r>
              <a:rPr lang="en-US" sz="2800" dirty="0"/>
              <a:t>One report per lab team (2-3 students)</a:t>
            </a:r>
          </a:p>
          <a:p>
            <a:r>
              <a:rPr lang="en-US" sz="2800" dirty="0"/>
              <a:t>Submitted through Google Classroom</a:t>
            </a:r>
          </a:p>
          <a:p>
            <a:r>
              <a:rPr lang="en-US" sz="2800" dirty="0"/>
              <a:t>Four lab reports per year</a:t>
            </a:r>
          </a:p>
          <a:p>
            <a:r>
              <a:rPr lang="en-US" sz="2800" dirty="0"/>
              <a:t>Relatively easy but takes time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Don’t be late or you’ll lose points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(10% penalty per day late)</a:t>
            </a:r>
          </a:p>
        </p:txBody>
      </p:sp>
    </p:spTree>
    <p:extLst>
      <p:ext uri="{BB962C8B-B14F-4D97-AF65-F5344CB8AC3E}">
        <p14:creationId xmlns:p14="http://schemas.microsoft.com/office/powerpoint/2010/main" val="42490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9338-418C-4BF2-B9A3-CAB700E082B6}"/>
              </a:ext>
            </a:extLst>
          </p:cNvPr>
          <p:cNvSpPr txBox="1"/>
          <p:nvPr/>
        </p:nvSpPr>
        <p:spPr>
          <a:xfrm>
            <a:off x="774931" y="1857004"/>
            <a:ext cx="7498080" cy="89543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507E8-5A0E-430B-9DD2-04745E45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Quizzes/Assignments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824A-02F6-47AA-9F86-B076B3F0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31" y="1297460"/>
            <a:ext cx="7594138" cy="5128054"/>
          </a:xfrm>
        </p:spPr>
        <p:txBody>
          <a:bodyPr>
            <a:normAutofit/>
          </a:bodyPr>
          <a:lstStyle/>
          <a:p>
            <a:r>
              <a:rPr lang="en-US" sz="2800" dirty="0"/>
              <a:t>You will have very little homework, but . . .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You will have a quiz every Friday on all new material</a:t>
            </a:r>
          </a:p>
          <a:p>
            <a:r>
              <a:rPr lang="en-US" sz="2800" dirty="0"/>
              <a:t>Each quiz question is worth 10 points</a:t>
            </a:r>
          </a:p>
          <a:p>
            <a:r>
              <a:rPr lang="en-US" sz="2800" dirty="0"/>
              <a:t>You should do fine if you:</a:t>
            </a:r>
          </a:p>
          <a:p>
            <a:pPr marL="14319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pay attention in class</a:t>
            </a:r>
          </a:p>
          <a:p>
            <a:pPr marL="14319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do all practice problems</a:t>
            </a:r>
          </a:p>
          <a:p>
            <a:pPr marL="14319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refresh you memory Friday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000" i="1" dirty="0"/>
              <a:t>Although quizzes count for 20% of your grade, use this to monitor how you  are doing and seek help if your are having issues</a:t>
            </a:r>
          </a:p>
        </p:txBody>
      </p:sp>
    </p:spTree>
    <p:extLst>
      <p:ext uri="{BB962C8B-B14F-4D97-AF65-F5344CB8AC3E}">
        <p14:creationId xmlns:p14="http://schemas.microsoft.com/office/powerpoint/2010/main" val="30323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Class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2404" y="1616364"/>
            <a:ext cx="5579192" cy="48091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/>
              <a:t>Typical Lesson &amp; Unit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Grading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Student Responsibilities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Class Rules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46067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4FC0A-D528-457D-B308-58839DDE9D59}"/>
              </a:ext>
            </a:extLst>
          </p:cNvPr>
          <p:cNvSpPr txBox="1"/>
          <p:nvPr/>
        </p:nvSpPr>
        <p:spPr>
          <a:xfrm>
            <a:off x="677950" y="1857003"/>
            <a:ext cx="7498080" cy="15544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C9C51-3679-4989-B3CF-95BDD674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3BFC-CDEE-4537-9CDE-5E2E2177C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58" y="1297460"/>
            <a:ext cx="7732684" cy="5128054"/>
          </a:xfrm>
        </p:spPr>
        <p:txBody>
          <a:bodyPr>
            <a:normAutofit/>
          </a:bodyPr>
          <a:lstStyle/>
          <a:p>
            <a:r>
              <a:rPr lang="en-US" sz="2800" dirty="0"/>
              <a:t>As a student, you have a job to do every day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Participation grades how well you attend to your responsibilities as a student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Worth 10% of quarter grade </a:t>
            </a:r>
          </a:p>
          <a:p>
            <a:r>
              <a:rPr lang="en-US" sz="2800" dirty="0"/>
              <a:t>Key elements: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Are you focused on the lesson?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Are you doing all the practice problems?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Do you ask for help when needed?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Are you distracted in class?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400" i="1" dirty="0"/>
              <a:t>Are you distracting others in class?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19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13A20-2939-4D48-B99A-4195C27AA8EE}"/>
              </a:ext>
            </a:extLst>
          </p:cNvPr>
          <p:cNvSpPr txBox="1"/>
          <p:nvPr/>
        </p:nvSpPr>
        <p:spPr>
          <a:xfrm>
            <a:off x="216135" y="2466595"/>
            <a:ext cx="877824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8B8BB-89FB-4EAB-8A9C-26002DB8DF40}"/>
              </a:ext>
            </a:extLst>
          </p:cNvPr>
          <p:cNvSpPr txBox="1"/>
          <p:nvPr/>
        </p:nvSpPr>
        <p:spPr>
          <a:xfrm>
            <a:off x="216135" y="5282203"/>
            <a:ext cx="877824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2BCBC-CE7A-4249-85CD-1733B362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Time on Quizzes/Tests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0759-A11A-4244-8863-55E53EBE1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are expected to complete all quizzes and tests in the time allotted</a:t>
            </a:r>
          </a:p>
          <a:p>
            <a:pPr>
              <a:spcBef>
                <a:spcPts val="2400"/>
              </a:spcBef>
            </a:pPr>
            <a:r>
              <a:rPr lang="en-US" sz="2600" b="1" dirty="0">
                <a:solidFill>
                  <a:srgbClr val="FF0000"/>
                </a:solidFill>
              </a:rPr>
              <a:t>If you have an extra time accommodation, you must tell me before the test begins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You are not allowed to view test questions, leave the classroom, and later answer the question</a:t>
            </a:r>
          </a:p>
          <a:p>
            <a:r>
              <a:rPr lang="en-US" sz="2800" dirty="0"/>
              <a:t>You will take one page of the test at a time</a:t>
            </a:r>
          </a:p>
          <a:p>
            <a:pPr>
              <a:spcBef>
                <a:spcPts val="2400"/>
              </a:spcBef>
            </a:pPr>
            <a:r>
              <a:rPr lang="en-US" sz="2600" b="1" dirty="0">
                <a:solidFill>
                  <a:srgbClr val="FF0000"/>
                </a:solidFill>
              </a:rPr>
              <a:t>If you take a page, you must finish it during that sitting</a:t>
            </a:r>
          </a:p>
        </p:txBody>
      </p:sp>
    </p:spTree>
    <p:extLst>
      <p:ext uri="{BB962C8B-B14F-4D97-AF65-F5344CB8AC3E}">
        <p14:creationId xmlns:p14="http://schemas.microsoft.com/office/powerpoint/2010/main" val="37478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CB79287-BD98-4922-B916-F1B4ACA37D1F}"/>
              </a:ext>
            </a:extLst>
          </p:cNvPr>
          <p:cNvSpPr txBox="1"/>
          <p:nvPr/>
        </p:nvSpPr>
        <p:spPr>
          <a:xfrm>
            <a:off x="193044" y="3492147"/>
            <a:ext cx="8503920" cy="8229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5285902"/>
          </a:xfrm>
        </p:spPr>
        <p:txBody>
          <a:bodyPr/>
          <a:lstStyle/>
          <a:p>
            <a:r>
              <a:rPr lang="en-US" dirty="0"/>
              <a:t>If you miss a class, getting caught up and making up the work is </a:t>
            </a:r>
            <a:r>
              <a:rPr lang="en-US" b="1" u="sng" dirty="0">
                <a:solidFill>
                  <a:srgbClr val="FF0000"/>
                </a:solidFill>
              </a:rPr>
              <a:t>YOUR</a:t>
            </a:r>
            <a:r>
              <a:rPr lang="en-US" dirty="0"/>
              <a:t> responsibility.</a:t>
            </a:r>
          </a:p>
          <a:p>
            <a:r>
              <a:rPr lang="en-US" dirty="0"/>
              <a:t>Ask a reliable friend for the notes and any assignments.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You have a 2 day grace period for quizzes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0AC8A3-35F3-4B7A-A8D4-DDEECBA70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17178"/>
              </p:ext>
            </p:extLst>
          </p:nvPr>
        </p:nvGraphicFramePr>
        <p:xfrm>
          <a:off x="685800" y="5398994"/>
          <a:ext cx="7772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79979425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00809610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0380203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1686346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0064157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284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BD3007-6800-4466-850B-52A06D3F9D1D}"/>
              </a:ext>
            </a:extLst>
          </p:cNvPr>
          <p:cNvSpPr txBox="1"/>
          <p:nvPr/>
        </p:nvSpPr>
        <p:spPr>
          <a:xfrm>
            <a:off x="7156160" y="5857508"/>
            <a:ext cx="103906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QUIZ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C4ED0-C611-4A47-898A-5D7DE253A5F6}"/>
              </a:ext>
            </a:extLst>
          </p:cNvPr>
          <p:cNvSpPr txBox="1"/>
          <p:nvPr/>
        </p:nvSpPr>
        <p:spPr>
          <a:xfrm>
            <a:off x="5588209" y="5734397"/>
            <a:ext cx="109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Missed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66456-DCA4-453A-9E96-A9E83C1A379E}"/>
              </a:ext>
            </a:extLst>
          </p:cNvPr>
          <p:cNvSpPr txBox="1"/>
          <p:nvPr/>
        </p:nvSpPr>
        <p:spPr>
          <a:xfrm>
            <a:off x="4024492" y="5734397"/>
            <a:ext cx="109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Missed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97E17-E03A-47AA-A959-0F32C4419034}"/>
              </a:ext>
            </a:extLst>
          </p:cNvPr>
          <p:cNvSpPr txBox="1"/>
          <p:nvPr/>
        </p:nvSpPr>
        <p:spPr>
          <a:xfrm>
            <a:off x="2460775" y="5734397"/>
            <a:ext cx="109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Missed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88080-D0E2-4C1C-848B-3FAEB7C79E4F}"/>
              </a:ext>
            </a:extLst>
          </p:cNvPr>
          <p:cNvSpPr txBox="1"/>
          <p:nvPr/>
        </p:nvSpPr>
        <p:spPr>
          <a:xfrm>
            <a:off x="897058" y="5734397"/>
            <a:ext cx="109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Missed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Class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12DDDF2-240B-46AE-A27C-7D4205C0AD9F}"/>
              </a:ext>
            </a:extLst>
          </p:cNvPr>
          <p:cNvSpPr/>
          <p:nvPr/>
        </p:nvSpPr>
        <p:spPr>
          <a:xfrm>
            <a:off x="6428508" y="4510978"/>
            <a:ext cx="1371600" cy="731520"/>
          </a:xfrm>
          <a:prstGeom prst="wedgeRoundRectCallout">
            <a:avLst>
              <a:gd name="adj1" fmla="val -47212"/>
              <a:gd name="adj2" fmla="val 131505"/>
              <a:gd name="adj3" fmla="val 16667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Can </a:t>
            </a:r>
          </a:p>
          <a:p>
            <a:pPr algn="ctr"/>
            <a:r>
              <a:rPr lang="en-US" sz="2000" b="1" dirty="0"/>
              <a:t>delay quiz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50F7371-AB83-4A58-ABB6-6B895495023D}"/>
              </a:ext>
            </a:extLst>
          </p:cNvPr>
          <p:cNvSpPr/>
          <p:nvPr/>
        </p:nvSpPr>
        <p:spPr>
          <a:xfrm>
            <a:off x="4866640" y="4510978"/>
            <a:ext cx="1371600" cy="731520"/>
          </a:xfrm>
          <a:prstGeom prst="wedgeRoundRectCallout">
            <a:avLst>
              <a:gd name="adj1" fmla="val -47212"/>
              <a:gd name="adj2" fmla="val 131505"/>
              <a:gd name="adj3" fmla="val 16667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Can </a:t>
            </a:r>
          </a:p>
          <a:p>
            <a:pPr algn="ctr"/>
            <a:r>
              <a:rPr lang="en-US" sz="2000" b="1" dirty="0"/>
              <a:t>delay quiz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CDB3574-48CA-4857-9810-403480BD4CC8}"/>
              </a:ext>
            </a:extLst>
          </p:cNvPr>
          <p:cNvSpPr/>
          <p:nvPr/>
        </p:nvSpPr>
        <p:spPr>
          <a:xfrm>
            <a:off x="3304771" y="4510978"/>
            <a:ext cx="1371600" cy="731520"/>
          </a:xfrm>
          <a:prstGeom prst="wedgeRoundRectCallout">
            <a:avLst>
              <a:gd name="adj1" fmla="val -47212"/>
              <a:gd name="adj2" fmla="val 131505"/>
              <a:gd name="adj3" fmla="val 1666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Must </a:t>
            </a:r>
          </a:p>
          <a:p>
            <a:pPr algn="ctr"/>
            <a:r>
              <a:rPr lang="en-US" sz="2000" b="1" dirty="0"/>
              <a:t>take quiz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0E76F56-0320-42F1-A463-194C1A328858}"/>
              </a:ext>
            </a:extLst>
          </p:cNvPr>
          <p:cNvSpPr/>
          <p:nvPr/>
        </p:nvSpPr>
        <p:spPr>
          <a:xfrm>
            <a:off x="1742902" y="4510978"/>
            <a:ext cx="1371600" cy="731520"/>
          </a:xfrm>
          <a:prstGeom prst="wedgeRoundRectCallout">
            <a:avLst>
              <a:gd name="adj1" fmla="val -47212"/>
              <a:gd name="adj2" fmla="val 131505"/>
              <a:gd name="adj3" fmla="val 1666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Must </a:t>
            </a:r>
          </a:p>
          <a:p>
            <a:pPr algn="ctr"/>
            <a:r>
              <a:rPr lang="en-US" sz="2000" b="1" dirty="0"/>
              <a:t>take quiz</a:t>
            </a:r>
          </a:p>
        </p:txBody>
      </p:sp>
    </p:spTree>
    <p:extLst>
      <p:ext uri="{BB962C8B-B14F-4D97-AF65-F5344CB8AC3E}">
        <p14:creationId xmlns:p14="http://schemas.microsoft.com/office/powerpoint/2010/main" val="40131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D17C-ECC4-4364-9331-746998FE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Make-up of Tests &amp; 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E781-1616-4370-B473-38FBE6DB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97460"/>
            <a:ext cx="8425411" cy="5128054"/>
          </a:xfrm>
        </p:spPr>
        <p:txBody>
          <a:bodyPr>
            <a:normAutofit/>
          </a:bodyPr>
          <a:lstStyle/>
          <a:p>
            <a:r>
              <a:rPr lang="en-US" sz="2800" dirty="0"/>
              <a:t>You have 2 weeks to make-up any missed work.  </a:t>
            </a:r>
            <a:r>
              <a:rPr lang="en-US" sz="2600" b="1" dirty="0">
                <a:solidFill>
                  <a:srgbClr val="FF0000"/>
                </a:solidFill>
              </a:rPr>
              <a:t>After that, you will get a zero.</a:t>
            </a:r>
          </a:p>
          <a:p>
            <a:pPr>
              <a:spcBef>
                <a:spcPts val="24600"/>
              </a:spcBef>
            </a:pPr>
            <a:r>
              <a:rPr lang="en-US" sz="2800" dirty="0"/>
              <a:t>Please note that sports or jobs do not take priority over your school responsibilities</a:t>
            </a:r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EEEDAB-C4D5-4C06-A00D-613474480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30010"/>
              </p:ext>
            </p:extLst>
          </p:nvPr>
        </p:nvGraphicFramePr>
        <p:xfrm>
          <a:off x="777240" y="2343952"/>
          <a:ext cx="75895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19696019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55846260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8749336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Make-up Times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Make-ups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6072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 ONLY:  While class is reviewing test</a:t>
                      </a:r>
                    </a:p>
                  </a:txBody>
                  <a:tcPr anchor="ctr"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While I am teaching</a:t>
                      </a:r>
                    </a:p>
                  </a:txBody>
                  <a:tcPr anchor="ctr"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1348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Night</a:t>
                      </a:r>
                    </a:p>
                  </a:txBody>
                  <a:tcPr anchor="ctr"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9 club</a:t>
                      </a:r>
                    </a:p>
                  </a:txBody>
                  <a:tcPr anchor="ctr"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15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DL/ARC I have</a:t>
                      </a:r>
                    </a:p>
                  </a:txBody>
                  <a:tcPr anchor="ctr">
                    <a:solidFill>
                      <a:srgbClr val="D9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periods</a:t>
                      </a:r>
                    </a:p>
                  </a:txBody>
                  <a:tcPr anchor="ctr"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316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994BE8-9686-42F7-BD96-1E8B0EB65ACE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5888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Student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50311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563E409-69A7-4563-9674-863B92D714BD}"/>
              </a:ext>
            </a:extLst>
          </p:cNvPr>
          <p:cNvSpPr txBox="1"/>
          <p:nvPr/>
        </p:nvSpPr>
        <p:spPr>
          <a:xfrm>
            <a:off x="1005840" y="5106716"/>
            <a:ext cx="7132320" cy="10058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962B6-87B2-4F9A-8B72-68699AD5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Required Materials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A9590E-F5A3-430C-8F6D-E9395DB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030" y="4582064"/>
            <a:ext cx="7015941" cy="1458520"/>
          </a:xfrm>
        </p:spPr>
        <p:txBody>
          <a:bodyPr>
            <a:normAutofit/>
          </a:bodyPr>
          <a:lstStyle/>
          <a:p>
            <a:r>
              <a:rPr lang="en-US" sz="2800" dirty="0"/>
              <a:t>You needs these every day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If you don’t have your calculator, you will take a quiz or test without it!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784A0-EA31-485E-A0EA-5C17C9046FE2}"/>
              </a:ext>
            </a:extLst>
          </p:cNvPr>
          <p:cNvSpPr txBox="1"/>
          <p:nvPr/>
        </p:nvSpPr>
        <p:spPr>
          <a:xfrm>
            <a:off x="665019" y="6334780"/>
            <a:ext cx="781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Scientific calculator.  Recommended: Ti-30Xa $14.  Required functionality: basic arithmetic, floating point and scientific notation, powers, roots, logarithms, reciprocals, pi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7A090F-CD1C-40AA-A545-98785AF2A775}"/>
              </a:ext>
            </a:extLst>
          </p:cNvPr>
          <p:cNvGrpSpPr/>
          <p:nvPr/>
        </p:nvGrpSpPr>
        <p:grpSpPr>
          <a:xfrm>
            <a:off x="1365385" y="1376216"/>
            <a:ext cx="6413231" cy="2743200"/>
            <a:chOff x="923860" y="1376216"/>
            <a:chExt cx="6413231" cy="2743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746B58-ACF7-4711-BD11-8D1866B74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58" t="19382" r="83939" b="15612"/>
            <a:stretch/>
          </p:blipFill>
          <p:spPr>
            <a:xfrm>
              <a:off x="5791200" y="1376216"/>
              <a:ext cx="1545891" cy="2743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F8354-B6D4-42DE-AE8D-C062C0E31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860" y="1376216"/>
              <a:ext cx="2578608" cy="2743200"/>
            </a:xfrm>
            <a:prstGeom prst="rect">
              <a:avLst/>
            </a:prstGeom>
          </p:spPr>
        </p:pic>
        <p:pic>
          <p:nvPicPr>
            <p:cNvPr id="1030" name="Picture 6" descr="Related image">
              <a:extLst>
                <a:ext uri="{FF2B5EF4-FFF2-40B4-BE49-F238E27FC236}">
                  <a16:creationId xmlns:a16="http://schemas.microsoft.com/office/drawing/2014/main" id="{51FE7F00-0496-45CD-9BDA-95092E56E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132" y="1376216"/>
              <a:ext cx="1725405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69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C695-5C2C-4A6E-A103-7624B4F087EA}"/>
              </a:ext>
            </a:extLst>
          </p:cNvPr>
          <p:cNvSpPr txBox="1"/>
          <p:nvPr/>
        </p:nvSpPr>
        <p:spPr>
          <a:xfrm>
            <a:off x="548640" y="3259447"/>
            <a:ext cx="8046720" cy="10058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12" y="1297460"/>
            <a:ext cx="8155577" cy="5128054"/>
          </a:xfrm>
        </p:spPr>
        <p:txBody>
          <a:bodyPr/>
          <a:lstStyle/>
          <a:p>
            <a:r>
              <a:rPr lang="en-US" dirty="0"/>
              <a:t>Stay focused on the lesson during class</a:t>
            </a:r>
          </a:p>
          <a:p>
            <a:r>
              <a:rPr lang="en-US" dirty="0"/>
              <a:t>Do all the problems assigned</a:t>
            </a:r>
          </a:p>
          <a:p>
            <a:r>
              <a:rPr lang="en-US" dirty="0"/>
              <a:t>Do not get distracted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If I call for your attention, look at me right away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ED398-9206-4FA5-9A3A-3CC99BEA4763}"/>
              </a:ext>
            </a:extLst>
          </p:cNvPr>
          <p:cNvSpPr txBox="1"/>
          <p:nvPr/>
        </p:nvSpPr>
        <p:spPr>
          <a:xfrm>
            <a:off x="228600" y="1245914"/>
            <a:ext cx="8686800" cy="8229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A292D-5EBA-4B85-B6E0-DA1D318B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2D512-2130-489F-847B-35665D96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</a:rPr>
              <a:t>You are required to take notes in this class</a:t>
            </a:r>
          </a:p>
          <a:p>
            <a:pPr>
              <a:spcBef>
                <a:spcPts val="2400"/>
              </a:spcBef>
            </a:pPr>
            <a:r>
              <a:rPr lang="en-US" dirty="0"/>
              <a:t>If you refuse, you will lose participation points </a:t>
            </a:r>
          </a:p>
          <a:p>
            <a:pPr>
              <a:spcBef>
                <a:spcPts val="2400"/>
              </a:spcBef>
            </a:pPr>
            <a:r>
              <a:rPr lang="en-US" dirty="0"/>
              <a:t>During open note quizzes, you will only be allowed to use your notes</a:t>
            </a:r>
          </a:p>
        </p:txBody>
      </p:sp>
    </p:spTree>
    <p:extLst>
      <p:ext uri="{BB962C8B-B14F-4D97-AF65-F5344CB8AC3E}">
        <p14:creationId xmlns:p14="http://schemas.microsoft.com/office/powerpoint/2010/main" val="3531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Chemistry is a hard subject, but everyone here can succeed in this course.</a:t>
            </a:r>
          </a:p>
          <a:p>
            <a:r>
              <a:rPr lang="en-US" sz="2800" dirty="0"/>
              <a:t>If you don't understand something, please see me.</a:t>
            </a:r>
          </a:p>
          <a:p>
            <a:r>
              <a:rPr lang="en-US" sz="2800" dirty="0"/>
              <a:t>Seek help a soon as you realize you need it.</a:t>
            </a:r>
          </a:p>
          <a:p>
            <a:r>
              <a:rPr lang="en-US" sz="2800" dirty="0"/>
              <a:t>Please see me when I am available to help you.</a:t>
            </a:r>
          </a:p>
          <a:p>
            <a:r>
              <a:rPr lang="en-US" sz="2800" dirty="0"/>
              <a:t>Please note that I usually can </a:t>
            </a:r>
            <a:r>
              <a:rPr lang="en-US" sz="2800" b="1" u="sng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help you before school or as class is beginning.</a:t>
            </a:r>
          </a:p>
        </p:txBody>
      </p:sp>
    </p:spTree>
    <p:extLst>
      <p:ext uri="{BB962C8B-B14F-4D97-AF65-F5344CB8AC3E}">
        <p14:creationId xmlns:p14="http://schemas.microsoft.com/office/powerpoint/2010/main" val="40968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93" y="1297460"/>
            <a:ext cx="8463815" cy="5128054"/>
          </a:xfrm>
        </p:spPr>
        <p:txBody>
          <a:bodyPr/>
          <a:lstStyle/>
          <a:p>
            <a:r>
              <a:rPr lang="en-US" dirty="0"/>
              <a:t>Lesson slides will be posted on the class website</a:t>
            </a:r>
          </a:p>
          <a:p>
            <a:r>
              <a:rPr lang="en-US" dirty="0"/>
              <a:t>Sometimes the slides are an older version.  If you specifically want the updated version, let me know and I will get it posted.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YOU STILL SHOULD TAKE NOTES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i="1" dirty="0"/>
              <a:t>There is no replacement for hearing the lesson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/>
              <a:t>and recording it by hand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Typical Lesson</a:t>
            </a:r>
          </a:p>
        </p:txBody>
      </p:sp>
    </p:spTree>
    <p:extLst>
      <p:ext uri="{BB962C8B-B14F-4D97-AF65-F5344CB8AC3E}">
        <p14:creationId xmlns:p14="http://schemas.microsoft.com/office/powerpoint/2010/main" val="279587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D92D1-9853-4E25-8DF5-9F0A9FE115C9}"/>
              </a:ext>
            </a:extLst>
          </p:cNvPr>
          <p:cNvSpPr txBox="1"/>
          <p:nvPr/>
        </p:nvSpPr>
        <p:spPr>
          <a:xfrm>
            <a:off x="891313" y="4534063"/>
            <a:ext cx="7680034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t" anchorCtr="0">
            <a:noAutofit/>
          </a:bodyPr>
          <a:lstStyle/>
          <a:p>
            <a:pPr marL="6686550" algn="ctr"/>
            <a:r>
              <a:rPr lang="en-US" sz="1200" i="1" dirty="0">
                <a:solidFill>
                  <a:srgbClr val="FF0000"/>
                </a:solidFill>
              </a:rPr>
              <a:t>Write this</a:t>
            </a:r>
          </a:p>
          <a:p>
            <a:pPr marL="6686550" algn="ctr"/>
            <a:r>
              <a:rPr lang="en-US" sz="1200" i="1" dirty="0">
                <a:solidFill>
                  <a:srgbClr val="FF0000"/>
                </a:solidFill>
              </a:rPr>
              <a:t>in your</a:t>
            </a:r>
          </a:p>
          <a:p>
            <a:pPr marL="6686550" algn="ctr"/>
            <a:r>
              <a:rPr lang="en-US" sz="1200" i="1" dirty="0">
                <a:solidFill>
                  <a:srgbClr val="FF0000"/>
                </a:solidFill>
              </a:rPr>
              <a:t>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7460"/>
            <a:ext cx="8046720" cy="5128054"/>
          </a:xfrm>
        </p:spPr>
        <p:txBody>
          <a:bodyPr/>
          <a:lstStyle/>
          <a:p>
            <a:r>
              <a:rPr lang="en-US" dirty="0"/>
              <a:t>Be on time</a:t>
            </a:r>
          </a:p>
          <a:p>
            <a:r>
              <a:rPr lang="en-US" dirty="0"/>
              <a:t>Expect a full period of class</a:t>
            </a:r>
          </a:p>
          <a:p>
            <a:r>
              <a:rPr lang="en-US" dirty="0"/>
              <a:t>Sit in your assigned seats</a:t>
            </a:r>
          </a:p>
          <a:p>
            <a:r>
              <a:rPr lang="en-US" dirty="0"/>
              <a:t>Food and drink</a:t>
            </a:r>
          </a:p>
          <a:p>
            <a:pPr lvl="1"/>
            <a:r>
              <a:rPr lang="en-US" dirty="0"/>
              <a:t>During class, you can eat or drink so long as don't get distracted and don't make a mess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</a:rPr>
              <a:t>NO FOOD OR DRINK IN THE LABORATORY</a:t>
            </a:r>
          </a:p>
        </p:txBody>
      </p:sp>
    </p:spTree>
    <p:extLst>
      <p:ext uri="{BB962C8B-B14F-4D97-AF65-F5344CB8AC3E}">
        <p14:creationId xmlns:p14="http://schemas.microsoft.com/office/powerpoint/2010/main" val="2172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Class Rules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719347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1C3111-9CE2-4B2A-979D-AF5D2E46E79B}"/>
              </a:ext>
            </a:extLst>
          </p:cNvPr>
          <p:cNvSpPr txBox="1"/>
          <p:nvPr/>
        </p:nvSpPr>
        <p:spPr>
          <a:xfrm>
            <a:off x="1105600" y="1233300"/>
            <a:ext cx="6563361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t" anchorCtr="0">
            <a:noAutofit/>
          </a:bodyPr>
          <a:lstStyle/>
          <a:p>
            <a:pPr marL="5716588" algn="ctr"/>
            <a:r>
              <a:rPr lang="en-US" sz="1200" i="1" dirty="0">
                <a:solidFill>
                  <a:srgbClr val="FF0000"/>
                </a:solidFill>
              </a:rPr>
              <a:t>Write this</a:t>
            </a:r>
          </a:p>
          <a:p>
            <a:pPr marL="5716588" algn="ctr"/>
            <a:r>
              <a:rPr lang="en-US" sz="1200" i="1" dirty="0">
                <a:solidFill>
                  <a:srgbClr val="FF0000"/>
                </a:solidFill>
              </a:rPr>
              <a:t>in your</a:t>
            </a:r>
          </a:p>
          <a:p>
            <a:pPr marL="5716588" algn="ctr"/>
            <a:r>
              <a:rPr lang="en-US" sz="1200" i="1" dirty="0">
                <a:solidFill>
                  <a:srgbClr val="FF0000"/>
                </a:solidFill>
              </a:rPr>
              <a:t>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64A34-68E9-488C-A8C3-BD510746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609D-5E88-4CF9-8A4C-12A24A78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593" y="1297460"/>
            <a:ext cx="6932814" cy="5128054"/>
          </a:xfrm>
        </p:spPr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</a:rPr>
              <a:t>Safety is our highest priority</a:t>
            </a:r>
          </a:p>
          <a:p>
            <a:r>
              <a:rPr lang="en-US" dirty="0"/>
              <a:t>Do not do anything unless</a:t>
            </a:r>
          </a:p>
          <a:p>
            <a:pPr marL="1255713">
              <a:spcBef>
                <a:spcPts val="300"/>
              </a:spcBef>
            </a:pPr>
            <a:r>
              <a:rPr lang="en-US" sz="2800" i="1" dirty="0"/>
              <a:t>you know what you’re doing</a:t>
            </a:r>
          </a:p>
          <a:p>
            <a:pPr marL="1255713">
              <a:spcBef>
                <a:spcPts val="300"/>
              </a:spcBef>
            </a:pPr>
            <a:r>
              <a:rPr lang="en-US" sz="2800" i="1" dirty="0"/>
              <a:t>you are aware of the risks</a:t>
            </a:r>
          </a:p>
          <a:p>
            <a:pPr marL="1255713">
              <a:spcBef>
                <a:spcPts val="300"/>
              </a:spcBef>
            </a:pPr>
            <a:r>
              <a:rPr lang="en-US" sz="2800" i="1" dirty="0"/>
              <a:t>you are properly protected</a:t>
            </a:r>
          </a:p>
          <a:p>
            <a:r>
              <a:rPr lang="en-US" dirty="0"/>
              <a:t>More to come, but always stay safe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BB1D-1346-4AE7-B76C-08A6CD56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7803-20A7-4235-A8BF-F01E7C0C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450108"/>
            <a:ext cx="8321040" cy="4975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Phones are not allowed in class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If I see your phone or see you using your phone, I will tell you to put it in the phone rack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If you refuse, I will write you up and deduct points from your participation grade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Applies to any source of sensory feedback (ear buds,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6291F-6E0E-4A9A-8BB5-F741E98E20EC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8407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57F3-D429-4D8F-8085-72F85062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2D1D-CD1C-48EA-B320-CEC4BF2A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357" y="1297460"/>
            <a:ext cx="7459287" cy="5128054"/>
          </a:xfrm>
        </p:spPr>
        <p:txBody>
          <a:bodyPr>
            <a:normAutofit/>
          </a:bodyPr>
          <a:lstStyle/>
          <a:p>
            <a:r>
              <a:rPr lang="en-US" dirty="0"/>
              <a:t>To use bathroom:</a:t>
            </a:r>
          </a:p>
          <a:p>
            <a:pPr marL="1884363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800" i="1" dirty="0"/>
              <a:t>Raise hand and ask</a:t>
            </a:r>
          </a:p>
          <a:p>
            <a:pPr marL="1884363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800" i="1" dirty="0"/>
              <a:t>Sign out and take hall pass</a:t>
            </a:r>
          </a:p>
          <a:p>
            <a:pPr marL="1884363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800" i="1" dirty="0"/>
              <a:t>Sign in when you return</a:t>
            </a:r>
          </a:p>
          <a:p>
            <a:r>
              <a:rPr lang="en-US" dirty="0"/>
              <a:t>One student out of the class at a time</a:t>
            </a:r>
          </a:p>
          <a:p>
            <a:r>
              <a:rPr lang="en-US" dirty="0"/>
              <a:t>Choose the best time to go</a:t>
            </a:r>
          </a:p>
        </p:txBody>
      </p:sp>
    </p:spTree>
    <p:extLst>
      <p:ext uri="{BB962C8B-B14F-4D97-AF65-F5344CB8AC3E}">
        <p14:creationId xmlns:p14="http://schemas.microsoft.com/office/powerpoint/2010/main" val="42051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8778240" cy="1706563"/>
          </a:xfrm>
        </p:spPr>
        <p:txBody>
          <a:bodyPr/>
          <a:lstStyle/>
          <a:p>
            <a:r>
              <a:rPr lang="en-US" dirty="0"/>
              <a:t>Rhode Island College</a:t>
            </a:r>
            <a:br>
              <a:rPr lang="en-US" dirty="0"/>
            </a:br>
            <a:r>
              <a:rPr lang="en-US" dirty="0"/>
              <a:t>Early Enrollment Program</a:t>
            </a:r>
            <a:br>
              <a:rPr lang="en-US" dirty="0"/>
            </a:br>
            <a:r>
              <a:rPr lang="en-US" dirty="0"/>
              <a:t>(RIC EEP)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656114"/>
            <a:ext cx="8778240" cy="3769400"/>
          </a:xfrm>
        </p:spPr>
        <p:txBody>
          <a:bodyPr/>
          <a:lstStyle/>
          <a:p>
            <a:r>
              <a:rPr lang="en-US" dirty="0"/>
              <a:t>EEP students earn credit for RIC's CHEM 103 while taking SHS's Honors Chemistry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College credits for chemistry</a:t>
            </a:r>
          </a:p>
          <a:p>
            <a:pPr lvl="1"/>
            <a:r>
              <a:rPr lang="en-US" dirty="0"/>
              <a:t>Low cost</a:t>
            </a:r>
          </a:p>
          <a:p>
            <a:r>
              <a:rPr lang="en-US" dirty="0"/>
              <a:t>Enrollment date &amp; cost to be announced</a:t>
            </a:r>
          </a:p>
        </p:txBody>
      </p:sp>
    </p:spTree>
    <p:extLst>
      <p:ext uri="{BB962C8B-B14F-4D97-AF65-F5344CB8AC3E}">
        <p14:creationId xmlns:p14="http://schemas.microsoft.com/office/powerpoint/2010/main" val="3744381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Any Questions???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2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31" y="1297460"/>
            <a:ext cx="8305338" cy="5128054"/>
          </a:xfrm>
        </p:spPr>
        <p:txBody>
          <a:bodyPr/>
          <a:lstStyle/>
          <a:p>
            <a:r>
              <a:rPr lang="en-US" dirty="0"/>
              <a:t>What is the highest priority in chemistry?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Safety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Keep yourself safe at all times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Don’t endanger anyone else</a:t>
            </a:r>
          </a:p>
        </p:txBody>
      </p:sp>
    </p:spTree>
    <p:extLst>
      <p:ext uri="{BB962C8B-B14F-4D97-AF65-F5344CB8AC3E}">
        <p14:creationId xmlns:p14="http://schemas.microsoft.com/office/powerpoint/2010/main" val="18735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31" y="1297460"/>
            <a:ext cx="8305338" cy="5128054"/>
          </a:xfrm>
        </p:spPr>
        <p:txBody>
          <a:bodyPr/>
          <a:lstStyle/>
          <a:p>
            <a:r>
              <a:rPr lang="en-US" dirty="0"/>
              <a:t>How many days do you have to make up a missed quiz or test?  What happens if it is not made up in time?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You have two weeks from the day of the quiz or test to make it up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If it is not made up in time, you will receive a zero</a:t>
            </a:r>
          </a:p>
        </p:txBody>
      </p:sp>
    </p:spTree>
    <p:extLst>
      <p:ext uri="{BB962C8B-B14F-4D97-AF65-F5344CB8AC3E}">
        <p14:creationId xmlns:p14="http://schemas.microsoft.com/office/powerpoint/2010/main" val="1030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your grade comes from the final exam?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564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2" y="999873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316"/>
            <a:ext cx="8778240" cy="731520"/>
          </a:xfrm>
        </p:spPr>
        <p:txBody>
          <a:bodyPr/>
          <a:lstStyle/>
          <a:p>
            <a:r>
              <a:rPr lang="en-US" dirty="0"/>
              <a:t>Start of Lesson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87" y="2524679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7042" y="999873"/>
            <a:ext cx="141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1872" y="576658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151" y="2524679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32" y="4049484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9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"Do Now"?  When should you do it?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A "Do Now" is a warm up exercise at the beginning of class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A  "Do Now" should be done now!</a:t>
            </a:r>
          </a:p>
        </p:txBody>
      </p:sp>
    </p:spTree>
    <p:extLst>
      <p:ext uri="{BB962C8B-B14F-4D97-AF65-F5344CB8AC3E}">
        <p14:creationId xmlns:p14="http://schemas.microsoft.com/office/powerpoint/2010/main" val="29578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188" y="1297460"/>
            <a:ext cx="7629625" cy="5128054"/>
          </a:xfrm>
        </p:spPr>
        <p:txBody>
          <a:bodyPr/>
          <a:lstStyle/>
          <a:p>
            <a:r>
              <a:rPr lang="en-US" dirty="0"/>
              <a:t>If Dr. McCarthy calls for attention, what should you do?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Immediately stop what you are doing and look at him</a:t>
            </a:r>
          </a:p>
          <a:p>
            <a:pPr marL="1092200" indent="-514350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valuable to write down the title of each lesson?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The lesson slides are posted on our website and the file name is the same as the lesson title</a:t>
            </a:r>
          </a:p>
        </p:txBody>
      </p:sp>
    </p:spTree>
    <p:extLst>
      <p:ext uri="{BB962C8B-B14F-4D97-AF65-F5344CB8AC3E}">
        <p14:creationId xmlns:p14="http://schemas.microsoft.com/office/powerpoint/2010/main" val="38164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95" y="1297460"/>
            <a:ext cx="8222211" cy="5128054"/>
          </a:xfrm>
        </p:spPr>
        <p:txBody>
          <a:bodyPr/>
          <a:lstStyle/>
          <a:p>
            <a:r>
              <a:rPr lang="en-US" dirty="0"/>
              <a:t>How many warnings will Dr. McCarthy give you about your phone?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None.  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If he sees it or he sees you use it, you will be told to put it in the phone rack</a:t>
            </a:r>
          </a:p>
        </p:txBody>
      </p:sp>
    </p:spTree>
    <p:extLst>
      <p:ext uri="{BB962C8B-B14F-4D97-AF65-F5344CB8AC3E}">
        <p14:creationId xmlns:p14="http://schemas.microsoft.com/office/powerpoint/2010/main" val="27981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you do when you see a sign which says "Write this in your notes"?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Write the information on the slide in your notes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82" y="4173084"/>
            <a:ext cx="1530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66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two days late turning in your lab report, how many points will you lose?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77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participation grade measure?  What is it worth?</a:t>
            </a:r>
          </a:p>
          <a:p>
            <a:pPr marL="1092200" indent="-514350"/>
            <a:r>
              <a:rPr lang="en-US" sz="2800" b="1" dirty="0">
                <a:solidFill>
                  <a:srgbClr val="FF0000"/>
                </a:solidFill>
              </a:rPr>
              <a:t>The participation grade measures how well you attend to your responsibilities as a student</a:t>
            </a:r>
          </a:p>
          <a:p>
            <a:pPr marL="1092200" indent="-514350"/>
            <a:r>
              <a:rPr lang="en-US" sz="2800" b="1" dirty="0">
                <a:solidFill>
                  <a:srgbClr val="FF0000"/>
                </a:solidFill>
              </a:rPr>
              <a:t>It is worth 10% of each quarter grade</a:t>
            </a:r>
          </a:p>
        </p:txBody>
      </p:sp>
    </p:spTree>
    <p:extLst>
      <p:ext uri="{BB962C8B-B14F-4D97-AF65-F5344CB8AC3E}">
        <p14:creationId xmlns:p14="http://schemas.microsoft.com/office/powerpoint/2010/main" val="33824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you do if you miss a day of class?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Ask a reliable friend for the notes and any assignments</a:t>
            </a:r>
          </a:p>
        </p:txBody>
      </p:sp>
    </p:spTree>
    <p:extLst>
      <p:ext uri="{BB962C8B-B14F-4D97-AF65-F5344CB8AC3E}">
        <p14:creationId xmlns:p14="http://schemas.microsoft.com/office/powerpoint/2010/main" val="33483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missed class on Wednesday.  Are you required to take the quiz on Friday?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No, the grace period is just 2 days</a:t>
            </a:r>
          </a:p>
        </p:txBody>
      </p:sp>
    </p:spTree>
    <p:extLst>
      <p:ext uri="{BB962C8B-B14F-4D97-AF65-F5344CB8AC3E}">
        <p14:creationId xmlns:p14="http://schemas.microsoft.com/office/powerpoint/2010/main" val="8272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procedure for going to the bathroom?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Raise your hand and ask permission  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Sign out and take hall pass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Sign back in upon returning</a:t>
            </a:r>
          </a:p>
        </p:txBody>
      </p:sp>
    </p:spTree>
    <p:extLst>
      <p:ext uri="{BB962C8B-B14F-4D97-AF65-F5344CB8AC3E}">
        <p14:creationId xmlns:p14="http://schemas.microsoft.com/office/powerpoint/2010/main" val="17039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316"/>
            <a:ext cx="8778240" cy="731520"/>
          </a:xfrm>
        </p:spPr>
        <p:txBody>
          <a:bodyPr/>
          <a:lstStyle/>
          <a:p>
            <a:r>
              <a:rPr lang="en-US" dirty="0"/>
              <a:t>Lesson 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3634" y="150451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title on the objective slide 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41110" r="57724" b="28255"/>
          <a:stretch/>
        </p:blipFill>
        <p:spPr bwMode="auto">
          <a:xfrm>
            <a:off x="4827810" y="2987074"/>
            <a:ext cx="37026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4" y="2987074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25389" y="1504517"/>
            <a:ext cx="393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is the same as name on website file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24529" y="3074148"/>
            <a:ext cx="2155371" cy="3265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42113" y="4837634"/>
            <a:ext cx="2928257" cy="5442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Introduction of New Material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335" y="947903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concepts are taught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9CFB7-09A0-4C35-8F9E-616436EC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2" y="979083"/>
            <a:ext cx="3657600" cy="27432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972F2-F651-43A1-B3C2-18083BC9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808" y="1981554"/>
            <a:ext cx="3657600" cy="2743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94" y="2984025"/>
            <a:ext cx="36576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A8786-2F49-426A-A94C-C3165412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379" y="3986496"/>
            <a:ext cx="36576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66CAC5-F96F-43D9-B332-A11B84B8E155}"/>
              </a:ext>
            </a:extLst>
          </p:cNvPr>
          <p:cNvSpPr txBox="1"/>
          <p:nvPr/>
        </p:nvSpPr>
        <p:spPr>
          <a:xfrm>
            <a:off x="5717851" y="1492908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usually takes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10-15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769D4-7C2C-468D-B09B-00EC573E9CD4}"/>
              </a:ext>
            </a:extLst>
          </p:cNvPr>
          <p:cNvSpPr txBox="1"/>
          <p:nvPr/>
        </p:nvSpPr>
        <p:spPr>
          <a:xfrm>
            <a:off x="5717851" y="2407245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miss this part</a:t>
            </a:r>
          </a:p>
        </p:txBody>
      </p:sp>
    </p:spTree>
    <p:extLst>
      <p:ext uri="{BB962C8B-B14F-4D97-AF65-F5344CB8AC3E}">
        <p14:creationId xmlns:p14="http://schemas.microsoft.com/office/powerpoint/2010/main" val="34906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9DDAC8-02EE-42C6-8E53-1CF94395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" y="1063645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Use the New Material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7585" y="929698"/>
            <a:ext cx="483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class time is spent here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00" y="2051208"/>
            <a:ext cx="3657600" cy="2743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10" y="3038771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31FC9E-B057-461E-B08F-ADF3D0513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420" y="4026335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D98BC7-59C7-477F-8173-71EB4BB1E112}"/>
              </a:ext>
            </a:extLst>
          </p:cNvPr>
          <p:cNvSpPr txBox="1"/>
          <p:nvPr/>
        </p:nvSpPr>
        <p:spPr>
          <a:xfrm>
            <a:off x="4312306" y="1529806"/>
            <a:ext cx="44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do, we do, you do”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BCB29-E8B5-4FEF-BC01-434D0DF1259B}"/>
              </a:ext>
            </a:extLst>
          </p:cNvPr>
          <p:cNvSpPr txBox="1"/>
          <p:nvPr/>
        </p:nvSpPr>
        <p:spPr>
          <a:xfrm>
            <a:off x="6202243" y="2129914"/>
            <a:ext cx="2560320" cy="806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skip these problems </a:t>
            </a:r>
          </a:p>
        </p:txBody>
      </p:sp>
    </p:spTree>
    <p:extLst>
      <p:ext uri="{BB962C8B-B14F-4D97-AF65-F5344CB8AC3E}">
        <p14:creationId xmlns:p14="http://schemas.microsoft.com/office/powerpoint/2010/main" val="15205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59EB9-1884-402B-B02A-71718CA0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867" y="914399"/>
            <a:ext cx="7530253" cy="5731933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400" dirty="0"/>
              <a:t>This message means the material on the slide is very important</a:t>
            </a:r>
          </a:p>
          <a:p>
            <a:pPr marL="228600" indent="-228600"/>
            <a:r>
              <a:rPr lang="en-US" sz="2400" dirty="0"/>
              <a:t>When you see this, write the material in your notes</a:t>
            </a:r>
          </a:p>
          <a:p>
            <a:pPr marL="228600" indent="-228600"/>
            <a:r>
              <a:rPr lang="en-US" sz="2400" dirty="0"/>
              <a:t>You can be tested on anything, but &gt;90% of test questions will be on “write this in your notes”</a:t>
            </a:r>
          </a:p>
          <a:p>
            <a:pPr marL="228600" indent="-228600">
              <a:spcBef>
                <a:spcPts val="3000"/>
              </a:spcBef>
            </a:pPr>
            <a:r>
              <a:rPr lang="en-US" sz="2400" dirty="0"/>
              <a:t>This message means this is “write this in your notes” material that should have been written previously</a:t>
            </a:r>
          </a:p>
          <a:p>
            <a:pPr marL="228600" indent="-228600">
              <a:spcBef>
                <a:spcPts val="3000"/>
              </a:spcBef>
            </a:pPr>
            <a:r>
              <a:rPr lang="en-US" sz="2400" dirty="0"/>
              <a:t>The sponge means you should simply watch the presentation and absorb . . .</a:t>
            </a:r>
          </a:p>
          <a:p>
            <a:pPr marL="2514600" indent="-228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i="1" dirty="0">
                <a:latin typeface="Comic Sans MS" panose="030F0702030302020204" pitchFamily="66" charset="0"/>
              </a:rPr>
              <a:t>absorb like a sponge . . .</a:t>
            </a:r>
          </a:p>
          <a:p>
            <a:pPr marL="2862263" indent="-228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get it?  see what I did there?</a:t>
            </a:r>
          </a:p>
          <a:p>
            <a:pPr marL="3200400" indent="-228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pretty clever huh?</a:t>
            </a:r>
          </a:p>
          <a:p>
            <a:pPr marL="3548063" indent="-228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not impressed?  I’d like to see you do better!</a:t>
            </a:r>
          </a:p>
          <a:p>
            <a:pPr marL="3886200" indent="-228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I try to make this fun and all I get is flak</a:t>
            </a:r>
          </a:p>
          <a:p>
            <a:pPr marL="4230688" indent="-228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i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 can’t believe you are still trying to read this because it is just a joke &amp; very small</a:t>
            </a:r>
            <a:endParaRPr lang="en-US" sz="1200" i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136093" y="4622970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E8D30-EDE0-4DD8-B7E0-E71D84CE69B9}"/>
              </a:ext>
            </a:extLst>
          </p:cNvPr>
          <p:cNvSpPr txBox="1"/>
          <p:nvPr/>
        </p:nvSpPr>
        <p:spPr>
          <a:xfrm>
            <a:off x="235579" y="1032933"/>
            <a:ext cx="10058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AD2E5-4218-4374-A593-51C9C80984BD}"/>
              </a:ext>
            </a:extLst>
          </p:cNvPr>
          <p:cNvSpPr txBox="1"/>
          <p:nvPr/>
        </p:nvSpPr>
        <p:spPr>
          <a:xfrm>
            <a:off x="281299" y="3534863"/>
            <a:ext cx="9144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REVIEW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F870E1-2F0B-47BF-BF69-11FE11DC413A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Messages on Slides</a:t>
            </a:r>
          </a:p>
        </p:txBody>
      </p:sp>
    </p:spTree>
    <p:extLst>
      <p:ext uri="{BB962C8B-B14F-4D97-AF65-F5344CB8AC3E}">
        <p14:creationId xmlns:p14="http://schemas.microsoft.com/office/powerpoint/2010/main" val="849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Typical Unit</a:t>
            </a:r>
          </a:p>
        </p:txBody>
      </p:sp>
    </p:spTree>
    <p:extLst>
      <p:ext uri="{BB962C8B-B14F-4D97-AF65-F5344CB8AC3E}">
        <p14:creationId xmlns:p14="http://schemas.microsoft.com/office/powerpoint/2010/main" val="101686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8134</TotalTime>
  <Words>1780</Words>
  <Application>Microsoft Office PowerPoint</Application>
  <PresentationFormat>On-screen Show (4:3)</PresentationFormat>
  <Paragraphs>296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Comic Sans MS</vt:lpstr>
      <vt:lpstr>Wingdings</vt:lpstr>
      <vt:lpstr>Office Theme</vt:lpstr>
      <vt:lpstr>Please Sit in Your Assigned Seat</vt:lpstr>
      <vt:lpstr>Today's Class</vt:lpstr>
      <vt:lpstr>Typical Lesson</vt:lpstr>
      <vt:lpstr>Start of Lesson</vt:lpstr>
      <vt:lpstr>Lesson Objective</vt:lpstr>
      <vt:lpstr>Introduction of New Material</vt:lpstr>
      <vt:lpstr>Use the New Material</vt:lpstr>
      <vt:lpstr>PowerPoint Presentation</vt:lpstr>
      <vt:lpstr>Typical Unit</vt:lpstr>
      <vt:lpstr>Typical Week of a Unit</vt:lpstr>
      <vt:lpstr>Typical Unit</vt:lpstr>
      <vt:lpstr>Units</vt:lpstr>
      <vt:lpstr>Grading Policies</vt:lpstr>
      <vt:lpstr>Course Grade</vt:lpstr>
      <vt:lpstr>Final Exam Policy</vt:lpstr>
      <vt:lpstr>Quarter Grade</vt:lpstr>
      <vt:lpstr>Tests</vt:lpstr>
      <vt:lpstr>Lab Reports</vt:lpstr>
      <vt:lpstr>Quizzes/Assignments</vt:lpstr>
      <vt:lpstr>Participation</vt:lpstr>
      <vt:lpstr>Extra Time on Quizzes/Tests</vt:lpstr>
      <vt:lpstr>Missed Classes</vt:lpstr>
      <vt:lpstr>Make-up of Tests &amp; Quizzes</vt:lpstr>
      <vt:lpstr>Student Responsibilities</vt:lpstr>
      <vt:lpstr>Get Required Materials</vt:lpstr>
      <vt:lpstr>Stay Engaged</vt:lpstr>
      <vt:lpstr>Take Notes</vt:lpstr>
      <vt:lpstr>Get Help</vt:lpstr>
      <vt:lpstr>Lesson Slides</vt:lpstr>
      <vt:lpstr>Other Rules</vt:lpstr>
      <vt:lpstr>Class Rules and Procedures</vt:lpstr>
      <vt:lpstr>Safety</vt:lpstr>
      <vt:lpstr>Phones</vt:lpstr>
      <vt:lpstr>Bathroom</vt:lpstr>
      <vt:lpstr>Rhode Island College Early Enrollment Program (RIC EEP)</vt:lpstr>
      <vt:lpstr>Any Questions???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Peter McCarthy</cp:lastModifiedBy>
  <cp:revision>550</cp:revision>
  <cp:lastPrinted>2014-08-29T19:49:38Z</cp:lastPrinted>
  <dcterms:created xsi:type="dcterms:W3CDTF">2012-09-15T16:31:25Z</dcterms:created>
  <dcterms:modified xsi:type="dcterms:W3CDTF">2019-08-20T12:27:08Z</dcterms:modified>
</cp:coreProperties>
</file>